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8"/>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C84F36-F4D6-4914-81FF-F355C7A1B198}" type="doc">
      <dgm:prSet loTypeId="urn:microsoft.com/office/officeart/2005/8/layout/hList3" loCatId="list" qsTypeId="urn:microsoft.com/office/officeart/2005/8/quickstyle/simple1" qsCatId="simple" csTypeId="urn:microsoft.com/office/officeart/2005/8/colors/accent2_1" csCatId="accent2" phldr="1"/>
      <dgm:spPr/>
      <dgm:t>
        <a:bodyPr/>
        <a:lstStyle/>
        <a:p>
          <a:endParaRPr lang="id-ID"/>
        </a:p>
      </dgm:t>
    </dgm:pt>
    <dgm:pt modelId="{3F5785B5-4A54-4CB1-B517-5C2042A44324}">
      <dgm:prSet phldrT="[Text]"/>
      <dgm:spPr/>
      <dgm:t>
        <a:bodyPr/>
        <a:lstStyle/>
        <a:p>
          <a:r>
            <a:rPr lang="id-ID" dirty="0" smtClean="0"/>
            <a:t>KECEPATAN PERUBAHAN BISNIS GLOBAL </a:t>
          </a:r>
        </a:p>
        <a:p>
          <a:r>
            <a:rPr lang="id-ID" dirty="0" smtClean="0"/>
            <a:t>(</a:t>
          </a:r>
          <a:r>
            <a:rPr lang="en-US" dirty="0" err="1" smtClean="0"/>
            <a:t>Manajemen</a:t>
          </a:r>
          <a:r>
            <a:rPr lang="en-US" dirty="0" smtClean="0"/>
            <a:t> Perusahaan Global</a:t>
          </a:r>
          <a:r>
            <a:rPr lang="id-ID" dirty="0" smtClean="0"/>
            <a:t>)</a:t>
          </a:r>
          <a:endParaRPr lang="id-ID" dirty="0"/>
        </a:p>
      </dgm:t>
    </dgm:pt>
    <dgm:pt modelId="{FC1C5768-A7D8-44CC-8E97-973B6A756CCA}" type="parTrans" cxnId="{2EA77BD3-33A0-4648-97BB-36605AA5DAD2}">
      <dgm:prSet/>
      <dgm:spPr/>
      <dgm:t>
        <a:bodyPr/>
        <a:lstStyle/>
        <a:p>
          <a:endParaRPr lang="id-ID"/>
        </a:p>
      </dgm:t>
    </dgm:pt>
    <dgm:pt modelId="{D9A61C1A-B2FE-4321-A12E-8E4184B729D6}" type="sibTrans" cxnId="{2EA77BD3-33A0-4648-97BB-36605AA5DAD2}">
      <dgm:prSet/>
      <dgm:spPr/>
      <dgm:t>
        <a:bodyPr/>
        <a:lstStyle/>
        <a:p>
          <a:endParaRPr lang="id-ID"/>
        </a:p>
      </dgm:t>
    </dgm:pt>
    <dgm:pt modelId="{72D9D953-10CB-4E1D-B8CE-78C1BE51D2F9}">
      <dgm:prSet phldrT="[Text]"/>
      <dgm:spPr/>
      <dgm:t>
        <a:bodyPr/>
        <a:lstStyle/>
        <a:p>
          <a:r>
            <a:rPr lang="id-ID" dirty="0" smtClean="0"/>
            <a:t>1. </a:t>
          </a:r>
          <a:r>
            <a:rPr lang="en-US" dirty="0" err="1" smtClean="0"/>
            <a:t>Pergi</a:t>
          </a:r>
          <a:r>
            <a:rPr lang="en-US" dirty="0" smtClean="0"/>
            <a:t> </a:t>
          </a:r>
          <a:r>
            <a:rPr lang="en-US" dirty="0" err="1" smtClean="0"/>
            <a:t>ke</a:t>
          </a:r>
          <a:r>
            <a:rPr lang="en-US" dirty="0" smtClean="0"/>
            <a:t> </a:t>
          </a:r>
          <a:r>
            <a:rPr lang="en-US" dirty="0" err="1" smtClean="0"/>
            <a:t>seluruh</a:t>
          </a:r>
          <a:r>
            <a:rPr lang="en-US" dirty="0" smtClean="0"/>
            <a:t> </a:t>
          </a:r>
          <a:r>
            <a:rPr lang="en-US" dirty="0" err="1" smtClean="0"/>
            <a:t>dunia</a:t>
          </a:r>
          <a:r>
            <a:rPr lang="en-US" dirty="0" smtClean="0"/>
            <a:t> </a:t>
          </a:r>
          <a:r>
            <a:rPr lang="en-US" dirty="0" err="1" smtClean="0"/>
            <a:t>untuk</a:t>
          </a:r>
          <a:r>
            <a:rPr lang="en-US" dirty="0" smtClean="0"/>
            <a:t> </a:t>
          </a:r>
          <a:r>
            <a:rPr lang="en-US" dirty="0" err="1" smtClean="0"/>
            <a:t>mengetahui</a:t>
          </a:r>
          <a:endParaRPr lang="en-US" dirty="0" smtClean="0"/>
        </a:p>
        <a:p>
          <a:r>
            <a:rPr lang="en-US" dirty="0" smtClean="0"/>
            <a:t>a. </a:t>
          </a:r>
          <a:r>
            <a:rPr lang="en-US" dirty="0" err="1" smtClean="0"/>
            <a:t>Pasar</a:t>
          </a:r>
          <a:endParaRPr lang="en-US" dirty="0" smtClean="0"/>
        </a:p>
        <a:p>
          <a:r>
            <a:rPr lang="en-US" dirty="0" smtClean="0"/>
            <a:t>b. </a:t>
          </a:r>
          <a:r>
            <a:rPr lang="en-US" dirty="0" err="1" smtClean="0"/>
            <a:t>Ancaman-ancaman</a:t>
          </a:r>
          <a:r>
            <a:rPr lang="en-US" dirty="0" smtClean="0"/>
            <a:t> </a:t>
          </a:r>
          <a:r>
            <a:rPr lang="en-US" dirty="0" err="1" smtClean="0"/>
            <a:t>dari</a:t>
          </a:r>
          <a:r>
            <a:rPr lang="en-US" dirty="0" smtClean="0"/>
            <a:t> </a:t>
          </a:r>
          <a:r>
            <a:rPr lang="en-US" dirty="0" err="1" smtClean="0"/>
            <a:t>para</a:t>
          </a:r>
          <a:r>
            <a:rPr lang="en-US" dirty="0" smtClean="0"/>
            <a:t> </a:t>
          </a:r>
          <a:r>
            <a:rPr lang="en-US" dirty="0" err="1" smtClean="0"/>
            <a:t>pesaing</a:t>
          </a:r>
          <a:endParaRPr lang="en-US" dirty="0" smtClean="0"/>
        </a:p>
        <a:p>
          <a:r>
            <a:rPr lang="en-US" dirty="0" smtClean="0"/>
            <a:t>c. </a:t>
          </a:r>
          <a:r>
            <a:rPr lang="en-US" dirty="0" err="1" smtClean="0"/>
            <a:t>Sumber-sumber</a:t>
          </a:r>
          <a:r>
            <a:rPr lang="en-US" dirty="0" smtClean="0"/>
            <a:t> </a:t>
          </a:r>
          <a:r>
            <a:rPr lang="en-US" dirty="0" err="1" smtClean="0"/>
            <a:t>produk</a:t>
          </a:r>
          <a:r>
            <a:rPr lang="en-US" dirty="0" smtClean="0"/>
            <a:t>, </a:t>
          </a:r>
          <a:r>
            <a:rPr lang="en-US" dirty="0" err="1" smtClean="0"/>
            <a:t>bahan</a:t>
          </a:r>
          <a:r>
            <a:rPr lang="en-US" dirty="0" smtClean="0"/>
            <a:t> </a:t>
          </a:r>
          <a:r>
            <a:rPr lang="en-US" dirty="0" err="1" smtClean="0"/>
            <a:t>mentah</a:t>
          </a:r>
          <a:r>
            <a:rPr lang="en-US" dirty="0" smtClean="0"/>
            <a:t> </a:t>
          </a:r>
          <a:r>
            <a:rPr lang="en-US" dirty="0" err="1" smtClean="0"/>
            <a:t>dan</a:t>
          </a:r>
          <a:r>
            <a:rPr lang="en-US" dirty="0" smtClean="0"/>
            <a:t> </a:t>
          </a:r>
          <a:r>
            <a:rPr lang="en-US" dirty="0" err="1" smtClean="0"/>
            <a:t>keuangan</a:t>
          </a:r>
          <a:r>
            <a:rPr lang="en-US" dirty="0" smtClean="0"/>
            <a:t> </a:t>
          </a:r>
        </a:p>
        <a:p>
          <a:r>
            <a:rPr lang="en-US" dirty="0" smtClean="0"/>
            <a:t>d. </a:t>
          </a:r>
          <a:r>
            <a:rPr lang="en-US" dirty="0" err="1" smtClean="0"/>
            <a:t>Personil</a:t>
          </a:r>
          <a:endParaRPr lang="en-US" dirty="0" smtClean="0"/>
        </a:p>
        <a:p>
          <a:r>
            <a:rPr lang="en-US" dirty="0" smtClean="0"/>
            <a:t>(</a:t>
          </a:r>
          <a:r>
            <a:rPr lang="en-US" dirty="0" err="1" smtClean="0"/>
            <a:t>Mempunyai</a:t>
          </a:r>
          <a:r>
            <a:rPr lang="en-US" dirty="0" smtClean="0"/>
            <a:t> </a:t>
          </a:r>
          <a:r>
            <a:rPr lang="en-US" dirty="0" err="1" smtClean="0"/>
            <a:t>Visi</a:t>
          </a:r>
          <a:r>
            <a:rPr lang="en-US" dirty="0" smtClean="0"/>
            <a:t> Global)</a:t>
          </a:r>
          <a:endParaRPr lang="id-ID" dirty="0"/>
        </a:p>
      </dgm:t>
    </dgm:pt>
    <dgm:pt modelId="{C63C520E-D0D8-4A67-AA0C-7B6BC6FB87B2}" type="parTrans" cxnId="{6A8640C6-CB09-45CA-87C3-05F7C5AD4508}">
      <dgm:prSet/>
      <dgm:spPr/>
      <dgm:t>
        <a:bodyPr/>
        <a:lstStyle/>
        <a:p>
          <a:endParaRPr lang="id-ID"/>
        </a:p>
      </dgm:t>
    </dgm:pt>
    <dgm:pt modelId="{E75006D5-A43B-46CC-9BE2-2D8B1FD72221}" type="sibTrans" cxnId="{6A8640C6-CB09-45CA-87C3-05F7C5AD4508}">
      <dgm:prSet/>
      <dgm:spPr/>
      <dgm:t>
        <a:bodyPr/>
        <a:lstStyle/>
        <a:p>
          <a:endParaRPr lang="id-ID"/>
        </a:p>
      </dgm:t>
    </dgm:pt>
    <dgm:pt modelId="{19827D90-C586-4E39-87DD-7228C3911E73}">
      <dgm:prSet phldrT="[Text]"/>
      <dgm:spPr/>
      <dgm:t>
        <a:bodyPr/>
        <a:lstStyle/>
        <a:p>
          <a:r>
            <a:rPr lang="en-US" dirty="0" smtClean="0"/>
            <a:t>2. </a:t>
          </a:r>
          <a:r>
            <a:rPr lang="en-US" dirty="0" err="1" smtClean="0"/>
            <a:t>Berusaha</a:t>
          </a:r>
          <a:r>
            <a:rPr lang="en-US" dirty="0" smtClean="0"/>
            <a:t> </a:t>
          </a:r>
          <a:r>
            <a:rPr lang="en-US" dirty="0" err="1" smtClean="0"/>
            <a:t>mempertahankan</a:t>
          </a:r>
          <a:r>
            <a:rPr lang="en-US" dirty="0" smtClean="0"/>
            <a:t> </a:t>
          </a:r>
          <a:r>
            <a:rPr lang="en-US" dirty="0" err="1" smtClean="0"/>
            <a:t>kehadirannya</a:t>
          </a:r>
          <a:r>
            <a:rPr lang="en-US" dirty="0" smtClean="0"/>
            <a:t> di </a:t>
          </a:r>
          <a:r>
            <a:rPr lang="en-US" dirty="0" err="1" smtClean="0"/>
            <a:t>dalam</a:t>
          </a:r>
          <a:r>
            <a:rPr lang="en-US" dirty="0" smtClean="0"/>
            <a:t> </a:t>
          </a:r>
          <a:r>
            <a:rPr lang="en-US" dirty="0" err="1" smtClean="0"/>
            <a:t>pasar-pasar</a:t>
          </a:r>
          <a:r>
            <a:rPr lang="en-US" dirty="0" smtClean="0"/>
            <a:t> </a:t>
          </a:r>
          <a:r>
            <a:rPr lang="en-US" dirty="0" err="1" smtClean="0"/>
            <a:t>kunci</a:t>
          </a:r>
          <a:r>
            <a:rPr lang="id-ID" dirty="0" smtClean="0"/>
            <a:t>.</a:t>
          </a:r>
        </a:p>
        <a:p>
          <a:endParaRPr lang="en-US" dirty="0" smtClean="0"/>
        </a:p>
        <a:p>
          <a:r>
            <a:rPr lang="en-US" dirty="0" smtClean="0"/>
            <a:t>3. </a:t>
          </a:r>
          <a:r>
            <a:rPr lang="en-US" dirty="0" err="1" smtClean="0"/>
            <a:t>Mencari</a:t>
          </a:r>
          <a:r>
            <a:rPr lang="en-US" dirty="0" smtClean="0"/>
            <a:t> </a:t>
          </a:r>
          <a:r>
            <a:rPr lang="en-US" dirty="0" err="1" smtClean="0"/>
            <a:t>persamaan-persamaan</a:t>
          </a:r>
          <a:r>
            <a:rPr lang="en-US" dirty="0" smtClean="0"/>
            <a:t>, </a:t>
          </a:r>
          <a:r>
            <a:rPr lang="en-US" dirty="0" err="1" smtClean="0"/>
            <a:t>bukan</a:t>
          </a:r>
          <a:r>
            <a:rPr lang="en-US" dirty="0" smtClean="0"/>
            <a:t> </a:t>
          </a:r>
          <a:r>
            <a:rPr lang="en-US" dirty="0" err="1" smtClean="0"/>
            <a:t>perbedaan-perbedaan</a:t>
          </a:r>
          <a:r>
            <a:rPr lang="en-US" dirty="0" smtClean="0"/>
            <a:t> </a:t>
          </a:r>
          <a:r>
            <a:rPr lang="en-US" dirty="0" err="1" smtClean="0"/>
            <a:t>antara</a:t>
          </a:r>
          <a:r>
            <a:rPr lang="en-US" dirty="0" smtClean="0"/>
            <a:t> </a:t>
          </a:r>
          <a:r>
            <a:rPr lang="en-US" dirty="0" err="1" smtClean="0"/>
            <a:t>berbagai</a:t>
          </a:r>
          <a:r>
            <a:rPr lang="en-US" dirty="0" smtClean="0"/>
            <a:t> </a:t>
          </a:r>
          <a:r>
            <a:rPr lang="en-US" dirty="0" err="1" smtClean="0"/>
            <a:t>pasar</a:t>
          </a:r>
          <a:r>
            <a:rPr lang="en-US" dirty="0" smtClean="0"/>
            <a:t>.</a:t>
          </a:r>
          <a:endParaRPr lang="id-ID" dirty="0"/>
        </a:p>
      </dgm:t>
    </dgm:pt>
    <dgm:pt modelId="{B411D294-0DA0-4BB2-A6D7-26B71E1F4C71}" type="parTrans" cxnId="{8800183A-C7C9-4BFE-A65B-0D07D1BFE686}">
      <dgm:prSet/>
      <dgm:spPr/>
      <dgm:t>
        <a:bodyPr/>
        <a:lstStyle/>
        <a:p>
          <a:endParaRPr lang="id-ID"/>
        </a:p>
      </dgm:t>
    </dgm:pt>
    <dgm:pt modelId="{FCE181FE-2264-4C27-BE8B-058AD9DB85B6}" type="sibTrans" cxnId="{8800183A-C7C9-4BFE-A65B-0D07D1BFE686}">
      <dgm:prSet/>
      <dgm:spPr/>
      <dgm:t>
        <a:bodyPr/>
        <a:lstStyle/>
        <a:p>
          <a:endParaRPr lang="id-ID"/>
        </a:p>
      </dgm:t>
    </dgm:pt>
    <dgm:pt modelId="{9B7A4030-7674-4F78-8E37-DD933D5D2A0F}" type="pres">
      <dgm:prSet presAssocID="{D7C84F36-F4D6-4914-81FF-F355C7A1B198}" presName="composite" presStyleCnt="0">
        <dgm:presLayoutVars>
          <dgm:chMax val="1"/>
          <dgm:dir/>
          <dgm:resizeHandles val="exact"/>
        </dgm:presLayoutVars>
      </dgm:prSet>
      <dgm:spPr/>
      <dgm:t>
        <a:bodyPr/>
        <a:lstStyle/>
        <a:p>
          <a:endParaRPr lang="id-ID"/>
        </a:p>
      </dgm:t>
    </dgm:pt>
    <dgm:pt modelId="{FAD13198-5B50-4249-A216-C748D821AFF9}" type="pres">
      <dgm:prSet presAssocID="{3F5785B5-4A54-4CB1-B517-5C2042A44324}" presName="roof" presStyleLbl="dkBgShp" presStyleIdx="0" presStyleCnt="2"/>
      <dgm:spPr/>
      <dgm:t>
        <a:bodyPr/>
        <a:lstStyle/>
        <a:p>
          <a:endParaRPr lang="id-ID"/>
        </a:p>
      </dgm:t>
    </dgm:pt>
    <dgm:pt modelId="{46B0D448-F72F-4191-B870-1A9E4491C324}" type="pres">
      <dgm:prSet presAssocID="{3F5785B5-4A54-4CB1-B517-5C2042A44324}" presName="pillars" presStyleCnt="0"/>
      <dgm:spPr/>
    </dgm:pt>
    <dgm:pt modelId="{8F2752E5-9AFE-4494-90D1-59313DE91D2A}" type="pres">
      <dgm:prSet presAssocID="{3F5785B5-4A54-4CB1-B517-5C2042A44324}" presName="pillar1" presStyleLbl="node1" presStyleIdx="0" presStyleCnt="2">
        <dgm:presLayoutVars>
          <dgm:bulletEnabled val="1"/>
        </dgm:presLayoutVars>
      </dgm:prSet>
      <dgm:spPr/>
      <dgm:t>
        <a:bodyPr/>
        <a:lstStyle/>
        <a:p>
          <a:endParaRPr lang="id-ID"/>
        </a:p>
      </dgm:t>
    </dgm:pt>
    <dgm:pt modelId="{B5BAE2B6-FA73-4DE7-A7E8-AE551EA24CA6}" type="pres">
      <dgm:prSet presAssocID="{19827D90-C586-4E39-87DD-7228C3911E73}" presName="pillarX" presStyleLbl="node1" presStyleIdx="1" presStyleCnt="2">
        <dgm:presLayoutVars>
          <dgm:bulletEnabled val="1"/>
        </dgm:presLayoutVars>
      </dgm:prSet>
      <dgm:spPr/>
      <dgm:t>
        <a:bodyPr/>
        <a:lstStyle/>
        <a:p>
          <a:endParaRPr lang="id-ID"/>
        </a:p>
      </dgm:t>
    </dgm:pt>
    <dgm:pt modelId="{E12604AC-6C79-442E-B4AE-B546136DBB6E}" type="pres">
      <dgm:prSet presAssocID="{3F5785B5-4A54-4CB1-B517-5C2042A44324}" presName="base" presStyleLbl="dkBgShp" presStyleIdx="1" presStyleCnt="2"/>
      <dgm:spPr/>
    </dgm:pt>
  </dgm:ptLst>
  <dgm:cxnLst>
    <dgm:cxn modelId="{1657C58B-407B-4171-98C4-9CBBC7ECFECB}" type="presOf" srcId="{D7C84F36-F4D6-4914-81FF-F355C7A1B198}" destId="{9B7A4030-7674-4F78-8E37-DD933D5D2A0F}" srcOrd="0" destOrd="0" presId="urn:microsoft.com/office/officeart/2005/8/layout/hList3"/>
    <dgm:cxn modelId="{B8FFF1C7-9619-4A85-8B42-43AF130B75CE}" type="presOf" srcId="{3F5785B5-4A54-4CB1-B517-5C2042A44324}" destId="{FAD13198-5B50-4249-A216-C748D821AFF9}" srcOrd="0" destOrd="0" presId="urn:microsoft.com/office/officeart/2005/8/layout/hList3"/>
    <dgm:cxn modelId="{6A8640C6-CB09-45CA-87C3-05F7C5AD4508}" srcId="{3F5785B5-4A54-4CB1-B517-5C2042A44324}" destId="{72D9D953-10CB-4E1D-B8CE-78C1BE51D2F9}" srcOrd="0" destOrd="0" parTransId="{C63C520E-D0D8-4A67-AA0C-7B6BC6FB87B2}" sibTransId="{E75006D5-A43B-46CC-9BE2-2D8B1FD72221}"/>
    <dgm:cxn modelId="{8800183A-C7C9-4BFE-A65B-0D07D1BFE686}" srcId="{3F5785B5-4A54-4CB1-B517-5C2042A44324}" destId="{19827D90-C586-4E39-87DD-7228C3911E73}" srcOrd="1" destOrd="0" parTransId="{B411D294-0DA0-4BB2-A6D7-26B71E1F4C71}" sibTransId="{FCE181FE-2264-4C27-BE8B-058AD9DB85B6}"/>
    <dgm:cxn modelId="{8C67580F-7A56-4F36-AB6D-1232E85DCE87}" type="presOf" srcId="{72D9D953-10CB-4E1D-B8CE-78C1BE51D2F9}" destId="{8F2752E5-9AFE-4494-90D1-59313DE91D2A}" srcOrd="0" destOrd="0" presId="urn:microsoft.com/office/officeart/2005/8/layout/hList3"/>
    <dgm:cxn modelId="{2EA77BD3-33A0-4648-97BB-36605AA5DAD2}" srcId="{D7C84F36-F4D6-4914-81FF-F355C7A1B198}" destId="{3F5785B5-4A54-4CB1-B517-5C2042A44324}" srcOrd="0" destOrd="0" parTransId="{FC1C5768-A7D8-44CC-8E97-973B6A756CCA}" sibTransId="{D9A61C1A-B2FE-4321-A12E-8E4184B729D6}"/>
    <dgm:cxn modelId="{7D9E44EC-E1D2-407A-BFA0-0EBE71AE841A}" type="presOf" srcId="{19827D90-C586-4E39-87DD-7228C3911E73}" destId="{B5BAE2B6-FA73-4DE7-A7E8-AE551EA24CA6}" srcOrd="0" destOrd="0" presId="urn:microsoft.com/office/officeart/2005/8/layout/hList3"/>
    <dgm:cxn modelId="{A7206530-931F-4E6A-A71E-0CC2E8ACA8F9}" type="presParOf" srcId="{9B7A4030-7674-4F78-8E37-DD933D5D2A0F}" destId="{FAD13198-5B50-4249-A216-C748D821AFF9}" srcOrd="0" destOrd="0" presId="urn:microsoft.com/office/officeart/2005/8/layout/hList3"/>
    <dgm:cxn modelId="{935F89E5-0D28-4210-BD97-403F32C7FF8A}" type="presParOf" srcId="{9B7A4030-7674-4F78-8E37-DD933D5D2A0F}" destId="{46B0D448-F72F-4191-B870-1A9E4491C324}" srcOrd="1" destOrd="0" presId="urn:microsoft.com/office/officeart/2005/8/layout/hList3"/>
    <dgm:cxn modelId="{363AB409-CBC0-483F-A2A8-C7E616002DB9}" type="presParOf" srcId="{46B0D448-F72F-4191-B870-1A9E4491C324}" destId="{8F2752E5-9AFE-4494-90D1-59313DE91D2A}" srcOrd="0" destOrd="0" presId="urn:microsoft.com/office/officeart/2005/8/layout/hList3"/>
    <dgm:cxn modelId="{60563559-26D8-4684-B4A2-8ABE0940D75A}" type="presParOf" srcId="{46B0D448-F72F-4191-B870-1A9E4491C324}" destId="{B5BAE2B6-FA73-4DE7-A7E8-AE551EA24CA6}" srcOrd="1" destOrd="0" presId="urn:microsoft.com/office/officeart/2005/8/layout/hList3"/>
    <dgm:cxn modelId="{CAE3EBC9-F60F-491F-B93B-ADF5C3A6E4E9}" type="presParOf" srcId="{9B7A4030-7674-4F78-8E37-DD933D5D2A0F}" destId="{E12604AC-6C79-442E-B4AE-B546136DBB6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943C12-B572-4C8D-9AA4-9E538E61D3AC}" type="doc">
      <dgm:prSet loTypeId="urn:microsoft.com/office/officeart/2005/8/layout/hList3" loCatId="list" qsTypeId="urn:microsoft.com/office/officeart/2005/8/quickstyle/simple1" qsCatId="simple" csTypeId="urn:microsoft.com/office/officeart/2005/8/colors/accent2_1" csCatId="accent2" phldr="1"/>
      <dgm:spPr/>
      <dgm:t>
        <a:bodyPr/>
        <a:lstStyle/>
        <a:p>
          <a:endParaRPr lang="id-ID"/>
        </a:p>
      </dgm:t>
    </dgm:pt>
    <dgm:pt modelId="{E025A74A-A949-469C-BBE5-BB910F5936BA}">
      <dgm:prSet phldrT="[Text]"/>
      <dgm:spPr/>
      <dgm:t>
        <a:bodyPr/>
        <a:lstStyle/>
        <a:p>
          <a:r>
            <a:rPr lang="id-ID" dirty="0" smtClean="0"/>
            <a:t>KEKUATAN-KEKUATAN GLOBALISASI (1)</a:t>
          </a:r>
          <a:endParaRPr lang="id-ID" dirty="0"/>
        </a:p>
      </dgm:t>
    </dgm:pt>
    <dgm:pt modelId="{59D79B6F-6438-4930-95A2-58CAE84D71AE}" type="parTrans" cxnId="{1E966BD3-53C2-4193-9487-DF4E229C249C}">
      <dgm:prSet/>
      <dgm:spPr/>
      <dgm:t>
        <a:bodyPr/>
        <a:lstStyle/>
        <a:p>
          <a:endParaRPr lang="id-ID"/>
        </a:p>
      </dgm:t>
    </dgm:pt>
    <dgm:pt modelId="{A91239A6-6A84-4CB5-8A6D-7BEBDF6CB377}" type="sibTrans" cxnId="{1E966BD3-53C2-4193-9487-DF4E229C249C}">
      <dgm:prSet/>
      <dgm:spPr/>
      <dgm:t>
        <a:bodyPr/>
        <a:lstStyle/>
        <a:p>
          <a:endParaRPr lang="id-ID"/>
        </a:p>
      </dgm:t>
    </dgm:pt>
    <dgm:pt modelId="{8C2583C9-8D57-48EE-978C-93189E075630}">
      <dgm:prSet phldrT="[Text]"/>
      <dgm:spPr/>
      <dgm:t>
        <a:bodyPr/>
        <a:lstStyle/>
        <a:p>
          <a:r>
            <a:rPr lang="id-ID" dirty="0" smtClean="0"/>
            <a:t>1. </a:t>
          </a:r>
          <a:r>
            <a:rPr lang="en-US" dirty="0" err="1" smtClean="0"/>
            <a:t>Politis</a:t>
          </a:r>
          <a:r>
            <a:rPr lang="en-US" dirty="0" smtClean="0"/>
            <a:t>. Ada </a:t>
          </a:r>
          <a:r>
            <a:rPr lang="en-US" dirty="0" err="1" smtClean="0"/>
            <a:t>kecenderungan</a:t>
          </a:r>
          <a:r>
            <a:rPr lang="en-US" dirty="0" smtClean="0"/>
            <a:t> </a:t>
          </a:r>
          <a:r>
            <a:rPr lang="en-US" dirty="0" err="1" smtClean="0"/>
            <a:t>terhadap</a:t>
          </a:r>
          <a:r>
            <a:rPr lang="en-US" dirty="0" smtClean="0"/>
            <a:t> </a:t>
          </a:r>
          <a:r>
            <a:rPr lang="en-US" dirty="0" err="1" smtClean="0"/>
            <a:t>penyatuan</a:t>
          </a:r>
          <a:r>
            <a:rPr lang="en-US" dirty="0" smtClean="0"/>
            <a:t> </a:t>
          </a:r>
          <a:r>
            <a:rPr lang="en-US" dirty="0" err="1" smtClean="0"/>
            <a:t>dan</a:t>
          </a:r>
          <a:r>
            <a:rPr lang="en-US" dirty="0" smtClean="0"/>
            <a:t> </a:t>
          </a:r>
          <a:r>
            <a:rPr lang="en-US" dirty="0" err="1" smtClean="0"/>
            <a:t>sosialisasi</a:t>
          </a:r>
          <a:r>
            <a:rPr lang="en-US" dirty="0" smtClean="0"/>
            <a:t> </a:t>
          </a:r>
          <a:r>
            <a:rPr lang="en-US" dirty="0" err="1" smtClean="0"/>
            <a:t>komunitas</a:t>
          </a:r>
          <a:r>
            <a:rPr lang="en-US" dirty="0" smtClean="0"/>
            <a:t> global. </a:t>
          </a:r>
          <a:r>
            <a:rPr lang="en-US" dirty="0" err="1" smtClean="0"/>
            <a:t>Kesepakatan</a:t>
          </a:r>
          <a:r>
            <a:rPr lang="en-US" dirty="0" smtClean="0"/>
            <a:t> NAFTA</a:t>
          </a:r>
          <a:endParaRPr lang="id-ID" dirty="0"/>
        </a:p>
      </dgm:t>
    </dgm:pt>
    <dgm:pt modelId="{3136730F-7A64-43B9-9EFE-CB917C138659}" type="parTrans" cxnId="{A51AD9FF-40A8-41C2-848F-7CA9E3D471F5}">
      <dgm:prSet/>
      <dgm:spPr/>
      <dgm:t>
        <a:bodyPr/>
        <a:lstStyle/>
        <a:p>
          <a:endParaRPr lang="id-ID"/>
        </a:p>
      </dgm:t>
    </dgm:pt>
    <dgm:pt modelId="{4371D995-B727-4236-BA94-E9F577122E61}" type="sibTrans" cxnId="{A51AD9FF-40A8-41C2-848F-7CA9E3D471F5}">
      <dgm:prSet/>
      <dgm:spPr/>
      <dgm:t>
        <a:bodyPr/>
        <a:lstStyle/>
        <a:p>
          <a:endParaRPr lang="id-ID"/>
        </a:p>
      </dgm:t>
    </dgm:pt>
    <dgm:pt modelId="{E7DC1A7C-CDB0-40B9-B155-FADBA9D7D3D7}">
      <dgm:prSet phldrT="[Text]"/>
      <dgm:spPr/>
      <dgm:t>
        <a:bodyPr/>
        <a:lstStyle/>
        <a:p>
          <a:r>
            <a:rPr lang="id-ID" dirty="0" smtClean="0"/>
            <a:t>2. </a:t>
          </a:r>
          <a:r>
            <a:rPr lang="en-US" dirty="0" err="1" smtClean="0"/>
            <a:t>Teknologi</a:t>
          </a:r>
          <a:r>
            <a:rPr lang="en-US" dirty="0" smtClean="0"/>
            <a:t>. </a:t>
          </a:r>
          <a:r>
            <a:rPr lang="en-US" dirty="0" err="1" smtClean="0"/>
            <a:t>Kemajuan-kemajuan</a:t>
          </a:r>
          <a:r>
            <a:rPr lang="en-US" dirty="0" smtClean="0"/>
            <a:t> </a:t>
          </a:r>
          <a:r>
            <a:rPr lang="en-US" dirty="0" err="1" smtClean="0"/>
            <a:t>dalam</a:t>
          </a:r>
          <a:r>
            <a:rPr lang="en-US" dirty="0" smtClean="0"/>
            <a:t> </a:t>
          </a:r>
          <a:r>
            <a:rPr lang="en-US" dirty="0" err="1" smtClean="0"/>
            <a:t>teknologi</a:t>
          </a:r>
          <a:r>
            <a:rPr lang="en-US" dirty="0" smtClean="0"/>
            <a:t> </a:t>
          </a:r>
          <a:r>
            <a:rPr lang="en-US" dirty="0" err="1" smtClean="0"/>
            <a:t>komputer</a:t>
          </a:r>
          <a:r>
            <a:rPr lang="en-US" dirty="0" smtClean="0"/>
            <a:t> </a:t>
          </a:r>
          <a:r>
            <a:rPr lang="en-US" dirty="0" err="1" smtClean="0"/>
            <a:t>dan</a:t>
          </a:r>
          <a:r>
            <a:rPr lang="en-US" dirty="0" smtClean="0"/>
            <a:t> </a:t>
          </a:r>
          <a:r>
            <a:rPr lang="en-US" dirty="0" err="1" smtClean="0"/>
            <a:t>komunikasi</a:t>
          </a:r>
          <a:r>
            <a:rPr lang="en-US" dirty="0" smtClean="0"/>
            <a:t> </a:t>
          </a:r>
          <a:r>
            <a:rPr lang="en-US" dirty="0" err="1" smtClean="0"/>
            <a:t>memungkinkan</a:t>
          </a:r>
          <a:r>
            <a:rPr lang="en-US" dirty="0" smtClean="0"/>
            <a:t> </a:t>
          </a:r>
          <a:r>
            <a:rPr lang="en-US" dirty="0" err="1" smtClean="0"/>
            <a:t>aliran</a:t>
          </a:r>
          <a:r>
            <a:rPr lang="en-US" dirty="0" smtClean="0"/>
            <a:t> </a:t>
          </a:r>
          <a:r>
            <a:rPr lang="en-US" dirty="0" err="1" smtClean="0"/>
            <a:t>gagasan</a:t>
          </a:r>
          <a:r>
            <a:rPr lang="en-US" dirty="0" smtClean="0"/>
            <a:t> </a:t>
          </a:r>
          <a:r>
            <a:rPr lang="en-US" dirty="0" err="1" smtClean="0"/>
            <a:t>dan</a:t>
          </a:r>
          <a:r>
            <a:rPr lang="en-US" dirty="0" smtClean="0"/>
            <a:t> </a:t>
          </a:r>
          <a:r>
            <a:rPr lang="en-US" dirty="0" err="1" smtClean="0"/>
            <a:t>informasi</a:t>
          </a:r>
          <a:r>
            <a:rPr lang="en-US" dirty="0" smtClean="0"/>
            <a:t> yang </a:t>
          </a:r>
          <a:r>
            <a:rPr lang="en-US" dirty="0" err="1" smtClean="0"/>
            <a:t>meningkat</a:t>
          </a:r>
          <a:r>
            <a:rPr lang="en-US" dirty="0" smtClean="0"/>
            <a:t> </a:t>
          </a:r>
          <a:r>
            <a:rPr lang="en-US" dirty="0" err="1" smtClean="0"/>
            <a:t>melewati</a:t>
          </a:r>
          <a:r>
            <a:rPr lang="en-US" dirty="0" smtClean="0"/>
            <a:t> </a:t>
          </a:r>
          <a:r>
            <a:rPr lang="en-US" dirty="0" err="1" smtClean="0"/>
            <a:t>batas-batas</a:t>
          </a:r>
          <a:r>
            <a:rPr lang="en-US" dirty="0" smtClean="0"/>
            <a:t> </a:t>
          </a:r>
          <a:r>
            <a:rPr lang="en-US" dirty="0" err="1" smtClean="0"/>
            <a:t>negara</a:t>
          </a:r>
          <a:r>
            <a:rPr lang="en-US" dirty="0" smtClean="0"/>
            <a:t> </a:t>
          </a:r>
          <a:r>
            <a:rPr lang="en-US" dirty="0" err="1" smtClean="0"/>
            <a:t>dan</a:t>
          </a:r>
          <a:r>
            <a:rPr lang="en-US" dirty="0" smtClean="0"/>
            <a:t> </a:t>
          </a:r>
          <a:r>
            <a:rPr lang="en-US" dirty="0" err="1" smtClean="0"/>
            <a:t>memungkinkan</a:t>
          </a:r>
          <a:r>
            <a:rPr lang="en-US" dirty="0" smtClean="0"/>
            <a:t> </a:t>
          </a:r>
          <a:r>
            <a:rPr lang="en-US" dirty="0" err="1" smtClean="0"/>
            <a:t>para</a:t>
          </a:r>
          <a:r>
            <a:rPr lang="en-US" dirty="0" smtClean="0"/>
            <a:t> </a:t>
          </a:r>
          <a:r>
            <a:rPr lang="en-US" dirty="0" err="1" smtClean="0"/>
            <a:t>pelanggan</a:t>
          </a:r>
          <a:r>
            <a:rPr lang="en-US" dirty="0" smtClean="0"/>
            <a:t> </a:t>
          </a:r>
          <a:r>
            <a:rPr lang="en-US" dirty="0" err="1" smtClean="0"/>
            <a:t>mempelajari</a:t>
          </a:r>
          <a:r>
            <a:rPr lang="en-US" dirty="0" smtClean="0"/>
            <a:t> </a:t>
          </a:r>
          <a:r>
            <a:rPr lang="en-US" dirty="0" err="1" smtClean="0"/>
            <a:t>barang-barang</a:t>
          </a:r>
          <a:r>
            <a:rPr lang="en-US" dirty="0" smtClean="0"/>
            <a:t> </a:t>
          </a:r>
          <a:r>
            <a:rPr lang="en-US" dirty="0" err="1" smtClean="0"/>
            <a:t>luar</a:t>
          </a:r>
          <a:r>
            <a:rPr lang="en-US" dirty="0" smtClean="0"/>
            <a:t> </a:t>
          </a:r>
          <a:r>
            <a:rPr lang="en-US" dirty="0" err="1" smtClean="0"/>
            <a:t>negeri</a:t>
          </a:r>
          <a:r>
            <a:rPr lang="en-US" dirty="0" smtClean="0"/>
            <a:t>.</a:t>
          </a:r>
          <a:endParaRPr lang="id-ID" dirty="0"/>
        </a:p>
      </dgm:t>
    </dgm:pt>
    <dgm:pt modelId="{D2126D22-5DB9-4020-8BD4-43710D746746}" type="parTrans" cxnId="{81E05E00-30BA-43FC-9F75-177171F526C3}">
      <dgm:prSet/>
      <dgm:spPr/>
      <dgm:t>
        <a:bodyPr/>
        <a:lstStyle/>
        <a:p>
          <a:endParaRPr lang="id-ID"/>
        </a:p>
      </dgm:t>
    </dgm:pt>
    <dgm:pt modelId="{48962978-758B-4E52-9F48-AF924A043B3E}" type="sibTrans" cxnId="{81E05E00-30BA-43FC-9F75-177171F526C3}">
      <dgm:prSet/>
      <dgm:spPr/>
      <dgm:t>
        <a:bodyPr/>
        <a:lstStyle/>
        <a:p>
          <a:endParaRPr lang="id-ID"/>
        </a:p>
      </dgm:t>
    </dgm:pt>
    <dgm:pt modelId="{C07A720C-A3A9-4F57-AA4C-B66ED47BBFF1}">
      <dgm:prSet phldrT="[Text]"/>
      <dgm:spPr/>
      <dgm:t>
        <a:bodyPr/>
        <a:lstStyle/>
        <a:p>
          <a:r>
            <a:rPr lang="en-US" dirty="0" smtClean="0"/>
            <a:t>Internet </a:t>
          </a:r>
          <a:r>
            <a:rPr lang="en-US" dirty="0" err="1" smtClean="0"/>
            <a:t>dan</a:t>
          </a:r>
          <a:r>
            <a:rPr lang="en-US" dirty="0" smtClean="0"/>
            <a:t> </a:t>
          </a:r>
          <a:r>
            <a:rPr lang="en-US" dirty="0" err="1" smtClean="0"/>
            <a:t>komputerisasi</a:t>
          </a:r>
          <a:r>
            <a:rPr lang="en-US" dirty="0" smtClean="0"/>
            <a:t> </a:t>
          </a:r>
          <a:r>
            <a:rPr lang="en-US" dirty="0" err="1" smtClean="0"/>
            <a:t>jaringan</a:t>
          </a:r>
          <a:r>
            <a:rPr lang="en-US" dirty="0" smtClean="0"/>
            <a:t> </a:t>
          </a:r>
          <a:r>
            <a:rPr lang="en-US" dirty="0" err="1" smtClean="0"/>
            <a:t>memungkinkan</a:t>
          </a:r>
          <a:r>
            <a:rPr lang="en-US" dirty="0" smtClean="0"/>
            <a:t> </a:t>
          </a:r>
          <a:r>
            <a:rPr lang="en-US" dirty="0" err="1" smtClean="0"/>
            <a:t>perusahaan</a:t>
          </a:r>
          <a:r>
            <a:rPr lang="en-US" dirty="0" smtClean="0"/>
            <a:t> </a:t>
          </a:r>
          <a:r>
            <a:rPr lang="en-US" dirty="0" err="1" smtClean="0"/>
            <a:t>kecil</a:t>
          </a:r>
          <a:r>
            <a:rPr lang="en-US" dirty="0" smtClean="0"/>
            <a:t> </a:t>
          </a:r>
          <a:r>
            <a:rPr lang="en-US" dirty="0" err="1" smtClean="0"/>
            <a:t>bersaing</a:t>
          </a:r>
          <a:r>
            <a:rPr lang="en-US" dirty="0" smtClean="0"/>
            <a:t> </a:t>
          </a:r>
          <a:r>
            <a:rPr lang="en-US" dirty="0" err="1" smtClean="0"/>
            <a:t>secara</a:t>
          </a:r>
          <a:r>
            <a:rPr lang="en-US" dirty="0" smtClean="0"/>
            <a:t> global </a:t>
          </a:r>
          <a:r>
            <a:rPr lang="en-US" dirty="0" err="1" smtClean="0"/>
            <a:t>karena</a:t>
          </a:r>
          <a:r>
            <a:rPr lang="en-US" dirty="0" smtClean="0"/>
            <a:t> </a:t>
          </a:r>
          <a:r>
            <a:rPr lang="en-US" dirty="0" err="1" smtClean="0"/>
            <a:t>memungkinkan</a:t>
          </a:r>
          <a:r>
            <a:rPr lang="en-US" dirty="0" smtClean="0"/>
            <a:t> </a:t>
          </a:r>
          <a:r>
            <a:rPr lang="en-US" dirty="0" err="1" smtClean="0"/>
            <a:t>adanya</a:t>
          </a:r>
          <a:r>
            <a:rPr lang="en-US" dirty="0" smtClean="0"/>
            <a:t> </a:t>
          </a:r>
          <a:r>
            <a:rPr lang="en-US" dirty="0" err="1" smtClean="0"/>
            <a:t>aliran</a:t>
          </a:r>
          <a:r>
            <a:rPr lang="en-US" dirty="0" smtClean="0"/>
            <a:t> </a:t>
          </a:r>
          <a:r>
            <a:rPr lang="en-US" dirty="0" err="1" smtClean="0"/>
            <a:t>informasi</a:t>
          </a:r>
          <a:r>
            <a:rPr lang="en-US" dirty="0" smtClean="0"/>
            <a:t> yang </a:t>
          </a:r>
          <a:r>
            <a:rPr lang="en-US" dirty="0" err="1" smtClean="0"/>
            <a:t>cepat</a:t>
          </a:r>
          <a:r>
            <a:rPr lang="en-US" dirty="0" smtClean="0"/>
            <a:t> </a:t>
          </a:r>
          <a:r>
            <a:rPr lang="en-US" dirty="0" err="1" smtClean="0"/>
            <a:t>tanpa</a:t>
          </a:r>
          <a:r>
            <a:rPr lang="en-US" dirty="0" smtClean="0"/>
            <a:t> </a:t>
          </a:r>
          <a:r>
            <a:rPr lang="en-US" dirty="0" err="1" smtClean="0"/>
            <a:t>mempedulikan</a:t>
          </a:r>
          <a:r>
            <a:rPr lang="en-US" dirty="0" smtClean="0"/>
            <a:t> </a:t>
          </a:r>
          <a:r>
            <a:rPr lang="en-US" dirty="0" err="1" smtClean="0"/>
            <a:t>lokasi</a:t>
          </a:r>
          <a:r>
            <a:rPr lang="en-US" dirty="0" smtClean="0"/>
            <a:t> </a:t>
          </a:r>
          <a:r>
            <a:rPr lang="en-US" dirty="0" err="1" smtClean="0"/>
            <a:t>fisik</a:t>
          </a:r>
          <a:r>
            <a:rPr lang="en-US" dirty="0" smtClean="0"/>
            <a:t> </a:t>
          </a:r>
          <a:r>
            <a:rPr lang="en-US" dirty="0" err="1" smtClean="0"/>
            <a:t>pembeli</a:t>
          </a:r>
          <a:r>
            <a:rPr lang="en-US" dirty="0" smtClean="0"/>
            <a:t> </a:t>
          </a:r>
          <a:r>
            <a:rPr lang="en-US" dirty="0" err="1" smtClean="0"/>
            <a:t>dan</a:t>
          </a:r>
          <a:r>
            <a:rPr lang="en-US" dirty="0" smtClean="0"/>
            <a:t> </a:t>
          </a:r>
          <a:r>
            <a:rPr lang="en-US" dirty="0" err="1" smtClean="0"/>
            <a:t>penjual</a:t>
          </a:r>
          <a:endParaRPr lang="id-ID" dirty="0"/>
        </a:p>
      </dgm:t>
    </dgm:pt>
    <dgm:pt modelId="{EF824E15-FC34-4E95-97A9-AFC956B9742B}" type="parTrans" cxnId="{47B1C340-1215-4D7F-B7A1-C61DB38D39AF}">
      <dgm:prSet/>
      <dgm:spPr/>
      <dgm:t>
        <a:bodyPr/>
        <a:lstStyle/>
        <a:p>
          <a:endParaRPr lang="id-ID"/>
        </a:p>
      </dgm:t>
    </dgm:pt>
    <dgm:pt modelId="{9141D0F8-D2F6-4A3F-B597-0D929BD5982D}" type="sibTrans" cxnId="{47B1C340-1215-4D7F-B7A1-C61DB38D39AF}">
      <dgm:prSet/>
      <dgm:spPr/>
      <dgm:t>
        <a:bodyPr/>
        <a:lstStyle/>
        <a:p>
          <a:endParaRPr lang="id-ID"/>
        </a:p>
      </dgm:t>
    </dgm:pt>
    <dgm:pt modelId="{C5F43C39-4DD7-48E3-9713-8FEE22E7F31C}" type="pres">
      <dgm:prSet presAssocID="{AC943C12-B572-4C8D-9AA4-9E538E61D3AC}" presName="composite" presStyleCnt="0">
        <dgm:presLayoutVars>
          <dgm:chMax val="1"/>
          <dgm:dir/>
          <dgm:resizeHandles val="exact"/>
        </dgm:presLayoutVars>
      </dgm:prSet>
      <dgm:spPr/>
      <dgm:t>
        <a:bodyPr/>
        <a:lstStyle/>
        <a:p>
          <a:endParaRPr lang="id-ID"/>
        </a:p>
      </dgm:t>
    </dgm:pt>
    <dgm:pt modelId="{4748F841-E7A9-4490-A1DD-A1FE2EC95507}" type="pres">
      <dgm:prSet presAssocID="{E025A74A-A949-469C-BBE5-BB910F5936BA}" presName="roof" presStyleLbl="dkBgShp" presStyleIdx="0" presStyleCnt="2"/>
      <dgm:spPr/>
      <dgm:t>
        <a:bodyPr/>
        <a:lstStyle/>
        <a:p>
          <a:endParaRPr lang="id-ID"/>
        </a:p>
      </dgm:t>
    </dgm:pt>
    <dgm:pt modelId="{6D84D311-038C-46DA-A5F6-62C02C7F3BF6}" type="pres">
      <dgm:prSet presAssocID="{E025A74A-A949-469C-BBE5-BB910F5936BA}" presName="pillars" presStyleCnt="0"/>
      <dgm:spPr/>
    </dgm:pt>
    <dgm:pt modelId="{BFE1A900-ABD8-4B02-9699-E3B29C65EB9D}" type="pres">
      <dgm:prSet presAssocID="{E025A74A-A949-469C-BBE5-BB910F5936BA}" presName="pillar1" presStyleLbl="node1" presStyleIdx="0" presStyleCnt="3">
        <dgm:presLayoutVars>
          <dgm:bulletEnabled val="1"/>
        </dgm:presLayoutVars>
      </dgm:prSet>
      <dgm:spPr/>
      <dgm:t>
        <a:bodyPr/>
        <a:lstStyle/>
        <a:p>
          <a:endParaRPr lang="id-ID"/>
        </a:p>
      </dgm:t>
    </dgm:pt>
    <dgm:pt modelId="{37AF4A1A-C5A3-4953-B0FD-CEA5D3BBF623}" type="pres">
      <dgm:prSet presAssocID="{E7DC1A7C-CDB0-40B9-B155-FADBA9D7D3D7}" presName="pillarX" presStyleLbl="node1" presStyleIdx="1" presStyleCnt="3">
        <dgm:presLayoutVars>
          <dgm:bulletEnabled val="1"/>
        </dgm:presLayoutVars>
      </dgm:prSet>
      <dgm:spPr/>
      <dgm:t>
        <a:bodyPr/>
        <a:lstStyle/>
        <a:p>
          <a:endParaRPr lang="id-ID"/>
        </a:p>
      </dgm:t>
    </dgm:pt>
    <dgm:pt modelId="{8DF3AB7E-68BD-474C-B25A-0FAA4BD82E70}" type="pres">
      <dgm:prSet presAssocID="{C07A720C-A3A9-4F57-AA4C-B66ED47BBFF1}" presName="pillarX" presStyleLbl="node1" presStyleIdx="2" presStyleCnt="3">
        <dgm:presLayoutVars>
          <dgm:bulletEnabled val="1"/>
        </dgm:presLayoutVars>
      </dgm:prSet>
      <dgm:spPr/>
      <dgm:t>
        <a:bodyPr/>
        <a:lstStyle/>
        <a:p>
          <a:endParaRPr lang="id-ID"/>
        </a:p>
      </dgm:t>
    </dgm:pt>
    <dgm:pt modelId="{10BD8A6C-4443-4DF8-AB4B-05F0D50BF755}" type="pres">
      <dgm:prSet presAssocID="{E025A74A-A949-469C-BBE5-BB910F5936BA}" presName="base" presStyleLbl="dkBgShp" presStyleIdx="1" presStyleCnt="2"/>
      <dgm:spPr/>
    </dgm:pt>
  </dgm:ptLst>
  <dgm:cxnLst>
    <dgm:cxn modelId="{3B7CE80F-915F-4F85-AC0A-67121E1B1CD1}" type="presOf" srcId="{C07A720C-A3A9-4F57-AA4C-B66ED47BBFF1}" destId="{8DF3AB7E-68BD-474C-B25A-0FAA4BD82E70}" srcOrd="0" destOrd="0" presId="urn:microsoft.com/office/officeart/2005/8/layout/hList3"/>
    <dgm:cxn modelId="{26A725E8-F63F-4AD2-A74C-10071452093E}" type="presOf" srcId="{8C2583C9-8D57-48EE-978C-93189E075630}" destId="{BFE1A900-ABD8-4B02-9699-E3B29C65EB9D}" srcOrd="0" destOrd="0" presId="urn:microsoft.com/office/officeart/2005/8/layout/hList3"/>
    <dgm:cxn modelId="{1E966BD3-53C2-4193-9487-DF4E229C249C}" srcId="{AC943C12-B572-4C8D-9AA4-9E538E61D3AC}" destId="{E025A74A-A949-469C-BBE5-BB910F5936BA}" srcOrd="0" destOrd="0" parTransId="{59D79B6F-6438-4930-95A2-58CAE84D71AE}" sibTransId="{A91239A6-6A84-4CB5-8A6D-7BEBDF6CB377}"/>
    <dgm:cxn modelId="{81E05E00-30BA-43FC-9F75-177171F526C3}" srcId="{E025A74A-A949-469C-BBE5-BB910F5936BA}" destId="{E7DC1A7C-CDB0-40B9-B155-FADBA9D7D3D7}" srcOrd="1" destOrd="0" parTransId="{D2126D22-5DB9-4020-8BD4-43710D746746}" sibTransId="{48962978-758B-4E52-9F48-AF924A043B3E}"/>
    <dgm:cxn modelId="{1B411D50-A9E7-4EDC-8E7B-9033B2B22D92}" type="presOf" srcId="{AC943C12-B572-4C8D-9AA4-9E538E61D3AC}" destId="{C5F43C39-4DD7-48E3-9713-8FEE22E7F31C}" srcOrd="0" destOrd="0" presId="urn:microsoft.com/office/officeart/2005/8/layout/hList3"/>
    <dgm:cxn modelId="{A51AD9FF-40A8-41C2-848F-7CA9E3D471F5}" srcId="{E025A74A-A949-469C-BBE5-BB910F5936BA}" destId="{8C2583C9-8D57-48EE-978C-93189E075630}" srcOrd="0" destOrd="0" parTransId="{3136730F-7A64-43B9-9EFE-CB917C138659}" sibTransId="{4371D995-B727-4236-BA94-E9F577122E61}"/>
    <dgm:cxn modelId="{E9D2CD29-DC66-4664-9FE2-556B1BD7C9AB}" type="presOf" srcId="{E025A74A-A949-469C-BBE5-BB910F5936BA}" destId="{4748F841-E7A9-4490-A1DD-A1FE2EC95507}" srcOrd="0" destOrd="0" presId="urn:microsoft.com/office/officeart/2005/8/layout/hList3"/>
    <dgm:cxn modelId="{47B1C340-1215-4D7F-B7A1-C61DB38D39AF}" srcId="{E025A74A-A949-469C-BBE5-BB910F5936BA}" destId="{C07A720C-A3A9-4F57-AA4C-B66ED47BBFF1}" srcOrd="2" destOrd="0" parTransId="{EF824E15-FC34-4E95-97A9-AFC956B9742B}" sibTransId="{9141D0F8-D2F6-4A3F-B597-0D929BD5982D}"/>
    <dgm:cxn modelId="{4796D5D3-BCE1-45E6-89BB-3AEB6E838430}" type="presOf" srcId="{E7DC1A7C-CDB0-40B9-B155-FADBA9D7D3D7}" destId="{37AF4A1A-C5A3-4953-B0FD-CEA5D3BBF623}" srcOrd="0" destOrd="0" presId="urn:microsoft.com/office/officeart/2005/8/layout/hList3"/>
    <dgm:cxn modelId="{269F7AB1-8E94-405C-97D9-1AA5FAE99D93}" type="presParOf" srcId="{C5F43C39-4DD7-48E3-9713-8FEE22E7F31C}" destId="{4748F841-E7A9-4490-A1DD-A1FE2EC95507}" srcOrd="0" destOrd="0" presId="urn:microsoft.com/office/officeart/2005/8/layout/hList3"/>
    <dgm:cxn modelId="{DA5D35CA-C5AD-446B-92A2-0CE6C95F9769}" type="presParOf" srcId="{C5F43C39-4DD7-48E3-9713-8FEE22E7F31C}" destId="{6D84D311-038C-46DA-A5F6-62C02C7F3BF6}" srcOrd="1" destOrd="0" presId="urn:microsoft.com/office/officeart/2005/8/layout/hList3"/>
    <dgm:cxn modelId="{95AF1019-D482-4EBC-9FF1-8956805BEC31}" type="presParOf" srcId="{6D84D311-038C-46DA-A5F6-62C02C7F3BF6}" destId="{BFE1A900-ABD8-4B02-9699-E3B29C65EB9D}" srcOrd="0" destOrd="0" presId="urn:microsoft.com/office/officeart/2005/8/layout/hList3"/>
    <dgm:cxn modelId="{B46A94C0-EAD5-46E1-89F2-F104F3BC6396}" type="presParOf" srcId="{6D84D311-038C-46DA-A5F6-62C02C7F3BF6}" destId="{37AF4A1A-C5A3-4953-B0FD-CEA5D3BBF623}" srcOrd="1" destOrd="0" presId="urn:microsoft.com/office/officeart/2005/8/layout/hList3"/>
    <dgm:cxn modelId="{0CF3F4C2-D394-4A84-BDC9-862CE3C39B16}" type="presParOf" srcId="{6D84D311-038C-46DA-A5F6-62C02C7F3BF6}" destId="{8DF3AB7E-68BD-474C-B25A-0FAA4BD82E70}" srcOrd="2" destOrd="0" presId="urn:microsoft.com/office/officeart/2005/8/layout/hList3"/>
    <dgm:cxn modelId="{591E99BC-7D26-4EAB-A7E2-12BC044EE2DD}" type="presParOf" srcId="{C5F43C39-4DD7-48E3-9713-8FEE22E7F31C}" destId="{10BD8A6C-4443-4DF8-AB4B-05F0D50BF755}"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74CBC6-1B27-4EDF-BD64-9E49B340ABE7}" type="doc">
      <dgm:prSet loTypeId="urn:microsoft.com/office/officeart/2005/8/layout/hList3" loCatId="list" qsTypeId="urn:microsoft.com/office/officeart/2005/8/quickstyle/simple1" qsCatId="simple" csTypeId="urn:microsoft.com/office/officeart/2005/8/colors/accent2_1" csCatId="accent2" phldr="1"/>
      <dgm:spPr/>
      <dgm:t>
        <a:bodyPr/>
        <a:lstStyle/>
        <a:p>
          <a:endParaRPr lang="id-ID"/>
        </a:p>
      </dgm:t>
    </dgm:pt>
    <dgm:pt modelId="{43A6450E-D86A-4D3C-AB4B-EFFF02DE7549}">
      <dgm:prSet phldrT="[Text]"/>
      <dgm:spPr/>
      <dgm:t>
        <a:bodyPr/>
        <a:lstStyle/>
        <a:p>
          <a:r>
            <a:rPr lang="id-ID" dirty="0" smtClean="0"/>
            <a:t>KEKUATAN-KEKUATAN GLOBALISASI (2)</a:t>
          </a:r>
          <a:endParaRPr lang="id-ID" dirty="0"/>
        </a:p>
      </dgm:t>
    </dgm:pt>
    <dgm:pt modelId="{7132DDBD-3F6E-452F-8E3E-9C54C1180534}" type="parTrans" cxnId="{B335545E-33A7-4951-904C-7F9CA8744752}">
      <dgm:prSet/>
      <dgm:spPr/>
      <dgm:t>
        <a:bodyPr/>
        <a:lstStyle/>
        <a:p>
          <a:endParaRPr lang="id-ID"/>
        </a:p>
      </dgm:t>
    </dgm:pt>
    <dgm:pt modelId="{93A1DD6E-FFA7-434C-86E9-6F4C467CA3E5}" type="sibTrans" cxnId="{B335545E-33A7-4951-904C-7F9CA8744752}">
      <dgm:prSet/>
      <dgm:spPr/>
      <dgm:t>
        <a:bodyPr/>
        <a:lstStyle/>
        <a:p>
          <a:endParaRPr lang="id-ID"/>
        </a:p>
      </dgm:t>
    </dgm:pt>
    <dgm:pt modelId="{9A018C99-38AA-4545-B7F8-F7098C78BF68}">
      <dgm:prSet phldrT="[Text]"/>
      <dgm:spPr/>
      <dgm:t>
        <a:bodyPr/>
        <a:lstStyle/>
        <a:p>
          <a:r>
            <a:rPr lang="en-US" dirty="0" smtClean="0"/>
            <a:t>3. </a:t>
          </a:r>
          <a:r>
            <a:rPr lang="en-US" dirty="0" err="1" smtClean="0"/>
            <a:t>Pasar</a:t>
          </a:r>
          <a:r>
            <a:rPr lang="en-US" dirty="0" smtClean="0"/>
            <a:t>. </a:t>
          </a:r>
          <a:r>
            <a:rPr lang="en-US" dirty="0" err="1" smtClean="0"/>
            <a:t>Dengan</a:t>
          </a:r>
          <a:r>
            <a:rPr lang="en-US" dirty="0" smtClean="0"/>
            <a:t> </a:t>
          </a:r>
          <a:r>
            <a:rPr lang="en-US" dirty="0" err="1" smtClean="0"/>
            <a:t>mendunianya</a:t>
          </a:r>
          <a:r>
            <a:rPr lang="en-US" dirty="0" smtClean="0"/>
            <a:t> </a:t>
          </a:r>
          <a:r>
            <a:rPr lang="en-US" dirty="0" err="1" smtClean="0"/>
            <a:t>perusahaan-perusahaan</a:t>
          </a:r>
          <a:r>
            <a:rPr lang="en-US" dirty="0" smtClean="0"/>
            <a:t> </a:t>
          </a:r>
          <a:r>
            <a:rPr lang="en-US" dirty="0" err="1" smtClean="0"/>
            <a:t>mereka</a:t>
          </a:r>
          <a:r>
            <a:rPr lang="en-US" dirty="0" smtClean="0"/>
            <a:t> </a:t>
          </a:r>
          <a:r>
            <a:rPr lang="en-US" dirty="0" err="1" smtClean="0"/>
            <a:t>juga</a:t>
          </a:r>
          <a:r>
            <a:rPr lang="en-US" dirty="0" smtClean="0"/>
            <a:t> </a:t>
          </a:r>
          <a:r>
            <a:rPr lang="en-US" dirty="0" err="1" smtClean="0"/>
            <a:t>menjadi</a:t>
          </a:r>
          <a:r>
            <a:rPr lang="en-US" dirty="0" smtClean="0"/>
            <a:t> </a:t>
          </a:r>
          <a:r>
            <a:rPr lang="en-US" dirty="0" err="1" smtClean="0"/>
            <a:t>pelanggan-pelanggan</a:t>
          </a:r>
          <a:r>
            <a:rPr lang="en-US" dirty="0" smtClean="0"/>
            <a:t> global. </a:t>
          </a:r>
          <a:r>
            <a:rPr lang="en-US" dirty="0" err="1" smtClean="0"/>
            <a:t>Mengetahui</a:t>
          </a:r>
          <a:r>
            <a:rPr lang="en-US" dirty="0" smtClean="0"/>
            <a:t> </a:t>
          </a:r>
          <a:r>
            <a:rPr lang="en-US" dirty="0" err="1" smtClean="0"/>
            <a:t>pasar</a:t>
          </a:r>
          <a:r>
            <a:rPr lang="en-US" dirty="0" smtClean="0"/>
            <a:t> </a:t>
          </a:r>
          <a:r>
            <a:rPr lang="en-US" dirty="0" err="1" smtClean="0"/>
            <a:t>dalam</a:t>
          </a:r>
          <a:r>
            <a:rPr lang="en-US" dirty="0" smtClean="0"/>
            <a:t> </a:t>
          </a:r>
          <a:r>
            <a:rPr lang="en-US" dirty="0" err="1" smtClean="0"/>
            <a:t>negeri</a:t>
          </a:r>
          <a:r>
            <a:rPr lang="en-US" dirty="0" smtClean="0"/>
            <a:t> </a:t>
          </a:r>
          <a:r>
            <a:rPr lang="en-US" dirty="0" err="1" smtClean="0"/>
            <a:t>telah</a:t>
          </a:r>
          <a:r>
            <a:rPr lang="en-US" dirty="0" smtClean="0"/>
            <a:t> </a:t>
          </a:r>
          <a:r>
            <a:rPr lang="en-US" dirty="0" err="1" smtClean="0"/>
            <a:t>jenuh</a:t>
          </a:r>
          <a:r>
            <a:rPr lang="en-US" dirty="0" smtClean="0"/>
            <a:t>, </a:t>
          </a:r>
          <a:r>
            <a:rPr lang="en-US" dirty="0" err="1" smtClean="0"/>
            <a:t>juga</a:t>
          </a:r>
          <a:r>
            <a:rPr lang="en-US" dirty="0" smtClean="0"/>
            <a:t> </a:t>
          </a:r>
          <a:r>
            <a:rPr lang="en-US" dirty="0" err="1" smtClean="0"/>
            <a:t>membuat</a:t>
          </a:r>
          <a:r>
            <a:rPr lang="en-US" dirty="0" smtClean="0"/>
            <a:t> </a:t>
          </a:r>
          <a:r>
            <a:rPr lang="en-US" dirty="0" err="1" smtClean="0"/>
            <a:t>perusahaan-perusahaan</a:t>
          </a:r>
          <a:r>
            <a:rPr lang="en-US" dirty="0" smtClean="0"/>
            <a:t> </a:t>
          </a:r>
          <a:r>
            <a:rPr lang="en-US" dirty="0" err="1" smtClean="0"/>
            <a:t>mulai</a:t>
          </a:r>
          <a:r>
            <a:rPr lang="en-US" dirty="0" smtClean="0"/>
            <a:t> </a:t>
          </a:r>
          <a:r>
            <a:rPr lang="en-US" dirty="0" err="1" smtClean="0"/>
            <a:t>merambah</a:t>
          </a:r>
          <a:r>
            <a:rPr lang="en-US" dirty="0" smtClean="0"/>
            <a:t> </a:t>
          </a:r>
          <a:r>
            <a:rPr lang="en-US" dirty="0" err="1" smtClean="0"/>
            <a:t>pasar-pasar</a:t>
          </a:r>
          <a:r>
            <a:rPr lang="en-US" dirty="0" smtClean="0"/>
            <a:t> di </a:t>
          </a:r>
          <a:r>
            <a:rPr lang="en-US" dirty="0" err="1" smtClean="0"/>
            <a:t>luar</a:t>
          </a:r>
          <a:r>
            <a:rPr lang="en-US" dirty="0" smtClean="0"/>
            <a:t> </a:t>
          </a:r>
          <a:r>
            <a:rPr lang="en-US" dirty="0" err="1" smtClean="0"/>
            <a:t>negeri</a:t>
          </a:r>
          <a:r>
            <a:rPr lang="en-US" dirty="0" smtClean="0"/>
            <a:t> </a:t>
          </a:r>
          <a:r>
            <a:rPr lang="en-US" dirty="0" err="1" smtClean="0"/>
            <a:t>terutama</a:t>
          </a:r>
          <a:r>
            <a:rPr lang="en-US" dirty="0" smtClean="0"/>
            <a:t> </a:t>
          </a:r>
          <a:r>
            <a:rPr lang="en-US" dirty="0" err="1" smtClean="0"/>
            <a:t>ketika</a:t>
          </a:r>
          <a:r>
            <a:rPr lang="en-US" dirty="0" smtClean="0"/>
            <a:t> </a:t>
          </a:r>
          <a:r>
            <a:rPr lang="en-US" dirty="0" err="1" smtClean="0"/>
            <a:t>para</a:t>
          </a:r>
          <a:r>
            <a:rPr lang="en-US" dirty="0" smtClean="0"/>
            <a:t> </a:t>
          </a:r>
          <a:r>
            <a:rPr lang="en-US" dirty="0" err="1" smtClean="0"/>
            <a:t>pemasar</a:t>
          </a:r>
          <a:r>
            <a:rPr lang="en-US" dirty="0" smtClean="0"/>
            <a:t> </a:t>
          </a:r>
          <a:r>
            <a:rPr lang="en-US" dirty="0" err="1" smtClean="0"/>
            <a:t>menyadari</a:t>
          </a:r>
          <a:r>
            <a:rPr lang="en-US" dirty="0" smtClean="0"/>
            <a:t> </a:t>
          </a:r>
          <a:r>
            <a:rPr lang="en-US" dirty="0" err="1" smtClean="0"/>
            <a:t>ada</a:t>
          </a:r>
          <a:r>
            <a:rPr lang="en-US" dirty="0" smtClean="0"/>
            <a:t> </a:t>
          </a:r>
          <a:r>
            <a:rPr lang="en-US" dirty="0" err="1" smtClean="0"/>
            <a:t>suatu</a:t>
          </a:r>
          <a:r>
            <a:rPr lang="en-US" dirty="0" smtClean="0"/>
            <a:t> </a:t>
          </a:r>
          <a:r>
            <a:rPr lang="en-US" dirty="0" err="1" smtClean="0"/>
            <a:t>kesamaan</a:t>
          </a:r>
          <a:r>
            <a:rPr lang="en-US" dirty="0" smtClean="0"/>
            <a:t> </a:t>
          </a:r>
          <a:r>
            <a:rPr lang="en-US" dirty="0" err="1" smtClean="0"/>
            <a:t>selera</a:t>
          </a:r>
          <a:r>
            <a:rPr lang="en-US" dirty="0" smtClean="0"/>
            <a:t> </a:t>
          </a:r>
          <a:r>
            <a:rPr lang="en-US" dirty="0" err="1" smtClean="0"/>
            <a:t>dan</a:t>
          </a:r>
          <a:r>
            <a:rPr lang="en-US" dirty="0" smtClean="0"/>
            <a:t> </a:t>
          </a:r>
          <a:r>
            <a:rPr lang="en-US" dirty="0" err="1" smtClean="0"/>
            <a:t>gaya</a:t>
          </a:r>
          <a:r>
            <a:rPr lang="en-US" dirty="0" smtClean="0"/>
            <a:t> </a:t>
          </a:r>
          <a:r>
            <a:rPr lang="en-US" dirty="0" err="1" smtClean="0"/>
            <a:t>hidup</a:t>
          </a:r>
          <a:r>
            <a:rPr lang="en-US" dirty="0" smtClean="0"/>
            <a:t> </a:t>
          </a:r>
          <a:r>
            <a:rPr lang="en-US" dirty="0" err="1" smtClean="0"/>
            <a:t>pelanggan</a:t>
          </a:r>
          <a:r>
            <a:rPr lang="en-US" dirty="0" smtClean="0"/>
            <a:t> yang </a:t>
          </a:r>
          <a:r>
            <a:rPr lang="en-US" dirty="0" err="1" smtClean="0"/>
            <a:t>diakibatkan</a:t>
          </a:r>
          <a:r>
            <a:rPr lang="en-US" dirty="0" smtClean="0"/>
            <a:t> </a:t>
          </a:r>
          <a:r>
            <a:rPr lang="en-US" dirty="0" err="1" smtClean="0"/>
            <a:t>oleh</a:t>
          </a:r>
          <a:r>
            <a:rPr lang="en-US" dirty="0" smtClean="0"/>
            <a:t> </a:t>
          </a:r>
          <a:r>
            <a:rPr lang="en-US" dirty="0" err="1" smtClean="0"/>
            <a:t>meningkatnya</a:t>
          </a:r>
          <a:r>
            <a:rPr lang="en-US" dirty="0" smtClean="0"/>
            <a:t> </a:t>
          </a:r>
          <a:r>
            <a:rPr lang="en-US" dirty="0" err="1" smtClean="0"/>
            <a:t>perjalanan</a:t>
          </a:r>
          <a:r>
            <a:rPr lang="en-US" dirty="0" smtClean="0"/>
            <a:t> </a:t>
          </a:r>
          <a:r>
            <a:rPr lang="en-US" dirty="0" err="1" smtClean="0"/>
            <a:t>wisatawan</a:t>
          </a:r>
          <a:r>
            <a:rPr lang="en-US" dirty="0" smtClean="0"/>
            <a:t>, TV </a:t>
          </a:r>
          <a:r>
            <a:rPr lang="en-US" dirty="0" err="1" smtClean="0"/>
            <a:t>satelit</a:t>
          </a:r>
          <a:r>
            <a:rPr lang="en-US" dirty="0" smtClean="0"/>
            <a:t> </a:t>
          </a:r>
          <a:r>
            <a:rPr lang="en-US" dirty="0" err="1" smtClean="0"/>
            <a:t>dan</a:t>
          </a:r>
          <a:r>
            <a:rPr lang="en-US" dirty="0" smtClean="0"/>
            <a:t> </a:t>
          </a:r>
          <a:r>
            <a:rPr lang="en-US" dirty="0" err="1" smtClean="0"/>
            <a:t>pemakaian</a:t>
          </a:r>
          <a:r>
            <a:rPr lang="en-US" dirty="0" smtClean="0"/>
            <a:t> </a:t>
          </a:r>
          <a:r>
            <a:rPr lang="en-US" dirty="0" err="1" smtClean="0"/>
            <a:t>merek</a:t>
          </a:r>
          <a:r>
            <a:rPr lang="en-US" dirty="0" smtClean="0"/>
            <a:t> global.</a:t>
          </a:r>
          <a:endParaRPr lang="id-ID" dirty="0"/>
        </a:p>
      </dgm:t>
    </dgm:pt>
    <dgm:pt modelId="{C48E4FAF-F80D-4240-8F11-3013F3D2C992}" type="parTrans" cxnId="{88B6FAA6-4B2E-4871-977A-E891E87B03DC}">
      <dgm:prSet/>
      <dgm:spPr/>
      <dgm:t>
        <a:bodyPr/>
        <a:lstStyle/>
        <a:p>
          <a:endParaRPr lang="id-ID"/>
        </a:p>
      </dgm:t>
    </dgm:pt>
    <dgm:pt modelId="{F51FDC41-5E14-4C37-B52B-400035055D9B}" type="sibTrans" cxnId="{88B6FAA6-4B2E-4871-977A-E891E87B03DC}">
      <dgm:prSet/>
      <dgm:spPr/>
      <dgm:t>
        <a:bodyPr/>
        <a:lstStyle/>
        <a:p>
          <a:endParaRPr lang="id-ID"/>
        </a:p>
      </dgm:t>
    </dgm:pt>
    <dgm:pt modelId="{8AEB18E1-185C-48AF-991D-102D17C1709E}">
      <dgm:prSet phldrT="[Text]"/>
      <dgm:spPr/>
      <dgm:t>
        <a:bodyPr/>
        <a:lstStyle/>
        <a:p>
          <a:r>
            <a:rPr lang="en-US" dirty="0" smtClean="0"/>
            <a:t>4. </a:t>
          </a:r>
          <a:r>
            <a:rPr lang="en-US" dirty="0" err="1" smtClean="0"/>
            <a:t>Biaya</a:t>
          </a:r>
          <a:r>
            <a:rPr lang="en-US" dirty="0" smtClean="0"/>
            <a:t>. Economic of scale </a:t>
          </a:r>
          <a:r>
            <a:rPr lang="en-US" dirty="0" err="1" smtClean="0"/>
            <a:t>untuk</a:t>
          </a:r>
          <a:r>
            <a:rPr lang="en-US" dirty="0" smtClean="0"/>
            <a:t> </a:t>
          </a:r>
          <a:r>
            <a:rPr lang="en-US" dirty="0" err="1" smtClean="0"/>
            <a:t>mengurangi</a:t>
          </a:r>
          <a:r>
            <a:rPr lang="en-US" dirty="0" smtClean="0"/>
            <a:t> </a:t>
          </a:r>
          <a:r>
            <a:rPr lang="en-US" dirty="0" err="1" smtClean="0"/>
            <a:t>biaya</a:t>
          </a:r>
          <a:r>
            <a:rPr lang="en-US" dirty="0" smtClean="0"/>
            <a:t> per unit </a:t>
          </a:r>
          <a:r>
            <a:rPr lang="en-US" dirty="0" err="1" smtClean="0"/>
            <a:t>selalu</a:t>
          </a:r>
          <a:r>
            <a:rPr lang="en-US" dirty="0" smtClean="0"/>
            <a:t> </a:t>
          </a:r>
          <a:r>
            <a:rPr lang="en-US" dirty="0" err="1" smtClean="0"/>
            <a:t>merupakan</a:t>
          </a:r>
          <a:r>
            <a:rPr lang="en-US" dirty="0" smtClean="0"/>
            <a:t> </a:t>
          </a:r>
          <a:r>
            <a:rPr lang="en-US" dirty="0" err="1" smtClean="0"/>
            <a:t>tujuan</a:t>
          </a:r>
          <a:r>
            <a:rPr lang="en-US" dirty="0" smtClean="0"/>
            <a:t> </a:t>
          </a:r>
          <a:r>
            <a:rPr lang="en-US" dirty="0" err="1" smtClean="0"/>
            <a:t>manajemen</a:t>
          </a:r>
          <a:r>
            <a:rPr lang="en-US" dirty="0" smtClean="0"/>
            <a:t>. Salah </a:t>
          </a:r>
          <a:r>
            <a:rPr lang="en-US" dirty="0" err="1" smtClean="0"/>
            <a:t>satu</a:t>
          </a:r>
          <a:r>
            <a:rPr lang="en-US" dirty="0" smtClean="0"/>
            <a:t> </a:t>
          </a:r>
          <a:r>
            <a:rPr lang="en-US" dirty="0" err="1" smtClean="0"/>
            <a:t>alat</a:t>
          </a:r>
          <a:r>
            <a:rPr lang="en-US" dirty="0" smtClean="0"/>
            <a:t> </a:t>
          </a:r>
          <a:r>
            <a:rPr lang="en-US" dirty="0" err="1" smtClean="0"/>
            <a:t>untuk</a:t>
          </a:r>
          <a:r>
            <a:rPr lang="en-US" dirty="0" smtClean="0"/>
            <a:t> </a:t>
          </a:r>
          <a:r>
            <a:rPr lang="en-US" dirty="0" err="1" smtClean="0"/>
            <a:t>mencapainya</a:t>
          </a:r>
          <a:r>
            <a:rPr lang="en-US" dirty="0" smtClean="0"/>
            <a:t> </a:t>
          </a:r>
          <a:r>
            <a:rPr lang="en-US" dirty="0" err="1" smtClean="0"/>
            <a:t>adalah</a:t>
          </a:r>
          <a:r>
            <a:rPr lang="en-US" dirty="0" smtClean="0"/>
            <a:t> </a:t>
          </a:r>
          <a:r>
            <a:rPr lang="en-US" dirty="0" err="1" smtClean="0"/>
            <a:t>mengglobalisasi</a:t>
          </a:r>
          <a:r>
            <a:rPr lang="en-US" dirty="0" smtClean="0"/>
            <a:t> </a:t>
          </a:r>
          <a:r>
            <a:rPr lang="en-US" dirty="0" err="1" smtClean="0"/>
            <a:t>lini-lini</a:t>
          </a:r>
          <a:r>
            <a:rPr lang="en-US" dirty="0" smtClean="0"/>
            <a:t> </a:t>
          </a:r>
          <a:r>
            <a:rPr lang="en-US" dirty="0" err="1" smtClean="0"/>
            <a:t>produk</a:t>
          </a:r>
          <a:r>
            <a:rPr lang="en-US" dirty="0" smtClean="0"/>
            <a:t> </a:t>
          </a:r>
          <a:r>
            <a:rPr lang="en-US" dirty="0" err="1" smtClean="0"/>
            <a:t>untuk</a:t>
          </a:r>
          <a:r>
            <a:rPr lang="en-US" dirty="0" smtClean="0"/>
            <a:t> </a:t>
          </a:r>
          <a:r>
            <a:rPr lang="en-US" dirty="0" err="1" smtClean="0"/>
            <a:t>mengurangi</a:t>
          </a:r>
          <a:r>
            <a:rPr lang="en-US" dirty="0" smtClean="0"/>
            <a:t> </a:t>
          </a:r>
          <a:r>
            <a:rPr lang="en-US" dirty="0" err="1" smtClean="0"/>
            <a:t>biaya</a:t>
          </a:r>
          <a:r>
            <a:rPr lang="en-US" dirty="0" smtClean="0"/>
            <a:t> </a:t>
          </a:r>
          <a:r>
            <a:rPr lang="en-US" dirty="0" err="1" smtClean="0"/>
            <a:t>pengembangan</a:t>
          </a:r>
          <a:r>
            <a:rPr lang="en-US" dirty="0" smtClean="0"/>
            <a:t> </a:t>
          </a:r>
          <a:r>
            <a:rPr lang="en-US" dirty="0" err="1" smtClean="0"/>
            <a:t>produksi</a:t>
          </a:r>
          <a:r>
            <a:rPr lang="en-US" dirty="0" smtClean="0"/>
            <a:t> </a:t>
          </a:r>
          <a:r>
            <a:rPr lang="en-US" dirty="0" err="1" smtClean="0"/>
            <a:t>dan</a:t>
          </a:r>
          <a:r>
            <a:rPr lang="en-US" dirty="0" smtClean="0"/>
            <a:t> </a:t>
          </a:r>
          <a:r>
            <a:rPr lang="en-US" dirty="0" err="1" smtClean="0"/>
            <a:t>persediaan</a:t>
          </a:r>
          <a:r>
            <a:rPr lang="en-US" dirty="0" smtClean="0"/>
            <a:t>. Perusahaan </a:t>
          </a:r>
          <a:r>
            <a:rPr lang="en-US" dirty="0" err="1" smtClean="0"/>
            <a:t>juga</a:t>
          </a:r>
          <a:r>
            <a:rPr lang="en-US" dirty="0" smtClean="0"/>
            <a:t> </a:t>
          </a:r>
          <a:r>
            <a:rPr lang="en-US" dirty="0" err="1" smtClean="0"/>
            <a:t>dapat</a:t>
          </a:r>
          <a:r>
            <a:rPr lang="en-US" dirty="0" smtClean="0"/>
            <a:t> </a:t>
          </a:r>
          <a:r>
            <a:rPr lang="en-US" dirty="0" err="1" smtClean="0"/>
            <a:t>menempatkan</a:t>
          </a:r>
          <a:r>
            <a:rPr lang="en-US" dirty="0" smtClean="0"/>
            <a:t> </a:t>
          </a:r>
          <a:r>
            <a:rPr lang="en-US" dirty="0" err="1" smtClean="0"/>
            <a:t>produksi</a:t>
          </a:r>
          <a:r>
            <a:rPr lang="en-US" dirty="0" smtClean="0"/>
            <a:t> di </a:t>
          </a:r>
          <a:r>
            <a:rPr lang="en-US" dirty="0" err="1" smtClean="0"/>
            <a:t>negara-negara</a:t>
          </a:r>
          <a:r>
            <a:rPr lang="en-US" dirty="0" smtClean="0"/>
            <a:t> </a:t>
          </a:r>
          <a:r>
            <a:rPr lang="en-US" dirty="0" err="1" smtClean="0"/>
            <a:t>dimana</a:t>
          </a:r>
          <a:r>
            <a:rPr lang="en-US" dirty="0" smtClean="0"/>
            <a:t> </a:t>
          </a:r>
          <a:r>
            <a:rPr lang="en-US" dirty="0" err="1" smtClean="0"/>
            <a:t>biaya</a:t>
          </a:r>
          <a:r>
            <a:rPr lang="en-US" dirty="0" smtClean="0"/>
            <a:t> </a:t>
          </a:r>
          <a:r>
            <a:rPr lang="en-US" dirty="0" err="1" smtClean="0"/>
            <a:t>produksinya</a:t>
          </a:r>
          <a:r>
            <a:rPr lang="en-US" dirty="0" smtClean="0"/>
            <a:t> </a:t>
          </a:r>
          <a:r>
            <a:rPr lang="en-US" dirty="0" err="1" smtClean="0"/>
            <a:t>lebih</a:t>
          </a:r>
          <a:r>
            <a:rPr lang="en-US" dirty="0" smtClean="0"/>
            <a:t> </a:t>
          </a:r>
          <a:r>
            <a:rPr lang="en-US" dirty="0" err="1" smtClean="0"/>
            <a:t>rendah</a:t>
          </a:r>
          <a:r>
            <a:rPr lang="en-US" dirty="0" smtClean="0"/>
            <a:t>.</a:t>
          </a:r>
          <a:endParaRPr lang="id-ID" dirty="0"/>
        </a:p>
      </dgm:t>
    </dgm:pt>
    <dgm:pt modelId="{728297FE-7AAD-4371-9FEE-DAEFD40BBC6E}" type="parTrans" cxnId="{9228893D-8905-49DA-8FF1-9621AE5FE127}">
      <dgm:prSet/>
      <dgm:spPr/>
      <dgm:t>
        <a:bodyPr/>
        <a:lstStyle/>
        <a:p>
          <a:endParaRPr lang="id-ID"/>
        </a:p>
      </dgm:t>
    </dgm:pt>
    <dgm:pt modelId="{753B04E2-0C51-4385-9A60-5FE53E640042}" type="sibTrans" cxnId="{9228893D-8905-49DA-8FF1-9621AE5FE127}">
      <dgm:prSet/>
      <dgm:spPr/>
      <dgm:t>
        <a:bodyPr/>
        <a:lstStyle/>
        <a:p>
          <a:endParaRPr lang="id-ID"/>
        </a:p>
      </dgm:t>
    </dgm:pt>
    <dgm:pt modelId="{11E435EB-6F8C-4CC1-8056-8527EE49D2EA}">
      <dgm:prSet phldrT="[Text]"/>
      <dgm:spPr/>
      <dgm:t>
        <a:bodyPr/>
        <a:lstStyle/>
        <a:p>
          <a:r>
            <a:rPr lang="en-US" dirty="0" smtClean="0"/>
            <a:t>5. </a:t>
          </a:r>
          <a:r>
            <a:rPr lang="en-US" dirty="0" err="1" smtClean="0"/>
            <a:t>Persaingan</a:t>
          </a:r>
          <a:r>
            <a:rPr lang="en-US" dirty="0" smtClean="0"/>
            <a:t>. </a:t>
          </a:r>
          <a:r>
            <a:rPr lang="en-US" dirty="0" err="1" smtClean="0"/>
            <a:t>Pesaing</a:t>
          </a:r>
          <a:r>
            <a:rPr lang="en-US" dirty="0" smtClean="0"/>
            <a:t> </a:t>
          </a:r>
          <a:r>
            <a:rPr lang="en-US" dirty="0" err="1" smtClean="0"/>
            <a:t>harus</a:t>
          </a:r>
          <a:r>
            <a:rPr lang="en-US" dirty="0" smtClean="0"/>
            <a:t> </a:t>
          </a:r>
          <a:r>
            <a:rPr lang="en-US" dirty="0" err="1" smtClean="0"/>
            <a:t>meningkat</a:t>
          </a:r>
          <a:r>
            <a:rPr lang="en-US" dirty="0" smtClean="0"/>
            <a:t> </a:t>
          </a:r>
          <a:r>
            <a:rPr lang="en-US" dirty="0" err="1" smtClean="0"/>
            <a:t>secara</a:t>
          </a:r>
          <a:r>
            <a:rPr lang="en-US" dirty="0" smtClean="0"/>
            <a:t> </a:t>
          </a:r>
          <a:r>
            <a:rPr lang="en-US" dirty="0" err="1" smtClean="0"/>
            <a:t>intensif</a:t>
          </a:r>
          <a:r>
            <a:rPr lang="en-US" dirty="0" smtClean="0"/>
            <a:t>. Perusahaan-</a:t>
          </a:r>
          <a:r>
            <a:rPr lang="en-US" dirty="0" err="1" smtClean="0"/>
            <a:t>perusahaan</a:t>
          </a:r>
          <a:r>
            <a:rPr lang="en-US" dirty="0" smtClean="0"/>
            <a:t> </a:t>
          </a:r>
          <a:r>
            <a:rPr lang="en-US" dirty="0" err="1" smtClean="0"/>
            <a:t>baru</a:t>
          </a:r>
          <a:r>
            <a:rPr lang="en-US" dirty="0" smtClean="0"/>
            <a:t> yang </a:t>
          </a:r>
          <a:r>
            <a:rPr lang="en-US" dirty="0" err="1" smtClean="0"/>
            <a:t>banyak</a:t>
          </a:r>
          <a:r>
            <a:rPr lang="en-US" dirty="0" smtClean="0"/>
            <a:t> </a:t>
          </a:r>
          <a:r>
            <a:rPr lang="en-US" dirty="0" err="1" smtClean="0"/>
            <a:t>berasal</a:t>
          </a:r>
          <a:r>
            <a:rPr lang="en-US" dirty="0" smtClean="0"/>
            <a:t> </a:t>
          </a:r>
          <a:r>
            <a:rPr lang="en-US" dirty="0" err="1" smtClean="0"/>
            <a:t>dari</a:t>
          </a:r>
          <a:r>
            <a:rPr lang="en-US" dirty="0" smtClean="0"/>
            <a:t> </a:t>
          </a:r>
          <a:r>
            <a:rPr lang="en-US" dirty="0" err="1" smtClean="0"/>
            <a:t>negara-negara</a:t>
          </a:r>
          <a:r>
            <a:rPr lang="en-US" dirty="0" smtClean="0"/>
            <a:t> </a:t>
          </a:r>
          <a:r>
            <a:rPr lang="en-US" dirty="0" err="1" smtClean="0"/>
            <a:t>berkembang</a:t>
          </a:r>
          <a:r>
            <a:rPr lang="en-US" dirty="0" smtClean="0"/>
            <a:t> </a:t>
          </a:r>
          <a:r>
            <a:rPr lang="en-US" dirty="0" err="1" smtClean="0"/>
            <a:t>dan</a:t>
          </a:r>
          <a:r>
            <a:rPr lang="en-US" dirty="0" smtClean="0"/>
            <a:t> </a:t>
          </a:r>
          <a:r>
            <a:rPr lang="en-US" dirty="0" err="1" smtClean="0"/>
            <a:t>industri</a:t>
          </a:r>
          <a:r>
            <a:rPr lang="en-US" dirty="0" smtClean="0"/>
            <a:t> </a:t>
          </a:r>
          <a:r>
            <a:rPr lang="en-US" dirty="0" err="1" smtClean="0"/>
            <a:t>baru</a:t>
          </a:r>
          <a:r>
            <a:rPr lang="en-US" dirty="0" smtClean="0"/>
            <a:t>, </a:t>
          </a:r>
          <a:r>
            <a:rPr lang="en-US" dirty="0" err="1" smtClean="0"/>
            <a:t>telah</a:t>
          </a:r>
          <a:r>
            <a:rPr lang="en-US" dirty="0" smtClean="0"/>
            <a:t> </a:t>
          </a:r>
          <a:r>
            <a:rPr lang="en-US" dirty="0" err="1" smtClean="0"/>
            <a:t>memasuki</a:t>
          </a:r>
          <a:r>
            <a:rPr lang="en-US" dirty="0" smtClean="0"/>
            <a:t> </a:t>
          </a:r>
          <a:r>
            <a:rPr lang="en-US" dirty="0" err="1" smtClean="0"/>
            <a:t>pasar-pasar</a:t>
          </a:r>
          <a:r>
            <a:rPr lang="en-US" dirty="0" smtClean="0"/>
            <a:t> </a:t>
          </a:r>
          <a:r>
            <a:rPr lang="en-US" dirty="0" err="1" smtClean="0"/>
            <a:t>dunia</a:t>
          </a:r>
          <a:r>
            <a:rPr lang="en-US" dirty="0" smtClean="0"/>
            <a:t> di </a:t>
          </a:r>
          <a:r>
            <a:rPr lang="en-US" dirty="0" err="1" smtClean="0"/>
            <a:t>bidang</a:t>
          </a:r>
          <a:r>
            <a:rPr lang="en-US" dirty="0" smtClean="0"/>
            <a:t> </a:t>
          </a:r>
          <a:r>
            <a:rPr lang="en-US" dirty="0" err="1" smtClean="0"/>
            <a:t>permobilan</a:t>
          </a:r>
          <a:r>
            <a:rPr lang="en-US" dirty="0" smtClean="0"/>
            <a:t> </a:t>
          </a:r>
          <a:r>
            <a:rPr lang="en-US" dirty="0" err="1" smtClean="0"/>
            <a:t>dan</a:t>
          </a:r>
          <a:r>
            <a:rPr lang="en-US" dirty="0" smtClean="0"/>
            <a:t> </a:t>
          </a:r>
          <a:r>
            <a:rPr lang="en-US" dirty="0" err="1" smtClean="0"/>
            <a:t>elektronik</a:t>
          </a:r>
          <a:r>
            <a:rPr lang="en-US" dirty="0" smtClean="0"/>
            <a:t>.</a:t>
          </a:r>
          <a:endParaRPr lang="id-ID" dirty="0"/>
        </a:p>
      </dgm:t>
    </dgm:pt>
    <dgm:pt modelId="{56C7BA6F-DA4B-4D86-A49E-7A4231F6F0B7}" type="parTrans" cxnId="{5CFDAF65-3E8A-47D9-B5E4-E80311D0DB86}">
      <dgm:prSet/>
      <dgm:spPr/>
      <dgm:t>
        <a:bodyPr/>
        <a:lstStyle/>
        <a:p>
          <a:endParaRPr lang="id-ID"/>
        </a:p>
      </dgm:t>
    </dgm:pt>
    <dgm:pt modelId="{23963F7C-DF8D-436D-A353-78A92CC46A25}" type="sibTrans" cxnId="{5CFDAF65-3E8A-47D9-B5E4-E80311D0DB86}">
      <dgm:prSet/>
      <dgm:spPr/>
      <dgm:t>
        <a:bodyPr/>
        <a:lstStyle/>
        <a:p>
          <a:endParaRPr lang="id-ID"/>
        </a:p>
      </dgm:t>
    </dgm:pt>
    <dgm:pt modelId="{6866B62F-1D1A-4278-9936-826D3BA281A1}" type="pres">
      <dgm:prSet presAssocID="{6174CBC6-1B27-4EDF-BD64-9E49B340ABE7}" presName="composite" presStyleCnt="0">
        <dgm:presLayoutVars>
          <dgm:chMax val="1"/>
          <dgm:dir/>
          <dgm:resizeHandles val="exact"/>
        </dgm:presLayoutVars>
      </dgm:prSet>
      <dgm:spPr/>
      <dgm:t>
        <a:bodyPr/>
        <a:lstStyle/>
        <a:p>
          <a:endParaRPr lang="id-ID"/>
        </a:p>
      </dgm:t>
    </dgm:pt>
    <dgm:pt modelId="{7E79D5AD-E85C-4A23-B6B4-814467329A70}" type="pres">
      <dgm:prSet presAssocID="{43A6450E-D86A-4D3C-AB4B-EFFF02DE7549}" presName="roof" presStyleLbl="dkBgShp" presStyleIdx="0" presStyleCnt="2"/>
      <dgm:spPr/>
      <dgm:t>
        <a:bodyPr/>
        <a:lstStyle/>
        <a:p>
          <a:endParaRPr lang="id-ID"/>
        </a:p>
      </dgm:t>
    </dgm:pt>
    <dgm:pt modelId="{2DEF9454-0475-437B-B973-E0146C3E7B33}" type="pres">
      <dgm:prSet presAssocID="{43A6450E-D86A-4D3C-AB4B-EFFF02DE7549}" presName="pillars" presStyleCnt="0"/>
      <dgm:spPr/>
    </dgm:pt>
    <dgm:pt modelId="{7712E034-D72D-42C3-BB32-C663A677CD68}" type="pres">
      <dgm:prSet presAssocID="{43A6450E-D86A-4D3C-AB4B-EFFF02DE7549}" presName="pillar1" presStyleLbl="node1" presStyleIdx="0" presStyleCnt="3">
        <dgm:presLayoutVars>
          <dgm:bulletEnabled val="1"/>
        </dgm:presLayoutVars>
      </dgm:prSet>
      <dgm:spPr/>
      <dgm:t>
        <a:bodyPr/>
        <a:lstStyle/>
        <a:p>
          <a:endParaRPr lang="id-ID"/>
        </a:p>
      </dgm:t>
    </dgm:pt>
    <dgm:pt modelId="{42F767E6-05F3-48A8-9F68-F7588341D2AF}" type="pres">
      <dgm:prSet presAssocID="{8AEB18E1-185C-48AF-991D-102D17C1709E}" presName="pillarX" presStyleLbl="node1" presStyleIdx="1" presStyleCnt="3">
        <dgm:presLayoutVars>
          <dgm:bulletEnabled val="1"/>
        </dgm:presLayoutVars>
      </dgm:prSet>
      <dgm:spPr/>
      <dgm:t>
        <a:bodyPr/>
        <a:lstStyle/>
        <a:p>
          <a:endParaRPr lang="id-ID"/>
        </a:p>
      </dgm:t>
    </dgm:pt>
    <dgm:pt modelId="{FA77445E-07D7-4745-BBEA-008A996F8215}" type="pres">
      <dgm:prSet presAssocID="{11E435EB-6F8C-4CC1-8056-8527EE49D2EA}" presName="pillarX" presStyleLbl="node1" presStyleIdx="2" presStyleCnt="3">
        <dgm:presLayoutVars>
          <dgm:bulletEnabled val="1"/>
        </dgm:presLayoutVars>
      </dgm:prSet>
      <dgm:spPr/>
      <dgm:t>
        <a:bodyPr/>
        <a:lstStyle/>
        <a:p>
          <a:endParaRPr lang="id-ID"/>
        </a:p>
      </dgm:t>
    </dgm:pt>
    <dgm:pt modelId="{A39D6559-DBE6-4D15-8AF4-2CB5BE724F7E}" type="pres">
      <dgm:prSet presAssocID="{43A6450E-D86A-4D3C-AB4B-EFFF02DE7549}" presName="base" presStyleLbl="dkBgShp" presStyleIdx="1" presStyleCnt="2"/>
      <dgm:spPr/>
    </dgm:pt>
  </dgm:ptLst>
  <dgm:cxnLst>
    <dgm:cxn modelId="{7B0C9204-1793-4D30-BED4-8B4317CE6517}" type="presOf" srcId="{9A018C99-38AA-4545-B7F8-F7098C78BF68}" destId="{7712E034-D72D-42C3-BB32-C663A677CD68}" srcOrd="0" destOrd="0" presId="urn:microsoft.com/office/officeart/2005/8/layout/hList3"/>
    <dgm:cxn modelId="{88B6FAA6-4B2E-4871-977A-E891E87B03DC}" srcId="{43A6450E-D86A-4D3C-AB4B-EFFF02DE7549}" destId="{9A018C99-38AA-4545-B7F8-F7098C78BF68}" srcOrd="0" destOrd="0" parTransId="{C48E4FAF-F80D-4240-8F11-3013F3D2C992}" sibTransId="{F51FDC41-5E14-4C37-B52B-400035055D9B}"/>
    <dgm:cxn modelId="{2C8AD3D6-200E-4155-8C43-64F323E6D618}" type="presOf" srcId="{11E435EB-6F8C-4CC1-8056-8527EE49D2EA}" destId="{FA77445E-07D7-4745-BBEA-008A996F8215}" srcOrd="0" destOrd="0" presId="urn:microsoft.com/office/officeart/2005/8/layout/hList3"/>
    <dgm:cxn modelId="{D5148B5D-C81A-4A9F-8F38-2849D588DCBF}" type="presOf" srcId="{43A6450E-D86A-4D3C-AB4B-EFFF02DE7549}" destId="{7E79D5AD-E85C-4A23-B6B4-814467329A70}" srcOrd="0" destOrd="0" presId="urn:microsoft.com/office/officeart/2005/8/layout/hList3"/>
    <dgm:cxn modelId="{82C66C19-991E-4379-B0B6-494D9ABF88E6}" type="presOf" srcId="{6174CBC6-1B27-4EDF-BD64-9E49B340ABE7}" destId="{6866B62F-1D1A-4278-9936-826D3BA281A1}" srcOrd="0" destOrd="0" presId="urn:microsoft.com/office/officeart/2005/8/layout/hList3"/>
    <dgm:cxn modelId="{9228893D-8905-49DA-8FF1-9621AE5FE127}" srcId="{43A6450E-D86A-4D3C-AB4B-EFFF02DE7549}" destId="{8AEB18E1-185C-48AF-991D-102D17C1709E}" srcOrd="1" destOrd="0" parTransId="{728297FE-7AAD-4371-9FEE-DAEFD40BBC6E}" sibTransId="{753B04E2-0C51-4385-9A60-5FE53E640042}"/>
    <dgm:cxn modelId="{BE4F570F-F06F-4707-AB5D-1392E2EFB73C}" type="presOf" srcId="{8AEB18E1-185C-48AF-991D-102D17C1709E}" destId="{42F767E6-05F3-48A8-9F68-F7588341D2AF}" srcOrd="0" destOrd="0" presId="urn:microsoft.com/office/officeart/2005/8/layout/hList3"/>
    <dgm:cxn modelId="{5CFDAF65-3E8A-47D9-B5E4-E80311D0DB86}" srcId="{43A6450E-D86A-4D3C-AB4B-EFFF02DE7549}" destId="{11E435EB-6F8C-4CC1-8056-8527EE49D2EA}" srcOrd="2" destOrd="0" parTransId="{56C7BA6F-DA4B-4D86-A49E-7A4231F6F0B7}" sibTransId="{23963F7C-DF8D-436D-A353-78A92CC46A25}"/>
    <dgm:cxn modelId="{B335545E-33A7-4951-904C-7F9CA8744752}" srcId="{6174CBC6-1B27-4EDF-BD64-9E49B340ABE7}" destId="{43A6450E-D86A-4D3C-AB4B-EFFF02DE7549}" srcOrd="0" destOrd="0" parTransId="{7132DDBD-3F6E-452F-8E3E-9C54C1180534}" sibTransId="{93A1DD6E-FFA7-434C-86E9-6F4C467CA3E5}"/>
    <dgm:cxn modelId="{B68156B8-5A36-4685-8C65-4E765A36CE70}" type="presParOf" srcId="{6866B62F-1D1A-4278-9936-826D3BA281A1}" destId="{7E79D5AD-E85C-4A23-B6B4-814467329A70}" srcOrd="0" destOrd="0" presId="urn:microsoft.com/office/officeart/2005/8/layout/hList3"/>
    <dgm:cxn modelId="{73A2E07C-8693-4273-8B0C-AAC63405AFD7}" type="presParOf" srcId="{6866B62F-1D1A-4278-9936-826D3BA281A1}" destId="{2DEF9454-0475-437B-B973-E0146C3E7B33}" srcOrd="1" destOrd="0" presId="urn:microsoft.com/office/officeart/2005/8/layout/hList3"/>
    <dgm:cxn modelId="{FE11B7A5-0860-4006-9EB8-B9AFF05B87A0}" type="presParOf" srcId="{2DEF9454-0475-437B-B973-E0146C3E7B33}" destId="{7712E034-D72D-42C3-BB32-C663A677CD68}" srcOrd="0" destOrd="0" presId="urn:microsoft.com/office/officeart/2005/8/layout/hList3"/>
    <dgm:cxn modelId="{F974FB00-5D49-452F-B1C3-CCC722E3D2E1}" type="presParOf" srcId="{2DEF9454-0475-437B-B973-E0146C3E7B33}" destId="{42F767E6-05F3-48A8-9F68-F7588341D2AF}" srcOrd="1" destOrd="0" presId="urn:microsoft.com/office/officeart/2005/8/layout/hList3"/>
    <dgm:cxn modelId="{C6523111-D283-43E5-B4FD-8115F1B795A1}" type="presParOf" srcId="{2DEF9454-0475-437B-B973-E0146C3E7B33}" destId="{FA77445E-07D7-4745-BBEA-008A996F8215}" srcOrd="2" destOrd="0" presId="urn:microsoft.com/office/officeart/2005/8/layout/hList3"/>
    <dgm:cxn modelId="{C62D92A3-2300-40E3-8F2B-E15623E81C51}" type="presParOf" srcId="{6866B62F-1D1A-4278-9936-826D3BA281A1}" destId="{A39D6559-DBE6-4D15-8AF4-2CB5BE724F7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D1ADDE-77F8-443F-9F94-DE24EE495E47}"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id-ID"/>
        </a:p>
      </dgm:t>
    </dgm:pt>
    <dgm:pt modelId="{4CDC4846-7261-4FED-A7D8-994A5ED5F326}">
      <dgm:prSet phldrT="[Text]"/>
      <dgm:spPr/>
      <dgm:t>
        <a:bodyPr/>
        <a:lstStyle/>
        <a:p>
          <a:r>
            <a:rPr lang="en-US" dirty="0" err="1" smtClean="0">
              <a:solidFill>
                <a:srgbClr val="FF0000"/>
              </a:solidFill>
            </a:rPr>
            <a:t>Pendorong</a:t>
          </a:r>
          <a:r>
            <a:rPr lang="en-US" dirty="0" smtClean="0">
              <a:solidFill>
                <a:srgbClr val="FF0000"/>
              </a:solidFill>
            </a:rPr>
            <a:t> </a:t>
          </a:r>
          <a:r>
            <a:rPr lang="en-US" dirty="0" err="1" smtClean="0">
              <a:solidFill>
                <a:srgbClr val="FF0000"/>
              </a:solidFill>
            </a:rPr>
            <a:t>globalisasi</a:t>
          </a:r>
          <a:endParaRPr lang="id-ID" dirty="0">
            <a:solidFill>
              <a:srgbClr val="FF0000"/>
            </a:solidFill>
          </a:endParaRPr>
        </a:p>
      </dgm:t>
    </dgm:pt>
    <dgm:pt modelId="{D4FAEE2E-0E25-4E48-B061-5AF33551BE2E}" type="parTrans" cxnId="{DDC6A760-4D60-490C-93AA-F64F0C2C1F48}">
      <dgm:prSet/>
      <dgm:spPr/>
      <dgm:t>
        <a:bodyPr/>
        <a:lstStyle/>
        <a:p>
          <a:endParaRPr lang="id-ID"/>
        </a:p>
      </dgm:t>
    </dgm:pt>
    <dgm:pt modelId="{F524FBB8-10B7-4D4E-ACD9-2784E8251EF9}" type="sibTrans" cxnId="{DDC6A760-4D60-490C-93AA-F64F0C2C1F48}">
      <dgm:prSet/>
      <dgm:spPr/>
      <dgm:t>
        <a:bodyPr/>
        <a:lstStyle/>
        <a:p>
          <a:endParaRPr lang="id-ID"/>
        </a:p>
      </dgm:t>
    </dgm:pt>
    <dgm:pt modelId="{239E6C24-1649-4AA5-95F0-ABB71490886F}">
      <dgm:prSet phldrT="[Text]" custT="1"/>
      <dgm:spPr/>
      <dgm:t>
        <a:bodyPr/>
        <a:lstStyle/>
        <a:p>
          <a:r>
            <a:rPr lang="en-US" sz="1800" dirty="0" err="1" smtClean="0"/>
            <a:t>Menurunnya</a:t>
          </a:r>
          <a:r>
            <a:rPr lang="en-US" sz="1800" dirty="0" smtClean="0"/>
            <a:t> </a:t>
          </a:r>
          <a:r>
            <a:rPr lang="en-US" sz="1800" dirty="0" err="1" smtClean="0"/>
            <a:t>batasan</a:t>
          </a:r>
          <a:r>
            <a:rPr lang="en-US" sz="1800" dirty="0" smtClean="0"/>
            <a:t>/</a:t>
          </a:r>
          <a:r>
            <a:rPr lang="en-US" sz="1800" dirty="0" err="1" smtClean="0"/>
            <a:t>penghalang</a:t>
          </a:r>
          <a:r>
            <a:rPr lang="en-US" sz="1800" dirty="0" smtClean="0"/>
            <a:t> </a:t>
          </a:r>
          <a:r>
            <a:rPr lang="en-US" sz="1800" dirty="0" err="1" smtClean="0"/>
            <a:t>kebebasan</a:t>
          </a:r>
          <a:r>
            <a:rPr lang="en-US" sz="1800" dirty="0" smtClean="0"/>
            <a:t> </a:t>
          </a:r>
          <a:r>
            <a:rPr lang="en-US" sz="1800" dirty="0" err="1" smtClean="0"/>
            <a:t>pergerakan</a:t>
          </a:r>
          <a:r>
            <a:rPr lang="en-US" sz="1800" dirty="0" smtClean="0"/>
            <a:t> </a:t>
          </a:r>
          <a:r>
            <a:rPr lang="en-US" sz="1800" dirty="0" err="1" smtClean="0"/>
            <a:t>mengalirnya</a:t>
          </a:r>
          <a:r>
            <a:rPr lang="en-US" sz="1800" dirty="0" smtClean="0"/>
            <a:t>  </a:t>
          </a:r>
          <a:r>
            <a:rPr lang="en-US" sz="1800" dirty="0" err="1" smtClean="0"/>
            <a:t>barang</a:t>
          </a:r>
          <a:r>
            <a:rPr lang="en-US" sz="1800" dirty="0" smtClean="0"/>
            <a:t> </a:t>
          </a:r>
          <a:r>
            <a:rPr lang="en-US" sz="1800" dirty="0" err="1" smtClean="0"/>
            <a:t>dan</a:t>
          </a:r>
          <a:r>
            <a:rPr lang="en-US" sz="1800" dirty="0" smtClean="0"/>
            <a:t> </a:t>
          </a:r>
          <a:r>
            <a:rPr lang="en-US" sz="1800" dirty="0" err="1" smtClean="0"/>
            <a:t>jasa</a:t>
          </a:r>
          <a:r>
            <a:rPr lang="en-US" sz="1800" dirty="0" smtClean="0"/>
            <a:t> </a:t>
          </a:r>
          <a:r>
            <a:rPr lang="en-US" sz="1800" dirty="0" err="1" smtClean="0"/>
            <a:t>serta</a:t>
          </a:r>
          <a:r>
            <a:rPr lang="en-US" sz="1800" dirty="0" smtClean="0"/>
            <a:t> modal yang </a:t>
          </a:r>
          <a:r>
            <a:rPr lang="en-US" sz="1800" dirty="0" err="1" smtClean="0"/>
            <a:t>terjadi</a:t>
          </a:r>
          <a:r>
            <a:rPr lang="en-US" sz="1800" dirty="0" smtClean="0"/>
            <a:t> </a:t>
          </a:r>
          <a:r>
            <a:rPr lang="en-US" sz="1800" dirty="0" err="1" smtClean="0"/>
            <a:t>sejak</a:t>
          </a:r>
          <a:r>
            <a:rPr lang="en-US" sz="1800" dirty="0" smtClean="0"/>
            <a:t> PD II </a:t>
          </a:r>
          <a:endParaRPr lang="id-ID" sz="1800" dirty="0"/>
        </a:p>
      </dgm:t>
    </dgm:pt>
    <dgm:pt modelId="{95AAD1DC-9BB8-4124-8142-46D69A4B64FF}" type="parTrans" cxnId="{577AB24E-F298-4785-99B6-37C83DFEE8F2}">
      <dgm:prSet/>
      <dgm:spPr/>
      <dgm:t>
        <a:bodyPr/>
        <a:lstStyle/>
        <a:p>
          <a:endParaRPr lang="id-ID"/>
        </a:p>
      </dgm:t>
    </dgm:pt>
    <dgm:pt modelId="{14E071B7-5AC6-46B5-8A55-54F50B3021E6}" type="sibTrans" cxnId="{577AB24E-F298-4785-99B6-37C83DFEE8F2}">
      <dgm:prSet/>
      <dgm:spPr/>
      <dgm:t>
        <a:bodyPr/>
        <a:lstStyle/>
        <a:p>
          <a:endParaRPr lang="id-ID"/>
        </a:p>
      </dgm:t>
    </dgm:pt>
    <dgm:pt modelId="{AF633415-DCFC-4A82-A5A3-34BAEC114366}">
      <dgm:prSet phldrT="[Text]"/>
      <dgm:spPr/>
      <dgm:t>
        <a:bodyPr/>
        <a:lstStyle/>
        <a:p>
          <a:r>
            <a:rPr lang="en-US" dirty="0" smtClean="0">
              <a:solidFill>
                <a:srgbClr val="FF0000"/>
              </a:solidFill>
            </a:rPr>
            <a:t>Anti </a:t>
          </a:r>
          <a:r>
            <a:rPr lang="en-US" dirty="0" err="1" smtClean="0">
              <a:solidFill>
                <a:srgbClr val="FF0000"/>
              </a:solidFill>
            </a:rPr>
            <a:t>globalisasi</a:t>
          </a:r>
          <a:endParaRPr lang="id-ID" dirty="0">
            <a:solidFill>
              <a:srgbClr val="FF0000"/>
            </a:solidFill>
          </a:endParaRPr>
        </a:p>
      </dgm:t>
    </dgm:pt>
    <dgm:pt modelId="{9F13600E-E923-4DFF-ABEF-A1096BF371D9}" type="parTrans" cxnId="{56F1BDE3-EC1E-4305-BCA2-CFA31147BAAF}">
      <dgm:prSet/>
      <dgm:spPr/>
      <dgm:t>
        <a:bodyPr/>
        <a:lstStyle/>
        <a:p>
          <a:endParaRPr lang="id-ID"/>
        </a:p>
      </dgm:t>
    </dgm:pt>
    <dgm:pt modelId="{F5B14F95-EAE5-489B-ABB3-9A47D23DBFFA}" type="sibTrans" cxnId="{56F1BDE3-EC1E-4305-BCA2-CFA31147BAAF}">
      <dgm:prSet/>
      <dgm:spPr/>
      <dgm:t>
        <a:bodyPr/>
        <a:lstStyle/>
        <a:p>
          <a:endParaRPr lang="id-ID"/>
        </a:p>
      </dgm:t>
    </dgm:pt>
    <dgm:pt modelId="{755F1A79-E600-472B-8679-B94274299603}">
      <dgm:prSet phldrT="[Text]" custT="1"/>
      <dgm:spPr/>
      <dgm:t>
        <a:bodyPr/>
        <a:lstStyle/>
        <a:p>
          <a:r>
            <a:rPr lang="en-US" sz="1600" dirty="0" err="1" smtClean="0"/>
            <a:t>Karena</a:t>
          </a:r>
          <a:r>
            <a:rPr lang="en-US" sz="1600" dirty="0" smtClean="0"/>
            <a:t> </a:t>
          </a:r>
          <a:r>
            <a:rPr lang="en-US" sz="1600" dirty="0" err="1" smtClean="0"/>
            <a:t>tidak</a:t>
          </a:r>
          <a:r>
            <a:rPr lang="en-US" sz="1600" dirty="0" smtClean="0"/>
            <a:t> </a:t>
          </a:r>
          <a:r>
            <a:rPr lang="en-US" sz="1600" dirty="0" err="1" smtClean="0"/>
            <a:t>ada</a:t>
          </a:r>
          <a:r>
            <a:rPr lang="en-US" sz="1600" dirty="0" smtClean="0"/>
            <a:t> </a:t>
          </a:r>
          <a:r>
            <a:rPr lang="en-US" sz="1600" dirty="0" err="1" smtClean="0"/>
            <a:t>pembatasan</a:t>
          </a:r>
          <a:r>
            <a:rPr lang="en-US" sz="1600" dirty="0" smtClean="0"/>
            <a:t> </a:t>
          </a:r>
          <a:r>
            <a:rPr lang="en-US" sz="1600" dirty="0" err="1" smtClean="0"/>
            <a:t>membolehkan</a:t>
          </a:r>
          <a:r>
            <a:rPr lang="en-US" sz="1600" dirty="0" smtClean="0"/>
            <a:t> </a:t>
          </a:r>
          <a:r>
            <a:rPr lang="en-US" sz="1600" dirty="0" err="1" smtClean="0"/>
            <a:t>perusahaan</a:t>
          </a:r>
          <a:r>
            <a:rPr lang="en-US" sz="1600" dirty="0" smtClean="0"/>
            <a:t> </a:t>
          </a:r>
          <a:r>
            <a:rPr lang="en-US" sz="1600" dirty="0" err="1" smtClean="0"/>
            <a:t>memindahkan</a:t>
          </a:r>
          <a:r>
            <a:rPr lang="en-US" sz="1600" dirty="0" smtClean="0"/>
            <a:t> </a:t>
          </a:r>
          <a:r>
            <a:rPr lang="en-US" sz="1600" dirty="0" err="1" smtClean="0"/>
            <a:t>fasilitas</a:t>
          </a:r>
          <a:r>
            <a:rPr lang="en-US" sz="1600" dirty="0" smtClean="0"/>
            <a:t> </a:t>
          </a:r>
          <a:r>
            <a:rPr lang="en-US" sz="1600" dirty="0" err="1" smtClean="0"/>
            <a:t>produksi</a:t>
          </a:r>
          <a:r>
            <a:rPr lang="en-US" sz="1600" dirty="0" smtClean="0"/>
            <a:t> </a:t>
          </a:r>
          <a:r>
            <a:rPr lang="en-US" sz="1600" dirty="0" err="1" smtClean="0"/>
            <a:t>ke</a:t>
          </a:r>
          <a:r>
            <a:rPr lang="en-US" sz="1600" dirty="0" smtClean="0"/>
            <a:t> </a:t>
          </a:r>
          <a:r>
            <a:rPr lang="en-US" sz="1600" dirty="0" err="1" smtClean="0"/>
            <a:t>negara</a:t>
          </a:r>
          <a:r>
            <a:rPr lang="en-US" sz="1600" dirty="0" smtClean="0"/>
            <a:t> yang </a:t>
          </a:r>
          <a:r>
            <a:rPr lang="en-US" sz="1600" dirty="0" err="1" smtClean="0"/>
            <a:t>gaji</a:t>
          </a:r>
          <a:r>
            <a:rPr lang="en-US" sz="1600" dirty="0" smtClean="0"/>
            <a:t>/</a:t>
          </a:r>
          <a:r>
            <a:rPr lang="en-US" sz="1600" dirty="0" err="1" smtClean="0"/>
            <a:t>upah</a:t>
          </a:r>
          <a:r>
            <a:rPr lang="en-US" sz="1600" dirty="0" smtClean="0"/>
            <a:t> </a:t>
          </a:r>
          <a:r>
            <a:rPr lang="en-US" sz="1600" dirty="0" err="1" smtClean="0"/>
            <a:t>buruhnya</a:t>
          </a:r>
          <a:r>
            <a:rPr lang="en-US" sz="1600" dirty="0" smtClean="0"/>
            <a:t> </a:t>
          </a:r>
          <a:r>
            <a:rPr lang="en-US" sz="1600" dirty="0" err="1" smtClean="0"/>
            <a:t>lebih</a:t>
          </a:r>
          <a:r>
            <a:rPr lang="en-US" sz="1600" dirty="0" smtClean="0"/>
            <a:t> </a:t>
          </a:r>
          <a:r>
            <a:rPr lang="en-US" sz="1600" dirty="0" err="1" smtClean="0"/>
            <a:t>rendah</a:t>
          </a:r>
          <a:endParaRPr lang="id-ID" sz="1600" dirty="0"/>
        </a:p>
      </dgm:t>
    </dgm:pt>
    <dgm:pt modelId="{09B25D0F-271A-4014-BEA2-E73131AAD96C}" type="parTrans" cxnId="{A5868097-52B9-41EC-9373-15615CDA74E9}">
      <dgm:prSet/>
      <dgm:spPr/>
      <dgm:t>
        <a:bodyPr/>
        <a:lstStyle/>
        <a:p>
          <a:endParaRPr lang="id-ID"/>
        </a:p>
      </dgm:t>
    </dgm:pt>
    <dgm:pt modelId="{5C22413A-F3D5-4A49-90BF-81D5A40FB001}" type="sibTrans" cxnId="{A5868097-52B9-41EC-9373-15615CDA74E9}">
      <dgm:prSet/>
      <dgm:spPr/>
      <dgm:t>
        <a:bodyPr/>
        <a:lstStyle/>
        <a:p>
          <a:endParaRPr lang="id-ID"/>
        </a:p>
      </dgm:t>
    </dgm:pt>
    <dgm:pt modelId="{D41538E5-89E7-46A7-BE15-0F646F94F70C}">
      <dgm:prSet phldrT="[Text]"/>
      <dgm:spPr/>
      <dgm:t>
        <a:bodyPr/>
        <a:lstStyle/>
        <a:p>
          <a:r>
            <a:rPr lang="en-US" dirty="0" smtClean="0">
              <a:solidFill>
                <a:srgbClr val="FF0000"/>
              </a:solidFill>
            </a:rPr>
            <a:t>Pro </a:t>
          </a:r>
          <a:r>
            <a:rPr lang="en-US" dirty="0" err="1" smtClean="0">
              <a:solidFill>
                <a:srgbClr val="FF0000"/>
              </a:solidFill>
            </a:rPr>
            <a:t>globalisasi</a:t>
          </a:r>
          <a:endParaRPr lang="id-ID" dirty="0">
            <a:solidFill>
              <a:srgbClr val="FF0000"/>
            </a:solidFill>
          </a:endParaRPr>
        </a:p>
      </dgm:t>
    </dgm:pt>
    <dgm:pt modelId="{8F72935C-F35B-49B3-B190-760E2463274C}" type="parTrans" cxnId="{A3F677FD-B97B-4A94-970F-E32804391EE3}">
      <dgm:prSet/>
      <dgm:spPr/>
      <dgm:t>
        <a:bodyPr/>
        <a:lstStyle/>
        <a:p>
          <a:endParaRPr lang="id-ID"/>
        </a:p>
      </dgm:t>
    </dgm:pt>
    <dgm:pt modelId="{6252B479-ACF5-4AFE-A11F-9F225C567F1D}" type="sibTrans" cxnId="{A3F677FD-B97B-4A94-970F-E32804391EE3}">
      <dgm:prSet/>
      <dgm:spPr/>
      <dgm:t>
        <a:bodyPr/>
        <a:lstStyle/>
        <a:p>
          <a:endParaRPr lang="id-ID"/>
        </a:p>
      </dgm:t>
    </dgm:pt>
    <dgm:pt modelId="{A7F01D14-F20B-4D96-B2F6-1C5EF27A43E2}">
      <dgm:prSet phldrT="[Text]" custT="1"/>
      <dgm:spPr/>
      <dgm:t>
        <a:bodyPr/>
        <a:lstStyle/>
        <a:p>
          <a:r>
            <a:rPr lang="en-US" sz="1600" dirty="0" err="1" smtClean="0"/>
            <a:t>Keuntungan</a:t>
          </a:r>
          <a:r>
            <a:rPr lang="en-US" sz="1600" dirty="0" smtClean="0"/>
            <a:t> </a:t>
          </a:r>
          <a:r>
            <a:rPr lang="en-US" sz="1600" dirty="0" err="1" smtClean="0"/>
            <a:t>melebihi</a:t>
          </a:r>
          <a:r>
            <a:rPr lang="en-US" sz="1600" dirty="0" smtClean="0"/>
            <a:t> </a:t>
          </a:r>
          <a:r>
            <a:rPr lang="en-US" sz="1600" dirty="0" err="1" smtClean="0"/>
            <a:t>biaya</a:t>
          </a:r>
          <a:r>
            <a:rPr lang="en-US" sz="1600" dirty="0" smtClean="0"/>
            <a:t> yang </a:t>
          </a:r>
          <a:r>
            <a:rPr lang="en-US" sz="1600" dirty="0" err="1" smtClean="0"/>
            <a:t>dikeluarkan</a:t>
          </a:r>
          <a:r>
            <a:rPr lang="en-US" sz="1600" dirty="0" smtClean="0"/>
            <a:t> (</a:t>
          </a:r>
          <a:r>
            <a:rPr lang="en-US" sz="1600" dirty="0" err="1" smtClean="0"/>
            <a:t>Perdagangan</a:t>
          </a:r>
          <a:r>
            <a:rPr lang="en-US" sz="1600" dirty="0" smtClean="0"/>
            <a:t> </a:t>
          </a:r>
          <a:r>
            <a:rPr lang="en-US" sz="1600" dirty="0" err="1" smtClean="0"/>
            <a:t>bebas</a:t>
          </a:r>
          <a:r>
            <a:rPr lang="en-US" sz="1600" dirty="0" smtClean="0"/>
            <a:t> </a:t>
          </a:r>
          <a:r>
            <a:rPr lang="en-US" sz="1600" dirty="0" err="1" smtClean="0"/>
            <a:t>membuat</a:t>
          </a:r>
          <a:r>
            <a:rPr lang="en-US" sz="1600" dirty="0" smtClean="0"/>
            <a:t> </a:t>
          </a:r>
          <a:r>
            <a:rPr lang="en-US" sz="1600" dirty="0" err="1" smtClean="0"/>
            <a:t>negara</a:t>
          </a:r>
          <a:r>
            <a:rPr lang="en-US" sz="1600" dirty="0" smtClean="0"/>
            <a:t> </a:t>
          </a:r>
          <a:r>
            <a:rPr lang="en-US" sz="1600" dirty="0" err="1" smtClean="0"/>
            <a:t>akan</a:t>
          </a:r>
          <a:r>
            <a:rPr lang="en-US" sz="1600" dirty="0" smtClean="0"/>
            <a:t> </a:t>
          </a:r>
          <a:r>
            <a:rPr lang="en-US" sz="1600" dirty="0" err="1" smtClean="0"/>
            <a:t>menspesialisasi</a:t>
          </a:r>
          <a:r>
            <a:rPr lang="en-US" sz="1600" dirty="0" smtClean="0"/>
            <a:t> </a:t>
          </a:r>
          <a:r>
            <a:rPr lang="en-US" sz="1600" dirty="0" err="1" smtClean="0"/>
            <a:t>membuat</a:t>
          </a:r>
          <a:r>
            <a:rPr lang="en-US" sz="1600" dirty="0" smtClean="0"/>
            <a:t> </a:t>
          </a:r>
          <a:r>
            <a:rPr lang="en-US" sz="1600" dirty="0" err="1" smtClean="0"/>
            <a:t>barang</a:t>
          </a:r>
          <a:r>
            <a:rPr lang="en-US" sz="1600" dirty="0" smtClean="0"/>
            <a:t> </a:t>
          </a:r>
          <a:r>
            <a:rPr lang="en-US" sz="1600" dirty="0" err="1" smtClean="0"/>
            <a:t>dan</a:t>
          </a:r>
          <a:r>
            <a:rPr lang="en-US" sz="1600" dirty="0" smtClean="0"/>
            <a:t> </a:t>
          </a:r>
          <a:r>
            <a:rPr lang="en-US" sz="1600" dirty="0" err="1" smtClean="0"/>
            <a:t>jasa</a:t>
          </a:r>
          <a:r>
            <a:rPr lang="en-US" sz="1600" dirty="0" smtClean="0"/>
            <a:t>  yang </a:t>
          </a:r>
          <a:r>
            <a:rPr lang="en-US" sz="1600" dirty="0" err="1" smtClean="0"/>
            <a:t>efisien</a:t>
          </a:r>
          <a:r>
            <a:rPr lang="en-US" sz="1600" dirty="0" smtClean="0"/>
            <a:t> </a:t>
          </a:r>
          <a:r>
            <a:rPr lang="en-US" sz="1600" dirty="0" err="1" smtClean="0"/>
            <a:t>serta</a:t>
          </a:r>
          <a:r>
            <a:rPr lang="en-US" sz="1600" dirty="0" smtClean="0"/>
            <a:t> </a:t>
          </a:r>
          <a:r>
            <a:rPr lang="en-US" sz="1600" dirty="0" err="1" smtClean="0"/>
            <a:t>mengimport</a:t>
          </a:r>
          <a:r>
            <a:rPr lang="en-US" sz="1600" dirty="0" smtClean="0"/>
            <a:t> </a:t>
          </a:r>
          <a:r>
            <a:rPr lang="en-US" sz="1600" dirty="0" err="1" smtClean="0"/>
            <a:t>barang</a:t>
          </a:r>
          <a:r>
            <a:rPr lang="en-US" sz="1600" dirty="0" smtClean="0"/>
            <a:t>/</a:t>
          </a:r>
          <a:r>
            <a:rPr lang="en-US" sz="1600" dirty="0" err="1" smtClean="0"/>
            <a:t>jasa</a:t>
          </a:r>
          <a:r>
            <a:rPr lang="en-US" sz="1600" dirty="0" smtClean="0"/>
            <a:t> yang </a:t>
          </a:r>
          <a:r>
            <a:rPr lang="en-US" sz="1600" dirty="0" err="1" smtClean="0"/>
            <a:t>kurang</a:t>
          </a:r>
          <a:r>
            <a:rPr lang="en-US" sz="1600" dirty="0" smtClean="0"/>
            <a:t>  </a:t>
          </a:r>
          <a:r>
            <a:rPr lang="en-US" sz="1600" dirty="0" err="1" smtClean="0"/>
            <a:t>effisien</a:t>
          </a:r>
          <a:r>
            <a:rPr lang="en-US" sz="1600" dirty="0" smtClean="0"/>
            <a:t> di </a:t>
          </a:r>
          <a:r>
            <a:rPr lang="en-US" sz="1600" dirty="0" err="1" smtClean="0"/>
            <a:t>produksi</a:t>
          </a:r>
          <a:endParaRPr lang="id-ID" sz="1600" dirty="0"/>
        </a:p>
      </dgm:t>
    </dgm:pt>
    <dgm:pt modelId="{CE2232B3-ACD2-43E3-B95A-2A1A621231AB}" type="parTrans" cxnId="{25DC13DF-A1BB-4B0D-814E-3E6968B199D2}">
      <dgm:prSet/>
      <dgm:spPr/>
      <dgm:t>
        <a:bodyPr/>
        <a:lstStyle/>
        <a:p>
          <a:endParaRPr lang="id-ID"/>
        </a:p>
      </dgm:t>
    </dgm:pt>
    <dgm:pt modelId="{B61F6D63-0D5F-4A6B-9622-C5A71853CEB0}" type="sibTrans" cxnId="{25DC13DF-A1BB-4B0D-814E-3E6968B199D2}">
      <dgm:prSet/>
      <dgm:spPr/>
      <dgm:t>
        <a:bodyPr/>
        <a:lstStyle/>
        <a:p>
          <a:endParaRPr lang="id-ID"/>
        </a:p>
      </dgm:t>
    </dgm:pt>
    <dgm:pt modelId="{A81096AD-AD27-4E39-8B08-B7820B7A003C}">
      <dgm:prSet custT="1"/>
      <dgm:spPr/>
      <dgm:t>
        <a:bodyPr/>
        <a:lstStyle/>
        <a:p>
          <a:r>
            <a:rPr lang="en-US" sz="1800" dirty="0" err="1" smtClean="0"/>
            <a:t>Perubahan</a:t>
          </a:r>
          <a:r>
            <a:rPr lang="en-US" sz="1800" dirty="0" smtClean="0"/>
            <a:t> </a:t>
          </a:r>
          <a:r>
            <a:rPr lang="en-US" sz="1800" dirty="0" err="1" smtClean="0"/>
            <a:t>technologi,khususnya</a:t>
          </a:r>
          <a:r>
            <a:rPr lang="en-US" sz="1800" dirty="0" smtClean="0"/>
            <a:t> </a:t>
          </a:r>
          <a:r>
            <a:rPr lang="en-US" sz="1800" dirty="0" err="1" smtClean="0"/>
            <a:t>dalam</a:t>
          </a:r>
          <a:r>
            <a:rPr lang="en-US" sz="1800" dirty="0" smtClean="0"/>
            <a:t> </a:t>
          </a:r>
          <a:r>
            <a:rPr lang="en-US" sz="1800" dirty="0" err="1" smtClean="0"/>
            <a:t>komunikasi,proses</a:t>
          </a:r>
          <a:r>
            <a:rPr lang="en-US" sz="1800" dirty="0" smtClean="0"/>
            <a:t> </a:t>
          </a:r>
          <a:r>
            <a:rPr lang="en-US" sz="1800" dirty="0" err="1" smtClean="0"/>
            <a:t>penyampaian</a:t>
          </a:r>
          <a:r>
            <a:rPr lang="en-US" sz="1800" dirty="0" smtClean="0"/>
            <a:t> </a:t>
          </a:r>
          <a:r>
            <a:rPr lang="en-US" sz="1800" dirty="0" err="1" smtClean="0"/>
            <a:t>informasi</a:t>
          </a:r>
          <a:r>
            <a:rPr lang="en-US" sz="1800" dirty="0" smtClean="0"/>
            <a:t> </a:t>
          </a:r>
          <a:r>
            <a:rPr lang="en-US" sz="1800" dirty="0" err="1" smtClean="0"/>
            <a:t>dan</a:t>
          </a:r>
          <a:r>
            <a:rPr lang="en-US" sz="1800" dirty="0" smtClean="0"/>
            <a:t> </a:t>
          </a:r>
          <a:r>
            <a:rPr lang="en-US" sz="1800" dirty="0" err="1" smtClean="0"/>
            <a:t>tekhnologi</a:t>
          </a:r>
          <a:r>
            <a:rPr lang="en-US" sz="1800" dirty="0" smtClean="0"/>
            <a:t> transport</a:t>
          </a:r>
          <a:endParaRPr lang="en-US" sz="1800" dirty="0"/>
        </a:p>
      </dgm:t>
    </dgm:pt>
    <dgm:pt modelId="{77FDAD1F-D116-4131-AB82-2DD4A1A38302}" type="parTrans" cxnId="{1B483B48-4A9F-4CE0-BD1D-708B9D923572}">
      <dgm:prSet/>
      <dgm:spPr/>
      <dgm:t>
        <a:bodyPr/>
        <a:lstStyle/>
        <a:p>
          <a:endParaRPr lang="id-ID"/>
        </a:p>
      </dgm:t>
    </dgm:pt>
    <dgm:pt modelId="{BAAFD5EE-9BD4-46F2-9B5D-4E677A806CE2}" type="sibTrans" cxnId="{1B483B48-4A9F-4CE0-BD1D-708B9D923572}">
      <dgm:prSet/>
      <dgm:spPr/>
      <dgm:t>
        <a:bodyPr/>
        <a:lstStyle/>
        <a:p>
          <a:endParaRPr lang="id-ID"/>
        </a:p>
      </dgm:t>
    </dgm:pt>
    <dgm:pt modelId="{6FBD9DC3-96C3-45DD-BDBF-210C63F9CA18}">
      <dgm:prSet custT="1"/>
      <dgm:spPr/>
      <dgm:t>
        <a:bodyPr/>
        <a:lstStyle/>
        <a:p>
          <a:r>
            <a:rPr lang="en-US" sz="1600" dirty="0" err="1" smtClean="0"/>
            <a:t>Mendorong</a:t>
          </a:r>
          <a:r>
            <a:rPr lang="en-US" sz="1600" dirty="0" smtClean="0"/>
            <a:t> </a:t>
          </a:r>
          <a:r>
            <a:rPr lang="en-US" sz="1600" dirty="0" err="1" smtClean="0"/>
            <a:t>perusahaan</a:t>
          </a:r>
          <a:r>
            <a:rPr lang="en-US" sz="1600" dirty="0" smtClean="0"/>
            <a:t> </a:t>
          </a:r>
          <a:r>
            <a:rPr lang="en-US" sz="1600" dirty="0" err="1" smtClean="0"/>
            <a:t>dari</a:t>
          </a:r>
          <a:r>
            <a:rPr lang="en-US" sz="1600" dirty="0" smtClean="0"/>
            <a:t> </a:t>
          </a:r>
          <a:r>
            <a:rPr lang="en-US" sz="1600" dirty="0" err="1" smtClean="0"/>
            <a:t>negara</a:t>
          </a:r>
          <a:r>
            <a:rPr lang="en-US" sz="1600" dirty="0" smtClean="0"/>
            <a:t> </a:t>
          </a:r>
          <a:r>
            <a:rPr lang="en-US" sz="1600" dirty="0" err="1" smtClean="0"/>
            <a:t>maju</a:t>
          </a:r>
          <a:r>
            <a:rPr lang="en-US" sz="1600" dirty="0" smtClean="0"/>
            <a:t> </a:t>
          </a:r>
          <a:r>
            <a:rPr lang="en-US" sz="1600" dirty="0" err="1" smtClean="0"/>
            <a:t>meindahkan</a:t>
          </a:r>
          <a:r>
            <a:rPr lang="en-US" sz="1600" dirty="0" smtClean="0"/>
            <a:t> </a:t>
          </a:r>
          <a:r>
            <a:rPr lang="en-US" sz="1600" dirty="0" err="1" smtClean="0"/>
            <a:t>fasilitas</a:t>
          </a:r>
          <a:r>
            <a:rPr lang="en-US" sz="1600" dirty="0" smtClean="0"/>
            <a:t> </a:t>
          </a:r>
          <a:r>
            <a:rPr lang="en-US" sz="1600" dirty="0" err="1" smtClean="0"/>
            <a:t>produksinya</a:t>
          </a:r>
          <a:r>
            <a:rPr lang="en-US" sz="1600" dirty="0" smtClean="0"/>
            <a:t> </a:t>
          </a:r>
          <a:r>
            <a:rPr lang="en-US" sz="1600" dirty="0" err="1" smtClean="0"/>
            <a:t>ke</a:t>
          </a:r>
          <a:r>
            <a:rPr lang="en-US" sz="1600" dirty="0" smtClean="0"/>
            <a:t> </a:t>
          </a:r>
          <a:r>
            <a:rPr lang="en-US" sz="1600" dirty="0" err="1" smtClean="0"/>
            <a:t>negara</a:t>
          </a:r>
          <a:r>
            <a:rPr lang="en-US" sz="1600" dirty="0" smtClean="0"/>
            <a:t> </a:t>
          </a:r>
          <a:r>
            <a:rPr lang="en-US" sz="1600" dirty="0" err="1" smtClean="0"/>
            <a:t>berkembang</a:t>
          </a:r>
          <a:r>
            <a:rPr lang="en-US" sz="1600" dirty="0" smtClean="0"/>
            <a:t> yang </a:t>
          </a:r>
          <a:r>
            <a:rPr lang="en-US" sz="1600" dirty="0" err="1" smtClean="0"/>
            <a:t>peraturan</a:t>
          </a:r>
          <a:r>
            <a:rPr lang="en-US" sz="1600" dirty="0" smtClean="0"/>
            <a:t> </a:t>
          </a:r>
          <a:r>
            <a:rPr lang="en-US" sz="1600" dirty="0" err="1" smtClean="0"/>
            <a:t>dlm</a:t>
          </a:r>
          <a:r>
            <a:rPr lang="en-US" sz="1600" dirty="0" smtClean="0"/>
            <a:t> </a:t>
          </a:r>
          <a:r>
            <a:rPr lang="en-US" sz="1600" dirty="0" err="1" smtClean="0"/>
            <a:t>melindungi</a:t>
          </a:r>
          <a:r>
            <a:rPr lang="en-US" sz="1600" dirty="0" smtClean="0"/>
            <a:t> </a:t>
          </a:r>
          <a:r>
            <a:rPr lang="en-US" sz="1600" dirty="0" err="1" smtClean="0"/>
            <a:t>buruh</a:t>
          </a:r>
          <a:r>
            <a:rPr lang="en-US" sz="1600" dirty="0" smtClean="0"/>
            <a:t> </a:t>
          </a:r>
          <a:r>
            <a:rPr lang="en-US" sz="1600" dirty="0" err="1" smtClean="0"/>
            <a:t>dan</a:t>
          </a:r>
          <a:r>
            <a:rPr lang="en-US" sz="1600" dirty="0" smtClean="0"/>
            <a:t> </a:t>
          </a:r>
          <a:r>
            <a:rPr lang="en-US" sz="1600" dirty="0" err="1" smtClean="0"/>
            <a:t>lingkungan</a:t>
          </a:r>
          <a:r>
            <a:rPr lang="en-US" sz="1600" dirty="0" smtClean="0"/>
            <a:t> </a:t>
          </a:r>
          <a:r>
            <a:rPr lang="en-US" sz="1600" dirty="0" err="1" smtClean="0"/>
            <a:t>masih</a:t>
          </a:r>
          <a:r>
            <a:rPr lang="en-US" sz="1600" dirty="0" smtClean="0"/>
            <a:t> </a:t>
          </a:r>
          <a:r>
            <a:rPr lang="en-US" sz="1600" dirty="0" err="1" smtClean="0"/>
            <a:t>lemah</a:t>
          </a:r>
          <a:r>
            <a:rPr lang="en-US" sz="1600" dirty="0" smtClean="0"/>
            <a:t> </a:t>
          </a:r>
          <a:r>
            <a:rPr lang="en-US" sz="1600" dirty="0" err="1" smtClean="0"/>
            <a:t>sehingga</a:t>
          </a:r>
          <a:r>
            <a:rPr lang="en-US" sz="1600" dirty="0" smtClean="0"/>
            <a:t> </a:t>
          </a:r>
          <a:r>
            <a:rPr lang="en-US" sz="1600" dirty="0" err="1" smtClean="0"/>
            <a:t>membuka</a:t>
          </a:r>
          <a:r>
            <a:rPr lang="en-US" sz="1600" dirty="0" smtClean="0"/>
            <a:t> </a:t>
          </a:r>
          <a:r>
            <a:rPr lang="en-US" sz="1600" dirty="0" err="1" smtClean="0"/>
            <a:t>kemungkinan</a:t>
          </a:r>
          <a:r>
            <a:rPr lang="en-US" sz="1600" dirty="0" smtClean="0"/>
            <a:t> </a:t>
          </a:r>
          <a:r>
            <a:rPr lang="en-US" sz="1600" dirty="0" err="1" smtClean="0"/>
            <a:t>terjadi</a:t>
          </a:r>
          <a:r>
            <a:rPr lang="en-US" sz="1600" dirty="0" smtClean="0"/>
            <a:t> </a:t>
          </a:r>
          <a:r>
            <a:rPr lang="en-US" sz="1600" dirty="0" err="1" smtClean="0"/>
            <a:t>pelanggaran</a:t>
          </a:r>
          <a:endParaRPr lang="en-US" sz="1600" dirty="0"/>
        </a:p>
      </dgm:t>
    </dgm:pt>
    <dgm:pt modelId="{1C226546-69B8-47DB-809F-B56576843A71}" type="parTrans" cxnId="{5A946A78-53FC-4415-8027-3AA6AEDD4D17}">
      <dgm:prSet/>
      <dgm:spPr/>
      <dgm:t>
        <a:bodyPr/>
        <a:lstStyle/>
        <a:p>
          <a:endParaRPr lang="id-ID"/>
        </a:p>
      </dgm:t>
    </dgm:pt>
    <dgm:pt modelId="{2B3AC507-1D07-49AD-AD9A-6BDD4B705D81}" type="sibTrans" cxnId="{5A946A78-53FC-4415-8027-3AA6AEDD4D17}">
      <dgm:prSet/>
      <dgm:spPr/>
      <dgm:t>
        <a:bodyPr/>
        <a:lstStyle/>
        <a:p>
          <a:endParaRPr lang="id-ID"/>
        </a:p>
      </dgm:t>
    </dgm:pt>
    <dgm:pt modelId="{413C8D01-754D-495B-B4A0-47B27AC0C4A1}">
      <dgm:prSet custT="1"/>
      <dgm:spPr/>
      <dgm:t>
        <a:bodyPr/>
        <a:lstStyle/>
        <a:p>
          <a:r>
            <a:rPr lang="en-US" sz="1600" dirty="0" err="1" smtClean="0"/>
            <a:t>Harga</a:t>
          </a:r>
          <a:r>
            <a:rPr lang="en-US" sz="1600" dirty="0" smtClean="0"/>
            <a:t> </a:t>
          </a:r>
          <a:r>
            <a:rPr lang="en-US" sz="1600" dirty="0" err="1" smtClean="0"/>
            <a:t>lebih</a:t>
          </a:r>
          <a:r>
            <a:rPr lang="en-US" sz="1600" dirty="0" smtClean="0"/>
            <a:t> </a:t>
          </a:r>
          <a:r>
            <a:rPr lang="en-US" sz="1600" dirty="0" err="1" smtClean="0"/>
            <a:t>rendah</a:t>
          </a:r>
          <a:r>
            <a:rPr lang="en-US" sz="1600" dirty="0" smtClean="0"/>
            <a:t> </a:t>
          </a:r>
          <a:r>
            <a:rPr lang="en-US" sz="1600" dirty="0" err="1" smtClean="0"/>
            <a:t>atas</a:t>
          </a:r>
          <a:r>
            <a:rPr lang="en-US" sz="1600" dirty="0" smtClean="0"/>
            <a:t> </a:t>
          </a:r>
          <a:r>
            <a:rPr lang="en-US" sz="1600" dirty="0" err="1" smtClean="0"/>
            <a:t>barang</a:t>
          </a:r>
          <a:r>
            <a:rPr lang="en-US" sz="1600" dirty="0" smtClean="0"/>
            <a:t> </a:t>
          </a:r>
          <a:r>
            <a:rPr lang="en-US" sz="1600" dirty="0" err="1" smtClean="0"/>
            <a:t>tertentu</a:t>
          </a:r>
          <a:r>
            <a:rPr lang="en-US" sz="1600" dirty="0" smtClean="0"/>
            <a:t> </a:t>
          </a:r>
          <a:r>
            <a:rPr lang="en-US" sz="1600" dirty="0" err="1" smtClean="0"/>
            <a:t>membuat</a:t>
          </a:r>
          <a:r>
            <a:rPr lang="en-US" sz="1600" dirty="0" smtClean="0"/>
            <a:t> </a:t>
          </a:r>
          <a:r>
            <a:rPr lang="en-US" sz="1600" dirty="0" err="1" smtClean="0"/>
            <a:t>konsumen</a:t>
          </a:r>
          <a:r>
            <a:rPr lang="en-US" sz="1600" dirty="0" smtClean="0"/>
            <a:t> </a:t>
          </a:r>
          <a:r>
            <a:rPr lang="en-US" sz="1600" dirty="0" err="1" smtClean="0"/>
            <a:t>bisa</a:t>
          </a:r>
          <a:r>
            <a:rPr lang="en-US" sz="1600" dirty="0" smtClean="0"/>
            <a:t> </a:t>
          </a:r>
          <a:r>
            <a:rPr lang="en-US" sz="1600" dirty="0" err="1" smtClean="0"/>
            <a:t>membelanjakan</a:t>
          </a:r>
          <a:r>
            <a:rPr lang="en-US" sz="1600" dirty="0" smtClean="0"/>
            <a:t> </a:t>
          </a:r>
          <a:r>
            <a:rPr lang="en-US" sz="1600" dirty="0" err="1" smtClean="0"/>
            <a:t>uangnya</a:t>
          </a:r>
          <a:r>
            <a:rPr lang="en-US" sz="1600" dirty="0" smtClean="0"/>
            <a:t> </a:t>
          </a:r>
          <a:r>
            <a:rPr lang="en-US" sz="1600" dirty="0" err="1" smtClean="0"/>
            <a:t>untuk</a:t>
          </a:r>
          <a:r>
            <a:rPr lang="en-US" sz="1600" dirty="0" smtClean="0"/>
            <a:t> </a:t>
          </a:r>
          <a:r>
            <a:rPr lang="en-US" sz="1600" dirty="0" err="1" smtClean="0"/>
            <a:t>barang</a:t>
          </a:r>
          <a:r>
            <a:rPr lang="en-US" sz="1600" dirty="0" smtClean="0"/>
            <a:t> </a:t>
          </a:r>
          <a:r>
            <a:rPr lang="en-US" sz="1600" dirty="0" err="1" smtClean="0"/>
            <a:t>lainnya</a:t>
          </a:r>
          <a:r>
            <a:rPr lang="en-US" sz="1600" dirty="0" smtClean="0"/>
            <a:t>.</a:t>
          </a:r>
          <a:endParaRPr lang="en-US" sz="1600" dirty="0"/>
        </a:p>
      </dgm:t>
    </dgm:pt>
    <dgm:pt modelId="{6701ED4F-530B-4394-9B51-10DB46B89FD9}" type="parTrans" cxnId="{00CD702B-91EC-42C9-91A2-61A84393A2B8}">
      <dgm:prSet/>
      <dgm:spPr/>
      <dgm:t>
        <a:bodyPr/>
        <a:lstStyle/>
        <a:p>
          <a:endParaRPr lang="id-ID"/>
        </a:p>
      </dgm:t>
    </dgm:pt>
    <dgm:pt modelId="{F1F276BD-5F73-473C-8FF4-973CA6E8034A}" type="sibTrans" cxnId="{00CD702B-91EC-42C9-91A2-61A84393A2B8}">
      <dgm:prSet/>
      <dgm:spPr/>
      <dgm:t>
        <a:bodyPr/>
        <a:lstStyle/>
        <a:p>
          <a:endParaRPr lang="id-ID"/>
        </a:p>
      </dgm:t>
    </dgm:pt>
    <dgm:pt modelId="{17B7AAA4-4257-4F16-B87E-6DF750CA2E5F}" type="pres">
      <dgm:prSet presAssocID="{75D1ADDE-77F8-443F-9F94-DE24EE495E47}" presName="Name0" presStyleCnt="0">
        <dgm:presLayoutVars>
          <dgm:chMax val="7"/>
          <dgm:chPref val="7"/>
          <dgm:dir/>
          <dgm:animOne val="branch"/>
          <dgm:animLvl val="lvl"/>
        </dgm:presLayoutVars>
      </dgm:prSet>
      <dgm:spPr/>
      <dgm:t>
        <a:bodyPr/>
        <a:lstStyle/>
        <a:p>
          <a:endParaRPr lang="id-ID"/>
        </a:p>
      </dgm:t>
    </dgm:pt>
    <dgm:pt modelId="{FFFCB650-3DCD-48A4-94DC-7650E0B9AA64}" type="pres">
      <dgm:prSet presAssocID="{4CDC4846-7261-4FED-A7D8-994A5ED5F326}" presName="composite" presStyleCnt="0"/>
      <dgm:spPr/>
    </dgm:pt>
    <dgm:pt modelId="{65B8B78B-75DB-448A-B867-D77A443C77C0}" type="pres">
      <dgm:prSet presAssocID="{4CDC4846-7261-4FED-A7D8-994A5ED5F326}" presName="BackAccent" presStyleLbl="bgShp" presStyleIdx="0" presStyleCnt="3"/>
      <dgm:spPr/>
    </dgm:pt>
    <dgm:pt modelId="{DF72AB18-8675-474C-AEB2-4FE239EEE8B7}" type="pres">
      <dgm:prSet presAssocID="{4CDC4846-7261-4FED-A7D8-994A5ED5F326}" presName="Accent" presStyleLbl="alignNode1" presStyleIdx="0" presStyleCnt="3"/>
      <dgm:spPr/>
    </dgm:pt>
    <dgm:pt modelId="{7AA86EA3-4EC1-47F2-B8AA-5054604705ED}" type="pres">
      <dgm:prSet presAssocID="{4CDC4846-7261-4FED-A7D8-994A5ED5F326}" presName="Child" presStyleLbl="revTx" presStyleIdx="0" presStyleCnt="6">
        <dgm:presLayoutVars>
          <dgm:chMax val="0"/>
          <dgm:chPref val="0"/>
          <dgm:bulletEnabled val="1"/>
        </dgm:presLayoutVars>
      </dgm:prSet>
      <dgm:spPr/>
      <dgm:t>
        <a:bodyPr/>
        <a:lstStyle/>
        <a:p>
          <a:endParaRPr lang="id-ID"/>
        </a:p>
      </dgm:t>
    </dgm:pt>
    <dgm:pt modelId="{6EC13D47-2502-42D5-A803-7A354B04D635}" type="pres">
      <dgm:prSet presAssocID="{4CDC4846-7261-4FED-A7D8-994A5ED5F326}" presName="Parent" presStyleLbl="revTx" presStyleIdx="1" presStyleCnt="6">
        <dgm:presLayoutVars>
          <dgm:chMax val="1"/>
          <dgm:chPref val="1"/>
          <dgm:bulletEnabled val="1"/>
        </dgm:presLayoutVars>
      </dgm:prSet>
      <dgm:spPr/>
      <dgm:t>
        <a:bodyPr/>
        <a:lstStyle/>
        <a:p>
          <a:endParaRPr lang="id-ID"/>
        </a:p>
      </dgm:t>
    </dgm:pt>
    <dgm:pt modelId="{831827D0-5EE3-4BFB-A61A-0971B118A2A1}" type="pres">
      <dgm:prSet presAssocID="{F524FBB8-10B7-4D4E-ACD9-2784E8251EF9}" presName="sibTrans" presStyleCnt="0"/>
      <dgm:spPr/>
    </dgm:pt>
    <dgm:pt modelId="{1BD4FE6B-811B-4F52-83BE-9315276F2F25}" type="pres">
      <dgm:prSet presAssocID="{AF633415-DCFC-4A82-A5A3-34BAEC114366}" presName="composite" presStyleCnt="0"/>
      <dgm:spPr/>
    </dgm:pt>
    <dgm:pt modelId="{9EF0E608-FD8A-4BB1-9B5E-26D005EFA17E}" type="pres">
      <dgm:prSet presAssocID="{AF633415-DCFC-4A82-A5A3-34BAEC114366}" presName="BackAccent" presStyleLbl="bgShp" presStyleIdx="1" presStyleCnt="3"/>
      <dgm:spPr/>
    </dgm:pt>
    <dgm:pt modelId="{F24A0791-9A98-434B-A44D-1EF2082C3C3E}" type="pres">
      <dgm:prSet presAssocID="{AF633415-DCFC-4A82-A5A3-34BAEC114366}" presName="Accent" presStyleLbl="alignNode1" presStyleIdx="1" presStyleCnt="3"/>
      <dgm:spPr/>
    </dgm:pt>
    <dgm:pt modelId="{7AAEAE69-883A-4E1F-8FDB-98F95E51C71B}" type="pres">
      <dgm:prSet presAssocID="{AF633415-DCFC-4A82-A5A3-34BAEC114366}" presName="Child" presStyleLbl="revTx" presStyleIdx="2" presStyleCnt="6" custScaleX="124274">
        <dgm:presLayoutVars>
          <dgm:chMax val="0"/>
          <dgm:chPref val="0"/>
          <dgm:bulletEnabled val="1"/>
        </dgm:presLayoutVars>
      </dgm:prSet>
      <dgm:spPr/>
      <dgm:t>
        <a:bodyPr/>
        <a:lstStyle/>
        <a:p>
          <a:endParaRPr lang="id-ID"/>
        </a:p>
      </dgm:t>
    </dgm:pt>
    <dgm:pt modelId="{59D8505D-AD22-43F1-A9C1-83F893717147}" type="pres">
      <dgm:prSet presAssocID="{AF633415-DCFC-4A82-A5A3-34BAEC114366}" presName="Parent" presStyleLbl="revTx" presStyleIdx="3" presStyleCnt="6">
        <dgm:presLayoutVars>
          <dgm:chMax val="1"/>
          <dgm:chPref val="1"/>
          <dgm:bulletEnabled val="1"/>
        </dgm:presLayoutVars>
      </dgm:prSet>
      <dgm:spPr/>
      <dgm:t>
        <a:bodyPr/>
        <a:lstStyle/>
        <a:p>
          <a:endParaRPr lang="id-ID"/>
        </a:p>
      </dgm:t>
    </dgm:pt>
    <dgm:pt modelId="{BA443A8E-DDB4-44CE-89D2-8E46A007DF2B}" type="pres">
      <dgm:prSet presAssocID="{F5B14F95-EAE5-489B-ABB3-9A47D23DBFFA}" presName="sibTrans" presStyleCnt="0"/>
      <dgm:spPr/>
    </dgm:pt>
    <dgm:pt modelId="{C2ECA079-42EB-483E-822B-67BF11545EC2}" type="pres">
      <dgm:prSet presAssocID="{D41538E5-89E7-46A7-BE15-0F646F94F70C}" presName="composite" presStyleCnt="0"/>
      <dgm:spPr/>
    </dgm:pt>
    <dgm:pt modelId="{5722AB62-101E-4EEB-A10B-36D1370CAF9F}" type="pres">
      <dgm:prSet presAssocID="{D41538E5-89E7-46A7-BE15-0F646F94F70C}" presName="BackAccent" presStyleLbl="bgShp" presStyleIdx="2" presStyleCnt="3"/>
      <dgm:spPr/>
    </dgm:pt>
    <dgm:pt modelId="{42084247-381E-4849-A08E-8AD5508B27FD}" type="pres">
      <dgm:prSet presAssocID="{D41538E5-89E7-46A7-BE15-0F646F94F70C}" presName="Accent" presStyleLbl="alignNode1" presStyleIdx="2" presStyleCnt="3"/>
      <dgm:spPr/>
    </dgm:pt>
    <dgm:pt modelId="{E40215DA-13AA-4F63-A27B-FC83C7291852}" type="pres">
      <dgm:prSet presAssocID="{D41538E5-89E7-46A7-BE15-0F646F94F70C}" presName="Child" presStyleLbl="revTx" presStyleIdx="4" presStyleCnt="6" custScaleX="113912">
        <dgm:presLayoutVars>
          <dgm:chMax val="0"/>
          <dgm:chPref val="0"/>
          <dgm:bulletEnabled val="1"/>
        </dgm:presLayoutVars>
      </dgm:prSet>
      <dgm:spPr/>
      <dgm:t>
        <a:bodyPr/>
        <a:lstStyle/>
        <a:p>
          <a:endParaRPr lang="id-ID"/>
        </a:p>
      </dgm:t>
    </dgm:pt>
    <dgm:pt modelId="{2F1DF542-3D28-4C6C-A113-FB1E2BBA0736}" type="pres">
      <dgm:prSet presAssocID="{D41538E5-89E7-46A7-BE15-0F646F94F70C}" presName="Parent" presStyleLbl="revTx" presStyleIdx="5" presStyleCnt="6">
        <dgm:presLayoutVars>
          <dgm:chMax val="1"/>
          <dgm:chPref val="1"/>
          <dgm:bulletEnabled val="1"/>
        </dgm:presLayoutVars>
      </dgm:prSet>
      <dgm:spPr/>
      <dgm:t>
        <a:bodyPr/>
        <a:lstStyle/>
        <a:p>
          <a:endParaRPr lang="id-ID"/>
        </a:p>
      </dgm:t>
    </dgm:pt>
  </dgm:ptLst>
  <dgm:cxnLst>
    <dgm:cxn modelId="{EBC91964-30E8-4082-9A3E-39582FF2474E}" type="presOf" srcId="{75D1ADDE-77F8-443F-9F94-DE24EE495E47}" destId="{17B7AAA4-4257-4F16-B87E-6DF750CA2E5F}" srcOrd="0" destOrd="0" presId="urn:microsoft.com/office/officeart/2008/layout/IncreasingCircleProcess"/>
    <dgm:cxn modelId="{AD723BE1-9E78-4D06-B51A-113504C1483B}" type="presOf" srcId="{4CDC4846-7261-4FED-A7D8-994A5ED5F326}" destId="{6EC13D47-2502-42D5-A803-7A354B04D635}" srcOrd="0" destOrd="0" presId="urn:microsoft.com/office/officeart/2008/layout/IncreasingCircleProcess"/>
    <dgm:cxn modelId="{A7686AD9-1B57-4D48-A0FC-EB89C803FC45}" type="presOf" srcId="{D41538E5-89E7-46A7-BE15-0F646F94F70C}" destId="{2F1DF542-3D28-4C6C-A113-FB1E2BBA0736}" srcOrd="0" destOrd="0" presId="urn:microsoft.com/office/officeart/2008/layout/IncreasingCircleProcess"/>
    <dgm:cxn modelId="{A5868097-52B9-41EC-9373-15615CDA74E9}" srcId="{AF633415-DCFC-4A82-A5A3-34BAEC114366}" destId="{755F1A79-E600-472B-8679-B94274299603}" srcOrd="0" destOrd="0" parTransId="{09B25D0F-271A-4014-BEA2-E73131AAD96C}" sibTransId="{5C22413A-F3D5-4A49-90BF-81D5A40FB001}"/>
    <dgm:cxn modelId="{56F1BDE3-EC1E-4305-BCA2-CFA31147BAAF}" srcId="{75D1ADDE-77F8-443F-9F94-DE24EE495E47}" destId="{AF633415-DCFC-4A82-A5A3-34BAEC114366}" srcOrd="1" destOrd="0" parTransId="{9F13600E-E923-4DFF-ABEF-A1096BF371D9}" sibTransId="{F5B14F95-EAE5-489B-ABB3-9A47D23DBFFA}"/>
    <dgm:cxn modelId="{00CD702B-91EC-42C9-91A2-61A84393A2B8}" srcId="{D41538E5-89E7-46A7-BE15-0F646F94F70C}" destId="{413C8D01-754D-495B-B4A0-47B27AC0C4A1}" srcOrd="1" destOrd="0" parTransId="{6701ED4F-530B-4394-9B51-10DB46B89FD9}" sibTransId="{F1F276BD-5F73-473C-8FF4-973CA6E8034A}"/>
    <dgm:cxn modelId="{577AB24E-F298-4785-99B6-37C83DFEE8F2}" srcId="{4CDC4846-7261-4FED-A7D8-994A5ED5F326}" destId="{239E6C24-1649-4AA5-95F0-ABB71490886F}" srcOrd="0" destOrd="0" parTransId="{95AAD1DC-9BB8-4124-8142-46D69A4B64FF}" sibTransId="{14E071B7-5AC6-46B5-8A55-54F50B3021E6}"/>
    <dgm:cxn modelId="{25DC13DF-A1BB-4B0D-814E-3E6968B199D2}" srcId="{D41538E5-89E7-46A7-BE15-0F646F94F70C}" destId="{A7F01D14-F20B-4D96-B2F6-1C5EF27A43E2}" srcOrd="0" destOrd="0" parTransId="{CE2232B3-ACD2-43E3-B95A-2A1A621231AB}" sibTransId="{B61F6D63-0D5F-4A6B-9622-C5A71853CEB0}"/>
    <dgm:cxn modelId="{A3F677FD-B97B-4A94-970F-E32804391EE3}" srcId="{75D1ADDE-77F8-443F-9F94-DE24EE495E47}" destId="{D41538E5-89E7-46A7-BE15-0F646F94F70C}" srcOrd="2" destOrd="0" parTransId="{8F72935C-F35B-49B3-B190-760E2463274C}" sibTransId="{6252B479-ACF5-4AFE-A11F-9F225C567F1D}"/>
    <dgm:cxn modelId="{0F4B1E7E-5420-4D4E-B897-C9D0EE8349DE}" type="presOf" srcId="{A7F01D14-F20B-4D96-B2F6-1C5EF27A43E2}" destId="{E40215DA-13AA-4F63-A27B-FC83C7291852}" srcOrd="0" destOrd="0" presId="urn:microsoft.com/office/officeart/2008/layout/IncreasingCircleProcess"/>
    <dgm:cxn modelId="{DDC6A760-4D60-490C-93AA-F64F0C2C1F48}" srcId="{75D1ADDE-77F8-443F-9F94-DE24EE495E47}" destId="{4CDC4846-7261-4FED-A7D8-994A5ED5F326}" srcOrd="0" destOrd="0" parTransId="{D4FAEE2E-0E25-4E48-B061-5AF33551BE2E}" sibTransId="{F524FBB8-10B7-4D4E-ACD9-2784E8251EF9}"/>
    <dgm:cxn modelId="{E6C52271-1657-4D97-BB40-74DBCE6897CD}" type="presOf" srcId="{A81096AD-AD27-4E39-8B08-B7820B7A003C}" destId="{7AA86EA3-4EC1-47F2-B8AA-5054604705ED}" srcOrd="0" destOrd="1" presId="urn:microsoft.com/office/officeart/2008/layout/IncreasingCircleProcess"/>
    <dgm:cxn modelId="{F4904179-3A33-4F73-BD38-AD72A1E30CBC}" type="presOf" srcId="{AF633415-DCFC-4A82-A5A3-34BAEC114366}" destId="{59D8505D-AD22-43F1-A9C1-83F893717147}" srcOrd="0" destOrd="0" presId="urn:microsoft.com/office/officeart/2008/layout/IncreasingCircleProcess"/>
    <dgm:cxn modelId="{946BD73F-E09D-4C40-8230-A5ECEC573D4A}" type="presOf" srcId="{6FBD9DC3-96C3-45DD-BDBF-210C63F9CA18}" destId="{7AAEAE69-883A-4E1F-8FDB-98F95E51C71B}" srcOrd="0" destOrd="1" presId="urn:microsoft.com/office/officeart/2008/layout/IncreasingCircleProcess"/>
    <dgm:cxn modelId="{0ACAA1ED-85BB-4F9E-9706-D59047D6E9DD}" type="presOf" srcId="{239E6C24-1649-4AA5-95F0-ABB71490886F}" destId="{7AA86EA3-4EC1-47F2-B8AA-5054604705ED}" srcOrd="0" destOrd="0" presId="urn:microsoft.com/office/officeart/2008/layout/IncreasingCircleProcess"/>
    <dgm:cxn modelId="{5A946A78-53FC-4415-8027-3AA6AEDD4D17}" srcId="{AF633415-DCFC-4A82-A5A3-34BAEC114366}" destId="{6FBD9DC3-96C3-45DD-BDBF-210C63F9CA18}" srcOrd="1" destOrd="0" parTransId="{1C226546-69B8-47DB-809F-B56576843A71}" sibTransId="{2B3AC507-1D07-49AD-AD9A-6BDD4B705D81}"/>
    <dgm:cxn modelId="{93DF8B05-ADEF-4D9C-8387-2A2275414AD2}" type="presOf" srcId="{755F1A79-E600-472B-8679-B94274299603}" destId="{7AAEAE69-883A-4E1F-8FDB-98F95E51C71B}" srcOrd="0" destOrd="0" presId="urn:microsoft.com/office/officeart/2008/layout/IncreasingCircleProcess"/>
    <dgm:cxn modelId="{1B483B48-4A9F-4CE0-BD1D-708B9D923572}" srcId="{4CDC4846-7261-4FED-A7D8-994A5ED5F326}" destId="{A81096AD-AD27-4E39-8B08-B7820B7A003C}" srcOrd="1" destOrd="0" parTransId="{77FDAD1F-D116-4131-AB82-2DD4A1A38302}" sibTransId="{BAAFD5EE-9BD4-46F2-9B5D-4E677A806CE2}"/>
    <dgm:cxn modelId="{9554E236-6E80-4889-BC84-40F2F0380C64}" type="presOf" srcId="{413C8D01-754D-495B-B4A0-47B27AC0C4A1}" destId="{E40215DA-13AA-4F63-A27B-FC83C7291852}" srcOrd="0" destOrd="1" presId="urn:microsoft.com/office/officeart/2008/layout/IncreasingCircleProcess"/>
    <dgm:cxn modelId="{B48BFC69-0E4E-4E92-A8D2-0CA98E3C63B6}" type="presParOf" srcId="{17B7AAA4-4257-4F16-B87E-6DF750CA2E5F}" destId="{FFFCB650-3DCD-48A4-94DC-7650E0B9AA64}" srcOrd="0" destOrd="0" presId="urn:microsoft.com/office/officeart/2008/layout/IncreasingCircleProcess"/>
    <dgm:cxn modelId="{4F5FF960-8EE9-47C9-A341-8C44145FDAFA}" type="presParOf" srcId="{FFFCB650-3DCD-48A4-94DC-7650E0B9AA64}" destId="{65B8B78B-75DB-448A-B867-D77A443C77C0}" srcOrd="0" destOrd="0" presId="urn:microsoft.com/office/officeart/2008/layout/IncreasingCircleProcess"/>
    <dgm:cxn modelId="{2F2BC643-B9CD-4A11-8296-9CDB70CE0BCA}" type="presParOf" srcId="{FFFCB650-3DCD-48A4-94DC-7650E0B9AA64}" destId="{DF72AB18-8675-474C-AEB2-4FE239EEE8B7}" srcOrd="1" destOrd="0" presId="urn:microsoft.com/office/officeart/2008/layout/IncreasingCircleProcess"/>
    <dgm:cxn modelId="{03532D4B-97AA-486A-AA13-E26354B74913}" type="presParOf" srcId="{FFFCB650-3DCD-48A4-94DC-7650E0B9AA64}" destId="{7AA86EA3-4EC1-47F2-B8AA-5054604705ED}" srcOrd="2" destOrd="0" presId="urn:microsoft.com/office/officeart/2008/layout/IncreasingCircleProcess"/>
    <dgm:cxn modelId="{1090B11A-353D-463D-83D3-53FCF0DB95DE}" type="presParOf" srcId="{FFFCB650-3DCD-48A4-94DC-7650E0B9AA64}" destId="{6EC13D47-2502-42D5-A803-7A354B04D635}" srcOrd="3" destOrd="0" presId="urn:microsoft.com/office/officeart/2008/layout/IncreasingCircleProcess"/>
    <dgm:cxn modelId="{717636C2-AA2B-4C43-B44B-BA18D2F961CE}" type="presParOf" srcId="{17B7AAA4-4257-4F16-B87E-6DF750CA2E5F}" destId="{831827D0-5EE3-4BFB-A61A-0971B118A2A1}" srcOrd="1" destOrd="0" presId="urn:microsoft.com/office/officeart/2008/layout/IncreasingCircleProcess"/>
    <dgm:cxn modelId="{8A67D4F7-3DB2-4396-9E20-B6B8F62E7C7F}" type="presParOf" srcId="{17B7AAA4-4257-4F16-B87E-6DF750CA2E5F}" destId="{1BD4FE6B-811B-4F52-83BE-9315276F2F25}" srcOrd="2" destOrd="0" presId="urn:microsoft.com/office/officeart/2008/layout/IncreasingCircleProcess"/>
    <dgm:cxn modelId="{D635D0FB-423B-43B4-8630-2BBB8799ED95}" type="presParOf" srcId="{1BD4FE6B-811B-4F52-83BE-9315276F2F25}" destId="{9EF0E608-FD8A-4BB1-9B5E-26D005EFA17E}" srcOrd="0" destOrd="0" presId="urn:microsoft.com/office/officeart/2008/layout/IncreasingCircleProcess"/>
    <dgm:cxn modelId="{1AF5A421-21A3-4874-A83F-1E5316DFBAE9}" type="presParOf" srcId="{1BD4FE6B-811B-4F52-83BE-9315276F2F25}" destId="{F24A0791-9A98-434B-A44D-1EF2082C3C3E}" srcOrd="1" destOrd="0" presId="urn:microsoft.com/office/officeart/2008/layout/IncreasingCircleProcess"/>
    <dgm:cxn modelId="{9BFCCDA2-4D93-49D8-9182-FE28E7898D2A}" type="presParOf" srcId="{1BD4FE6B-811B-4F52-83BE-9315276F2F25}" destId="{7AAEAE69-883A-4E1F-8FDB-98F95E51C71B}" srcOrd="2" destOrd="0" presId="urn:microsoft.com/office/officeart/2008/layout/IncreasingCircleProcess"/>
    <dgm:cxn modelId="{7E2AB505-C9BF-4784-A7C4-4CBE2C7EFEAC}" type="presParOf" srcId="{1BD4FE6B-811B-4F52-83BE-9315276F2F25}" destId="{59D8505D-AD22-43F1-A9C1-83F893717147}" srcOrd="3" destOrd="0" presId="urn:microsoft.com/office/officeart/2008/layout/IncreasingCircleProcess"/>
    <dgm:cxn modelId="{1AB98506-81FA-41FC-A062-C1E6D4A0A88D}" type="presParOf" srcId="{17B7AAA4-4257-4F16-B87E-6DF750CA2E5F}" destId="{BA443A8E-DDB4-44CE-89D2-8E46A007DF2B}" srcOrd="3" destOrd="0" presId="urn:microsoft.com/office/officeart/2008/layout/IncreasingCircleProcess"/>
    <dgm:cxn modelId="{B7FC4612-1D3A-41BC-A5F9-323C83BC9645}" type="presParOf" srcId="{17B7AAA4-4257-4F16-B87E-6DF750CA2E5F}" destId="{C2ECA079-42EB-483E-822B-67BF11545EC2}" srcOrd="4" destOrd="0" presId="urn:microsoft.com/office/officeart/2008/layout/IncreasingCircleProcess"/>
    <dgm:cxn modelId="{85C33B06-E58A-4733-99DA-D9037B94E737}" type="presParOf" srcId="{C2ECA079-42EB-483E-822B-67BF11545EC2}" destId="{5722AB62-101E-4EEB-A10B-36D1370CAF9F}" srcOrd="0" destOrd="0" presId="urn:microsoft.com/office/officeart/2008/layout/IncreasingCircleProcess"/>
    <dgm:cxn modelId="{53CE8206-D32E-4E37-822B-F117EA38CADC}" type="presParOf" srcId="{C2ECA079-42EB-483E-822B-67BF11545EC2}" destId="{42084247-381E-4849-A08E-8AD5508B27FD}" srcOrd="1" destOrd="0" presId="urn:microsoft.com/office/officeart/2008/layout/IncreasingCircleProcess"/>
    <dgm:cxn modelId="{8550B25D-B85E-4B1E-9465-FBB5372B0CAD}" type="presParOf" srcId="{C2ECA079-42EB-483E-822B-67BF11545EC2}" destId="{E40215DA-13AA-4F63-A27B-FC83C7291852}" srcOrd="2" destOrd="0" presId="urn:microsoft.com/office/officeart/2008/layout/IncreasingCircleProcess"/>
    <dgm:cxn modelId="{D5CECF70-D29D-41B0-B0C0-6144AF4340F7}" type="presParOf" srcId="{C2ECA079-42EB-483E-822B-67BF11545EC2}" destId="{2F1DF542-3D28-4C6C-A113-FB1E2BBA0736}"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13198-5B50-4249-A216-C748D821AFF9}">
      <dsp:nvSpPr>
        <dsp:cNvPr id="0" name=""/>
        <dsp:cNvSpPr/>
      </dsp:nvSpPr>
      <dsp:spPr>
        <a:xfrm>
          <a:off x="0" y="0"/>
          <a:ext cx="12191999" cy="2065712"/>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id-ID" sz="5200" kern="1200" dirty="0" smtClean="0"/>
            <a:t>KECEPATAN PERUBAHAN BISNIS GLOBAL </a:t>
          </a:r>
        </a:p>
        <a:p>
          <a:pPr lvl="0" algn="ctr" defTabSz="2311400">
            <a:lnSpc>
              <a:spcPct val="90000"/>
            </a:lnSpc>
            <a:spcBef>
              <a:spcPct val="0"/>
            </a:spcBef>
            <a:spcAft>
              <a:spcPct val="35000"/>
            </a:spcAft>
          </a:pPr>
          <a:r>
            <a:rPr lang="id-ID" sz="5200" kern="1200" dirty="0" smtClean="0"/>
            <a:t>(</a:t>
          </a:r>
          <a:r>
            <a:rPr lang="en-US" sz="5200" kern="1200" dirty="0" err="1" smtClean="0"/>
            <a:t>Manajemen</a:t>
          </a:r>
          <a:r>
            <a:rPr lang="en-US" sz="5200" kern="1200" dirty="0" smtClean="0"/>
            <a:t> Perusahaan Global</a:t>
          </a:r>
          <a:r>
            <a:rPr lang="id-ID" sz="5200" kern="1200" dirty="0" smtClean="0"/>
            <a:t>)</a:t>
          </a:r>
          <a:endParaRPr lang="id-ID" sz="5200" kern="1200" dirty="0"/>
        </a:p>
      </dsp:txBody>
      <dsp:txXfrm>
        <a:off x="0" y="0"/>
        <a:ext cx="12191999" cy="2065712"/>
      </dsp:txXfrm>
    </dsp:sp>
    <dsp:sp modelId="{8F2752E5-9AFE-4494-90D1-59313DE91D2A}">
      <dsp:nvSpPr>
        <dsp:cNvPr id="0" name=""/>
        <dsp:cNvSpPr/>
      </dsp:nvSpPr>
      <dsp:spPr>
        <a:xfrm>
          <a:off x="0" y="2065712"/>
          <a:ext cx="6095999" cy="433799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d-ID" sz="2800" kern="1200" dirty="0" smtClean="0"/>
            <a:t>1. </a:t>
          </a:r>
          <a:r>
            <a:rPr lang="en-US" sz="2800" kern="1200" dirty="0" err="1" smtClean="0"/>
            <a:t>Pergi</a:t>
          </a:r>
          <a:r>
            <a:rPr lang="en-US" sz="2800" kern="1200" dirty="0" smtClean="0"/>
            <a:t> </a:t>
          </a:r>
          <a:r>
            <a:rPr lang="en-US" sz="2800" kern="1200" dirty="0" err="1" smtClean="0"/>
            <a:t>ke</a:t>
          </a:r>
          <a:r>
            <a:rPr lang="en-US" sz="2800" kern="1200" dirty="0" smtClean="0"/>
            <a:t> </a:t>
          </a:r>
          <a:r>
            <a:rPr lang="en-US" sz="2800" kern="1200" dirty="0" err="1" smtClean="0"/>
            <a:t>seluruh</a:t>
          </a:r>
          <a:r>
            <a:rPr lang="en-US" sz="2800" kern="1200" dirty="0" smtClean="0"/>
            <a:t> </a:t>
          </a:r>
          <a:r>
            <a:rPr lang="en-US" sz="2800" kern="1200" dirty="0" err="1" smtClean="0"/>
            <a:t>dunia</a:t>
          </a:r>
          <a:r>
            <a:rPr lang="en-US" sz="2800" kern="1200" dirty="0" smtClean="0"/>
            <a:t> </a:t>
          </a:r>
          <a:r>
            <a:rPr lang="en-US" sz="2800" kern="1200" dirty="0" err="1" smtClean="0"/>
            <a:t>untuk</a:t>
          </a:r>
          <a:r>
            <a:rPr lang="en-US" sz="2800" kern="1200" dirty="0" smtClean="0"/>
            <a:t> </a:t>
          </a:r>
          <a:r>
            <a:rPr lang="en-US" sz="2800" kern="1200" dirty="0" err="1" smtClean="0"/>
            <a:t>mengetahui</a:t>
          </a:r>
          <a:endParaRPr lang="en-US" sz="2800" kern="1200" dirty="0" smtClean="0"/>
        </a:p>
        <a:p>
          <a:pPr lvl="0" algn="ctr" defTabSz="1244600">
            <a:lnSpc>
              <a:spcPct val="90000"/>
            </a:lnSpc>
            <a:spcBef>
              <a:spcPct val="0"/>
            </a:spcBef>
            <a:spcAft>
              <a:spcPct val="35000"/>
            </a:spcAft>
          </a:pPr>
          <a:r>
            <a:rPr lang="en-US" sz="2800" kern="1200" dirty="0" smtClean="0"/>
            <a:t>a. </a:t>
          </a:r>
          <a:r>
            <a:rPr lang="en-US" sz="2800" kern="1200" dirty="0" err="1" smtClean="0"/>
            <a:t>Pasar</a:t>
          </a:r>
          <a:endParaRPr lang="en-US" sz="2800" kern="1200" dirty="0" smtClean="0"/>
        </a:p>
        <a:p>
          <a:pPr lvl="0" algn="ctr" defTabSz="1244600">
            <a:lnSpc>
              <a:spcPct val="90000"/>
            </a:lnSpc>
            <a:spcBef>
              <a:spcPct val="0"/>
            </a:spcBef>
            <a:spcAft>
              <a:spcPct val="35000"/>
            </a:spcAft>
          </a:pPr>
          <a:r>
            <a:rPr lang="en-US" sz="2800" kern="1200" dirty="0" smtClean="0"/>
            <a:t>b. </a:t>
          </a:r>
          <a:r>
            <a:rPr lang="en-US" sz="2800" kern="1200" dirty="0" err="1" smtClean="0"/>
            <a:t>Ancaman-ancaman</a:t>
          </a:r>
          <a:r>
            <a:rPr lang="en-US" sz="2800" kern="1200" dirty="0" smtClean="0"/>
            <a:t> </a:t>
          </a:r>
          <a:r>
            <a:rPr lang="en-US" sz="2800" kern="1200" dirty="0" err="1" smtClean="0"/>
            <a:t>dari</a:t>
          </a:r>
          <a:r>
            <a:rPr lang="en-US" sz="2800" kern="1200" dirty="0" smtClean="0"/>
            <a:t> </a:t>
          </a:r>
          <a:r>
            <a:rPr lang="en-US" sz="2800" kern="1200" dirty="0" err="1" smtClean="0"/>
            <a:t>para</a:t>
          </a:r>
          <a:r>
            <a:rPr lang="en-US" sz="2800" kern="1200" dirty="0" smtClean="0"/>
            <a:t> </a:t>
          </a:r>
          <a:r>
            <a:rPr lang="en-US" sz="2800" kern="1200" dirty="0" err="1" smtClean="0"/>
            <a:t>pesaing</a:t>
          </a:r>
          <a:endParaRPr lang="en-US" sz="2800" kern="1200" dirty="0" smtClean="0"/>
        </a:p>
        <a:p>
          <a:pPr lvl="0" algn="ctr" defTabSz="1244600">
            <a:lnSpc>
              <a:spcPct val="90000"/>
            </a:lnSpc>
            <a:spcBef>
              <a:spcPct val="0"/>
            </a:spcBef>
            <a:spcAft>
              <a:spcPct val="35000"/>
            </a:spcAft>
          </a:pPr>
          <a:r>
            <a:rPr lang="en-US" sz="2800" kern="1200" dirty="0" smtClean="0"/>
            <a:t>c. </a:t>
          </a:r>
          <a:r>
            <a:rPr lang="en-US" sz="2800" kern="1200" dirty="0" err="1" smtClean="0"/>
            <a:t>Sumber-sumber</a:t>
          </a:r>
          <a:r>
            <a:rPr lang="en-US" sz="2800" kern="1200" dirty="0" smtClean="0"/>
            <a:t> </a:t>
          </a:r>
          <a:r>
            <a:rPr lang="en-US" sz="2800" kern="1200" dirty="0" err="1" smtClean="0"/>
            <a:t>produk</a:t>
          </a:r>
          <a:r>
            <a:rPr lang="en-US" sz="2800" kern="1200" dirty="0" smtClean="0"/>
            <a:t>, </a:t>
          </a:r>
          <a:r>
            <a:rPr lang="en-US" sz="2800" kern="1200" dirty="0" err="1" smtClean="0"/>
            <a:t>bahan</a:t>
          </a:r>
          <a:r>
            <a:rPr lang="en-US" sz="2800" kern="1200" dirty="0" smtClean="0"/>
            <a:t> </a:t>
          </a:r>
          <a:r>
            <a:rPr lang="en-US" sz="2800" kern="1200" dirty="0" err="1" smtClean="0"/>
            <a:t>mentah</a:t>
          </a:r>
          <a:r>
            <a:rPr lang="en-US" sz="2800" kern="1200" dirty="0" smtClean="0"/>
            <a:t> </a:t>
          </a:r>
          <a:r>
            <a:rPr lang="en-US" sz="2800" kern="1200" dirty="0" err="1" smtClean="0"/>
            <a:t>dan</a:t>
          </a:r>
          <a:r>
            <a:rPr lang="en-US" sz="2800" kern="1200" dirty="0" smtClean="0"/>
            <a:t> </a:t>
          </a:r>
          <a:r>
            <a:rPr lang="en-US" sz="2800" kern="1200" dirty="0" err="1" smtClean="0"/>
            <a:t>keuangan</a:t>
          </a:r>
          <a:r>
            <a:rPr lang="en-US" sz="2800" kern="1200" dirty="0" smtClean="0"/>
            <a:t> </a:t>
          </a:r>
        </a:p>
        <a:p>
          <a:pPr lvl="0" algn="ctr" defTabSz="1244600">
            <a:lnSpc>
              <a:spcPct val="90000"/>
            </a:lnSpc>
            <a:spcBef>
              <a:spcPct val="0"/>
            </a:spcBef>
            <a:spcAft>
              <a:spcPct val="35000"/>
            </a:spcAft>
          </a:pPr>
          <a:r>
            <a:rPr lang="en-US" sz="2800" kern="1200" dirty="0" smtClean="0"/>
            <a:t>d. </a:t>
          </a:r>
          <a:r>
            <a:rPr lang="en-US" sz="2800" kern="1200" dirty="0" err="1" smtClean="0"/>
            <a:t>Personil</a:t>
          </a:r>
          <a:endParaRPr lang="en-US" sz="2800" kern="1200" dirty="0" smtClean="0"/>
        </a:p>
        <a:p>
          <a:pPr lvl="0" algn="ctr" defTabSz="1244600">
            <a:lnSpc>
              <a:spcPct val="90000"/>
            </a:lnSpc>
            <a:spcBef>
              <a:spcPct val="0"/>
            </a:spcBef>
            <a:spcAft>
              <a:spcPct val="35000"/>
            </a:spcAft>
          </a:pPr>
          <a:r>
            <a:rPr lang="en-US" sz="2800" kern="1200" dirty="0" smtClean="0"/>
            <a:t>(</a:t>
          </a:r>
          <a:r>
            <a:rPr lang="en-US" sz="2800" kern="1200" dirty="0" err="1" smtClean="0"/>
            <a:t>Mempunyai</a:t>
          </a:r>
          <a:r>
            <a:rPr lang="en-US" sz="2800" kern="1200" dirty="0" smtClean="0"/>
            <a:t> </a:t>
          </a:r>
          <a:r>
            <a:rPr lang="en-US" sz="2800" kern="1200" dirty="0" err="1" smtClean="0"/>
            <a:t>Visi</a:t>
          </a:r>
          <a:r>
            <a:rPr lang="en-US" sz="2800" kern="1200" dirty="0" smtClean="0"/>
            <a:t> Global)</a:t>
          </a:r>
          <a:endParaRPr lang="id-ID" sz="2800" kern="1200" dirty="0"/>
        </a:p>
      </dsp:txBody>
      <dsp:txXfrm>
        <a:off x="0" y="2065712"/>
        <a:ext cx="6095999" cy="4337996"/>
      </dsp:txXfrm>
    </dsp:sp>
    <dsp:sp modelId="{B5BAE2B6-FA73-4DE7-A7E8-AE551EA24CA6}">
      <dsp:nvSpPr>
        <dsp:cNvPr id="0" name=""/>
        <dsp:cNvSpPr/>
      </dsp:nvSpPr>
      <dsp:spPr>
        <a:xfrm>
          <a:off x="6095999" y="2065712"/>
          <a:ext cx="6095999" cy="433799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2. </a:t>
          </a:r>
          <a:r>
            <a:rPr lang="en-US" sz="2800" kern="1200" dirty="0" err="1" smtClean="0"/>
            <a:t>Berusaha</a:t>
          </a:r>
          <a:r>
            <a:rPr lang="en-US" sz="2800" kern="1200" dirty="0" smtClean="0"/>
            <a:t> </a:t>
          </a:r>
          <a:r>
            <a:rPr lang="en-US" sz="2800" kern="1200" dirty="0" err="1" smtClean="0"/>
            <a:t>mempertahankan</a:t>
          </a:r>
          <a:r>
            <a:rPr lang="en-US" sz="2800" kern="1200" dirty="0" smtClean="0"/>
            <a:t> </a:t>
          </a:r>
          <a:r>
            <a:rPr lang="en-US" sz="2800" kern="1200" dirty="0" err="1" smtClean="0"/>
            <a:t>kehadirannya</a:t>
          </a:r>
          <a:r>
            <a:rPr lang="en-US" sz="2800" kern="1200" dirty="0" smtClean="0"/>
            <a:t> di </a:t>
          </a:r>
          <a:r>
            <a:rPr lang="en-US" sz="2800" kern="1200" dirty="0" err="1" smtClean="0"/>
            <a:t>dalam</a:t>
          </a:r>
          <a:r>
            <a:rPr lang="en-US" sz="2800" kern="1200" dirty="0" smtClean="0"/>
            <a:t> </a:t>
          </a:r>
          <a:r>
            <a:rPr lang="en-US" sz="2800" kern="1200" dirty="0" err="1" smtClean="0"/>
            <a:t>pasar-pasar</a:t>
          </a:r>
          <a:r>
            <a:rPr lang="en-US" sz="2800" kern="1200" dirty="0" smtClean="0"/>
            <a:t> </a:t>
          </a:r>
          <a:r>
            <a:rPr lang="en-US" sz="2800" kern="1200" dirty="0" err="1" smtClean="0"/>
            <a:t>kunci</a:t>
          </a:r>
          <a:r>
            <a:rPr lang="id-ID" sz="2800" kern="1200" dirty="0" smtClean="0"/>
            <a:t>.</a:t>
          </a:r>
        </a:p>
        <a:p>
          <a:pPr lvl="0" algn="ctr" defTabSz="1244600">
            <a:lnSpc>
              <a:spcPct val="90000"/>
            </a:lnSpc>
            <a:spcBef>
              <a:spcPct val="0"/>
            </a:spcBef>
            <a:spcAft>
              <a:spcPct val="35000"/>
            </a:spcAft>
          </a:pPr>
          <a:endParaRPr lang="en-US" sz="2800" kern="1200" dirty="0" smtClean="0"/>
        </a:p>
        <a:p>
          <a:pPr lvl="0" algn="ctr" defTabSz="1244600">
            <a:lnSpc>
              <a:spcPct val="90000"/>
            </a:lnSpc>
            <a:spcBef>
              <a:spcPct val="0"/>
            </a:spcBef>
            <a:spcAft>
              <a:spcPct val="35000"/>
            </a:spcAft>
          </a:pPr>
          <a:r>
            <a:rPr lang="en-US" sz="2800" kern="1200" dirty="0" smtClean="0"/>
            <a:t>3. </a:t>
          </a:r>
          <a:r>
            <a:rPr lang="en-US" sz="2800" kern="1200" dirty="0" err="1" smtClean="0"/>
            <a:t>Mencari</a:t>
          </a:r>
          <a:r>
            <a:rPr lang="en-US" sz="2800" kern="1200" dirty="0" smtClean="0"/>
            <a:t> </a:t>
          </a:r>
          <a:r>
            <a:rPr lang="en-US" sz="2800" kern="1200" dirty="0" err="1" smtClean="0"/>
            <a:t>persamaan-persamaan</a:t>
          </a:r>
          <a:r>
            <a:rPr lang="en-US" sz="2800" kern="1200" dirty="0" smtClean="0"/>
            <a:t>, </a:t>
          </a:r>
          <a:r>
            <a:rPr lang="en-US" sz="2800" kern="1200" dirty="0" err="1" smtClean="0"/>
            <a:t>bukan</a:t>
          </a:r>
          <a:r>
            <a:rPr lang="en-US" sz="2800" kern="1200" dirty="0" smtClean="0"/>
            <a:t> </a:t>
          </a:r>
          <a:r>
            <a:rPr lang="en-US" sz="2800" kern="1200" dirty="0" err="1" smtClean="0"/>
            <a:t>perbedaan-perbedaan</a:t>
          </a:r>
          <a:r>
            <a:rPr lang="en-US" sz="2800" kern="1200" dirty="0" smtClean="0"/>
            <a:t> </a:t>
          </a:r>
          <a:r>
            <a:rPr lang="en-US" sz="2800" kern="1200" dirty="0" err="1" smtClean="0"/>
            <a:t>antara</a:t>
          </a:r>
          <a:r>
            <a:rPr lang="en-US" sz="2800" kern="1200" dirty="0" smtClean="0"/>
            <a:t> </a:t>
          </a:r>
          <a:r>
            <a:rPr lang="en-US" sz="2800" kern="1200" dirty="0" err="1" smtClean="0"/>
            <a:t>berbagai</a:t>
          </a:r>
          <a:r>
            <a:rPr lang="en-US" sz="2800" kern="1200" dirty="0" smtClean="0"/>
            <a:t> </a:t>
          </a:r>
          <a:r>
            <a:rPr lang="en-US" sz="2800" kern="1200" dirty="0" err="1" smtClean="0"/>
            <a:t>pasar</a:t>
          </a:r>
          <a:r>
            <a:rPr lang="en-US" sz="2800" kern="1200" dirty="0" smtClean="0"/>
            <a:t>.</a:t>
          </a:r>
          <a:endParaRPr lang="id-ID" sz="2800" kern="1200" dirty="0"/>
        </a:p>
      </dsp:txBody>
      <dsp:txXfrm>
        <a:off x="6095999" y="2065712"/>
        <a:ext cx="6095999" cy="4337996"/>
      </dsp:txXfrm>
    </dsp:sp>
    <dsp:sp modelId="{E12604AC-6C79-442E-B4AE-B546136DBB6E}">
      <dsp:nvSpPr>
        <dsp:cNvPr id="0" name=""/>
        <dsp:cNvSpPr/>
      </dsp:nvSpPr>
      <dsp:spPr>
        <a:xfrm>
          <a:off x="0" y="6403709"/>
          <a:ext cx="12191999" cy="481999"/>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8F841-E7A9-4490-A1DD-A1FE2EC95507}">
      <dsp:nvSpPr>
        <dsp:cNvPr id="0" name=""/>
        <dsp:cNvSpPr/>
      </dsp:nvSpPr>
      <dsp:spPr>
        <a:xfrm>
          <a:off x="0" y="0"/>
          <a:ext cx="12192000" cy="2053243"/>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r>
            <a:rPr lang="id-ID" sz="6000" kern="1200" dirty="0" smtClean="0"/>
            <a:t>KEKUATAN-KEKUATAN GLOBALISASI (1)</a:t>
          </a:r>
          <a:endParaRPr lang="id-ID" sz="6000" kern="1200" dirty="0"/>
        </a:p>
      </dsp:txBody>
      <dsp:txXfrm>
        <a:off x="0" y="0"/>
        <a:ext cx="12192000" cy="2053243"/>
      </dsp:txXfrm>
    </dsp:sp>
    <dsp:sp modelId="{BFE1A900-ABD8-4B02-9699-E3B29C65EB9D}">
      <dsp:nvSpPr>
        <dsp:cNvPr id="0" name=""/>
        <dsp:cNvSpPr/>
      </dsp:nvSpPr>
      <dsp:spPr>
        <a:xfrm>
          <a:off x="5953" y="2053243"/>
          <a:ext cx="4060031" cy="4311811"/>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id-ID" sz="2500" kern="1200" dirty="0" smtClean="0"/>
            <a:t>1. </a:t>
          </a:r>
          <a:r>
            <a:rPr lang="en-US" sz="2500" kern="1200" dirty="0" err="1" smtClean="0"/>
            <a:t>Politis</a:t>
          </a:r>
          <a:r>
            <a:rPr lang="en-US" sz="2500" kern="1200" dirty="0" smtClean="0"/>
            <a:t>. Ada </a:t>
          </a:r>
          <a:r>
            <a:rPr lang="en-US" sz="2500" kern="1200" dirty="0" err="1" smtClean="0"/>
            <a:t>kecenderungan</a:t>
          </a:r>
          <a:r>
            <a:rPr lang="en-US" sz="2500" kern="1200" dirty="0" smtClean="0"/>
            <a:t> </a:t>
          </a:r>
          <a:r>
            <a:rPr lang="en-US" sz="2500" kern="1200" dirty="0" err="1" smtClean="0"/>
            <a:t>terhadap</a:t>
          </a:r>
          <a:r>
            <a:rPr lang="en-US" sz="2500" kern="1200" dirty="0" smtClean="0"/>
            <a:t> </a:t>
          </a:r>
          <a:r>
            <a:rPr lang="en-US" sz="2500" kern="1200" dirty="0" err="1" smtClean="0"/>
            <a:t>penyatuan</a:t>
          </a:r>
          <a:r>
            <a:rPr lang="en-US" sz="2500" kern="1200" dirty="0" smtClean="0"/>
            <a:t> </a:t>
          </a:r>
          <a:r>
            <a:rPr lang="en-US" sz="2500" kern="1200" dirty="0" err="1" smtClean="0"/>
            <a:t>dan</a:t>
          </a:r>
          <a:r>
            <a:rPr lang="en-US" sz="2500" kern="1200" dirty="0" smtClean="0"/>
            <a:t> </a:t>
          </a:r>
          <a:r>
            <a:rPr lang="en-US" sz="2500" kern="1200" dirty="0" err="1" smtClean="0"/>
            <a:t>sosialisasi</a:t>
          </a:r>
          <a:r>
            <a:rPr lang="en-US" sz="2500" kern="1200" dirty="0" smtClean="0"/>
            <a:t> </a:t>
          </a:r>
          <a:r>
            <a:rPr lang="en-US" sz="2500" kern="1200" dirty="0" err="1" smtClean="0"/>
            <a:t>komunitas</a:t>
          </a:r>
          <a:r>
            <a:rPr lang="en-US" sz="2500" kern="1200" dirty="0" smtClean="0"/>
            <a:t> global. </a:t>
          </a:r>
          <a:r>
            <a:rPr lang="en-US" sz="2500" kern="1200" dirty="0" err="1" smtClean="0"/>
            <a:t>Kesepakatan</a:t>
          </a:r>
          <a:r>
            <a:rPr lang="en-US" sz="2500" kern="1200" dirty="0" smtClean="0"/>
            <a:t> NAFTA</a:t>
          </a:r>
          <a:endParaRPr lang="id-ID" sz="2500" kern="1200" dirty="0"/>
        </a:p>
      </dsp:txBody>
      <dsp:txXfrm>
        <a:off x="5953" y="2053243"/>
        <a:ext cx="4060031" cy="4311811"/>
      </dsp:txXfrm>
    </dsp:sp>
    <dsp:sp modelId="{37AF4A1A-C5A3-4953-B0FD-CEA5D3BBF623}">
      <dsp:nvSpPr>
        <dsp:cNvPr id="0" name=""/>
        <dsp:cNvSpPr/>
      </dsp:nvSpPr>
      <dsp:spPr>
        <a:xfrm>
          <a:off x="4065984" y="2053243"/>
          <a:ext cx="4060031" cy="4311811"/>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id-ID" sz="2500" kern="1200" dirty="0" smtClean="0"/>
            <a:t>2. </a:t>
          </a:r>
          <a:r>
            <a:rPr lang="en-US" sz="2500" kern="1200" dirty="0" err="1" smtClean="0"/>
            <a:t>Teknologi</a:t>
          </a:r>
          <a:r>
            <a:rPr lang="en-US" sz="2500" kern="1200" dirty="0" smtClean="0"/>
            <a:t>. </a:t>
          </a:r>
          <a:r>
            <a:rPr lang="en-US" sz="2500" kern="1200" dirty="0" err="1" smtClean="0"/>
            <a:t>Kemajuan-kemajuan</a:t>
          </a:r>
          <a:r>
            <a:rPr lang="en-US" sz="2500" kern="1200" dirty="0" smtClean="0"/>
            <a:t> </a:t>
          </a:r>
          <a:r>
            <a:rPr lang="en-US" sz="2500" kern="1200" dirty="0" err="1" smtClean="0"/>
            <a:t>dalam</a:t>
          </a:r>
          <a:r>
            <a:rPr lang="en-US" sz="2500" kern="1200" dirty="0" smtClean="0"/>
            <a:t> </a:t>
          </a:r>
          <a:r>
            <a:rPr lang="en-US" sz="2500" kern="1200" dirty="0" err="1" smtClean="0"/>
            <a:t>teknologi</a:t>
          </a:r>
          <a:r>
            <a:rPr lang="en-US" sz="2500" kern="1200" dirty="0" smtClean="0"/>
            <a:t> </a:t>
          </a:r>
          <a:r>
            <a:rPr lang="en-US" sz="2500" kern="1200" dirty="0" err="1" smtClean="0"/>
            <a:t>komputer</a:t>
          </a:r>
          <a:r>
            <a:rPr lang="en-US" sz="2500" kern="1200" dirty="0" smtClean="0"/>
            <a:t> </a:t>
          </a:r>
          <a:r>
            <a:rPr lang="en-US" sz="2500" kern="1200" dirty="0" err="1" smtClean="0"/>
            <a:t>dan</a:t>
          </a:r>
          <a:r>
            <a:rPr lang="en-US" sz="2500" kern="1200" dirty="0" smtClean="0"/>
            <a:t> </a:t>
          </a:r>
          <a:r>
            <a:rPr lang="en-US" sz="2500" kern="1200" dirty="0" err="1" smtClean="0"/>
            <a:t>komunikasi</a:t>
          </a:r>
          <a:r>
            <a:rPr lang="en-US" sz="2500" kern="1200" dirty="0" smtClean="0"/>
            <a:t> </a:t>
          </a:r>
          <a:r>
            <a:rPr lang="en-US" sz="2500" kern="1200" dirty="0" err="1" smtClean="0"/>
            <a:t>memungkinkan</a:t>
          </a:r>
          <a:r>
            <a:rPr lang="en-US" sz="2500" kern="1200" dirty="0" smtClean="0"/>
            <a:t> </a:t>
          </a:r>
          <a:r>
            <a:rPr lang="en-US" sz="2500" kern="1200" dirty="0" err="1" smtClean="0"/>
            <a:t>aliran</a:t>
          </a:r>
          <a:r>
            <a:rPr lang="en-US" sz="2500" kern="1200" dirty="0" smtClean="0"/>
            <a:t> </a:t>
          </a:r>
          <a:r>
            <a:rPr lang="en-US" sz="2500" kern="1200" dirty="0" err="1" smtClean="0"/>
            <a:t>gagasan</a:t>
          </a:r>
          <a:r>
            <a:rPr lang="en-US" sz="2500" kern="1200" dirty="0" smtClean="0"/>
            <a:t> </a:t>
          </a:r>
          <a:r>
            <a:rPr lang="en-US" sz="2500" kern="1200" dirty="0" err="1" smtClean="0"/>
            <a:t>dan</a:t>
          </a:r>
          <a:r>
            <a:rPr lang="en-US" sz="2500" kern="1200" dirty="0" smtClean="0"/>
            <a:t> </a:t>
          </a:r>
          <a:r>
            <a:rPr lang="en-US" sz="2500" kern="1200" dirty="0" err="1" smtClean="0"/>
            <a:t>informasi</a:t>
          </a:r>
          <a:r>
            <a:rPr lang="en-US" sz="2500" kern="1200" dirty="0" smtClean="0"/>
            <a:t> yang </a:t>
          </a:r>
          <a:r>
            <a:rPr lang="en-US" sz="2500" kern="1200" dirty="0" err="1" smtClean="0"/>
            <a:t>meningkat</a:t>
          </a:r>
          <a:r>
            <a:rPr lang="en-US" sz="2500" kern="1200" dirty="0" smtClean="0"/>
            <a:t> </a:t>
          </a:r>
          <a:r>
            <a:rPr lang="en-US" sz="2500" kern="1200" dirty="0" err="1" smtClean="0"/>
            <a:t>melewati</a:t>
          </a:r>
          <a:r>
            <a:rPr lang="en-US" sz="2500" kern="1200" dirty="0" smtClean="0"/>
            <a:t> </a:t>
          </a:r>
          <a:r>
            <a:rPr lang="en-US" sz="2500" kern="1200" dirty="0" err="1" smtClean="0"/>
            <a:t>batas-batas</a:t>
          </a:r>
          <a:r>
            <a:rPr lang="en-US" sz="2500" kern="1200" dirty="0" smtClean="0"/>
            <a:t> </a:t>
          </a:r>
          <a:r>
            <a:rPr lang="en-US" sz="2500" kern="1200" dirty="0" err="1" smtClean="0"/>
            <a:t>negara</a:t>
          </a:r>
          <a:r>
            <a:rPr lang="en-US" sz="2500" kern="1200" dirty="0" smtClean="0"/>
            <a:t> </a:t>
          </a:r>
          <a:r>
            <a:rPr lang="en-US" sz="2500" kern="1200" dirty="0" err="1" smtClean="0"/>
            <a:t>dan</a:t>
          </a:r>
          <a:r>
            <a:rPr lang="en-US" sz="2500" kern="1200" dirty="0" smtClean="0"/>
            <a:t> </a:t>
          </a:r>
          <a:r>
            <a:rPr lang="en-US" sz="2500" kern="1200" dirty="0" err="1" smtClean="0"/>
            <a:t>memungkinkan</a:t>
          </a:r>
          <a:r>
            <a:rPr lang="en-US" sz="2500" kern="1200" dirty="0" smtClean="0"/>
            <a:t> </a:t>
          </a:r>
          <a:r>
            <a:rPr lang="en-US" sz="2500" kern="1200" dirty="0" err="1" smtClean="0"/>
            <a:t>para</a:t>
          </a:r>
          <a:r>
            <a:rPr lang="en-US" sz="2500" kern="1200" dirty="0" smtClean="0"/>
            <a:t> </a:t>
          </a:r>
          <a:r>
            <a:rPr lang="en-US" sz="2500" kern="1200" dirty="0" err="1" smtClean="0"/>
            <a:t>pelanggan</a:t>
          </a:r>
          <a:r>
            <a:rPr lang="en-US" sz="2500" kern="1200" dirty="0" smtClean="0"/>
            <a:t> </a:t>
          </a:r>
          <a:r>
            <a:rPr lang="en-US" sz="2500" kern="1200" dirty="0" err="1" smtClean="0"/>
            <a:t>mempelajari</a:t>
          </a:r>
          <a:r>
            <a:rPr lang="en-US" sz="2500" kern="1200" dirty="0" smtClean="0"/>
            <a:t> </a:t>
          </a:r>
          <a:r>
            <a:rPr lang="en-US" sz="2500" kern="1200" dirty="0" err="1" smtClean="0"/>
            <a:t>barang-barang</a:t>
          </a:r>
          <a:r>
            <a:rPr lang="en-US" sz="2500" kern="1200" dirty="0" smtClean="0"/>
            <a:t> </a:t>
          </a:r>
          <a:r>
            <a:rPr lang="en-US" sz="2500" kern="1200" dirty="0" err="1" smtClean="0"/>
            <a:t>luar</a:t>
          </a:r>
          <a:r>
            <a:rPr lang="en-US" sz="2500" kern="1200" dirty="0" smtClean="0"/>
            <a:t> </a:t>
          </a:r>
          <a:r>
            <a:rPr lang="en-US" sz="2500" kern="1200" dirty="0" err="1" smtClean="0"/>
            <a:t>negeri</a:t>
          </a:r>
          <a:r>
            <a:rPr lang="en-US" sz="2500" kern="1200" dirty="0" smtClean="0"/>
            <a:t>.</a:t>
          </a:r>
          <a:endParaRPr lang="id-ID" sz="2500" kern="1200" dirty="0"/>
        </a:p>
      </dsp:txBody>
      <dsp:txXfrm>
        <a:off x="4065984" y="2053243"/>
        <a:ext cx="4060031" cy="4311811"/>
      </dsp:txXfrm>
    </dsp:sp>
    <dsp:sp modelId="{8DF3AB7E-68BD-474C-B25A-0FAA4BD82E70}">
      <dsp:nvSpPr>
        <dsp:cNvPr id="0" name=""/>
        <dsp:cNvSpPr/>
      </dsp:nvSpPr>
      <dsp:spPr>
        <a:xfrm>
          <a:off x="8126015" y="2053243"/>
          <a:ext cx="4060031" cy="4311811"/>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Internet </a:t>
          </a:r>
          <a:r>
            <a:rPr lang="en-US" sz="2500" kern="1200" dirty="0" err="1" smtClean="0"/>
            <a:t>dan</a:t>
          </a:r>
          <a:r>
            <a:rPr lang="en-US" sz="2500" kern="1200" dirty="0" smtClean="0"/>
            <a:t> </a:t>
          </a:r>
          <a:r>
            <a:rPr lang="en-US" sz="2500" kern="1200" dirty="0" err="1" smtClean="0"/>
            <a:t>komputerisasi</a:t>
          </a:r>
          <a:r>
            <a:rPr lang="en-US" sz="2500" kern="1200" dirty="0" smtClean="0"/>
            <a:t> </a:t>
          </a:r>
          <a:r>
            <a:rPr lang="en-US" sz="2500" kern="1200" dirty="0" err="1" smtClean="0"/>
            <a:t>jaringan</a:t>
          </a:r>
          <a:r>
            <a:rPr lang="en-US" sz="2500" kern="1200" dirty="0" smtClean="0"/>
            <a:t> </a:t>
          </a:r>
          <a:r>
            <a:rPr lang="en-US" sz="2500" kern="1200" dirty="0" err="1" smtClean="0"/>
            <a:t>memungkinkan</a:t>
          </a:r>
          <a:r>
            <a:rPr lang="en-US" sz="2500" kern="1200" dirty="0" smtClean="0"/>
            <a:t> </a:t>
          </a:r>
          <a:r>
            <a:rPr lang="en-US" sz="2500" kern="1200" dirty="0" err="1" smtClean="0"/>
            <a:t>perusahaan</a:t>
          </a:r>
          <a:r>
            <a:rPr lang="en-US" sz="2500" kern="1200" dirty="0" smtClean="0"/>
            <a:t> </a:t>
          </a:r>
          <a:r>
            <a:rPr lang="en-US" sz="2500" kern="1200" dirty="0" err="1" smtClean="0"/>
            <a:t>kecil</a:t>
          </a:r>
          <a:r>
            <a:rPr lang="en-US" sz="2500" kern="1200" dirty="0" smtClean="0"/>
            <a:t> </a:t>
          </a:r>
          <a:r>
            <a:rPr lang="en-US" sz="2500" kern="1200" dirty="0" err="1" smtClean="0"/>
            <a:t>bersaing</a:t>
          </a:r>
          <a:r>
            <a:rPr lang="en-US" sz="2500" kern="1200" dirty="0" smtClean="0"/>
            <a:t> </a:t>
          </a:r>
          <a:r>
            <a:rPr lang="en-US" sz="2500" kern="1200" dirty="0" err="1" smtClean="0"/>
            <a:t>secara</a:t>
          </a:r>
          <a:r>
            <a:rPr lang="en-US" sz="2500" kern="1200" dirty="0" smtClean="0"/>
            <a:t> global </a:t>
          </a:r>
          <a:r>
            <a:rPr lang="en-US" sz="2500" kern="1200" dirty="0" err="1" smtClean="0"/>
            <a:t>karena</a:t>
          </a:r>
          <a:r>
            <a:rPr lang="en-US" sz="2500" kern="1200" dirty="0" smtClean="0"/>
            <a:t> </a:t>
          </a:r>
          <a:r>
            <a:rPr lang="en-US" sz="2500" kern="1200" dirty="0" err="1" smtClean="0"/>
            <a:t>memungkinkan</a:t>
          </a:r>
          <a:r>
            <a:rPr lang="en-US" sz="2500" kern="1200" dirty="0" smtClean="0"/>
            <a:t> </a:t>
          </a:r>
          <a:r>
            <a:rPr lang="en-US" sz="2500" kern="1200" dirty="0" err="1" smtClean="0"/>
            <a:t>adanya</a:t>
          </a:r>
          <a:r>
            <a:rPr lang="en-US" sz="2500" kern="1200" dirty="0" smtClean="0"/>
            <a:t> </a:t>
          </a:r>
          <a:r>
            <a:rPr lang="en-US" sz="2500" kern="1200" dirty="0" err="1" smtClean="0"/>
            <a:t>aliran</a:t>
          </a:r>
          <a:r>
            <a:rPr lang="en-US" sz="2500" kern="1200" dirty="0" smtClean="0"/>
            <a:t> </a:t>
          </a:r>
          <a:r>
            <a:rPr lang="en-US" sz="2500" kern="1200" dirty="0" err="1" smtClean="0"/>
            <a:t>informasi</a:t>
          </a:r>
          <a:r>
            <a:rPr lang="en-US" sz="2500" kern="1200" dirty="0" smtClean="0"/>
            <a:t> yang </a:t>
          </a:r>
          <a:r>
            <a:rPr lang="en-US" sz="2500" kern="1200" dirty="0" err="1" smtClean="0"/>
            <a:t>cepat</a:t>
          </a:r>
          <a:r>
            <a:rPr lang="en-US" sz="2500" kern="1200" dirty="0" smtClean="0"/>
            <a:t> </a:t>
          </a:r>
          <a:r>
            <a:rPr lang="en-US" sz="2500" kern="1200" dirty="0" err="1" smtClean="0"/>
            <a:t>tanpa</a:t>
          </a:r>
          <a:r>
            <a:rPr lang="en-US" sz="2500" kern="1200" dirty="0" smtClean="0"/>
            <a:t> </a:t>
          </a:r>
          <a:r>
            <a:rPr lang="en-US" sz="2500" kern="1200" dirty="0" err="1" smtClean="0"/>
            <a:t>mempedulikan</a:t>
          </a:r>
          <a:r>
            <a:rPr lang="en-US" sz="2500" kern="1200" dirty="0" smtClean="0"/>
            <a:t> </a:t>
          </a:r>
          <a:r>
            <a:rPr lang="en-US" sz="2500" kern="1200" dirty="0" err="1" smtClean="0"/>
            <a:t>lokasi</a:t>
          </a:r>
          <a:r>
            <a:rPr lang="en-US" sz="2500" kern="1200" dirty="0" smtClean="0"/>
            <a:t> </a:t>
          </a:r>
          <a:r>
            <a:rPr lang="en-US" sz="2500" kern="1200" dirty="0" err="1" smtClean="0"/>
            <a:t>fisik</a:t>
          </a:r>
          <a:r>
            <a:rPr lang="en-US" sz="2500" kern="1200" dirty="0" smtClean="0"/>
            <a:t> </a:t>
          </a:r>
          <a:r>
            <a:rPr lang="en-US" sz="2500" kern="1200" dirty="0" err="1" smtClean="0"/>
            <a:t>pembeli</a:t>
          </a:r>
          <a:r>
            <a:rPr lang="en-US" sz="2500" kern="1200" dirty="0" smtClean="0"/>
            <a:t> </a:t>
          </a:r>
          <a:r>
            <a:rPr lang="en-US" sz="2500" kern="1200" dirty="0" err="1" smtClean="0"/>
            <a:t>dan</a:t>
          </a:r>
          <a:r>
            <a:rPr lang="en-US" sz="2500" kern="1200" dirty="0" smtClean="0"/>
            <a:t> </a:t>
          </a:r>
          <a:r>
            <a:rPr lang="en-US" sz="2500" kern="1200" dirty="0" err="1" smtClean="0"/>
            <a:t>penjual</a:t>
          </a:r>
          <a:endParaRPr lang="id-ID" sz="2500" kern="1200" dirty="0"/>
        </a:p>
      </dsp:txBody>
      <dsp:txXfrm>
        <a:off x="8126015" y="2053243"/>
        <a:ext cx="4060031" cy="4311811"/>
      </dsp:txXfrm>
    </dsp:sp>
    <dsp:sp modelId="{10BD8A6C-4443-4DF8-AB4B-05F0D50BF755}">
      <dsp:nvSpPr>
        <dsp:cNvPr id="0" name=""/>
        <dsp:cNvSpPr/>
      </dsp:nvSpPr>
      <dsp:spPr>
        <a:xfrm>
          <a:off x="0" y="6365054"/>
          <a:ext cx="12192000" cy="479090"/>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9D5AD-E85C-4A23-B6B4-814467329A70}">
      <dsp:nvSpPr>
        <dsp:cNvPr id="0" name=""/>
        <dsp:cNvSpPr/>
      </dsp:nvSpPr>
      <dsp:spPr>
        <a:xfrm>
          <a:off x="0" y="0"/>
          <a:ext cx="12191999" cy="2057400"/>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r>
            <a:rPr lang="id-ID" sz="6000" kern="1200" dirty="0" smtClean="0"/>
            <a:t>KEKUATAN-KEKUATAN GLOBALISASI (2)</a:t>
          </a:r>
          <a:endParaRPr lang="id-ID" sz="6000" kern="1200" dirty="0"/>
        </a:p>
      </dsp:txBody>
      <dsp:txXfrm>
        <a:off x="0" y="0"/>
        <a:ext cx="12191999" cy="2057400"/>
      </dsp:txXfrm>
    </dsp:sp>
    <dsp:sp modelId="{7712E034-D72D-42C3-BB32-C663A677CD68}">
      <dsp:nvSpPr>
        <dsp:cNvPr id="0" name=""/>
        <dsp:cNvSpPr/>
      </dsp:nvSpPr>
      <dsp:spPr>
        <a:xfrm>
          <a:off x="5953" y="2057400"/>
          <a:ext cx="4060030" cy="432054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3. </a:t>
          </a:r>
          <a:r>
            <a:rPr lang="en-US" sz="2000" kern="1200" dirty="0" err="1" smtClean="0"/>
            <a:t>Pasar</a:t>
          </a:r>
          <a:r>
            <a:rPr lang="en-US" sz="2000" kern="1200" dirty="0" smtClean="0"/>
            <a:t>. </a:t>
          </a:r>
          <a:r>
            <a:rPr lang="en-US" sz="2000" kern="1200" dirty="0" err="1" smtClean="0"/>
            <a:t>Dengan</a:t>
          </a:r>
          <a:r>
            <a:rPr lang="en-US" sz="2000" kern="1200" dirty="0" smtClean="0"/>
            <a:t> </a:t>
          </a:r>
          <a:r>
            <a:rPr lang="en-US" sz="2000" kern="1200" dirty="0" err="1" smtClean="0"/>
            <a:t>mendunianya</a:t>
          </a:r>
          <a:r>
            <a:rPr lang="en-US" sz="2000" kern="1200" dirty="0" smtClean="0"/>
            <a:t> </a:t>
          </a:r>
          <a:r>
            <a:rPr lang="en-US" sz="2000" kern="1200" dirty="0" err="1" smtClean="0"/>
            <a:t>perusahaan-perusahaan</a:t>
          </a:r>
          <a:r>
            <a:rPr lang="en-US" sz="2000" kern="1200" dirty="0" smtClean="0"/>
            <a:t> </a:t>
          </a:r>
          <a:r>
            <a:rPr lang="en-US" sz="2000" kern="1200" dirty="0" err="1" smtClean="0"/>
            <a:t>mereka</a:t>
          </a:r>
          <a:r>
            <a:rPr lang="en-US" sz="2000" kern="1200" dirty="0" smtClean="0"/>
            <a:t> </a:t>
          </a:r>
          <a:r>
            <a:rPr lang="en-US" sz="2000" kern="1200" dirty="0" err="1" smtClean="0"/>
            <a:t>juga</a:t>
          </a:r>
          <a:r>
            <a:rPr lang="en-US" sz="2000" kern="1200" dirty="0" smtClean="0"/>
            <a:t> </a:t>
          </a:r>
          <a:r>
            <a:rPr lang="en-US" sz="2000" kern="1200" dirty="0" err="1" smtClean="0"/>
            <a:t>menjadi</a:t>
          </a:r>
          <a:r>
            <a:rPr lang="en-US" sz="2000" kern="1200" dirty="0" smtClean="0"/>
            <a:t> </a:t>
          </a:r>
          <a:r>
            <a:rPr lang="en-US" sz="2000" kern="1200" dirty="0" err="1" smtClean="0"/>
            <a:t>pelanggan-pelanggan</a:t>
          </a:r>
          <a:r>
            <a:rPr lang="en-US" sz="2000" kern="1200" dirty="0" smtClean="0"/>
            <a:t> global. </a:t>
          </a:r>
          <a:r>
            <a:rPr lang="en-US" sz="2000" kern="1200" dirty="0" err="1" smtClean="0"/>
            <a:t>Mengetahui</a:t>
          </a:r>
          <a:r>
            <a:rPr lang="en-US" sz="2000" kern="1200" dirty="0" smtClean="0"/>
            <a:t> </a:t>
          </a:r>
          <a:r>
            <a:rPr lang="en-US" sz="2000" kern="1200" dirty="0" err="1" smtClean="0"/>
            <a:t>pasar</a:t>
          </a:r>
          <a:r>
            <a:rPr lang="en-US" sz="2000" kern="1200" dirty="0" smtClean="0"/>
            <a:t> </a:t>
          </a:r>
          <a:r>
            <a:rPr lang="en-US" sz="2000" kern="1200" dirty="0" err="1" smtClean="0"/>
            <a:t>dalam</a:t>
          </a:r>
          <a:r>
            <a:rPr lang="en-US" sz="2000" kern="1200" dirty="0" smtClean="0"/>
            <a:t> </a:t>
          </a:r>
          <a:r>
            <a:rPr lang="en-US" sz="2000" kern="1200" dirty="0" err="1" smtClean="0"/>
            <a:t>negeri</a:t>
          </a:r>
          <a:r>
            <a:rPr lang="en-US" sz="2000" kern="1200" dirty="0" smtClean="0"/>
            <a:t> </a:t>
          </a:r>
          <a:r>
            <a:rPr lang="en-US" sz="2000" kern="1200" dirty="0" err="1" smtClean="0"/>
            <a:t>telah</a:t>
          </a:r>
          <a:r>
            <a:rPr lang="en-US" sz="2000" kern="1200" dirty="0" smtClean="0"/>
            <a:t> </a:t>
          </a:r>
          <a:r>
            <a:rPr lang="en-US" sz="2000" kern="1200" dirty="0" err="1" smtClean="0"/>
            <a:t>jenuh</a:t>
          </a:r>
          <a:r>
            <a:rPr lang="en-US" sz="2000" kern="1200" dirty="0" smtClean="0"/>
            <a:t>, </a:t>
          </a:r>
          <a:r>
            <a:rPr lang="en-US" sz="2000" kern="1200" dirty="0" err="1" smtClean="0"/>
            <a:t>juga</a:t>
          </a:r>
          <a:r>
            <a:rPr lang="en-US" sz="2000" kern="1200" dirty="0" smtClean="0"/>
            <a:t> </a:t>
          </a:r>
          <a:r>
            <a:rPr lang="en-US" sz="2000" kern="1200" dirty="0" err="1" smtClean="0"/>
            <a:t>membuat</a:t>
          </a:r>
          <a:r>
            <a:rPr lang="en-US" sz="2000" kern="1200" dirty="0" smtClean="0"/>
            <a:t> </a:t>
          </a:r>
          <a:r>
            <a:rPr lang="en-US" sz="2000" kern="1200" dirty="0" err="1" smtClean="0"/>
            <a:t>perusahaan-perusahaan</a:t>
          </a:r>
          <a:r>
            <a:rPr lang="en-US" sz="2000" kern="1200" dirty="0" smtClean="0"/>
            <a:t> </a:t>
          </a:r>
          <a:r>
            <a:rPr lang="en-US" sz="2000" kern="1200" dirty="0" err="1" smtClean="0"/>
            <a:t>mulai</a:t>
          </a:r>
          <a:r>
            <a:rPr lang="en-US" sz="2000" kern="1200" dirty="0" smtClean="0"/>
            <a:t> </a:t>
          </a:r>
          <a:r>
            <a:rPr lang="en-US" sz="2000" kern="1200" dirty="0" err="1" smtClean="0"/>
            <a:t>merambah</a:t>
          </a:r>
          <a:r>
            <a:rPr lang="en-US" sz="2000" kern="1200" dirty="0" smtClean="0"/>
            <a:t> </a:t>
          </a:r>
          <a:r>
            <a:rPr lang="en-US" sz="2000" kern="1200" dirty="0" err="1" smtClean="0"/>
            <a:t>pasar-pasar</a:t>
          </a:r>
          <a:r>
            <a:rPr lang="en-US" sz="2000" kern="1200" dirty="0" smtClean="0"/>
            <a:t> di </a:t>
          </a:r>
          <a:r>
            <a:rPr lang="en-US" sz="2000" kern="1200" dirty="0" err="1" smtClean="0"/>
            <a:t>luar</a:t>
          </a:r>
          <a:r>
            <a:rPr lang="en-US" sz="2000" kern="1200" dirty="0" smtClean="0"/>
            <a:t> </a:t>
          </a:r>
          <a:r>
            <a:rPr lang="en-US" sz="2000" kern="1200" dirty="0" err="1" smtClean="0"/>
            <a:t>negeri</a:t>
          </a:r>
          <a:r>
            <a:rPr lang="en-US" sz="2000" kern="1200" dirty="0" smtClean="0"/>
            <a:t> </a:t>
          </a:r>
          <a:r>
            <a:rPr lang="en-US" sz="2000" kern="1200" dirty="0" err="1" smtClean="0"/>
            <a:t>terutama</a:t>
          </a:r>
          <a:r>
            <a:rPr lang="en-US" sz="2000" kern="1200" dirty="0" smtClean="0"/>
            <a:t> </a:t>
          </a:r>
          <a:r>
            <a:rPr lang="en-US" sz="2000" kern="1200" dirty="0" err="1" smtClean="0"/>
            <a:t>ketika</a:t>
          </a:r>
          <a:r>
            <a:rPr lang="en-US" sz="2000" kern="1200" dirty="0" smtClean="0"/>
            <a:t> </a:t>
          </a:r>
          <a:r>
            <a:rPr lang="en-US" sz="2000" kern="1200" dirty="0" err="1" smtClean="0"/>
            <a:t>para</a:t>
          </a:r>
          <a:r>
            <a:rPr lang="en-US" sz="2000" kern="1200" dirty="0" smtClean="0"/>
            <a:t> </a:t>
          </a:r>
          <a:r>
            <a:rPr lang="en-US" sz="2000" kern="1200" dirty="0" err="1" smtClean="0"/>
            <a:t>pemasar</a:t>
          </a:r>
          <a:r>
            <a:rPr lang="en-US" sz="2000" kern="1200" dirty="0" smtClean="0"/>
            <a:t> </a:t>
          </a:r>
          <a:r>
            <a:rPr lang="en-US" sz="2000" kern="1200" dirty="0" err="1" smtClean="0"/>
            <a:t>menyadari</a:t>
          </a:r>
          <a:r>
            <a:rPr lang="en-US" sz="2000" kern="1200" dirty="0" smtClean="0"/>
            <a:t> </a:t>
          </a:r>
          <a:r>
            <a:rPr lang="en-US" sz="2000" kern="1200" dirty="0" err="1" smtClean="0"/>
            <a:t>ada</a:t>
          </a:r>
          <a:r>
            <a:rPr lang="en-US" sz="2000" kern="1200" dirty="0" smtClean="0"/>
            <a:t> </a:t>
          </a:r>
          <a:r>
            <a:rPr lang="en-US" sz="2000" kern="1200" dirty="0" err="1" smtClean="0"/>
            <a:t>suatu</a:t>
          </a:r>
          <a:r>
            <a:rPr lang="en-US" sz="2000" kern="1200" dirty="0" smtClean="0"/>
            <a:t> </a:t>
          </a:r>
          <a:r>
            <a:rPr lang="en-US" sz="2000" kern="1200" dirty="0" err="1" smtClean="0"/>
            <a:t>kesamaan</a:t>
          </a:r>
          <a:r>
            <a:rPr lang="en-US" sz="2000" kern="1200" dirty="0" smtClean="0"/>
            <a:t> </a:t>
          </a:r>
          <a:r>
            <a:rPr lang="en-US" sz="2000" kern="1200" dirty="0" err="1" smtClean="0"/>
            <a:t>selera</a:t>
          </a:r>
          <a:r>
            <a:rPr lang="en-US" sz="2000" kern="1200" dirty="0" smtClean="0"/>
            <a:t> </a:t>
          </a:r>
          <a:r>
            <a:rPr lang="en-US" sz="2000" kern="1200" dirty="0" err="1" smtClean="0"/>
            <a:t>dan</a:t>
          </a:r>
          <a:r>
            <a:rPr lang="en-US" sz="2000" kern="1200" dirty="0" smtClean="0"/>
            <a:t> </a:t>
          </a:r>
          <a:r>
            <a:rPr lang="en-US" sz="2000" kern="1200" dirty="0" err="1" smtClean="0"/>
            <a:t>gaya</a:t>
          </a:r>
          <a:r>
            <a:rPr lang="en-US" sz="2000" kern="1200" dirty="0" smtClean="0"/>
            <a:t> </a:t>
          </a:r>
          <a:r>
            <a:rPr lang="en-US" sz="2000" kern="1200" dirty="0" err="1" smtClean="0"/>
            <a:t>hidup</a:t>
          </a:r>
          <a:r>
            <a:rPr lang="en-US" sz="2000" kern="1200" dirty="0" smtClean="0"/>
            <a:t> </a:t>
          </a:r>
          <a:r>
            <a:rPr lang="en-US" sz="2000" kern="1200" dirty="0" err="1" smtClean="0"/>
            <a:t>pelanggan</a:t>
          </a:r>
          <a:r>
            <a:rPr lang="en-US" sz="2000" kern="1200" dirty="0" smtClean="0"/>
            <a:t> yang </a:t>
          </a:r>
          <a:r>
            <a:rPr lang="en-US" sz="2000" kern="1200" dirty="0" err="1" smtClean="0"/>
            <a:t>diakibatkan</a:t>
          </a:r>
          <a:r>
            <a:rPr lang="en-US" sz="2000" kern="1200" dirty="0" smtClean="0"/>
            <a:t> </a:t>
          </a:r>
          <a:r>
            <a:rPr lang="en-US" sz="2000" kern="1200" dirty="0" err="1" smtClean="0"/>
            <a:t>oleh</a:t>
          </a:r>
          <a:r>
            <a:rPr lang="en-US" sz="2000" kern="1200" dirty="0" smtClean="0"/>
            <a:t> </a:t>
          </a:r>
          <a:r>
            <a:rPr lang="en-US" sz="2000" kern="1200" dirty="0" err="1" smtClean="0"/>
            <a:t>meningkatnya</a:t>
          </a:r>
          <a:r>
            <a:rPr lang="en-US" sz="2000" kern="1200" dirty="0" smtClean="0"/>
            <a:t> </a:t>
          </a:r>
          <a:r>
            <a:rPr lang="en-US" sz="2000" kern="1200" dirty="0" err="1" smtClean="0"/>
            <a:t>perjalanan</a:t>
          </a:r>
          <a:r>
            <a:rPr lang="en-US" sz="2000" kern="1200" dirty="0" smtClean="0"/>
            <a:t> </a:t>
          </a:r>
          <a:r>
            <a:rPr lang="en-US" sz="2000" kern="1200" dirty="0" err="1" smtClean="0"/>
            <a:t>wisatawan</a:t>
          </a:r>
          <a:r>
            <a:rPr lang="en-US" sz="2000" kern="1200" dirty="0" smtClean="0"/>
            <a:t>, TV </a:t>
          </a:r>
          <a:r>
            <a:rPr lang="en-US" sz="2000" kern="1200" dirty="0" err="1" smtClean="0"/>
            <a:t>satelit</a:t>
          </a:r>
          <a:r>
            <a:rPr lang="en-US" sz="2000" kern="1200" dirty="0" smtClean="0"/>
            <a:t> </a:t>
          </a:r>
          <a:r>
            <a:rPr lang="en-US" sz="2000" kern="1200" dirty="0" err="1" smtClean="0"/>
            <a:t>dan</a:t>
          </a:r>
          <a:r>
            <a:rPr lang="en-US" sz="2000" kern="1200" dirty="0" smtClean="0"/>
            <a:t> </a:t>
          </a:r>
          <a:r>
            <a:rPr lang="en-US" sz="2000" kern="1200" dirty="0" err="1" smtClean="0"/>
            <a:t>pemakaian</a:t>
          </a:r>
          <a:r>
            <a:rPr lang="en-US" sz="2000" kern="1200" dirty="0" smtClean="0"/>
            <a:t> </a:t>
          </a:r>
          <a:r>
            <a:rPr lang="en-US" sz="2000" kern="1200" dirty="0" err="1" smtClean="0"/>
            <a:t>merek</a:t>
          </a:r>
          <a:r>
            <a:rPr lang="en-US" sz="2000" kern="1200" dirty="0" smtClean="0"/>
            <a:t> global.</a:t>
          </a:r>
          <a:endParaRPr lang="id-ID" sz="2000" kern="1200" dirty="0"/>
        </a:p>
      </dsp:txBody>
      <dsp:txXfrm>
        <a:off x="5953" y="2057400"/>
        <a:ext cx="4060030" cy="4320540"/>
      </dsp:txXfrm>
    </dsp:sp>
    <dsp:sp modelId="{42F767E6-05F3-48A8-9F68-F7588341D2AF}">
      <dsp:nvSpPr>
        <dsp:cNvPr id="0" name=""/>
        <dsp:cNvSpPr/>
      </dsp:nvSpPr>
      <dsp:spPr>
        <a:xfrm>
          <a:off x="4065984" y="2057400"/>
          <a:ext cx="4060030" cy="432054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4. </a:t>
          </a:r>
          <a:r>
            <a:rPr lang="en-US" sz="2000" kern="1200" dirty="0" err="1" smtClean="0"/>
            <a:t>Biaya</a:t>
          </a:r>
          <a:r>
            <a:rPr lang="en-US" sz="2000" kern="1200" dirty="0" smtClean="0"/>
            <a:t>. Economic of scale </a:t>
          </a:r>
          <a:r>
            <a:rPr lang="en-US" sz="2000" kern="1200" dirty="0" err="1" smtClean="0"/>
            <a:t>untuk</a:t>
          </a:r>
          <a:r>
            <a:rPr lang="en-US" sz="2000" kern="1200" dirty="0" smtClean="0"/>
            <a:t> </a:t>
          </a:r>
          <a:r>
            <a:rPr lang="en-US" sz="2000" kern="1200" dirty="0" err="1" smtClean="0"/>
            <a:t>mengurangi</a:t>
          </a:r>
          <a:r>
            <a:rPr lang="en-US" sz="2000" kern="1200" dirty="0" smtClean="0"/>
            <a:t> </a:t>
          </a:r>
          <a:r>
            <a:rPr lang="en-US" sz="2000" kern="1200" dirty="0" err="1" smtClean="0"/>
            <a:t>biaya</a:t>
          </a:r>
          <a:r>
            <a:rPr lang="en-US" sz="2000" kern="1200" dirty="0" smtClean="0"/>
            <a:t> per unit </a:t>
          </a:r>
          <a:r>
            <a:rPr lang="en-US" sz="2000" kern="1200" dirty="0" err="1" smtClean="0"/>
            <a:t>selalu</a:t>
          </a:r>
          <a:r>
            <a:rPr lang="en-US" sz="2000" kern="1200" dirty="0" smtClean="0"/>
            <a:t> </a:t>
          </a:r>
          <a:r>
            <a:rPr lang="en-US" sz="2000" kern="1200" dirty="0" err="1" smtClean="0"/>
            <a:t>merupakan</a:t>
          </a:r>
          <a:r>
            <a:rPr lang="en-US" sz="2000" kern="1200" dirty="0" smtClean="0"/>
            <a:t> </a:t>
          </a:r>
          <a:r>
            <a:rPr lang="en-US" sz="2000" kern="1200" dirty="0" err="1" smtClean="0"/>
            <a:t>tujuan</a:t>
          </a:r>
          <a:r>
            <a:rPr lang="en-US" sz="2000" kern="1200" dirty="0" smtClean="0"/>
            <a:t> </a:t>
          </a:r>
          <a:r>
            <a:rPr lang="en-US" sz="2000" kern="1200" dirty="0" err="1" smtClean="0"/>
            <a:t>manajemen</a:t>
          </a:r>
          <a:r>
            <a:rPr lang="en-US" sz="2000" kern="1200" dirty="0" smtClean="0"/>
            <a:t>. Salah </a:t>
          </a:r>
          <a:r>
            <a:rPr lang="en-US" sz="2000" kern="1200" dirty="0" err="1" smtClean="0"/>
            <a:t>satu</a:t>
          </a:r>
          <a:r>
            <a:rPr lang="en-US" sz="2000" kern="1200" dirty="0" smtClean="0"/>
            <a:t> </a:t>
          </a:r>
          <a:r>
            <a:rPr lang="en-US" sz="2000" kern="1200" dirty="0" err="1" smtClean="0"/>
            <a:t>alat</a:t>
          </a:r>
          <a:r>
            <a:rPr lang="en-US" sz="2000" kern="1200" dirty="0" smtClean="0"/>
            <a:t> </a:t>
          </a:r>
          <a:r>
            <a:rPr lang="en-US" sz="2000" kern="1200" dirty="0" err="1" smtClean="0"/>
            <a:t>untuk</a:t>
          </a:r>
          <a:r>
            <a:rPr lang="en-US" sz="2000" kern="1200" dirty="0" smtClean="0"/>
            <a:t> </a:t>
          </a:r>
          <a:r>
            <a:rPr lang="en-US" sz="2000" kern="1200" dirty="0" err="1" smtClean="0"/>
            <a:t>mencapainya</a:t>
          </a:r>
          <a:r>
            <a:rPr lang="en-US" sz="2000" kern="1200" dirty="0" smtClean="0"/>
            <a:t> </a:t>
          </a:r>
          <a:r>
            <a:rPr lang="en-US" sz="2000" kern="1200" dirty="0" err="1" smtClean="0"/>
            <a:t>adalah</a:t>
          </a:r>
          <a:r>
            <a:rPr lang="en-US" sz="2000" kern="1200" dirty="0" smtClean="0"/>
            <a:t> </a:t>
          </a:r>
          <a:r>
            <a:rPr lang="en-US" sz="2000" kern="1200" dirty="0" err="1" smtClean="0"/>
            <a:t>mengglobalisasi</a:t>
          </a:r>
          <a:r>
            <a:rPr lang="en-US" sz="2000" kern="1200" dirty="0" smtClean="0"/>
            <a:t> </a:t>
          </a:r>
          <a:r>
            <a:rPr lang="en-US" sz="2000" kern="1200" dirty="0" err="1" smtClean="0"/>
            <a:t>lini-lini</a:t>
          </a:r>
          <a:r>
            <a:rPr lang="en-US" sz="2000" kern="1200" dirty="0" smtClean="0"/>
            <a:t> </a:t>
          </a:r>
          <a:r>
            <a:rPr lang="en-US" sz="2000" kern="1200" dirty="0" err="1" smtClean="0"/>
            <a:t>produk</a:t>
          </a:r>
          <a:r>
            <a:rPr lang="en-US" sz="2000" kern="1200" dirty="0" smtClean="0"/>
            <a:t> </a:t>
          </a:r>
          <a:r>
            <a:rPr lang="en-US" sz="2000" kern="1200" dirty="0" err="1" smtClean="0"/>
            <a:t>untuk</a:t>
          </a:r>
          <a:r>
            <a:rPr lang="en-US" sz="2000" kern="1200" dirty="0" smtClean="0"/>
            <a:t> </a:t>
          </a:r>
          <a:r>
            <a:rPr lang="en-US" sz="2000" kern="1200" dirty="0" err="1" smtClean="0"/>
            <a:t>mengurangi</a:t>
          </a:r>
          <a:r>
            <a:rPr lang="en-US" sz="2000" kern="1200" dirty="0" smtClean="0"/>
            <a:t> </a:t>
          </a:r>
          <a:r>
            <a:rPr lang="en-US" sz="2000" kern="1200" dirty="0" err="1" smtClean="0"/>
            <a:t>biaya</a:t>
          </a:r>
          <a:r>
            <a:rPr lang="en-US" sz="2000" kern="1200" dirty="0" smtClean="0"/>
            <a:t> </a:t>
          </a:r>
          <a:r>
            <a:rPr lang="en-US" sz="2000" kern="1200" dirty="0" err="1" smtClean="0"/>
            <a:t>pengembangan</a:t>
          </a:r>
          <a:r>
            <a:rPr lang="en-US" sz="2000" kern="1200" dirty="0" smtClean="0"/>
            <a:t> </a:t>
          </a:r>
          <a:r>
            <a:rPr lang="en-US" sz="2000" kern="1200" dirty="0" err="1" smtClean="0"/>
            <a:t>produksi</a:t>
          </a:r>
          <a:r>
            <a:rPr lang="en-US" sz="2000" kern="1200" dirty="0" smtClean="0"/>
            <a:t> </a:t>
          </a:r>
          <a:r>
            <a:rPr lang="en-US" sz="2000" kern="1200" dirty="0" err="1" smtClean="0"/>
            <a:t>dan</a:t>
          </a:r>
          <a:r>
            <a:rPr lang="en-US" sz="2000" kern="1200" dirty="0" smtClean="0"/>
            <a:t> </a:t>
          </a:r>
          <a:r>
            <a:rPr lang="en-US" sz="2000" kern="1200" dirty="0" err="1" smtClean="0"/>
            <a:t>persediaan</a:t>
          </a:r>
          <a:r>
            <a:rPr lang="en-US" sz="2000" kern="1200" dirty="0" smtClean="0"/>
            <a:t>. Perusahaan </a:t>
          </a:r>
          <a:r>
            <a:rPr lang="en-US" sz="2000" kern="1200" dirty="0" err="1" smtClean="0"/>
            <a:t>juga</a:t>
          </a:r>
          <a:r>
            <a:rPr lang="en-US" sz="2000" kern="1200" dirty="0" smtClean="0"/>
            <a:t> </a:t>
          </a:r>
          <a:r>
            <a:rPr lang="en-US" sz="2000" kern="1200" dirty="0" err="1" smtClean="0"/>
            <a:t>dapat</a:t>
          </a:r>
          <a:r>
            <a:rPr lang="en-US" sz="2000" kern="1200" dirty="0" smtClean="0"/>
            <a:t> </a:t>
          </a:r>
          <a:r>
            <a:rPr lang="en-US" sz="2000" kern="1200" dirty="0" err="1" smtClean="0"/>
            <a:t>menempatkan</a:t>
          </a:r>
          <a:r>
            <a:rPr lang="en-US" sz="2000" kern="1200" dirty="0" smtClean="0"/>
            <a:t> </a:t>
          </a:r>
          <a:r>
            <a:rPr lang="en-US" sz="2000" kern="1200" dirty="0" err="1" smtClean="0"/>
            <a:t>produksi</a:t>
          </a:r>
          <a:r>
            <a:rPr lang="en-US" sz="2000" kern="1200" dirty="0" smtClean="0"/>
            <a:t> di </a:t>
          </a:r>
          <a:r>
            <a:rPr lang="en-US" sz="2000" kern="1200" dirty="0" err="1" smtClean="0"/>
            <a:t>negara-negara</a:t>
          </a:r>
          <a:r>
            <a:rPr lang="en-US" sz="2000" kern="1200" dirty="0" smtClean="0"/>
            <a:t> </a:t>
          </a:r>
          <a:r>
            <a:rPr lang="en-US" sz="2000" kern="1200" dirty="0" err="1" smtClean="0"/>
            <a:t>dimana</a:t>
          </a:r>
          <a:r>
            <a:rPr lang="en-US" sz="2000" kern="1200" dirty="0" smtClean="0"/>
            <a:t> </a:t>
          </a:r>
          <a:r>
            <a:rPr lang="en-US" sz="2000" kern="1200" dirty="0" err="1" smtClean="0"/>
            <a:t>biaya</a:t>
          </a:r>
          <a:r>
            <a:rPr lang="en-US" sz="2000" kern="1200" dirty="0" smtClean="0"/>
            <a:t> </a:t>
          </a:r>
          <a:r>
            <a:rPr lang="en-US" sz="2000" kern="1200" dirty="0" err="1" smtClean="0"/>
            <a:t>produksinya</a:t>
          </a:r>
          <a:r>
            <a:rPr lang="en-US" sz="2000" kern="1200" dirty="0" smtClean="0"/>
            <a:t> </a:t>
          </a:r>
          <a:r>
            <a:rPr lang="en-US" sz="2000" kern="1200" dirty="0" err="1" smtClean="0"/>
            <a:t>lebih</a:t>
          </a:r>
          <a:r>
            <a:rPr lang="en-US" sz="2000" kern="1200" dirty="0" smtClean="0"/>
            <a:t> </a:t>
          </a:r>
          <a:r>
            <a:rPr lang="en-US" sz="2000" kern="1200" dirty="0" err="1" smtClean="0"/>
            <a:t>rendah</a:t>
          </a:r>
          <a:r>
            <a:rPr lang="en-US" sz="2000" kern="1200" dirty="0" smtClean="0"/>
            <a:t>.</a:t>
          </a:r>
          <a:endParaRPr lang="id-ID" sz="2000" kern="1200" dirty="0"/>
        </a:p>
      </dsp:txBody>
      <dsp:txXfrm>
        <a:off x="4065984" y="2057400"/>
        <a:ext cx="4060030" cy="4320540"/>
      </dsp:txXfrm>
    </dsp:sp>
    <dsp:sp modelId="{FA77445E-07D7-4745-BBEA-008A996F8215}">
      <dsp:nvSpPr>
        <dsp:cNvPr id="0" name=""/>
        <dsp:cNvSpPr/>
      </dsp:nvSpPr>
      <dsp:spPr>
        <a:xfrm>
          <a:off x="8126014" y="2057400"/>
          <a:ext cx="4060030" cy="432054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5. </a:t>
          </a:r>
          <a:r>
            <a:rPr lang="en-US" sz="2000" kern="1200" dirty="0" err="1" smtClean="0"/>
            <a:t>Persaingan</a:t>
          </a:r>
          <a:r>
            <a:rPr lang="en-US" sz="2000" kern="1200" dirty="0" smtClean="0"/>
            <a:t>. </a:t>
          </a:r>
          <a:r>
            <a:rPr lang="en-US" sz="2000" kern="1200" dirty="0" err="1" smtClean="0"/>
            <a:t>Pesaing</a:t>
          </a:r>
          <a:r>
            <a:rPr lang="en-US" sz="2000" kern="1200" dirty="0" smtClean="0"/>
            <a:t> </a:t>
          </a:r>
          <a:r>
            <a:rPr lang="en-US" sz="2000" kern="1200" dirty="0" err="1" smtClean="0"/>
            <a:t>harus</a:t>
          </a:r>
          <a:r>
            <a:rPr lang="en-US" sz="2000" kern="1200" dirty="0" smtClean="0"/>
            <a:t> </a:t>
          </a:r>
          <a:r>
            <a:rPr lang="en-US" sz="2000" kern="1200" dirty="0" err="1" smtClean="0"/>
            <a:t>meningkat</a:t>
          </a:r>
          <a:r>
            <a:rPr lang="en-US" sz="2000" kern="1200" dirty="0" smtClean="0"/>
            <a:t> </a:t>
          </a:r>
          <a:r>
            <a:rPr lang="en-US" sz="2000" kern="1200" dirty="0" err="1" smtClean="0"/>
            <a:t>secara</a:t>
          </a:r>
          <a:r>
            <a:rPr lang="en-US" sz="2000" kern="1200" dirty="0" smtClean="0"/>
            <a:t> </a:t>
          </a:r>
          <a:r>
            <a:rPr lang="en-US" sz="2000" kern="1200" dirty="0" err="1" smtClean="0"/>
            <a:t>intensif</a:t>
          </a:r>
          <a:r>
            <a:rPr lang="en-US" sz="2000" kern="1200" dirty="0" smtClean="0"/>
            <a:t>. Perusahaan-</a:t>
          </a:r>
          <a:r>
            <a:rPr lang="en-US" sz="2000" kern="1200" dirty="0" err="1" smtClean="0"/>
            <a:t>perusahaan</a:t>
          </a:r>
          <a:r>
            <a:rPr lang="en-US" sz="2000" kern="1200" dirty="0" smtClean="0"/>
            <a:t> </a:t>
          </a:r>
          <a:r>
            <a:rPr lang="en-US" sz="2000" kern="1200" dirty="0" err="1" smtClean="0"/>
            <a:t>baru</a:t>
          </a:r>
          <a:r>
            <a:rPr lang="en-US" sz="2000" kern="1200" dirty="0" smtClean="0"/>
            <a:t> yang </a:t>
          </a:r>
          <a:r>
            <a:rPr lang="en-US" sz="2000" kern="1200" dirty="0" err="1" smtClean="0"/>
            <a:t>banyak</a:t>
          </a:r>
          <a:r>
            <a:rPr lang="en-US" sz="2000" kern="1200" dirty="0" smtClean="0"/>
            <a:t> </a:t>
          </a:r>
          <a:r>
            <a:rPr lang="en-US" sz="2000" kern="1200" dirty="0" err="1" smtClean="0"/>
            <a:t>berasal</a:t>
          </a:r>
          <a:r>
            <a:rPr lang="en-US" sz="2000" kern="1200" dirty="0" smtClean="0"/>
            <a:t> </a:t>
          </a:r>
          <a:r>
            <a:rPr lang="en-US" sz="2000" kern="1200" dirty="0" err="1" smtClean="0"/>
            <a:t>dari</a:t>
          </a:r>
          <a:r>
            <a:rPr lang="en-US" sz="2000" kern="1200" dirty="0" smtClean="0"/>
            <a:t> </a:t>
          </a:r>
          <a:r>
            <a:rPr lang="en-US" sz="2000" kern="1200" dirty="0" err="1" smtClean="0"/>
            <a:t>negara-negara</a:t>
          </a:r>
          <a:r>
            <a:rPr lang="en-US" sz="2000" kern="1200" dirty="0" smtClean="0"/>
            <a:t> </a:t>
          </a:r>
          <a:r>
            <a:rPr lang="en-US" sz="2000" kern="1200" dirty="0" err="1" smtClean="0"/>
            <a:t>berkembang</a:t>
          </a:r>
          <a:r>
            <a:rPr lang="en-US" sz="2000" kern="1200" dirty="0" smtClean="0"/>
            <a:t> </a:t>
          </a:r>
          <a:r>
            <a:rPr lang="en-US" sz="2000" kern="1200" dirty="0" err="1" smtClean="0"/>
            <a:t>dan</a:t>
          </a:r>
          <a:r>
            <a:rPr lang="en-US" sz="2000" kern="1200" dirty="0" smtClean="0"/>
            <a:t> </a:t>
          </a:r>
          <a:r>
            <a:rPr lang="en-US" sz="2000" kern="1200" dirty="0" err="1" smtClean="0"/>
            <a:t>industri</a:t>
          </a:r>
          <a:r>
            <a:rPr lang="en-US" sz="2000" kern="1200" dirty="0" smtClean="0"/>
            <a:t> </a:t>
          </a:r>
          <a:r>
            <a:rPr lang="en-US" sz="2000" kern="1200" dirty="0" err="1" smtClean="0"/>
            <a:t>baru</a:t>
          </a:r>
          <a:r>
            <a:rPr lang="en-US" sz="2000" kern="1200" dirty="0" smtClean="0"/>
            <a:t>, </a:t>
          </a:r>
          <a:r>
            <a:rPr lang="en-US" sz="2000" kern="1200" dirty="0" err="1" smtClean="0"/>
            <a:t>telah</a:t>
          </a:r>
          <a:r>
            <a:rPr lang="en-US" sz="2000" kern="1200" dirty="0" smtClean="0"/>
            <a:t> </a:t>
          </a:r>
          <a:r>
            <a:rPr lang="en-US" sz="2000" kern="1200" dirty="0" err="1" smtClean="0"/>
            <a:t>memasuki</a:t>
          </a:r>
          <a:r>
            <a:rPr lang="en-US" sz="2000" kern="1200" dirty="0" smtClean="0"/>
            <a:t> </a:t>
          </a:r>
          <a:r>
            <a:rPr lang="en-US" sz="2000" kern="1200" dirty="0" err="1" smtClean="0"/>
            <a:t>pasar-pasar</a:t>
          </a:r>
          <a:r>
            <a:rPr lang="en-US" sz="2000" kern="1200" dirty="0" smtClean="0"/>
            <a:t> </a:t>
          </a:r>
          <a:r>
            <a:rPr lang="en-US" sz="2000" kern="1200" dirty="0" err="1" smtClean="0"/>
            <a:t>dunia</a:t>
          </a:r>
          <a:r>
            <a:rPr lang="en-US" sz="2000" kern="1200" dirty="0" smtClean="0"/>
            <a:t> di </a:t>
          </a:r>
          <a:r>
            <a:rPr lang="en-US" sz="2000" kern="1200" dirty="0" err="1" smtClean="0"/>
            <a:t>bidang</a:t>
          </a:r>
          <a:r>
            <a:rPr lang="en-US" sz="2000" kern="1200" dirty="0" smtClean="0"/>
            <a:t> </a:t>
          </a:r>
          <a:r>
            <a:rPr lang="en-US" sz="2000" kern="1200" dirty="0" err="1" smtClean="0"/>
            <a:t>permobilan</a:t>
          </a:r>
          <a:r>
            <a:rPr lang="en-US" sz="2000" kern="1200" dirty="0" smtClean="0"/>
            <a:t> </a:t>
          </a:r>
          <a:r>
            <a:rPr lang="en-US" sz="2000" kern="1200" dirty="0" err="1" smtClean="0"/>
            <a:t>dan</a:t>
          </a:r>
          <a:r>
            <a:rPr lang="en-US" sz="2000" kern="1200" dirty="0" smtClean="0"/>
            <a:t> </a:t>
          </a:r>
          <a:r>
            <a:rPr lang="en-US" sz="2000" kern="1200" dirty="0" err="1" smtClean="0"/>
            <a:t>elektronik</a:t>
          </a:r>
          <a:r>
            <a:rPr lang="en-US" sz="2000" kern="1200" dirty="0" smtClean="0"/>
            <a:t>.</a:t>
          </a:r>
          <a:endParaRPr lang="id-ID" sz="2000" kern="1200" dirty="0"/>
        </a:p>
      </dsp:txBody>
      <dsp:txXfrm>
        <a:off x="8126014" y="2057400"/>
        <a:ext cx="4060030" cy="4320540"/>
      </dsp:txXfrm>
    </dsp:sp>
    <dsp:sp modelId="{A39D6559-DBE6-4D15-8AF4-2CB5BE724F7E}">
      <dsp:nvSpPr>
        <dsp:cNvPr id="0" name=""/>
        <dsp:cNvSpPr/>
      </dsp:nvSpPr>
      <dsp:spPr>
        <a:xfrm>
          <a:off x="0" y="6377940"/>
          <a:ext cx="12191999" cy="480060"/>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8B78B-75DB-448A-B867-D77A443C77C0}">
      <dsp:nvSpPr>
        <dsp:cNvPr id="0" name=""/>
        <dsp:cNvSpPr/>
      </dsp:nvSpPr>
      <dsp:spPr>
        <a:xfrm>
          <a:off x="2667" y="0"/>
          <a:ext cx="864598" cy="86459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72AB18-8675-474C-AEB2-4FE239EEE8B7}">
      <dsp:nvSpPr>
        <dsp:cNvPr id="0" name=""/>
        <dsp:cNvSpPr/>
      </dsp:nvSpPr>
      <dsp:spPr>
        <a:xfrm>
          <a:off x="89127" y="86459"/>
          <a:ext cx="691678" cy="691678"/>
        </a:xfrm>
        <a:prstGeom prst="chord">
          <a:avLst>
            <a:gd name="adj1" fmla="val 1168272"/>
            <a:gd name="adj2" fmla="val 9631728"/>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A86EA3-4EC1-47F2-B8AA-5054604705ED}">
      <dsp:nvSpPr>
        <dsp:cNvPr id="0" name=""/>
        <dsp:cNvSpPr/>
      </dsp:nvSpPr>
      <dsp:spPr>
        <a:xfrm>
          <a:off x="1047391" y="864598"/>
          <a:ext cx="2557770" cy="363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800100">
            <a:lnSpc>
              <a:spcPct val="90000"/>
            </a:lnSpc>
            <a:spcBef>
              <a:spcPct val="0"/>
            </a:spcBef>
            <a:spcAft>
              <a:spcPct val="35000"/>
            </a:spcAft>
          </a:pPr>
          <a:r>
            <a:rPr lang="en-US" sz="1800" kern="1200" dirty="0" err="1" smtClean="0"/>
            <a:t>Menurunnya</a:t>
          </a:r>
          <a:r>
            <a:rPr lang="en-US" sz="1800" kern="1200" dirty="0" smtClean="0"/>
            <a:t> </a:t>
          </a:r>
          <a:r>
            <a:rPr lang="en-US" sz="1800" kern="1200" dirty="0" err="1" smtClean="0"/>
            <a:t>batasan</a:t>
          </a:r>
          <a:r>
            <a:rPr lang="en-US" sz="1800" kern="1200" dirty="0" smtClean="0"/>
            <a:t>/</a:t>
          </a:r>
          <a:r>
            <a:rPr lang="en-US" sz="1800" kern="1200" dirty="0" err="1" smtClean="0"/>
            <a:t>penghalang</a:t>
          </a:r>
          <a:r>
            <a:rPr lang="en-US" sz="1800" kern="1200" dirty="0" smtClean="0"/>
            <a:t> </a:t>
          </a:r>
          <a:r>
            <a:rPr lang="en-US" sz="1800" kern="1200" dirty="0" err="1" smtClean="0"/>
            <a:t>kebebasan</a:t>
          </a:r>
          <a:r>
            <a:rPr lang="en-US" sz="1800" kern="1200" dirty="0" smtClean="0"/>
            <a:t> </a:t>
          </a:r>
          <a:r>
            <a:rPr lang="en-US" sz="1800" kern="1200" dirty="0" err="1" smtClean="0"/>
            <a:t>pergerakan</a:t>
          </a:r>
          <a:r>
            <a:rPr lang="en-US" sz="1800" kern="1200" dirty="0" smtClean="0"/>
            <a:t> </a:t>
          </a:r>
          <a:r>
            <a:rPr lang="en-US" sz="1800" kern="1200" dirty="0" err="1" smtClean="0"/>
            <a:t>mengalirnya</a:t>
          </a:r>
          <a:r>
            <a:rPr lang="en-US" sz="1800" kern="1200" dirty="0" smtClean="0"/>
            <a:t>  </a:t>
          </a:r>
          <a:r>
            <a:rPr lang="en-US" sz="1800" kern="1200" dirty="0" err="1" smtClean="0"/>
            <a:t>barang</a:t>
          </a:r>
          <a:r>
            <a:rPr lang="en-US" sz="1800" kern="1200" dirty="0" smtClean="0"/>
            <a:t> </a:t>
          </a:r>
          <a:r>
            <a:rPr lang="en-US" sz="1800" kern="1200" dirty="0" err="1" smtClean="0"/>
            <a:t>dan</a:t>
          </a:r>
          <a:r>
            <a:rPr lang="en-US" sz="1800" kern="1200" dirty="0" smtClean="0"/>
            <a:t> </a:t>
          </a:r>
          <a:r>
            <a:rPr lang="en-US" sz="1800" kern="1200" dirty="0" err="1" smtClean="0"/>
            <a:t>jasa</a:t>
          </a:r>
          <a:r>
            <a:rPr lang="en-US" sz="1800" kern="1200" dirty="0" smtClean="0"/>
            <a:t> </a:t>
          </a:r>
          <a:r>
            <a:rPr lang="en-US" sz="1800" kern="1200" dirty="0" err="1" smtClean="0"/>
            <a:t>serta</a:t>
          </a:r>
          <a:r>
            <a:rPr lang="en-US" sz="1800" kern="1200" dirty="0" smtClean="0"/>
            <a:t> modal yang </a:t>
          </a:r>
          <a:r>
            <a:rPr lang="en-US" sz="1800" kern="1200" dirty="0" err="1" smtClean="0"/>
            <a:t>terjadi</a:t>
          </a:r>
          <a:r>
            <a:rPr lang="en-US" sz="1800" kern="1200" dirty="0" smtClean="0"/>
            <a:t> </a:t>
          </a:r>
          <a:r>
            <a:rPr lang="en-US" sz="1800" kern="1200" dirty="0" err="1" smtClean="0"/>
            <a:t>sejak</a:t>
          </a:r>
          <a:r>
            <a:rPr lang="en-US" sz="1800" kern="1200" dirty="0" smtClean="0"/>
            <a:t> PD II </a:t>
          </a:r>
          <a:endParaRPr lang="id-ID" sz="1800" kern="1200" dirty="0"/>
        </a:p>
        <a:p>
          <a:pPr lvl="0" algn="l" defTabSz="800100">
            <a:lnSpc>
              <a:spcPct val="90000"/>
            </a:lnSpc>
            <a:spcBef>
              <a:spcPct val="0"/>
            </a:spcBef>
            <a:spcAft>
              <a:spcPct val="35000"/>
            </a:spcAft>
          </a:pPr>
          <a:r>
            <a:rPr lang="en-US" sz="1800" kern="1200" dirty="0" err="1" smtClean="0"/>
            <a:t>Perubahan</a:t>
          </a:r>
          <a:r>
            <a:rPr lang="en-US" sz="1800" kern="1200" dirty="0" smtClean="0"/>
            <a:t> </a:t>
          </a:r>
          <a:r>
            <a:rPr lang="en-US" sz="1800" kern="1200" dirty="0" err="1" smtClean="0"/>
            <a:t>technologi,khususnya</a:t>
          </a:r>
          <a:r>
            <a:rPr lang="en-US" sz="1800" kern="1200" dirty="0" smtClean="0"/>
            <a:t> </a:t>
          </a:r>
          <a:r>
            <a:rPr lang="en-US" sz="1800" kern="1200" dirty="0" err="1" smtClean="0"/>
            <a:t>dalam</a:t>
          </a:r>
          <a:r>
            <a:rPr lang="en-US" sz="1800" kern="1200" dirty="0" smtClean="0"/>
            <a:t> </a:t>
          </a:r>
          <a:r>
            <a:rPr lang="en-US" sz="1800" kern="1200" dirty="0" err="1" smtClean="0"/>
            <a:t>komunikasi,proses</a:t>
          </a:r>
          <a:r>
            <a:rPr lang="en-US" sz="1800" kern="1200" dirty="0" smtClean="0"/>
            <a:t> </a:t>
          </a:r>
          <a:r>
            <a:rPr lang="en-US" sz="1800" kern="1200" dirty="0" err="1" smtClean="0"/>
            <a:t>penyampaian</a:t>
          </a:r>
          <a:r>
            <a:rPr lang="en-US" sz="1800" kern="1200" dirty="0" smtClean="0"/>
            <a:t> </a:t>
          </a:r>
          <a:r>
            <a:rPr lang="en-US" sz="1800" kern="1200" dirty="0" err="1" smtClean="0"/>
            <a:t>informasi</a:t>
          </a:r>
          <a:r>
            <a:rPr lang="en-US" sz="1800" kern="1200" dirty="0" smtClean="0"/>
            <a:t> </a:t>
          </a:r>
          <a:r>
            <a:rPr lang="en-US" sz="1800" kern="1200" dirty="0" err="1" smtClean="0"/>
            <a:t>dan</a:t>
          </a:r>
          <a:r>
            <a:rPr lang="en-US" sz="1800" kern="1200" dirty="0" smtClean="0"/>
            <a:t> </a:t>
          </a:r>
          <a:r>
            <a:rPr lang="en-US" sz="1800" kern="1200" dirty="0" err="1" smtClean="0"/>
            <a:t>tekhnologi</a:t>
          </a:r>
          <a:r>
            <a:rPr lang="en-US" sz="1800" kern="1200" dirty="0" smtClean="0"/>
            <a:t> transport</a:t>
          </a:r>
          <a:endParaRPr lang="en-US" sz="1800" kern="1200" dirty="0"/>
        </a:p>
      </dsp:txBody>
      <dsp:txXfrm>
        <a:off x="1047391" y="864598"/>
        <a:ext cx="2557770" cy="3638518"/>
      </dsp:txXfrm>
    </dsp:sp>
    <dsp:sp modelId="{6EC13D47-2502-42D5-A803-7A354B04D635}">
      <dsp:nvSpPr>
        <dsp:cNvPr id="0" name=""/>
        <dsp:cNvSpPr/>
      </dsp:nvSpPr>
      <dsp:spPr>
        <a:xfrm>
          <a:off x="1047391" y="0"/>
          <a:ext cx="2557770" cy="864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200150">
            <a:lnSpc>
              <a:spcPct val="90000"/>
            </a:lnSpc>
            <a:spcBef>
              <a:spcPct val="0"/>
            </a:spcBef>
            <a:spcAft>
              <a:spcPct val="35000"/>
            </a:spcAft>
          </a:pPr>
          <a:r>
            <a:rPr lang="en-US" sz="2700" kern="1200" dirty="0" err="1" smtClean="0">
              <a:solidFill>
                <a:srgbClr val="FF0000"/>
              </a:solidFill>
            </a:rPr>
            <a:t>Pendorong</a:t>
          </a:r>
          <a:r>
            <a:rPr lang="en-US" sz="2700" kern="1200" dirty="0" smtClean="0">
              <a:solidFill>
                <a:srgbClr val="FF0000"/>
              </a:solidFill>
            </a:rPr>
            <a:t> </a:t>
          </a:r>
          <a:r>
            <a:rPr lang="en-US" sz="2700" kern="1200" dirty="0" err="1" smtClean="0">
              <a:solidFill>
                <a:srgbClr val="FF0000"/>
              </a:solidFill>
            </a:rPr>
            <a:t>globalisasi</a:t>
          </a:r>
          <a:endParaRPr lang="id-ID" sz="2700" kern="1200" dirty="0">
            <a:solidFill>
              <a:srgbClr val="FF0000"/>
            </a:solidFill>
          </a:endParaRPr>
        </a:p>
      </dsp:txBody>
      <dsp:txXfrm>
        <a:off x="1047391" y="0"/>
        <a:ext cx="2557770" cy="864598"/>
      </dsp:txXfrm>
    </dsp:sp>
    <dsp:sp modelId="{9EF0E608-FD8A-4BB1-9B5E-26D005EFA17E}">
      <dsp:nvSpPr>
        <dsp:cNvPr id="0" name=""/>
        <dsp:cNvSpPr/>
      </dsp:nvSpPr>
      <dsp:spPr>
        <a:xfrm>
          <a:off x="3785286" y="0"/>
          <a:ext cx="864598" cy="86459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4A0791-9A98-434B-A44D-1EF2082C3C3E}">
      <dsp:nvSpPr>
        <dsp:cNvPr id="0" name=""/>
        <dsp:cNvSpPr/>
      </dsp:nvSpPr>
      <dsp:spPr>
        <a:xfrm>
          <a:off x="3871746" y="86459"/>
          <a:ext cx="691678" cy="691678"/>
        </a:xfrm>
        <a:prstGeom prst="chord">
          <a:avLst>
            <a:gd name="adj1" fmla="val 20431728"/>
            <a:gd name="adj2" fmla="val 11968272"/>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AEAE69-883A-4E1F-8FDB-98F95E51C71B}">
      <dsp:nvSpPr>
        <dsp:cNvPr id="0" name=""/>
        <dsp:cNvSpPr/>
      </dsp:nvSpPr>
      <dsp:spPr>
        <a:xfrm>
          <a:off x="4519573" y="864598"/>
          <a:ext cx="3178643" cy="363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l" defTabSz="711200">
            <a:lnSpc>
              <a:spcPct val="90000"/>
            </a:lnSpc>
            <a:spcBef>
              <a:spcPct val="0"/>
            </a:spcBef>
            <a:spcAft>
              <a:spcPct val="35000"/>
            </a:spcAft>
          </a:pPr>
          <a:r>
            <a:rPr lang="en-US" sz="1600" kern="1200" dirty="0" err="1" smtClean="0"/>
            <a:t>Karena</a:t>
          </a:r>
          <a:r>
            <a:rPr lang="en-US" sz="1600" kern="1200" dirty="0" smtClean="0"/>
            <a:t> </a:t>
          </a:r>
          <a:r>
            <a:rPr lang="en-US" sz="1600" kern="1200" dirty="0" err="1" smtClean="0"/>
            <a:t>tidak</a:t>
          </a:r>
          <a:r>
            <a:rPr lang="en-US" sz="1600" kern="1200" dirty="0" smtClean="0"/>
            <a:t> </a:t>
          </a:r>
          <a:r>
            <a:rPr lang="en-US" sz="1600" kern="1200" dirty="0" err="1" smtClean="0"/>
            <a:t>ada</a:t>
          </a:r>
          <a:r>
            <a:rPr lang="en-US" sz="1600" kern="1200" dirty="0" smtClean="0"/>
            <a:t> </a:t>
          </a:r>
          <a:r>
            <a:rPr lang="en-US" sz="1600" kern="1200" dirty="0" err="1" smtClean="0"/>
            <a:t>pembatasan</a:t>
          </a:r>
          <a:r>
            <a:rPr lang="en-US" sz="1600" kern="1200" dirty="0" smtClean="0"/>
            <a:t> </a:t>
          </a:r>
          <a:r>
            <a:rPr lang="en-US" sz="1600" kern="1200" dirty="0" err="1" smtClean="0"/>
            <a:t>membolehkan</a:t>
          </a:r>
          <a:r>
            <a:rPr lang="en-US" sz="1600" kern="1200" dirty="0" smtClean="0"/>
            <a:t> </a:t>
          </a:r>
          <a:r>
            <a:rPr lang="en-US" sz="1600" kern="1200" dirty="0" err="1" smtClean="0"/>
            <a:t>perusahaan</a:t>
          </a:r>
          <a:r>
            <a:rPr lang="en-US" sz="1600" kern="1200" dirty="0" smtClean="0"/>
            <a:t> </a:t>
          </a:r>
          <a:r>
            <a:rPr lang="en-US" sz="1600" kern="1200" dirty="0" err="1" smtClean="0"/>
            <a:t>memindahkan</a:t>
          </a:r>
          <a:r>
            <a:rPr lang="en-US" sz="1600" kern="1200" dirty="0" smtClean="0"/>
            <a:t> </a:t>
          </a:r>
          <a:r>
            <a:rPr lang="en-US" sz="1600" kern="1200" dirty="0" err="1" smtClean="0"/>
            <a:t>fasilitas</a:t>
          </a:r>
          <a:r>
            <a:rPr lang="en-US" sz="1600" kern="1200" dirty="0" smtClean="0"/>
            <a:t> </a:t>
          </a:r>
          <a:r>
            <a:rPr lang="en-US" sz="1600" kern="1200" dirty="0" err="1" smtClean="0"/>
            <a:t>produksi</a:t>
          </a:r>
          <a:r>
            <a:rPr lang="en-US" sz="1600" kern="1200" dirty="0" smtClean="0"/>
            <a:t> </a:t>
          </a:r>
          <a:r>
            <a:rPr lang="en-US" sz="1600" kern="1200" dirty="0" err="1" smtClean="0"/>
            <a:t>ke</a:t>
          </a:r>
          <a:r>
            <a:rPr lang="en-US" sz="1600" kern="1200" dirty="0" smtClean="0"/>
            <a:t> </a:t>
          </a:r>
          <a:r>
            <a:rPr lang="en-US" sz="1600" kern="1200" dirty="0" err="1" smtClean="0"/>
            <a:t>negara</a:t>
          </a:r>
          <a:r>
            <a:rPr lang="en-US" sz="1600" kern="1200" dirty="0" smtClean="0"/>
            <a:t> yang </a:t>
          </a:r>
          <a:r>
            <a:rPr lang="en-US" sz="1600" kern="1200" dirty="0" err="1" smtClean="0"/>
            <a:t>gaji</a:t>
          </a:r>
          <a:r>
            <a:rPr lang="en-US" sz="1600" kern="1200" dirty="0" smtClean="0"/>
            <a:t>/</a:t>
          </a:r>
          <a:r>
            <a:rPr lang="en-US" sz="1600" kern="1200" dirty="0" err="1" smtClean="0"/>
            <a:t>upah</a:t>
          </a:r>
          <a:r>
            <a:rPr lang="en-US" sz="1600" kern="1200" dirty="0" smtClean="0"/>
            <a:t> </a:t>
          </a:r>
          <a:r>
            <a:rPr lang="en-US" sz="1600" kern="1200" dirty="0" err="1" smtClean="0"/>
            <a:t>buruhnya</a:t>
          </a:r>
          <a:r>
            <a:rPr lang="en-US" sz="1600" kern="1200" dirty="0" smtClean="0"/>
            <a:t> </a:t>
          </a:r>
          <a:r>
            <a:rPr lang="en-US" sz="1600" kern="1200" dirty="0" err="1" smtClean="0"/>
            <a:t>lebih</a:t>
          </a:r>
          <a:r>
            <a:rPr lang="en-US" sz="1600" kern="1200" dirty="0" smtClean="0"/>
            <a:t> </a:t>
          </a:r>
          <a:r>
            <a:rPr lang="en-US" sz="1600" kern="1200" dirty="0" err="1" smtClean="0"/>
            <a:t>rendah</a:t>
          </a:r>
          <a:endParaRPr lang="id-ID" sz="1600" kern="1200" dirty="0"/>
        </a:p>
        <a:p>
          <a:pPr lvl="0" algn="l" defTabSz="711200">
            <a:lnSpc>
              <a:spcPct val="90000"/>
            </a:lnSpc>
            <a:spcBef>
              <a:spcPct val="0"/>
            </a:spcBef>
            <a:spcAft>
              <a:spcPct val="35000"/>
            </a:spcAft>
          </a:pPr>
          <a:r>
            <a:rPr lang="en-US" sz="1600" kern="1200" dirty="0" err="1" smtClean="0"/>
            <a:t>Mendorong</a:t>
          </a:r>
          <a:r>
            <a:rPr lang="en-US" sz="1600" kern="1200" dirty="0" smtClean="0"/>
            <a:t> </a:t>
          </a:r>
          <a:r>
            <a:rPr lang="en-US" sz="1600" kern="1200" dirty="0" err="1" smtClean="0"/>
            <a:t>perusahaan</a:t>
          </a:r>
          <a:r>
            <a:rPr lang="en-US" sz="1600" kern="1200" dirty="0" smtClean="0"/>
            <a:t> </a:t>
          </a:r>
          <a:r>
            <a:rPr lang="en-US" sz="1600" kern="1200" dirty="0" err="1" smtClean="0"/>
            <a:t>dari</a:t>
          </a:r>
          <a:r>
            <a:rPr lang="en-US" sz="1600" kern="1200" dirty="0" smtClean="0"/>
            <a:t> </a:t>
          </a:r>
          <a:r>
            <a:rPr lang="en-US" sz="1600" kern="1200" dirty="0" err="1" smtClean="0"/>
            <a:t>negara</a:t>
          </a:r>
          <a:r>
            <a:rPr lang="en-US" sz="1600" kern="1200" dirty="0" smtClean="0"/>
            <a:t> </a:t>
          </a:r>
          <a:r>
            <a:rPr lang="en-US" sz="1600" kern="1200" dirty="0" err="1" smtClean="0"/>
            <a:t>maju</a:t>
          </a:r>
          <a:r>
            <a:rPr lang="en-US" sz="1600" kern="1200" dirty="0" smtClean="0"/>
            <a:t> </a:t>
          </a:r>
          <a:r>
            <a:rPr lang="en-US" sz="1600" kern="1200" dirty="0" err="1" smtClean="0"/>
            <a:t>meindahkan</a:t>
          </a:r>
          <a:r>
            <a:rPr lang="en-US" sz="1600" kern="1200" dirty="0" smtClean="0"/>
            <a:t> </a:t>
          </a:r>
          <a:r>
            <a:rPr lang="en-US" sz="1600" kern="1200" dirty="0" err="1" smtClean="0"/>
            <a:t>fasilitas</a:t>
          </a:r>
          <a:r>
            <a:rPr lang="en-US" sz="1600" kern="1200" dirty="0" smtClean="0"/>
            <a:t> </a:t>
          </a:r>
          <a:r>
            <a:rPr lang="en-US" sz="1600" kern="1200" dirty="0" err="1" smtClean="0"/>
            <a:t>produksinya</a:t>
          </a:r>
          <a:r>
            <a:rPr lang="en-US" sz="1600" kern="1200" dirty="0" smtClean="0"/>
            <a:t> </a:t>
          </a:r>
          <a:r>
            <a:rPr lang="en-US" sz="1600" kern="1200" dirty="0" err="1" smtClean="0"/>
            <a:t>ke</a:t>
          </a:r>
          <a:r>
            <a:rPr lang="en-US" sz="1600" kern="1200" dirty="0" smtClean="0"/>
            <a:t> </a:t>
          </a:r>
          <a:r>
            <a:rPr lang="en-US" sz="1600" kern="1200" dirty="0" err="1" smtClean="0"/>
            <a:t>negara</a:t>
          </a:r>
          <a:r>
            <a:rPr lang="en-US" sz="1600" kern="1200" dirty="0" smtClean="0"/>
            <a:t> </a:t>
          </a:r>
          <a:r>
            <a:rPr lang="en-US" sz="1600" kern="1200" dirty="0" err="1" smtClean="0"/>
            <a:t>berkembang</a:t>
          </a:r>
          <a:r>
            <a:rPr lang="en-US" sz="1600" kern="1200" dirty="0" smtClean="0"/>
            <a:t> yang </a:t>
          </a:r>
          <a:r>
            <a:rPr lang="en-US" sz="1600" kern="1200" dirty="0" err="1" smtClean="0"/>
            <a:t>peraturan</a:t>
          </a:r>
          <a:r>
            <a:rPr lang="en-US" sz="1600" kern="1200" dirty="0" smtClean="0"/>
            <a:t> </a:t>
          </a:r>
          <a:r>
            <a:rPr lang="en-US" sz="1600" kern="1200" dirty="0" err="1" smtClean="0"/>
            <a:t>dlm</a:t>
          </a:r>
          <a:r>
            <a:rPr lang="en-US" sz="1600" kern="1200" dirty="0" smtClean="0"/>
            <a:t> </a:t>
          </a:r>
          <a:r>
            <a:rPr lang="en-US" sz="1600" kern="1200" dirty="0" err="1" smtClean="0"/>
            <a:t>melindungi</a:t>
          </a:r>
          <a:r>
            <a:rPr lang="en-US" sz="1600" kern="1200" dirty="0" smtClean="0"/>
            <a:t> </a:t>
          </a:r>
          <a:r>
            <a:rPr lang="en-US" sz="1600" kern="1200" dirty="0" err="1" smtClean="0"/>
            <a:t>buruh</a:t>
          </a:r>
          <a:r>
            <a:rPr lang="en-US" sz="1600" kern="1200" dirty="0" smtClean="0"/>
            <a:t> </a:t>
          </a:r>
          <a:r>
            <a:rPr lang="en-US" sz="1600" kern="1200" dirty="0" err="1" smtClean="0"/>
            <a:t>dan</a:t>
          </a:r>
          <a:r>
            <a:rPr lang="en-US" sz="1600" kern="1200" dirty="0" smtClean="0"/>
            <a:t> </a:t>
          </a:r>
          <a:r>
            <a:rPr lang="en-US" sz="1600" kern="1200" dirty="0" err="1" smtClean="0"/>
            <a:t>lingkungan</a:t>
          </a:r>
          <a:r>
            <a:rPr lang="en-US" sz="1600" kern="1200" dirty="0" smtClean="0"/>
            <a:t> </a:t>
          </a:r>
          <a:r>
            <a:rPr lang="en-US" sz="1600" kern="1200" dirty="0" err="1" smtClean="0"/>
            <a:t>masih</a:t>
          </a:r>
          <a:r>
            <a:rPr lang="en-US" sz="1600" kern="1200" dirty="0" smtClean="0"/>
            <a:t> </a:t>
          </a:r>
          <a:r>
            <a:rPr lang="en-US" sz="1600" kern="1200" dirty="0" err="1" smtClean="0"/>
            <a:t>lemah</a:t>
          </a:r>
          <a:r>
            <a:rPr lang="en-US" sz="1600" kern="1200" dirty="0" smtClean="0"/>
            <a:t> </a:t>
          </a:r>
          <a:r>
            <a:rPr lang="en-US" sz="1600" kern="1200" dirty="0" err="1" smtClean="0"/>
            <a:t>sehingga</a:t>
          </a:r>
          <a:r>
            <a:rPr lang="en-US" sz="1600" kern="1200" dirty="0" smtClean="0"/>
            <a:t> </a:t>
          </a:r>
          <a:r>
            <a:rPr lang="en-US" sz="1600" kern="1200" dirty="0" err="1" smtClean="0"/>
            <a:t>membuka</a:t>
          </a:r>
          <a:r>
            <a:rPr lang="en-US" sz="1600" kern="1200" dirty="0" smtClean="0"/>
            <a:t> </a:t>
          </a:r>
          <a:r>
            <a:rPr lang="en-US" sz="1600" kern="1200" dirty="0" err="1" smtClean="0"/>
            <a:t>kemungkinan</a:t>
          </a:r>
          <a:r>
            <a:rPr lang="en-US" sz="1600" kern="1200" dirty="0" smtClean="0"/>
            <a:t> </a:t>
          </a:r>
          <a:r>
            <a:rPr lang="en-US" sz="1600" kern="1200" dirty="0" err="1" smtClean="0"/>
            <a:t>terjadi</a:t>
          </a:r>
          <a:r>
            <a:rPr lang="en-US" sz="1600" kern="1200" dirty="0" smtClean="0"/>
            <a:t> </a:t>
          </a:r>
          <a:r>
            <a:rPr lang="en-US" sz="1600" kern="1200" dirty="0" err="1" smtClean="0"/>
            <a:t>pelanggaran</a:t>
          </a:r>
          <a:endParaRPr lang="en-US" sz="1600" kern="1200" dirty="0"/>
        </a:p>
      </dsp:txBody>
      <dsp:txXfrm>
        <a:off x="4519573" y="864598"/>
        <a:ext cx="3178643" cy="3638518"/>
      </dsp:txXfrm>
    </dsp:sp>
    <dsp:sp modelId="{59D8505D-AD22-43F1-A9C1-83F893717147}">
      <dsp:nvSpPr>
        <dsp:cNvPr id="0" name=""/>
        <dsp:cNvSpPr/>
      </dsp:nvSpPr>
      <dsp:spPr>
        <a:xfrm>
          <a:off x="4830009" y="0"/>
          <a:ext cx="2557770" cy="864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200150">
            <a:lnSpc>
              <a:spcPct val="90000"/>
            </a:lnSpc>
            <a:spcBef>
              <a:spcPct val="0"/>
            </a:spcBef>
            <a:spcAft>
              <a:spcPct val="35000"/>
            </a:spcAft>
          </a:pPr>
          <a:r>
            <a:rPr lang="en-US" sz="2700" kern="1200" dirty="0" smtClean="0">
              <a:solidFill>
                <a:srgbClr val="FF0000"/>
              </a:solidFill>
            </a:rPr>
            <a:t>Anti </a:t>
          </a:r>
          <a:r>
            <a:rPr lang="en-US" sz="2700" kern="1200" dirty="0" err="1" smtClean="0">
              <a:solidFill>
                <a:srgbClr val="FF0000"/>
              </a:solidFill>
            </a:rPr>
            <a:t>globalisasi</a:t>
          </a:r>
          <a:endParaRPr lang="id-ID" sz="2700" kern="1200" dirty="0">
            <a:solidFill>
              <a:srgbClr val="FF0000"/>
            </a:solidFill>
          </a:endParaRPr>
        </a:p>
      </dsp:txBody>
      <dsp:txXfrm>
        <a:off x="4830009" y="0"/>
        <a:ext cx="2557770" cy="864598"/>
      </dsp:txXfrm>
    </dsp:sp>
    <dsp:sp modelId="{5722AB62-101E-4EEB-A10B-36D1370CAF9F}">
      <dsp:nvSpPr>
        <dsp:cNvPr id="0" name=""/>
        <dsp:cNvSpPr/>
      </dsp:nvSpPr>
      <dsp:spPr>
        <a:xfrm>
          <a:off x="7878341" y="0"/>
          <a:ext cx="864598" cy="86459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084247-381E-4849-A08E-8AD5508B27FD}">
      <dsp:nvSpPr>
        <dsp:cNvPr id="0" name=""/>
        <dsp:cNvSpPr/>
      </dsp:nvSpPr>
      <dsp:spPr>
        <a:xfrm>
          <a:off x="7964801" y="86459"/>
          <a:ext cx="691678" cy="691678"/>
        </a:xfrm>
        <a:prstGeom prst="chord">
          <a:avLst>
            <a:gd name="adj1" fmla="val 162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0215DA-13AA-4F63-A27B-FC83C7291852}">
      <dsp:nvSpPr>
        <dsp:cNvPr id="0" name=""/>
        <dsp:cNvSpPr/>
      </dsp:nvSpPr>
      <dsp:spPr>
        <a:xfrm>
          <a:off x="8745146" y="864598"/>
          <a:ext cx="2913607" cy="363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l" defTabSz="711200">
            <a:lnSpc>
              <a:spcPct val="90000"/>
            </a:lnSpc>
            <a:spcBef>
              <a:spcPct val="0"/>
            </a:spcBef>
            <a:spcAft>
              <a:spcPct val="35000"/>
            </a:spcAft>
          </a:pPr>
          <a:r>
            <a:rPr lang="en-US" sz="1600" kern="1200" dirty="0" err="1" smtClean="0"/>
            <a:t>Keuntungan</a:t>
          </a:r>
          <a:r>
            <a:rPr lang="en-US" sz="1600" kern="1200" dirty="0" smtClean="0"/>
            <a:t> </a:t>
          </a:r>
          <a:r>
            <a:rPr lang="en-US" sz="1600" kern="1200" dirty="0" err="1" smtClean="0"/>
            <a:t>melebihi</a:t>
          </a:r>
          <a:r>
            <a:rPr lang="en-US" sz="1600" kern="1200" dirty="0" smtClean="0"/>
            <a:t> </a:t>
          </a:r>
          <a:r>
            <a:rPr lang="en-US" sz="1600" kern="1200" dirty="0" err="1" smtClean="0"/>
            <a:t>biaya</a:t>
          </a:r>
          <a:r>
            <a:rPr lang="en-US" sz="1600" kern="1200" dirty="0" smtClean="0"/>
            <a:t> yang </a:t>
          </a:r>
          <a:r>
            <a:rPr lang="en-US" sz="1600" kern="1200" dirty="0" err="1" smtClean="0"/>
            <a:t>dikeluarkan</a:t>
          </a:r>
          <a:r>
            <a:rPr lang="en-US" sz="1600" kern="1200" dirty="0" smtClean="0"/>
            <a:t> (</a:t>
          </a:r>
          <a:r>
            <a:rPr lang="en-US" sz="1600" kern="1200" dirty="0" err="1" smtClean="0"/>
            <a:t>Perdagangan</a:t>
          </a:r>
          <a:r>
            <a:rPr lang="en-US" sz="1600" kern="1200" dirty="0" smtClean="0"/>
            <a:t> </a:t>
          </a:r>
          <a:r>
            <a:rPr lang="en-US" sz="1600" kern="1200" dirty="0" err="1" smtClean="0"/>
            <a:t>bebas</a:t>
          </a:r>
          <a:r>
            <a:rPr lang="en-US" sz="1600" kern="1200" dirty="0" smtClean="0"/>
            <a:t> </a:t>
          </a:r>
          <a:r>
            <a:rPr lang="en-US" sz="1600" kern="1200" dirty="0" err="1" smtClean="0"/>
            <a:t>membuat</a:t>
          </a:r>
          <a:r>
            <a:rPr lang="en-US" sz="1600" kern="1200" dirty="0" smtClean="0"/>
            <a:t> </a:t>
          </a:r>
          <a:r>
            <a:rPr lang="en-US" sz="1600" kern="1200" dirty="0" err="1" smtClean="0"/>
            <a:t>negara</a:t>
          </a:r>
          <a:r>
            <a:rPr lang="en-US" sz="1600" kern="1200" dirty="0" smtClean="0"/>
            <a:t> </a:t>
          </a:r>
          <a:r>
            <a:rPr lang="en-US" sz="1600" kern="1200" dirty="0" err="1" smtClean="0"/>
            <a:t>akan</a:t>
          </a:r>
          <a:r>
            <a:rPr lang="en-US" sz="1600" kern="1200" dirty="0" smtClean="0"/>
            <a:t> </a:t>
          </a:r>
          <a:r>
            <a:rPr lang="en-US" sz="1600" kern="1200" dirty="0" err="1" smtClean="0"/>
            <a:t>menspesialisasi</a:t>
          </a:r>
          <a:r>
            <a:rPr lang="en-US" sz="1600" kern="1200" dirty="0" smtClean="0"/>
            <a:t> </a:t>
          </a:r>
          <a:r>
            <a:rPr lang="en-US" sz="1600" kern="1200" dirty="0" err="1" smtClean="0"/>
            <a:t>membuat</a:t>
          </a:r>
          <a:r>
            <a:rPr lang="en-US" sz="1600" kern="1200" dirty="0" smtClean="0"/>
            <a:t> </a:t>
          </a:r>
          <a:r>
            <a:rPr lang="en-US" sz="1600" kern="1200" dirty="0" err="1" smtClean="0"/>
            <a:t>barang</a:t>
          </a:r>
          <a:r>
            <a:rPr lang="en-US" sz="1600" kern="1200" dirty="0" smtClean="0"/>
            <a:t> </a:t>
          </a:r>
          <a:r>
            <a:rPr lang="en-US" sz="1600" kern="1200" dirty="0" err="1" smtClean="0"/>
            <a:t>dan</a:t>
          </a:r>
          <a:r>
            <a:rPr lang="en-US" sz="1600" kern="1200" dirty="0" smtClean="0"/>
            <a:t> </a:t>
          </a:r>
          <a:r>
            <a:rPr lang="en-US" sz="1600" kern="1200" dirty="0" err="1" smtClean="0"/>
            <a:t>jasa</a:t>
          </a:r>
          <a:r>
            <a:rPr lang="en-US" sz="1600" kern="1200" dirty="0" smtClean="0"/>
            <a:t>  yang </a:t>
          </a:r>
          <a:r>
            <a:rPr lang="en-US" sz="1600" kern="1200" dirty="0" err="1" smtClean="0"/>
            <a:t>efisien</a:t>
          </a:r>
          <a:r>
            <a:rPr lang="en-US" sz="1600" kern="1200" dirty="0" smtClean="0"/>
            <a:t> </a:t>
          </a:r>
          <a:r>
            <a:rPr lang="en-US" sz="1600" kern="1200" dirty="0" err="1" smtClean="0"/>
            <a:t>serta</a:t>
          </a:r>
          <a:r>
            <a:rPr lang="en-US" sz="1600" kern="1200" dirty="0" smtClean="0"/>
            <a:t> </a:t>
          </a:r>
          <a:r>
            <a:rPr lang="en-US" sz="1600" kern="1200" dirty="0" err="1" smtClean="0"/>
            <a:t>mengimport</a:t>
          </a:r>
          <a:r>
            <a:rPr lang="en-US" sz="1600" kern="1200" dirty="0" smtClean="0"/>
            <a:t> </a:t>
          </a:r>
          <a:r>
            <a:rPr lang="en-US" sz="1600" kern="1200" dirty="0" err="1" smtClean="0"/>
            <a:t>barang</a:t>
          </a:r>
          <a:r>
            <a:rPr lang="en-US" sz="1600" kern="1200" dirty="0" smtClean="0"/>
            <a:t>/</a:t>
          </a:r>
          <a:r>
            <a:rPr lang="en-US" sz="1600" kern="1200" dirty="0" err="1" smtClean="0"/>
            <a:t>jasa</a:t>
          </a:r>
          <a:r>
            <a:rPr lang="en-US" sz="1600" kern="1200" dirty="0" smtClean="0"/>
            <a:t> yang </a:t>
          </a:r>
          <a:r>
            <a:rPr lang="en-US" sz="1600" kern="1200" dirty="0" err="1" smtClean="0"/>
            <a:t>kurang</a:t>
          </a:r>
          <a:r>
            <a:rPr lang="en-US" sz="1600" kern="1200" dirty="0" smtClean="0"/>
            <a:t>  </a:t>
          </a:r>
          <a:r>
            <a:rPr lang="en-US" sz="1600" kern="1200" dirty="0" err="1" smtClean="0"/>
            <a:t>effisien</a:t>
          </a:r>
          <a:r>
            <a:rPr lang="en-US" sz="1600" kern="1200" dirty="0" smtClean="0"/>
            <a:t> di </a:t>
          </a:r>
          <a:r>
            <a:rPr lang="en-US" sz="1600" kern="1200" dirty="0" err="1" smtClean="0"/>
            <a:t>produksi</a:t>
          </a:r>
          <a:endParaRPr lang="id-ID" sz="1600" kern="1200" dirty="0"/>
        </a:p>
        <a:p>
          <a:pPr lvl="0" algn="l" defTabSz="711200">
            <a:lnSpc>
              <a:spcPct val="90000"/>
            </a:lnSpc>
            <a:spcBef>
              <a:spcPct val="0"/>
            </a:spcBef>
            <a:spcAft>
              <a:spcPct val="35000"/>
            </a:spcAft>
          </a:pPr>
          <a:r>
            <a:rPr lang="en-US" sz="1600" kern="1200" dirty="0" err="1" smtClean="0"/>
            <a:t>Harga</a:t>
          </a:r>
          <a:r>
            <a:rPr lang="en-US" sz="1600" kern="1200" dirty="0" smtClean="0"/>
            <a:t> </a:t>
          </a:r>
          <a:r>
            <a:rPr lang="en-US" sz="1600" kern="1200" dirty="0" err="1" smtClean="0"/>
            <a:t>lebih</a:t>
          </a:r>
          <a:r>
            <a:rPr lang="en-US" sz="1600" kern="1200" dirty="0" smtClean="0"/>
            <a:t> </a:t>
          </a:r>
          <a:r>
            <a:rPr lang="en-US" sz="1600" kern="1200" dirty="0" err="1" smtClean="0"/>
            <a:t>rendah</a:t>
          </a:r>
          <a:r>
            <a:rPr lang="en-US" sz="1600" kern="1200" dirty="0" smtClean="0"/>
            <a:t> </a:t>
          </a:r>
          <a:r>
            <a:rPr lang="en-US" sz="1600" kern="1200" dirty="0" err="1" smtClean="0"/>
            <a:t>atas</a:t>
          </a:r>
          <a:r>
            <a:rPr lang="en-US" sz="1600" kern="1200" dirty="0" smtClean="0"/>
            <a:t> </a:t>
          </a:r>
          <a:r>
            <a:rPr lang="en-US" sz="1600" kern="1200" dirty="0" err="1" smtClean="0"/>
            <a:t>barang</a:t>
          </a:r>
          <a:r>
            <a:rPr lang="en-US" sz="1600" kern="1200" dirty="0" smtClean="0"/>
            <a:t> </a:t>
          </a:r>
          <a:r>
            <a:rPr lang="en-US" sz="1600" kern="1200" dirty="0" err="1" smtClean="0"/>
            <a:t>tertentu</a:t>
          </a:r>
          <a:r>
            <a:rPr lang="en-US" sz="1600" kern="1200" dirty="0" smtClean="0"/>
            <a:t> </a:t>
          </a:r>
          <a:r>
            <a:rPr lang="en-US" sz="1600" kern="1200" dirty="0" err="1" smtClean="0"/>
            <a:t>membuat</a:t>
          </a:r>
          <a:r>
            <a:rPr lang="en-US" sz="1600" kern="1200" dirty="0" smtClean="0"/>
            <a:t> </a:t>
          </a:r>
          <a:r>
            <a:rPr lang="en-US" sz="1600" kern="1200" dirty="0" err="1" smtClean="0"/>
            <a:t>konsumen</a:t>
          </a:r>
          <a:r>
            <a:rPr lang="en-US" sz="1600" kern="1200" dirty="0" smtClean="0"/>
            <a:t> </a:t>
          </a:r>
          <a:r>
            <a:rPr lang="en-US" sz="1600" kern="1200" dirty="0" err="1" smtClean="0"/>
            <a:t>bisa</a:t>
          </a:r>
          <a:r>
            <a:rPr lang="en-US" sz="1600" kern="1200" dirty="0" smtClean="0"/>
            <a:t> </a:t>
          </a:r>
          <a:r>
            <a:rPr lang="en-US" sz="1600" kern="1200" dirty="0" err="1" smtClean="0"/>
            <a:t>membelanjakan</a:t>
          </a:r>
          <a:r>
            <a:rPr lang="en-US" sz="1600" kern="1200" dirty="0" smtClean="0"/>
            <a:t> </a:t>
          </a:r>
          <a:r>
            <a:rPr lang="en-US" sz="1600" kern="1200" dirty="0" err="1" smtClean="0"/>
            <a:t>uangnya</a:t>
          </a:r>
          <a:r>
            <a:rPr lang="en-US" sz="1600" kern="1200" dirty="0" smtClean="0"/>
            <a:t> </a:t>
          </a:r>
          <a:r>
            <a:rPr lang="en-US" sz="1600" kern="1200" dirty="0" err="1" smtClean="0"/>
            <a:t>untuk</a:t>
          </a:r>
          <a:r>
            <a:rPr lang="en-US" sz="1600" kern="1200" dirty="0" smtClean="0"/>
            <a:t> </a:t>
          </a:r>
          <a:r>
            <a:rPr lang="en-US" sz="1600" kern="1200" dirty="0" err="1" smtClean="0"/>
            <a:t>barang</a:t>
          </a:r>
          <a:r>
            <a:rPr lang="en-US" sz="1600" kern="1200" dirty="0" smtClean="0"/>
            <a:t> </a:t>
          </a:r>
          <a:r>
            <a:rPr lang="en-US" sz="1600" kern="1200" dirty="0" err="1" smtClean="0"/>
            <a:t>lainnya</a:t>
          </a:r>
          <a:r>
            <a:rPr lang="en-US" sz="1600" kern="1200" dirty="0" smtClean="0"/>
            <a:t>.</a:t>
          </a:r>
          <a:endParaRPr lang="en-US" sz="1600" kern="1200" dirty="0"/>
        </a:p>
      </dsp:txBody>
      <dsp:txXfrm>
        <a:off x="8745146" y="864598"/>
        <a:ext cx="2913607" cy="3638518"/>
      </dsp:txXfrm>
    </dsp:sp>
    <dsp:sp modelId="{2F1DF542-3D28-4C6C-A113-FB1E2BBA0736}">
      <dsp:nvSpPr>
        <dsp:cNvPr id="0" name=""/>
        <dsp:cNvSpPr/>
      </dsp:nvSpPr>
      <dsp:spPr>
        <a:xfrm>
          <a:off x="8923064" y="0"/>
          <a:ext cx="2557770" cy="864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200150">
            <a:lnSpc>
              <a:spcPct val="90000"/>
            </a:lnSpc>
            <a:spcBef>
              <a:spcPct val="0"/>
            </a:spcBef>
            <a:spcAft>
              <a:spcPct val="35000"/>
            </a:spcAft>
          </a:pPr>
          <a:r>
            <a:rPr lang="en-US" sz="2700" kern="1200" dirty="0" smtClean="0">
              <a:solidFill>
                <a:srgbClr val="FF0000"/>
              </a:solidFill>
            </a:rPr>
            <a:t>Pro </a:t>
          </a:r>
          <a:r>
            <a:rPr lang="en-US" sz="2700" kern="1200" dirty="0" err="1" smtClean="0">
              <a:solidFill>
                <a:srgbClr val="FF0000"/>
              </a:solidFill>
            </a:rPr>
            <a:t>globalisasi</a:t>
          </a:r>
          <a:endParaRPr lang="id-ID" sz="2700" kern="1200" dirty="0">
            <a:solidFill>
              <a:srgbClr val="FF0000"/>
            </a:solidFill>
          </a:endParaRPr>
        </a:p>
      </dsp:txBody>
      <dsp:txXfrm>
        <a:off x="8923064" y="0"/>
        <a:ext cx="2557770" cy="864598"/>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E97016-7C95-425B-8929-8CF5592F5B13}" type="datetimeFigureOut">
              <a:rPr lang="id-ID" smtClean="0"/>
              <a:t>12/03/2020</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A6E04-D72E-47A0-A1F5-3CA86C6AEE66}" type="slidenum">
              <a:rPr lang="id-ID" smtClean="0"/>
              <a:t>‹#›</a:t>
            </a:fld>
            <a:endParaRPr lang="id-ID"/>
          </a:p>
        </p:txBody>
      </p:sp>
    </p:spTree>
    <p:extLst>
      <p:ext uri="{BB962C8B-B14F-4D97-AF65-F5344CB8AC3E}">
        <p14:creationId xmlns:p14="http://schemas.microsoft.com/office/powerpoint/2010/main" val="1785750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id-ID" smtClean="0"/>
              <a:t>Bisnis Internasional</a:t>
            </a:r>
          </a:p>
        </p:txBody>
      </p:sp>
      <p:sp>
        <p:nvSpPr>
          <p:cNvPr id="57347"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id-ID" smtClean="0"/>
              <a:t>http://anandasekarbumi.wordpress.com</a:t>
            </a:r>
          </a:p>
        </p:txBody>
      </p:sp>
      <p:sp>
        <p:nvSpPr>
          <p:cNvPr id="5734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A20AB98-9DDF-4328-997B-AA47680AA672}" type="slidenum">
              <a:rPr lang="en-US" altLang="id-ID"/>
              <a:pPr/>
              <a:t>20</a:t>
            </a:fld>
            <a:endParaRPr lang="en-US" altLang="id-ID"/>
          </a:p>
        </p:txBody>
      </p:sp>
      <p:sp>
        <p:nvSpPr>
          <p:cNvPr id="5734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5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id-ID" smtClean="0"/>
              <a:t>Definisi resmi UNCTAD (United Nation Conference on trade and development : TNC terdiri dari perusahaan induk dan affiliasinya. Perusahaan induk dideinisikan sbg satu organisasi yang mengontrol asset organisasi/perush lainnya di negara/negara2 lain mll pemilikan modal</a:t>
            </a:r>
          </a:p>
        </p:txBody>
      </p:sp>
    </p:spTree>
    <p:extLst>
      <p:ext uri="{BB962C8B-B14F-4D97-AF65-F5344CB8AC3E}">
        <p14:creationId xmlns:p14="http://schemas.microsoft.com/office/powerpoint/2010/main" val="3834001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id-ID" smtClean="0"/>
              <a:t>Bisnis Internasional</a:t>
            </a:r>
          </a:p>
        </p:txBody>
      </p:sp>
      <p:sp>
        <p:nvSpPr>
          <p:cNvPr id="58371"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id-ID" smtClean="0"/>
              <a:t>http://anandasekarbumi.wordpress.com</a:t>
            </a:r>
          </a:p>
        </p:txBody>
      </p:sp>
      <p:sp>
        <p:nvSpPr>
          <p:cNvPr id="5837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D29396-A131-4BB3-872F-62B22A20CDD4}" type="slidenum">
              <a:rPr lang="en-US" altLang="id-ID"/>
              <a:pPr/>
              <a:t>42</a:t>
            </a:fld>
            <a:endParaRPr lang="en-US" altLang="id-ID"/>
          </a:p>
        </p:txBody>
      </p:sp>
      <p:sp>
        <p:nvSpPr>
          <p:cNvPr id="5837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id-ID" smtClean="0"/>
              <a:t>Suatu perusahaan global mencari : peluang pasar,ancaman pesaing,pengadaan sumberdaya dan SDM,memelihara keberadaan di pasar2 kunci,mencari persamaan(bukan perbedaan) di pasar dunia.</a:t>
            </a:r>
          </a:p>
        </p:txBody>
      </p:sp>
    </p:spTree>
    <p:extLst>
      <p:ext uri="{BB962C8B-B14F-4D97-AF65-F5344CB8AC3E}">
        <p14:creationId xmlns:p14="http://schemas.microsoft.com/office/powerpoint/2010/main" val="223807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id-ID" smtClean="0"/>
              <a:t>Bisnis Internasional</a:t>
            </a:r>
          </a:p>
        </p:txBody>
      </p:sp>
      <p:sp>
        <p:nvSpPr>
          <p:cNvPr id="5939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id-ID" smtClean="0"/>
              <a:t>http://anandasekarbumi.wordpress.com</a:t>
            </a:r>
          </a:p>
        </p:txBody>
      </p:sp>
      <p:sp>
        <p:nvSpPr>
          <p:cNvPr id="5939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112CBDE-6D6E-42F8-B733-5BCA4AE22420}" type="slidenum">
              <a:rPr lang="en-US" altLang="id-ID"/>
              <a:pPr/>
              <a:t>44</a:t>
            </a:fld>
            <a:endParaRPr lang="en-US" altLang="id-ID"/>
          </a:p>
        </p:txBody>
      </p:sp>
      <p:sp>
        <p:nvSpPr>
          <p:cNvPr id="5939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id-ID" smtClean="0"/>
              <a:t>Characteristis of global firm : 1.trying to achieve economies of scale through global integration of its functional areas while at the same time 2. being highly responsive to different local environment.</a:t>
            </a:r>
          </a:p>
        </p:txBody>
      </p:sp>
    </p:spTree>
    <p:extLst>
      <p:ext uri="{BB962C8B-B14F-4D97-AF65-F5344CB8AC3E}">
        <p14:creationId xmlns:p14="http://schemas.microsoft.com/office/powerpoint/2010/main" val="1619072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dirty="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C93879-1153-42D3-8EC7-7A3CC94658D3}" type="datetimeFigureOut">
              <a:rPr lang="en-US" dirty="0"/>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2E1496-D8B1-4FDC-98A5-AD2561A2EE12}" type="datetimeFigureOut">
              <a:rPr lang="en-US" dirty="0"/>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D3855-5B08-4570-810C-DE4498675D2C}" type="datetimeFigureOut">
              <a:rPr lang="en-US" dirty="0"/>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FC1B1A-3400-4A09-B018-5620D6ADA4AF}" type="datetimeFigureOut">
              <a:rPr lang="en-US" dirty="0"/>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33EE65E-8B04-4250-B4A9-5C65F355F1A2}" type="datetimeFigureOut">
              <a:rPr lang="en-US" dirty="0"/>
              <a:t>3/12/2020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4F5881F-8E44-4F15-AB98-80B7869E49CA}" type="datetimeFigureOut">
              <a:rPr lang="en-US" dirty="0"/>
              <a:t>3/12/2020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dirty="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05854CA-19F4-4771-B6A2-DA5C0742B220}" type="datetimeFigureOut">
              <a:rPr lang="en-US" dirty="0"/>
              <a:t>3/12/2020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ED2BB1-BB31-4EB8-A961-18800A74EAA8}" type="datetimeFigureOut">
              <a:rPr lang="en-US" dirty="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40B886-74BB-4D5E-9EA9-584482FE40E6}" type="datetimeFigureOut">
              <a:rPr lang="en-US" dirty="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dirty="0"/>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dirty="0"/>
              <a:t>3/12/2020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B24146-07E2-48CA-8629-5887ED47FCDB}" type="datetimeFigureOut">
              <a:rPr lang="en-US" dirty="0"/>
              <a:t>3/12/2020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407E718-B4F0-433E-A285-0013249184C0}" type="datetimeFigureOut">
              <a:rPr lang="en-US" dirty="0"/>
              <a:t>3/12/2020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8E44C4-3D72-4D6E-86A4-F5491DC49E6D}" type="datetimeFigureOut">
              <a:rPr lang="en-US" dirty="0"/>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B8EA14-E6AC-4B59-973C-7A06B0EDE3E3}" type="datetimeFigureOut">
              <a:rPr lang="en-US" dirty="0"/>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3BB3B3F-C0CE-47CB-BCED-F49A710726FF}" type="datetimeFigureOut">
              <a:rPr lang="en-US" dirty="0"/>
              <a:t>3/12/2020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id.wikipedia.org/w/index.php?title=Sektor_Jasa&amp;action=edit&amp;redlink=1" TargetMode="External"/><Relationship Id="rId2" Type="http://schemas.openxmlformats.org/officeDocument/2006/relationships/hyperlink" Target="http://id.wikipedia.org/wiki/Barang_mentah" TargetMode="External"/><Relationship Id="rId1" Type="http://schemas.openxmlformats.org/officeDocument/2006/relationships/slideLayout" Target="../slideLayouts/slideLayout2.xml"/><Relationship Id="rId5" Type="http://schemas.openxmlformats.org/officeDocument/2006/relationships/hyperlink" Target="http://id.wikipedia.org/wiki/Distribusi_(bisnis)" TargetMode="External"/><Relationship Id="rId4" Type="http://schemas.openxmlformats.org/officeDocument/2006/relationships/hyperlink" Target="http://id.wikipedia.org/wiki/Pengecer"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id.wikipedia.org/wiki/Transportasi" TargetMode="External"/><Relationship Id="rId3" Type="http://schemas.openxmlformats.org/officeDocument/2006/relationships/hyperlink" Target="http://id.wikipedia.org/wiki/Pertambangan" TargetMode="External"/><Relationship Id="rId7" Type="http://schemas.openxmlformats.org/officeDocument/2006/relationships/hyperlink" Target="http://id.wikipedia.org/wiki/Real_estate" TargetMode="External"/><Relationship Id="rId2" Type="http://schemas.openxmlformats.org/officeDocument/2006/relationships/hyperlink" Target="http://id.wikipedia.org/wiki/Pertanian" TargetMode="External"/><Relationship Id="rId1" Type="http://schemas.openxmlformats.org/officeDocument/2006/relationships/slideLayout" Target="../slideLayouts/slideLayout2.xml"/><Relationship Id="rId6" Type="http://schemas.openxmlformats.org/officeDocument/2006/relationships/hyperlink" Target="http://id.wikipedia.org/wiki/Utilitas" TargetMode="External"/><Relationship Id="rId5" Type="http://schemas.openxmlformats.org/officeDocument/2006/relationships/hyperlink" Target="http://id.wikipedia.org/wiki/Modal" TargetMode="External"/><Relationship Id="rId4" Type="http://schemas.openxmlformats.org/officeDocument/2006/relationships/hyperlink" Target="http://id.wikipedia.org/wiki/Finansia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BISNIS INTERNASIONAL</a:t>
            </a:r>
            <a:endParaRPr lang="id-ID" dirty="0"/>
          </a:p>
        </p:txBody>
      </p:sp>
      <p:sp>
        <p:nvSpPr>
          <p:cNvPr id="3" name="Subtitle 2"/>
          <p:cNvSpPr>
            <a:spLocks noGrp="1"/>
          </p:cNvSpPr>
          <p:nvPr>
            <p:ph type="subTitle" idx="1"/>
          </p:nvPr>
        </p:nvSpPr>
        <p:spPr/>
        <p:txBody>
          <a:bodyPr/>
          <a:lstStyle/>
          <a:p>
            <a:r>
              <a:rPr lang="id-ID" dirty="0" smtClean="0"/>
              <a:t>ADE PRIANGANI</a:t>
            </a:r>
            <a:endParaRPr lang="id-ID" dirty="0"/>
          </a:p>
        </p:txBody>
      </p:sp>
    </p:spTree>
    <p:extLst>
      <p:ext uri="{BB962C8B-B14F-4D97-AF65-F5344CB8AC3E}">
        <p14:creationId xmlns:p14="http://schemas.microsoft.com/office/powerpoint/2010/main" val="2149342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SEJARAH BISNIS INTERNASIONAL</a:t>
            </a:r>
            <a:endParaRPr lang="id-ID" dirty="0"/>
          </a:p>
        </p:txBody>
      </p:sp>
      <p:sp>
        <p:nvSpPr>
          <p:cNvPr id="3" name="Content Placeholder 2"/>
          <p:cNvSpPr>
            <a:spLocks noGrp="1"/>
          </p:cNvSpPr>
          <p:nvPr>
            <p:ph idx="1"/>
          </p:nvPr>
        </p:nvSpPr>
        <p:spPr>
          <a:xfrm>
            <a:off x="680321" y="2336872"/>
            <a:ext cx="11219758" cy="4321505"/>
          </a:xfrm>
        </p:spPr>
        <p:txBody>
          <a:bodyPr>
            <a:normAutofit/>
          </a:bodyPr>
          <a:lstStyle/>
          <a:p>
            <a:pPr lvl="0"/>
            <a:r>
              <a:rPr lang="id-ID" dirty="0"/>
              <a:t>Perusahaan Amerika pertama yang berhasil memasuki produksi luar negeri adalah pabrik yang didirikan di Skotlandia oleh Singer Sewling Machine pada tahun 1868. </a:t>
            </a:r>
          </a:p>
          <a:p>
            <a:pPr lvl="0"/>
            <a:r>
              <a:rPr lang="id-ID" dirty="0"/>
              <a:t>Pada tahun 1880, Singer telah menjadi organisasi dunia dengan organisasi penjualan luar negeri yang luar biasa dan beberapa pabrik pemanufakturan di luar negeri.</a:t>
            </a:r>
          </a:p>
          <a:p>
            <a:pPr lvl="0"/>
            <a:r>
              <a:rPr lang="id-ID" dirty="0"/>
              <a:t>Perusahaan-perusahaan lainnya segera menyusul, dan pada tahun 1914 paling sedikit 37 perusahaan </a:t>
            </a:r>
            <a:r>
              <a:rPr lang="id-ID" dirty="0" smtClean="0"/>
              <a:t>Amerika </a:t>
            </a:r>
            <a:r>
              <a:rPr lang="id-ID" dirty="0"/>
              <a:t>memiliki fasilitas produksi di dua atau tiga lokasi di luar negeri.</a:t>
            </a:r>
          </a:p>
          <a:p>
            <a:pPr lvl="0"/>
            <a:r>
              <a:rPr lang="id-ID" dirty="0"/>
              <a:t>Tahun 1919, General Electric </a:t>
            </a:r>
            <a:r>
              <a:rPr lang="id-ID" dirty="0" smtClean="0"/>
              <a:t>mulai menanamkan </a:t>
            </a:r>
            <a:r>
              <a:rPr lang="id-ID" dirty="0"/>
              <a:t>modal di luar negeri.</a:t>
            </a:r>
          </a:p>
          <a:p>
            <a:pPr lvl="0"/>
            <a:r>
              <a:rPr lang="id-ID" dirty="0"/>
              <a:t>Tahun 1920, General Motor and </a:t>
            </a:r>
            <a:r>
              <a:rPr lang="id-ID" dirty="0" smtClean="0"/>
              <a:t>Chrysler melakukan </a:t>
            </a:r>
            <a:r>
              <a:rPr lang="id-ID" dirty="0"/>
              <a:t>operasi luar negeri.</a:t>
            </a:r>
          </a:p>
          <a:p>
            <a:endParaRPr lang="id-ID" dirty="0"/>
          </a:p>
        </p:txBody>
      </p:sp>
    </p:spTree>
    <p:extLst>
      <p:ext uri="{BB962C8B-B14F-4D97-AF65-F5344CB8AC3E}">
        <p14:creationId xmlns:p14="http://schemas.microsoft.com/office/powerpoint/2010/main" val="2842038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Kekuatan </a:t>
            </a:r>
            <a:r>
              <a:rPr lang="id-ID" b="1" dirty="0"/>
              <a:t>yang Mendasari Bisnis Internasional</a:t>
            </a:r>
            <a:endParaRPr lang="id-ID" dirty="0"/>
          </a:p>
        </p:txBody>
      </p:sp>
      <p:sp>
        <p:nvSpPr>
          <p:cNvPr id="3" name="Content Placeholder 2"/>
          <p:cNvSpPr>
            <a:spLocks noGrp="1"/>
          </p:cNvSpPr>
          <p:nvPr>
            <p:ph idx="1"/>
          </p:nvPr>
        </p:nvSpPr>
        <p:spPr>
          <a:xfrm>
            <a:off x="5068711" y="2472340"/>
            <a:ext cx="6862360" cy="4018771"/>
          </a:xfrm>
        </p:spPr>
        <p:txBody>
          <a:bodyPr>
            <a:normAutofit fontScale="92500" lnSpcReduction="20000"/>
          </a:bodyPr>
          <a:lstStyle/>
          <a:p>
            <a:r>
              <a:rPr lang="id-ID" sz="3200" dirty="0"/>
              <a:t>Kekuatan yang mendasari bisnis internasional berorientasi pada manajemen oriented. </a:t>
            </a:r>
            <a:endParaRPr lang="id-ID" sz="3200" dirty="0" smtClean="0"/>
          </a:p>
          <a:p>
            <a:r>
              <a:rPr lang="id-ID" sz="3200" dirty="0" smtClean="0"/>
              <a:t>Orientasi </a:t>
            </a:r>
            <a:r>
              <a:rPr lang="id-ID" sz="3200" dirty="0"/>
              <a:t>adalah asumsi atau keyakinan, yang seringkali tidak disadari, mengenai sifat dunia ini. </a:t>
            </a:r>
            <a:endParaRPr lang="id-ID" sz="3200" dirty="0" smtClean="0"/>
          </a:p>
          <a:p>
            <a:r>
              <a:rPr lang="id-ID" sz="3200" dirty="0" smtClean="0"/>
              <a:t>Dalam </a:t>
            </a:r>
            <a:r>
              <a:rPr lang="id-ID" sz="3200" dirty="0"/>
              <a:t>hal ini ada tiga orientasi yang menjadi pedoman dalam bisnis internasional yaitu etnosentris, polisentris, geosentris yang kemudian diperluas menjadi regiosentris</a:t>
            </a:r>
            <a:r>
              <a:rPr lang="id-ID" sz="3200" dirty="0" smtClean="0"/>
              <a:t>.</a:t>
            </a:r>
            <a:endParaRPr lang="id-ID" sz="3200" dirty="0"/>
          </a:p>
        </p:txBody>
      </p:sp>
      <p:pic>
        <p:nvPicPr>
          <p:cNvPr id="4" name="Picture 3"/>
          <p:cNvPicPr>
            <a:picLocks noChangeAspect="1"/>
          </p:cNvPicPr>
          <p:nvPr/>
        </p:nvPicPr>
        <p:blipFill>
          <a:blip r:embed="rId2"/>
          <a:stretch>
            <a:fillRect/>
          </a:stretch>
        </p:blipFill>
        <p:spPr>
          <a:xfrm>
            <a:off x="366888" y="2562578"/>
            <a:ext cx="4608867" cy="3443111"/>
          </a:xfrm>
          <a:prstGeom prst="rect">
            <a:avLst/>
          </a:prstGeom>
        </p:spPr>
      </p:pic>
    </p:spTree>
    <p:extLst>
      <p:ext uri="{BB962C8B-B14F-4D97-AF65-F5344CB8AC3E}">
        <p14:creationId xmlns:p14="http://schemas.microsoft.com/office/powerpoint/2010/main" val="2855535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800" b="1" dirty="0"/>
              <a:t>Etnosentris</a:t>
            </a:r>
            <a:endParaRPr lang="id-ID" sz="4800" dirty="0"/>
          </a:p>
        </p:txBody>
      </p:sp>
      <p:sp>
        <p:nvSpPr>
          <p:cNvPr id="3" name="Content Placeholder 2"/>
          <p:cNvSpPr>
            <a:spLocks noGrp="1"/>
          </p:cNvSpPr>
          <p:nvPr>
            <p:ph idx="1"/>
          </p:nvPr>
        </p:nvSpPr>
        <p:spPr>
          <a:xfrm>
            <a:off x="680321" y="2494845"/>
            <a:ext cx="10879501" cy="3905956"/>
          </a:xfrm>
        </p:spPr>
        <p:txBody>
          <a:bodyPr>
            <a:normAutofit/>
          </a:bodyPr>
          <a:lstStyle/>
          <a:p>
            <a:r>
              <a:rPr lang="id-ID" sz="4000" dirty="0"/>
              <a:t>adalah suatu asumsi atau keyakinan bahwa negeri asal sendirilah yang unggul. Dalam perusahaan etnosentris, operasi di luar negeri dianggap kurang penting dibandingkan domestik dan terutama dilakukan untuk melempar kelebihan produksi domestik.</a:t>
            </a:r>
          </a:p>
          <a:p>
            <a:endParaRPr lang="id-ID" dirty="0"/>
          </a:p>
        </p:txBody>
      </p:sp>
    </p:spTree>
    <p:extLst>
      <p:ext uri="{BB962C8B-B14F-4D97-AF65-F5344CB8AC3E}">
        <p14:creationId xmlns:p14="http://schemas.microsoft.com/office/powerpoint/2010/main" val="605798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5400" b="1" dirty="0"/>
              <a:t>Polisentris</a:t>
            </a:r>
            <a:r>
              <a:rPr lang="id-ID" sz="5400" dirty="0"/>
              <a:t> </a:t>
            </a:r>
          </a:p>
        </p:txBody>
      </p:sp>
      <p:sp>
        <p:nvSpPr>
          <p:cNvPr id="3" name="Content Placeholder 2"/>
          <p:cNvSpPr>
            <a:spLocks noGrp="1"/>
          </p:cNvSpPr>
          <p:nvPr>
            <p:ph idx="1"/>
          </p:nvPr>
        </p:nvSpPr>
        <p:spPr>
          <a:xfrm>
            <a:off x="680321" y="2336872"/>
            <a:ext cx="10732746" cy="4109083"/>
          </a:xfrm>
        </p:spPr>
        <p:txBody>
          <a:bodyPr>
            <a:normAutofit fontScale="92500" lnSpcReduction="20000"/>
          </a:bodyPr>
          <a:lstStyle/>
          <a:p>
            <a:pPr>
              <a:defRPr/>
            </a:pPr>
            <a:r>
              <a:rPr lang="id-ID" sz="3200" dirty="0"/>
              <a:t>adalah keyakinan yang didasari bahwa setiap negara </a:t>
            </a:r>
            <a:r>
              <a:rPr lang="id-ID" sz="3200" dirty="0" smtClean="0"/>
              <a:t>unik </a:t>
            </a:r>
            <a:r>
              <a:rPr lang="id-ID" sz="3200" dirty="0"/>
              <a:t>dan berbeda serta cara </a:t>
            </a:r>
            <a:r>
              <a:rPr lang="id-ID" sz="3200" dirty="0" smtClean="0"/>
              <a:t>untuk </a:t>
            </a:r>
            <a:r>
              <a:rPr lang="id-ID" sz="3200" dirty="0"/>
              <a:t>meraih sukses di setiap negara adalah menyesuaikan diri dengan perbedaan unik dari setiap negara. </a:t>
            </a:r>
          </a:p>
          <a:p>
            <a:pPr>
              <a:defRPr/>
            </a:pPr>
            <a:r>
              <a:rPr lang="id-ID" sz="3200" dirty="0"/>
              <a:t>Dalam tahap polisentris, anak perusahaan didirikan di pasar luar negeri. </a:t>
            </a:r>
          </a:p>
          <a:p>
            <a:pPr>
              <a:defRPr/>
            </a:pPr>
            <a:r>
              <a:rPr lang="id-ID" sz="3200" dirty="0"/>
              <a:t>Setiap anak perusahaan bekerja secara independen dan menetapkan tujuan dan rencana pemasaran sendiri. </a:t>
            </a:r>
          </a:p>
          <a:p>
            <a:pPr>
              <a:defRPr/>
            </a:pPr>
            <a:r>
              <a:rPr lang="id-ID" sz="3200" dirty="0"/>
              <a:t>Pemasaran diorganisasikan dengan dasar negara per negara, dengan setiap negara mempunyai kebijakan pemasaran unik sendiri.</a:t>
            </a:r>
          </a:p>
          <a:p>
            <a:endParaRPr lang="id-ID" dirty="0"/>
          </a:p>
        </p:txBody>
      </p:sp>
    </p:spTree>
    <p:extLst>
      <p:ext uri="{BB962C8B-B14F-4D97-AF65-F5344CB8AC3E}">
        <p14:creationId xmlns:p14="http://schemas.microsoft.com/office/powerpoint/2010/main" val="1356004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5400" b="1" dirty="0"/>
              <a:t>Regiosentris dan Geosentris</a:t>
            </a:r>
            <a:endParaRPr lang="id-ID" sz="5400" dirty="0"/>
          </a:p>
        </p:txBody>
      </p:sp>
      <p:sp>
        <p:nvSpPr>
          <p:cNvPr id="3" name="Content Placeholder 2"/>
          <p:cNvSpPr>
            <a:spLocks noGrp="1"/>
          </p:cNvSpPr>
          <p:nvPr>
            <p:ph idx="1"/>
          </p:nvPr>
        </p:nvSpPr>
        <p:spPr>
          <a:xfrm>
            <a:off x="680321" y="2336873"/>
            <a:ext cx="10913368" cy="4380016"/>
          </a:xfrm>
        </p:spPr>
        <p:txBody>
          <a:bodyPr>
            <a:normAutofit fontScale="92500" lnSpcReduction="10000"/>
          </a:bodyPr>
          <a:lstStyle/>
          <a:p>
            <a:pPr>
              <a:defRPr/>
            </a:pPr>
            <a:r>
              <a:rPr lang="id-ID" sz="3600" dirty="0" smtClean="0"/>
              <a:t>Perusahaan </a:t>
            </a:r>
            <a:r>
              <a:rPr lang="id-ID" sz="3600" dirty="0"/>
              <a:t>memandang wilayah regional dan seluruh dunia sebagai suatu pasar dan mencoba mengembangkan strategi pemasaran terpadu regional atau dunia. </a:t>
            </a:r>
          </a:p>
          <a:p>
            <a:pPr>
              <a:defRPr/>
            </a:pPr>
            <a:r>
              <a:rPr lang="id-ID" sz="3600" dirty="0"/>
              <a:t>Regiosentris merupakan orientasi geosentris yang terbatas pada suatu wilayah regional artinya manajemen harus mempunyai suatu pandangan dunia ke arah wilayah regional, tapi akan memandang sisa dunia dengan orientasi etnosentris atau polisentris, atau kombinasi keduanya.</a:t>
            </a:r>
          </a:p>
          <a:p>
            <a:endParaRPr lang="id-ID" dirty="0"/>
          </a:p>
        </p:txBody>
      </p:sp>
    </p:spTree>
    <p:extLst>
      <p:ext uri="{BB962C8B-B14F-4D97-AF65-F5344CB8AC3E}">
        <p14:creationId xmlns:p14="http://schemas.microsoft.com/office/powerpoint/2010/main" val="323490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id-ID" b="1" dirty="0"/>
              <a:t>Karateristik Bisnis </a:t>
            </a:r>
            <a:r>
              <a:rPr lang="id-ID" b="1" dirty="0" smtClean="0"/>
              <a:t>Internasional</a:t>
            </a:r>
            <a:endParaRPr lang="id-ID" dirty="0"/>
          </a:p>
        </p:txBody>
      </p:sp>
      <p:sp>
        <p:nvSpPr>
          <p:cNvPr id="3" name="Content Placeholder 2"/>
          <p:cNvSpPr>
            <a:spLocks noGrp="1"/>
          </p:cNvSpPr>
          <p:nvPr>
            <p:ph idx="1"/>
          </p:nvPr>
        </p:nvSpPr>
        <p:spPr>
          <a:xfrm>
            <a:off x="575732" y="2198513"/>
            <a:ext cx="10950223" cy="4326466"/>
          </a:xfrm>
        </p:spPr>
        <p:txBody>
          <a:bodyPr>
            <a:normAutofit fontScale="92500"/>
          </a:bodyPr>
          <a:lstStyle/>
          <a:p>
            <a:pPr marL="514350" indent="-514350">
              <a:buFont typeface="+mj-lt"/>
              <a:buAutoNum type="arabicPeriod"/>
              <a:defRPr/>
            </a:pPr>
            <a:r>
              <a:rPr lang="id-ID" dirty="0"/>
              <a:t>Transaksi lebih dari dua negara, yang tidak terbatas pada perusahaan multinasional, tetapi ada juga UKM yang terlibat; Umumnya dipimpin oleh Multinational Enterprise (MNEs</a:t>
            </a:r>
            <a:r>
              <a:rPr lang="id-ID" dirty="0" smtClean="0"/>
              <a:t>);</a:t>
            </a:r>
          </a:p>
          <a:p>
            <a:pPr marL="514350" indent="-514350">
              <a:buFont typeface="+mj-lt"/>
              <a:buAutoNum type="arabicPeriod"/>
              <a:defRPr/>
            </a:pPr>
            <a:r>
              <a:rPr lang="id-ID" dirty="0" smtClean="0"/>
              <a:t>Aktivitas </a:t>
            </a:r>
            <a:r>
              <a:rPr lang="id-ID" dirty="0"/>
              <a:t>inti yang diselenggarakan: Export, Import,FDI, Franchising, Licencing, Joint Ventures </a:t>
            </a:r>
            <a:r>
              <a:rPr lang="id-ID" dirty="0" smtClean="0"/>
              <a:t>;</a:t>
            </a:r>
          </a:p>
          <a:p>
            <a:pPr marL="514350" indent="-514350">
              <a:buFont typeface="+mj-lt"/>
              <a:buAutoNum type="arabicPeriod"/>
              <a:defRPr/>
            </a:pPr>
            <a:r>
              <a:rPr lang="id-ID" dirty="0" smtClean="0"/>
              <a:t>Sistem </a:t>
            </a:r>
            <a:r>
              <a:rPr lang="id-ID" dirty="0"/>
              <a:t>legal di antara negara berbeda, memaksa satunegara atau lebih untuk menyesuaikan perilakumereka dengan hukum yang </a:t>
            </a:r>
            <a:r>
              <a:rPr lang="id-ID" dirty="0" smtClean="0"/>
              <a:t>berlaku;</a:t>
            </a:r>
          </a:p>
          <a:p>
            <a:pPr marL="514350" indent="-514350">
              <a:buFont typeface="+mj-lt"/>
              <a:buAutoNum type="arabicPeriod"/>
              <a:defRPr/>
            </a:pPr>
            <a:r>
              <a:rPr lang="id-ID" dirty="0" smtClean="0"/>
              <a:t>Menggunakan </a:t>
            </a:r>
            <a:r>
              <a:rPr lang="id-ID" dirty="0"/>
              <a:t>mata uang berbeda-beda </a:t>
            </a:r>
            <a:r>
              <a:rPr lang="id-ID" dirty="0" smtClean="0"/>
              <a:t>;</a:t>
            </a:r>
          </a:p>
          <a:p>
            <a:pPr marL="514350" indent="-514350">
              <a:buFont typeface="+mj-lt"/>
              <a:buAutoNum type="arabicPeriod"/>
              <a:defRPr/>
            </a:pPr>
            <a:r>
              <a:rPr lang="id-ID" dirty="0" smtClean="0"/>
              <a:t>Budaya </a:t>
            </a:r>
            <a:r>
              <a:rPr lang="id-ID" dirty="0"/>
              <a:t>negara-negara berbeda, memaksa setiappihak untuk </a:t>
            </a:r>
            <a:r>
              <a:rPr lang="id-ID" dirty="0" smtClean="0"/>
              <a:t>menyesuaikannya;</a:t>
            </a:r>
          </a:p>
          <a:p>
            <a:pPr marL="514350" indent="-514350">
              <a:buFont typeface="+mj-lt"/>
              <a:buAutoNum type="arabicPeriod"/>
              <a:defRPr/>
            </a:pPr>
            <a:r>
              <a:rPr lang="id-ID" dirty="0" smtClean="0"/>
              <a:t>Ketersediaan </a:t>
            </a:r>
            <a:r>
              <a:rPr lang="id-ID" dirty="0"/>
              <a:t>sumber-sumber yang berbeda di tiap negara, suatu negara mungkin hanya memiliki Internasional Business By Rusdin 15sumber daya alam yang lebih</a:t>
            </a:r>
          </a:p>
          <a:p>
            <a:pPr>
              <a:defRPr/>
            </a:pPr>
            <a:endParaRPr lang="id-ID" dirty="0"/>
          </a:p>
        </p:txBody>
      </p:sp>
    </p:spTree>
    <p:extLst>
      <p:ext uri="{BB962C8B-B14F-4D97-AF65-F5344CB8AC3E}">
        <p14:creationId xmlns:p14="http://schemas.microsoft.com/office/powerpoint/2010/main" val="2352610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endParaRPr lang="id-ID" dirty="0"/>
          </a:p>
        </p:txBody>
      </p:sp>
      <p:sp>
        <p:nvSpPr>
          <p:cNvPr id="3" name="Title 2"/>
          <p:cNvSpPr>
            <a:spLocks noGrp="1"/>
          </p:cNvSpPr>
          <p:nvPr>
            <p:ph type="title"/>
          </p:nvPr>
        </p:nvSpPr>
        <p:spPr/>
        <p:txBody>
          <a:bodyPr/>
          <a:lstStyle/>
          <a:p>
            <a:pPr>
              <a:defRPr/>
            </a:pPr>
            <a:r>
              <a:rPr lang="id-ID" dirty="0" smtClean="0"/>
              <a:t>TRANSAKSI BISNIS INTERNASIONAL</a:t>
            </a:r>
            <a:endParaRPr lang="id-ID" dirty="0"/>
          </a:p>
        </p:txBody>
      </p:sp>
      <p:pic>
        <p:nvPicPr>
          <p:cNvPr id="4" name="Picture 3"/>
          <p:cNvPicPr>
            <a:picLocks noChangeAspect="1"/>
          </p:cNvPicPr>
          <p:nvPr/>
        </p:nvPicPr>
        <p:blipFill>
          <a:blip r:embed="rId2"/>
          <a:stretch>
            <a:fillRect/>
          </a:stretch>
        </p:blipFill>
        <p:spPr>
          <a:xfrm>
            <a:off x="680321" y="2336873"/>
            <a:ext cx="9613861" cy="3599316"/>
          </a:xfrm>
          <a:prstGeom prst="rect">
            <a:avLst/>
          </a:prstGeom>
        </p:spPr>
      </p:pic>
    </p:spTree>
    <p:extLst>
      <p:ext uri="{BB962C8B-B14F-4D97-AF65-F5344CB8AC3E}">
        <p14:creationId xmlns:p14="http://schemas.microsoft.com/office/powerpoint/2010/main" val="284017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7379" y="2212621"/>
            <a:ext cx="11571110" cy="4391379"/>
          </a:xfrm>
        </p:spPr>
        <p:txBody>
          <a:bodyPr>
            <a:normAutofit fontScale="92500"/>
          </a:bodyPr>
          <a:lstStyle/>
          <a:p>
            <a:pPr>
              <a:defRPr/>
            </a:pPr>
            <a:r>
              <a:rPr lang="id-ID" dirty="0" smtClean="0"/>
              <a:t>Dalam hal perdagangan internasional yang merupakan transaksi antar Negara itu biasanya dilakukan dengan cara tradisional yaitu dengan cara ekspor dan impor. Dengan adanya transaksi ekspor dan impor tersebut maka akan timbul “NERACA PERDAGANGAN ANTAR NEGARA” atau “BALANCE OF TRADE”. </a:t>
            </a:r>
          </a:p>
          <a:p>
            <a:pPr>
              <a:defRPr/>
            </a:pPr>
            <a:r>
              <a:rPr lang="id-ID" dirty="0" smtClean="0"/>
              <a:t>Suatu Negara dapat memiliki Surplus Neraca Perdagangan atau Devisit Neraca Perdagangannya. </a:t>
            </a:r>
            <a:r>
              <a:rPr lang="id-ID" dirty="0" smtClean="0"/>
              <a:t>Dengan </a:t>
            </a:r>
            <a:r>
              <a:rPr lang="id-ID" dirty="0" smtClean="0"/>
              <a:t>neraca perdagangan yang </a:t>
            </a:r>
            <a:r>
              <a:rPr lang="id-ID" dirty="0" smtClean="0"/>
              <a:t>surplus maka aliran </a:t>
            </a:r>
            <a:r>
              <a:rPr lang="id-ID" dirty="0" smtClean="0"/>
              <a:t>kas masuk ke Negara itu akan lebih besar dengan aliran kas keluarnya ke Negara partner dagangnya tersebut. Besar kecilnya aliran uang kas masuk dan keluar antar Negara tersebut sering disebut sebagai “NERACA PEMBAYARAN” atau “BALANCE OF PAYMENTS”. </a:t>
            </a:r>
          </a:p>
          <a:p>
            <a:pPr>
              <a:defRPr/>
            </a:pPr>
            <a:r>
              <a:rPr lang="id-ID" dirty="0" smtClean="0"/>
              <a:t>Dalam hal ini neraca pembayaran yang mengalami surplus ini sering juga dikatakan bahwa Negara ini mengalami PERTAMBAHAN DEVISA NEGARA. Sebaliknya apabila Negara itu mengalami devisit neraca perdagangannya </a:t>
            </a:r>
            <a:r>
              <a:rPr lang="id-ID" dirty="0" smtClean="0"/>
              <a:t>PENGURANGAN </a:t>
            </a:r>
            <a:r>
              <a:rPr lang="id-ID" dirty="0" smtClean="0"/>
              <a:t>DEVISA NEGARA.</a:t>
            </a:r>
          </a:p>
          <a:p>
            <a:pPr>
              <a:defRPr/>
            </a:pPr>
            <a:endParaRPr lang="id-ID" dirty="0"/>
          </a:p>
        </p:txBody>
      </p:sp>
      <p:sp>
        <p:nvSpPr>
          <p:cNvPr id="3" name="Title 2"/>
          <p:cNvSpPr>
            <a:spLocks noGrp="1"/>
          </p:cNvSpPr>
          <p:nvPr>
            <p:ph type="title"/>
          </p:nvPr>
        </p:nvSpPr>
        <p:spPr/>
        <p:txBody>
          <a:bodyPr/>
          <a:lstStyle/>
          <a:p>
            <a:pPr>
              <a:defRPr/>
            </a:pPr>
            <a:r>
              <a:rPr lang="id-ID" dirty="0" smtClean="0"/>
              <a:t>a. International Trade</a:t>
            </a:r>
            <a:endParaRPr lang="id-ID" dirty="0"/>
          </a:p>
        </p:txBody>
      </p:sp>
    </p:spTree>
    <p:extLst>
      <p:ext uri="{BB962C8B-B14F-4D97-AF65-F5344CB8AC3E}">
        <p14:creationId xmlns:p14="http://schemas.microsoft.com/office/powerpoint/2010/main" val="3881040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0321" y="2336872"/>
            <a:ext cx="10800479" cy="4221971"/>
          </a:xfrm>
        </p:spPr>
        <p:txBody>
          <a:bodyPr>
            <a:normAutofit/>
          </a:bodyPr>
          <a:lstStyle/>
          <a:p>
            <a:pPr>
              <a:defRPr/>
            </a:pPr>
            <a:r>
              <a:rPr lang="id-ID" dirty="0" smtClean="0"/>
              <a:t>Pemasaran </a:t>
            </a:r>
            <a:r>
              <a:rPr lang="id-ID" dirty="0"/>
              <a:t>internasional yang sering disebut sebagai Bisnis Internasional (International Busines) merupakan keadaan dimana suatu perusahaan dapat terlibat dalam suatu transaksi bisnis dengan Negara lain, perusahaan lain ataupun masyarakat umum di luar negeri. Transaksi bisnis internasional ini pada umumnya merupakan upaya untuk memasarkan hasil produksi di luar negeri. </a:t>
            </a:r>
            <a:endParaRPr lang="id-ID" dirty="0" smtClean="0"/>
          </a:p>
          <a:p>
            <a:pPr>
              <a:defRPr/>
            </a:pPr>
            <a:r>
              <a:rPr lang="id-ID" dirty="0" smtClean="0"/>
              <a:t>Dalam </a:t>
            </a:r>
            <a:r>
              <a:rPr lang="id-ID" dirty="0"/>
              <a:t>hal semacam ini maka pengusaha tersebut akan terbebas dari hambatan perdagangan dan tarif bea masuk karena tidak ada transaksi ekspor impor. Dengan masuknya langsung dan melaksanakan kegiatan produksi dan pemasaran di negeri asing maka tidak terjadi kegiatan ekspor impor. Produk yang dipasarkan itu tidak saja berupa barang akan tetapi dapat pula berupa jasa. </a:t>
            </a:r>
          </a:p>
        </p:txBody>
      </p:sp>
      <p:sp>
        <p:nvSpPr>
          <p:cNvPr id="3" name="Title 2"/>
          <p:cNvSpPr>
            <a:spLocks noGrp="1"/>
          </p:cNvSpPr>
          <p:nvPr>
            <p:ph type="title"/>
          </p:nvPr>
        </p:nvSpPr>
        <p:spPr/>
        <p:txBody>
          <a:bodyPr/>
          <a:lstStyle/>
          <a:p>
            <a:pPr>
              <a:defRPr/>
            </a:pPr>
            <a:r>
              <a:rPr lang="id-ID" dirty="0" smtClean="0"/>
              <a:t>b. International Marketing</a:t>
            </a:r>
            <a:endParaRPr lang="id-ID" dirty="0"/>
          </a:p>
        </p:txBody>
      </p:sp>
    </p:spTree>
    <p:extLst>
      <p:ext uri="{BB962C8B-B14F-4D97-AF65-F5344CB8AC3E}">
        <p14:creationId xmlns:p14="http://schemas.microsoft.com/office/powerpoint/2010/main" val="2738472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110" y="2235200"/>
            <a:ext cx="11435645" cy="4394201"/>
          </a:xfrm>
        </p:spPr>
        <p:txBody>
          <a:bodyPr>
            <a:normAutofit lnSpcReduction="10000"/>
          </a:bodyPr>
          <a:lstStyle/>
          <a:p>
            <a:pPr>
              <a:defRPr/>
            </a:pPr>
            <a:r>
              <a:rPr lang="id-ID" dirty="0"/>
              <a:t>Transaksi bisnis internasional semacam ini dapat ditempuh dengan berbagai cara antara lain :</a:t>
            </a:r>
          </a:p>
          <a:p>
            <a:pPr>
              <a:defRPr/>
            </a:pPr>
            <a:r>
              <a:rPr lang="id-ID" dirty="0"/>
              <a:t>– Licencing</a:t>
            </a:r>
          </a:p>
          <a:p>
            <a:pPr>
              <a:defRPr/>
            </a:pPr>
            <a:r>
              <a:rPr lang="id-ID" dirty="0"/>
              <a:t>– Franchising</a:t>
            </a:r>
          </a:p>
          <a:p>
            <a:pPr>
              <a:defRPr/>
            </a:pPr>
            <a:r>
              <a:rPr lang="id-ID" dirty="0"/>
              <a:t>– Management Contracting</a:t>
            </a:r>
          </a:p>
          <a:p>
            <a:pPr>
              <a:defRPr/>
            </a:pPr>
            <a:r>
              <a:rPr lang="id-ID" dirty="0" smtClean="0"/>
              <a:t>– </a:t>
            </a:r>
            <a:r>
              <a:rPr lang="id-ID" dirty="0"/>
              <a:t>Joint Venturing</a:t>
            </a:r>
          </a:p>
          <a:p>
            <a:pPr>
              <a:defRPr/>
            </a:pPr>
            <a:r>
              <a:rPr lang="id-ID" dirty="0"/>
              <a:t>– Multinational Coporation (MNC)</a:t>
            </a:r>
          </a:p>
          <a:p>
            <a:pPr>
              <a:defRPr/>
            </a:pPr>
            <a:r>
              <a:rPr lang="id-ID" dirty="0"/>
              <a:t>Semua bentuk transaksi internasional tersebut diatas akan memerlukan transaksi pembayaran yang sering disebut sebagai Fee. Dalam hal itu Negara atau Home Country harus membayar sedangkan pengirim atau Host Country akan memperoleh pembayaran fee tersebut</a:t>
            </a:r>
            <a:r>
              <a:rPr lang="id-ID" dirty="0" smtClean="0"/>
              <a:t>.</a:t>
            </a:r>
            <a:endParaRPr lang="id-ID" dirty="0"/>
          </a:p>
        </p:txBody>
      </p:sp>
      <p:sp>
        <p:nvSpPr>
          <p:cNvPr id="3" name="Title 2"/>
          <p:cNvSpPr>
            <a:spLocks noGrp="1"/>
          </p:cNvSpPr>
          <p:nvPr>
            <p:ph type="title"/>
          </p:nvPr>
        </p:nvSpPr>
        <p:spPr/>
        <p:txBody>
          <a:bodyPr/>
          <a:lstStyle/>
          <a:p>
            <a:pPr>
              <a:defRPr/>
            </a:pPr>
            <a:r>
              <a:rPr lang="id-ID" dirty="0" smtClean="0"/>
              <a:t>b. International Marketing</a:t>
            </a:r>
            <a:endParaRPr lang="id-ID" dirty="0"/>
          </a:p>
        </p:txBody>
      </p:sp>
    </p:spTree>
    <p:extLst>
      <p:ext uri="{BB962C8B-B14F-4D97-AF65-F5344CB8AC3E}">
        <p14:creationId xmlns:p14="http://schemas.microsoft.com/office/powerpoint/2010/main" val="3742345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International Business?</a:t>
            </a:r>
            <a:endParaRPr lang="id-ID" dirty="0"/>
          </a:p>
        </p:txBody>
      </p:sp>
      <p:sp>
        <p:nvSpPr>
          <p:cNvPr id="3" name="Content Placeholder 2"/>
          <p:cNvSpPr>
            <a:spLocks noGrp="1"/>
          </p:cNvSpPr>
          <p:nvPr>
            <p:ph idx="1"/>
          </p:nvPr>
        </p:nvSpPr>
        <p:spPr>
          <a:xfrm>
            <a:off x="680321" y="2336873"/>
            <a:ext cx="10698879" cy="4233260"/>
          </a:xfrm>
        </p:spPr>
        <p:txBody>
          <a:bodyPr>
            <a:normAutofit lnSpcReduction="10000"/>
          </a:bodyPr>
          <a:lstStyle/>
          <a:p>
            <a:pPr>
              <a:defRPr/>
            </a:pPr>
            <a:r>
              <a:rPr lang="en-US" b="1" i="1" dirty="0">
                <a:solidFill>
                  <a:srgbClr val="FFFF00"/>
                </a:solidFill>
              </a:rPr>
              <a:t>International business consists of transactions that are devised and carried </a:t>
            </a:r>
            <a:r>
              <a:rPr lang="en-US" b="1" i="1" dirty="0" smtClean="0">
                <a:solidFill>
                  <a:srgbClr val="FFFF00"/>
                </a:solidFill>
              </a:rPr>
              <a:t>out across </a:t>
            </a:r>
            <a:r>
              <a:rPr lang="en-US" b="1" i="1" dirty="0">
                <a:solidFill>
                  <a:srgbClr val="FFFF00"/>
                </a:solidFill>
              </a:rPr>
              <a:t>national borders to satisfy the objectives of individuals, companies, and </a:t>
            </a:r>
            <a:r>
              <a:rPr lang="en-US" b="1" i="1" dirty="0" smtClean="0">
                <a:solidFill>
                  <a:srgbClr val="FFFF00"/>
                </a:solidFill>
              </a:rPr>
              <a:t>organizations</a:t>
            </a:r>
            <a:r>
              <a:rPr lang="id-ID" b="1" i="1" dirty="0" smtClean="0">
                <a:solidFill>
                  <a:srgbClr val="FFFF00"/>
                </a:solidFill>
              </a:rPr>
              <a:t> </a:t>
            </a:r>
            <a:r>
              <a:rPr lang="id-ID" sz="1700" b="1" dirty="0" smtClean="0"/>
              <a:t>(</a:t>
            </a:r>
            <a:r>
              <a:rPr lang="es-ES" sz="1700" b="1" dirty="0" err="1" smtClean="0"/>
              <a:t>bisnis</a:t>
            </a:r>
            <a:r>
              <a:rPr lang="es-ES" sz="1700" b="1" dirty="0" smtClean="0"/>
              <a:t> </a:t>
            </a:r>
            <a:r>
              <a:rPr lang="es-ES" sz="1700" b="1" dirty="0" err="1"/>
              <a:t>internasional</a:t>
            </a:r>
            <a:r>
              <a:rPr lang="es-ES" sz="1700" b="1" dirty="0"/>
              <a:t> </a:t>
            </a:r>
            <a:r>
              <a:rPr lang="es-ES" sz="1700" b="1" dirty="0" err="1"/>
              <a:t>terdiri</a:t>
            </a:r>
            <a:r>
              <a:rPr lang="es-ES" sz="1700" b="1" dirty="0"/>
              <a:t> </a:t>
            </a:r>
            <a:r>
              <a:rPr lang="es-ES" sz="1700" b="1" dirty="0" err="1"/>
              <a:t>dari</a:t>
            </a:r>
            <a:r>
              <a:rPr lang="es-ES" sz="1700" b="1" dirty="0"/>
              <a:t> </a:t>
            </a:r>
            <a:r>
              <a:rPr lang="es-ES" sz="1700" b="1" dirty="0" err="1"/>
              <a:t>transaksi</a:t>
            </a:r>
            <a:r>
              <a:rPr lang="es-ES" sz="1700" b="1" dirty="0"/>
              <a:t> yang </a:t>
            </a:r>
            <a:r>
              <a:rPr lang="es-ES" sz="1700" b="1" dirty="0" err="1"/>
              <a:t>dirancang</a:t>
            </a:r>
            <a:r>
              <a:rPr lang="es-ES" sz="1700" b="1" dirty="0"/>
              <a:t> dan </a:t>
            </a:r>
            <a:r>
              <a:rPr lang="es-ES" sz="1700" b="1" dirty="0" err="1"/>
              <a:t>dilakukan</a:t>
            </a:r>
            <a:r>
              <a:rPr lang="es-ES" sz="1700" b="1" dirty="0"/>
              <a:t> </a:t>
            </a:r>
            <a:r>
              <a:rPr lang="es-ES" sz="1700" b="1" dirty="0" err="1"/>
              <a:t>lintas</a:t>
            </a:r>
            <a:r>
              <a:rPr lang="es-ES" sz="1700" b="1" dirty="0"/>
              <a:t> batas </a:t>
            </a:r>
            <a:r>
              <a:rPr lang="es-ES" sz="1700" b="1" dirty="0" err="1"/>
              <a:t>nasional</a:t>
            </a:r>
            <a:r>
              <a:rPr lang="es-ES" sz="1700" b="1" dirty="0"/>
              <a:t> </a:t>
            </a:r>
            <a:r>
              <a:rPr lang="es-ES" sz="1700" b="1" dirty="0" err="1"/>
              <a:t>untuk</a:t>
            </a:r>
            <a:r>
              <a:rPr lang="es-ES" sz="1700" b="1" dirty="0"/>
              <a:t> </a:t>
            </a:r>
            <a:r>
              <a:rPr lang="es-ES" sz="1700" b="1" dirty="0" err="1"/>
              <a:t>memenuhi</a:t>
            </a:r>
            <a:r>
              <a:rPr lang="es-ES" sz="1700" b="1" dirty="0"/>
              <a:t> </a:t>
            </a:r>
            <a:r>
              <a:rPr lang="es-ES" sz="1700" b="1" dirty="0" err="1"/>
              <a:t>tujuan</a:t>
            </a:r>
            <a:r>
              <a:rPr lang="es-ES" sz="1700" b="1" dirty="0"/>
              <a:t> </a:t>
            </a:r>
            <a:r>
              <a:rPr lang="es-ES" sz="1700" b="1" dirty="0" err="1"/>
              <a:t>individu</a:t>
            </a:r>
            <a:r>
              <a:rPr lang="es-ES" sz="1700" b="1" dirty="0"/>
              <a:t>, </a:t>
            </a:r>
            <a:r>
              <a:rPr lang="es-ES" sz="1700" b="1" dirty="0" err="1"/>
              <a:t>perusahaan</a:t>
            </a:r>
            <a:r>
              <a:rPr lang="es-ES" sz="1700" b="1" dirty="0"/>
              <a:t>, dan </a:t>
            </a:r>
            <a:r>
              <a:rPr lang="es-ES" sz="1700" b="1" dirty="0" err="1" smtClean="0"/>
              <a:t>organisasi</a:t>
            </a:r>
            <a:r>
              <a:rPr lang="id-ID" sz="1700" b="1" dirty="0" smtClean="0"/>
              <a:t>)</a:t>
            </a:r>
            <a:r>
              <a:rPr lang="es-ES" sz="1700" b="1" dirty="0" smtClean="0"/>
              <a:t>.</a:t>
            </a:r>
            <a:endParaRPr lang="en-US" sz="1700" b="1" dirty="0"/>
          </a:p>
          <a:p>
            <a:pPr>
              <a:defRPr/>
            </a:pPr>
            <a:r>
              <a:rPr lang="id-ID" dirty="0"/>
              <a:t>Bisnis internasional merupakan kegiatan bisnis yang dilakukan melewati batas – batas Negara. </a:t>
            </a:r>
          </a:p>
          <a:p>
            <a:pPr>
              <a:defRPr/>
            </a:pPr>
            <a:r>
              <a:rPr lang="id-ID" dirty="0"/>
              <a:t>Transaksi bisnis yang dilakukan oleh suatu </a:t>
            </a:r>
            <a:r>
              <a:rPr lang="id-ID" dirty="0" smtClean="0"/>
              <a:t>negara </a:t>
            </a:r>
            <a:r>
              <a:rPr lang="id-ID" dirty="0"/>
              <a:t>dengan </a:t>
            </a:r>
            <a:r>
              <a:rPr lang="id-ID" dirty="0" smtClean="0"/>
              <a:t>negara </a:t>
            </a:r>
            <a:r>
              <a:rPr lang="id-ID" dirty="0"/>
              <a:t>lain sering disebut sebagai Bisnis Internasional (</a:t>
            </a:r>
            <a:r>
              <a:rPr lang="id-ID" i="1" dirty="0"/>
              <a:t>International Trade</a:t>
            </a:r>
            <a:r>
              <a:rPr lang="id-ID" dirty="0"/>
              <a:t>). </a:t>
            </a:r>
          </a:p>
          <a:p>
            <a:pPr>
              <a:defRPr/>
            </a:pPr>
            <a:r>
              <a:rPr lang="id-ID" dirty="0"/>
              <a:t>Dilain pihak transaksi bisnis itu dilakukan oleh suatu perusahaan dalam suatu </a:t>
            </a:r>
            <a:r>
              <a:rPr lang="id-ID" dirty="0" smtClean="0"/>
              <a:t>negara </a:t>
            </a:r>
            <a:r>
              <a:rPr lang="id-ID" dirty="0"/>
              <a:t>dengan perusahaan lain atau individu di </a:t>
            </a:r>
            <a:r>
              <a:rPr lang="id-ID" dirty="0" smtClean="0"/>
              <a:t>negara </a:t>
            </a:r>
            <a:r>
              <a:rPr lang="id-ID" dirty="0"/>
              <a:t>lain disebut </a:t>
            </a:r>
            <a:r>
              <a:rPr lang="id-ID" i="1" dirty="0" smtClean="0"/>
              <a:t>International </a:t>
            </a:r>
            <a:r>
              <a:rPr lang="id-ID" i="1" dirty="0"/>
              <a:t>Marketing</a:t>
            </a:r>
            <a:r>
              <a:rPr lang="id-ID" dirty="0"/>
              <a:t>. Pemasaran internasional inilah yang biasanya diartikan sebagai Bisnis Internasional.</a:t>
            </a:r>
          </a:p>
        </p:txBody>
      </p:sp>
    </p:spTree>
    <p:extLst>
      <p:ext uri="{BB962C8B-B14F-4D97-AF65-F5344CB8AC3E}">
        <p14:creationId xmlns:p14="http://schemas.microsoft.com/office/powerpoint/2010/main" val="257596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509410" y="2223911"/>
            <a:ext cx="11467941" cy="4289778"/>
          </a:xfrm>
        </p:spPr>
        <p:txBody>
          <a:bodyPr>
            <a:noAutofit/>
          </a:bodyPr>
          <a:lstStyle/>
          <a:p>
            <a:pPr marL="609600" indent="-609600" algn="just">
              <a:buNone/>
              <a:defRPr/>
            </a:pPr>
            <a:r>
              <a:rPr lang="en-US" sz="2600" dirty="0">
                <a:solidFill>
                  <a:schemeClr val="accent6">
                    <a:lumMod val="75000"/>
                  </a:schemeClr>
                </a:solidFill>
                <a:latin typeface="Berlin Sans FB" pitchFamily="34" charset="0"/>
              </a:rPr>
              <a:t>Perusahaan </a:t>
            </a:r>
            <a:r>
              <a:rPr lang="en-US" sz="2600" dirty="0" err="1">
                <a:solidFill>
                  <a:schemeClr val="accent6">
                    <a:lumMod val="75000"/>
                  </a:schemeClr>
                </a:solidFill>
                <a:latin typeface="Berlin Sans FB" pitchFamily="34" charset="0"/>
              </a:rPr>
              <a:t>multidomestik</a:t>
            </a:r>
            <a:r>
              <a:rPr lang="en-US" sz="2600" dirty="0">
                <a:solidFill>
                  <a:schemeClr val="accent6">
                    <a:lumMod val="75000"/>
                  </a:schemeClr>
                </a:solidFill>
                <a:latin typeface="Berlin Sans FB" pitchFamily="34" charset="0"/>
              </a:rPr>
              <a:t> : </a:t>
            </a:r>
            <a:endParaRPr lang="id-ID" sz="2600" dirty="0">
              <a:solidFill>
                <a:schemeClr val="accent6">
                  <a:lumMod val="75000"/>
                </a:schemeClr>
              </a:solidFill>
              <a:latin typeface="Berlin Sans FB" pitchFamily="34" charset="0"/>
            </a:endParaRPr>
          </a:p>
          <a:p>
            <a:pPr marL="609600" indent="-609600" algn="just">
              <a:defRPr/>
            </a:pPr>
            <a:r>
              <a:rPr lang="en-US" sz="2600" dirty="0" err="1">
                <a:latin typeface="Berlin Sans FB" pitchFamily="34" charset="0"/>
              </a:rPr>
              <a:t>Menjalankan</a:t>
            </a:r>
            <a:r>
              <a:rPr lang="en-US" sz="2600" dirty="0">
                <a:latin typeface="Berlin Sans FB" pitchFamily="34" charset="0"/>
              </a:rPr>
              <a:t> </a:t>
            </a:r>
            <a:r>
              <a:rPr lang="en-US" sz="2600" dirty="0" err="1">
                <a:latin typeface="Berlin Sans FB" pitchFamily="34" charset="0"/>
              </a:rPr>
              <a:t>bisnis</a:t>
            </a:r>
            <a:r>
              <a:rPr lang="en-US" sz="2600" dirty="0">
                <a:latin typeface="Berlin Sans FB" pitchFamily="34" charset="0"/>
              </a:rPr>
              <a:t> </a:t>
            </a:r>
            <a:r>
              <a:rPr lang="en-US" sz="2600" dirty="0" err="1">
                <a:latin typeface="Berlin Sans FB" pitchFamily="34" charset="0"/>
              </a:rPr>
              <a:t>melalui</a:t>
            </a:r>
            <a:r>
              <a:rPr lang="en-US" sz="2600" dirty="0">
                <a:latin typeface="Berlin Sans FB" pitchFamily="34" charset="0"/>
              </a:rPr>
              <a:t> </a:t>
            </a:r>
            <a:r>
              <a:rPr lang="en-US" sz="2600" dirty="0" err="1">
                <a:latin typeface="Berlin Sans FB" pitchFamily="34" charset="0"/>
              </a:rPr>
              <a:t>beberapa</a:t>
            </a:r>
            <a:r>
              <a:rPr lang="en-US" sz="2600" dirty="0">
                <a:latin typeface="Berlin Sans FB" pitchFamily="34" charset="0"/>
              </a:rPr>
              <a:t> unit/ </a:t>
            </a:r>
            <a:r>
              <a:rPr lang="en-US" sz="2600" dirty="0" err="1">
                <a:latin typeface="Berlin Sans FB" pitchFamily="34" charset="0"/>
              </a:rPr>
              <a:t>perusahaan</a:t>
            </a:r>
            <a:r>
              <a:rPr lang="en-US" sz="2600" dirty="0">
                <a:latin typeface="Berlin Sans FB" pitchFamily="34" charset="0"/>
              </a:rPr>
              <a:t> </a:t>
            </a:r>
            <a:r>
              <a:rPr lang="en-US" sz="2600" dirty="0" err="1">
                <a:latin typeface="Berlin Sans FB" pitchFamily="34" charset="0"/>
              </a:rPr>
              <a:t>lokal</a:t>
            </a:r>
            <a:r>
              <a:rPr lang="en-US" sz="2600" dirty="0">
                <a:latin typeface="Berlin Sans FB" pitchFamily="34" charset="0"/>
              </a:rPr>
              <a:t> di </a:t>
            </a:r>
            <a:r>
              <a:rPr lang="en-US" sz="2600" dirty="0" err="1">
                <a:latin typeface="Berlin Sans FB" pitchFamily="34" charset="0"/>
              </a:rPr>
              <a:t>luar</a:t>
            </a:r>
            <a:r>
              <a:rPr lang="en-US" sz="2600" dirty="0">
                <a:latin typeface="Berlin Sans FB" pitchFamily="34" charset="0"/>
              </a:rPr>
              <a:t> </a:t>
            </a:r>
            <a:r>
              <a:rPr lang="en-US" sz="2600" dirty="0" err="1">
                <a:latin typeface="Berlin Sans FB" pitchFamily="34" charset="0"/>
              </a:rPr>
              <a:t>negeri</a:t>
            </a:r>
            <a:endParaRPr lang="en-US" sz="2600" dirty="0">
              <a:latin typeface="Berlin Sans FB" pitchFamily="34" charset="0"/>
            </a:endParaRPr>
          </a:p>
          <a:p>
            <a:pPr marL="609600" indent="-609600" algn="just">
              <a:defRPr/>
            </a:pPr>
            <a:r>
              <a:rPr lang="en-US" sz="2600" dirty="0" err="1">
                <a:latin typeface="Berlin Sans FB" pitchFamily="34" charset="0"/>
              </a:rPr>
              <a:t>Sebuah</a:t>
            </a:r>
            <a:r>
              <a:rPr lang="en-US" sz="2600" dirty="0">
                <a:latin typeface="Berlin Sans FB" pitchFamily="34" charset="0"/>
              </a:rPr>
              <a:t> </a:t>
            </a:r>
            <a:r>
              <a:rPr lang="en-US" sz="2600" dirty="0" err="1">
                <a:latin typeface="Berlin Sans FB" pitchFamily="34" charset="0"/>
              </a:rPr>
              <a:t>organisasi</a:t>
            </a:r>
            <a:r>
              <a:rPr lang="en-US" sz="2600" dirty="0">
                <a:latin typeface="Berlin Sans FB" pitchFamily="34" charset="0"/>
              </a:rPr>
              <a:t> </a:t>
            </a:r>
            <a:r>
              <a:rPr lang="en-US" sz="2600" dirty="0" err="1">
                <a:latin typeface="Berlin Sans FB" pitchFamily="34" charset="0"/>
              </a:rPr>
              <a:t>dengan</a:t>
            </a:r>
            <a:r>
              <a:rPr lang="en-US" sz="2600" dirty="0">
                <a:latin typeface="Berlin Sans FB" pitchFamily="34" charset="0"/>
              </a:rPr>
              <a:t> </a:t>
            </a:r>
            <a:r>
              <a:rPr lang="en-US" sz="2600" dirty="0" err="1">
                <a:latin typeface="Berlin Sans FB" pitchFamily="34" charset="0"/>
              </a:rPr>
              <a:t>cabang</a:t>
            </a:r>
            <a:r>
              <a:rPr lang="en-US" sz="2600" dirty="0">
                <a:latin typeface="Berlin Sans FB" pitchFamily="34" charset="0"/>
              </a:rPr>
              <a:t> di </a:t>
            </a:r>
            <a:r>
              <a:rPr lang="en-US" sz="2600" dirty="0" err="1">
                <a:latin typeface="Berlin Sans FB" pitchFamily="34" charset="0"/>
              </a:rPr>
              <a:t>banyak</a:t>
            </a:r>
            <a:r>
              <a:rPr lang="en-US" sz="2600" dirty="0">
                <a:latin typeface="Berlin Sans FB" pitchFamily="34" charset="0"/>
              </a:rPr>
              <a:t> </a:t>
            </a:r>
            <a:r>
              <a:rPr lang="en-US" sz="2600" dirty="0" err="1">
                <a:latin typeface="Berlin Sans FB" pitchFamily="34" charset="0"/>
              </a:rPr>
              <a:t>negara,merumuskan</a:t>
            </a:r>
            <a:r>
              <a:rPr lang="en-US" sz="2600" dirty="0">
                <a:latin typeface="Berlin Sans FB" pitchFamily="34" charset="0"/>
              </a:rPr>
              <a:t> </a:t>
            </a:r>
            <a:r>
              <a:rPr lang="en-US" sz="2600" dirty="0" err="1">
                <a:latin typeface="Berlin Sans FB" pitchFamily="34" charset="0"/>
              </a:rPr>
              <a:t>strategi</a:t>
            </a:r>
            <a:r>
              <a:rPr lang="en-US" sz="2600" dirty="0">
                <a:latin typeface="Berlin Sans FB" pitchFamily="34" charset="0"/>
              </a:rPr>
              <a:t> </a:t>
            </a:r>
            <a:r>
              <a:rPr lang="en-US" sz="2600" dirty="0" err="1">
                <a:latin typeface="Berlin Sans FB" pitchFamily="34" charset="0"/>
              </a:rPr>
              <a:t>bisnisnya</a:t>
            </a:r>
            <a:r>
              <a:rPr lang="en-US" sz="2600" dirty="0">
                <a:latin typeface="Berlin Sans FB" pitchFamily="34" charset="0"/>
              </a:rPr>
              <a:t> </a:t>
            </a:r>
            <a:r>
              <a:rPr lang="en-US" sz="2600" dirty="0" err="1">
                <a:latin typeface="Berlin Sans FB" pitchFamily="34" charset="0"/>
              </a:rPr>
              <a:t>sendiri</a:t>
            </a:r>
            <a:r>
              <a:rPr lang="en-US" sz="2600" dirty="0">
                <a:latin typeface="Berlin Sans FB" pitchFamily="34" charset="0"/>
              </a:rPr>
              <a:t> </a:t>
            </a:r>
            <a:r>
              <a:rPr lang="en-US" sz="2600" dirty="0" err="1">
                <a:latin typeface="Berlin Sans FB" pitchFamily="34" charset="0"/>
              </a:rPr>
              <a:t>berdasarkan</a:t>
            </a:r>
            <a:r>
              <a:rPr lang="en-US" sz="2600" dirty="0">
                <a:latin typeface="Berlin Sans FB" pitchFamily="34" charset="0"/>
              </a:rPr>
              <a:t> </a:t>
            </a:r>
            <a:r>
              <a:rPr lang="en-US" sz="2600" dirty="0" err="1">
                <a:latin typeface="Berlin Sans FB" pitchFamily="34" charset="0"/>
              </a:rPr>
              <a:t>perbedaan</a:t>
            </a:r>
            <a:r>
              <a:rPr lang="en-US" sz="2600" dirty="0">
                <a:latin typeface="Berlin Sans FB" pitchFamily="34" charset="0"/>
              </a:rPr>
              <a:t> </a:t>
            </a:r>
            <a:r>
              <a:rPr lang="en-US" sz="2600" dirty="0" err="1">
                <a:latin typeface="Berlin Sans FB" pitchFamily="34" charset="0"/>
              </a:rPr>
              <a:t>dasar</a:t>
            </a:r>
            <a:r>
              <a:rPr lang="en-US" sz="2600" dirty="0">
                <a:latin typeface="Berlin Sans FB" pitchFamily="34" charset="0"/>
              </a:rPr>
              <a:t> yang </a:t>
            </a:r>
            <a:r>
              <a:rPr lang="en-US" sz="2600" dirty="0" err="1">
                <a:latin typeface="Berlin Sans FB" pitchFamily="34" charset="0"/>
              </a:rPr>
              <a:t>dipahami</a:t>
            </a:r>
            <a:endParaRPr lang="en-US" sz="2600" dirty="0">
              <a:latin typeface="Berlin Sans FB" pitchFamily="34" charset="0"/>
            </a:endParaRPr>
          </a:p>
          <a:p>
            <a:pPr marL="609600" indent="-609600" algn="just">
              <a:buNone/>
              <a:defRPr/>
            </a:pPr>
            <a:r>
              <a:rPr lang="en-US" sz="2600" dirty="0" smtClean="0">
                <a:solidFill>
                  <a:schemeClr val="accent6">
                    <a:lumMod val="75000"/>
                  </a:schemeClr>
                </a:solidFill>
                <a:latin typeface="Berlin Sans FB" pitchFamily="34" charset="0"/>
              </a:rPr>
              <a:t>Perusahaan </a:t>
            </a:r>
            <a:r>
              <a:rPr lang="en-US" sz="2600" dirty="0">
                <a:solidFill>
                  <a:schemeClr val="accent6">
                    <a:lumMod val="75000"/>
                  </a:schemeClr>
                </a:solidFill>
                <a:latin typeface="Berlin Sans FB" pitchFamily="34" charset="0"/>
              </a:rPr>
              <a:t>global :</a:t>
            </a:r>
          </a:p>
          <a:p>
            <a:pPr marL="609600" indent="-609600" algn="just">
              <a:defRPr/>
            </a:pPr>
            <a:r>
              <a:rPr lang="en-US" sz="2600" dirty="0" err="1">
                <a:latin typeface="Berlin Sans FB" pitchFamily="34" charset="0"/>
              </a:rPr>
              <a:t>Organisasi</a:t>
            </a:r>
            <a:r>
              <a:rPr lang="en-US" sz="2600" dirty="0">
                <a:latin typeface="Berlin Sans FB" pitchFamily="34" charset="0"/>
              </a:rPr>
              <a:t> yang </a:t>
            </a:r>
            <a:r>
              <a:rPr lang="en-US" sz="2600" dirty="0" err="1">
                <a:latin typeface="Berlin Sans FB" pitchFamily="34" charset="0"/>
              </a:rPr>
              <a:t>berupaya</a:t>
            </a:r>
            <a:r>
              <a:rPr lang="en-US" sz="2600" dirty="0">
                <a:latin typeface="Berlin Sans FB" pitchFamily="34" charset="0"/>
              </a:rPr>
              <a:t> </a:t>
            </a:r>
            <a:r>
              <a:rPr lang="en-US" sz="2600" dirty="0" err="1">
                <a:latin typeface="Berlin Sans FB" pitchFamily="34" charset="0"/>
              </a:rPr>
              <a:t>untuk</a:t>
            </a:r>
            <a:r>
              <a:rPr lang="en-US" sz="2600" dirty="0">
                <a:latin typeface="Berlin Sans FB" pitchFamily="34" charset="0"/>
              </a:rPr>
              <a:t> </a:t>
            </a:r>
            <a:r>
              <a:rPr lang="en-US" sz="2600" dirty="0" err="1">
                <a:latin typeface="Berlin Sans FB" pitchFamily="34" charset="0"/>
              </a:rPr>
              <a:t>membakukan</a:t>
            </a:r>
            <a:r>
              <a:rPr lang="en-US" sz="2600" dirty="0">
                <a:latin typeface="Berlin Sans FB" pitchFamily="34" charset="0"/>
              </a:rPr>
              <a:t> </a:t>
            </a:r>
            <a:r>
              <a:rPr lang="en-US" sz="2600" dirty="0" err="1">
                <a:latin typeface="Berlin Sans FB" pitchFamily="34" charset="0"/>
              </a:rPr>
              <a:t>dan</a:t>
            </a:r>
            <a:r>
              <a:rPr lang="en-US" sz="2600" dirty="0">
                <a:latin typeface="Berlin Sans FB" pitchFamily="34" charset="0"/>
              </a:rPr>
              <a:t> </a:t>
            </a:r>
            <a:r>
              <a:rPr lang="en-US" sz="2600" dirty="0" err="1">
                <a:latin typeface="Berlin Sans FB" pitchFamily="34" charset="0"/>
              </a:rPr>
              <a:t>memadukan</a:t>
            </a:r>
            <a:r>
              <a:rPr lang="en-US" sz="2600" dirty="0">
                <a:latin typeface="Berlin Sans FB" pitchFamily="34" charset="0"/>
              </a:rPr>
              <a:t> </a:t>
            </a:r>
            <a:r>
              <a:rPr lang="en-US" sz="2600" dirty="0" err="1">
                <a:latin typeface="Berlin Sans FB" pitchFamily="34" charset="0"/>
              </a:rPr>
              <a:t>operasi</a:t>
            </a:r>
            <a:r>
              <a:rPr lang="en-US" sz="2600" dirty="0">
                <a:latin typeface="Berlin Sans FB" pitchFamily="34" charset="0"/>
              </a:rPr>
              <a:t> </a:t>
            </a:r>
            <a:r>
              <a:rPr lang="en-US" sz="2600" dirty="0" err="1">
                <a:latin typeface="Berlin Sans FB" pitchFamily="34" charset="0"/>
              </a:rPr>
              <a:t>diseluruh</a:t>
            </a:r>
            <a:r>
              <a:rPr lang="en-US" sz="2600" dirty="0">
                <a:latin typeface="Berlin Sans FB" pitchFamily="34" charset="0"/>
              </a:rPr>
              <a:t> </a:t>
            </a:r>
            <a:r>
              <a:rPr lang="en-US" sz="2600" dirty="0" err="1">
                <a:latin typeface="Berlin Sans FB" pitchFamily="34" charset="0"/>
              </a:rPr>
              <a:t>dunia</a:t>
            </a:r>
            <a:r>
              <a:rPr lang="en-US" sz="2600" dirty="0">
                <a:latin typeface="Berlin Sans FB" pitchFamily="34" charset="0"/>
              </a:rPr>
              <a:t> </a:t>
            </a:r>
            <a:r>
              <a:rPr lang="en-US" sz="2600" dirty="0" err="1">
                <a:latin typeface="Berlin Sans FB" pitchFamily="34" charset="0"/>
              </a:rPr>
              <a:t>dalam</a:t>
            </a:r>
            <a:r>
              <a:rPr lang="en-US" sz="2600" dirty="0">
                <a:latin typeface="Berlin Sans FB" pitchFamily="34" charset="0"/>
              </a:rPr>
              <a:t> </a:t>
            </a:r>
            <a:r>
              <a:rPr lang="en-US" sz="2600" dirty="0" err="1">
                <a:latin typeface="Berlin Sans FB" pitchFamily="34" charset="0"/>
              </a:rPr>
              <a:t>semua</a:t>
            </a:r>
            <a:r>
              <a:rPr lang="en-US" sz="2600" dirty="0">
                <a:latin typeface="Berlin Sans FB" pitchFamily="34" charset="0"/>
              </a:rPr>
              <a:t> </a:t>
            </a:r>
            <a:r>
              <a:rPr lang="en-US" sz="2600" dirty="0" err="1">
                <a:latin typeface="Berlin Sans FB" pitchFamily="34" charset="0"/>
              </a:rPr>
              <a:t>bidang</a:t>
            </a:r>
            <a:r>
              <a:rPr lang="en-US" sz="2600" dirty="0">
                <a:latin typeface="Berlin Sans FB" pitchFamily="34" charset="0"/>
              </a:rPr>
              <a:t> </a:t>
            </a:r>
            <a:r>
              <a:rPr lang="en-US" sz="2600" dirty="0" err="1">
                <a:latin typeface="Berlin Sans FB" pitchFamily="34" charset="0"/>
              </a:rPr>
              <a:t>fungsional</a:t>
            </a:r>
            <a:r>
              <a:rPr lang="en-US" sz="2600" dirty="0" smtClean="0">
                <a:latin typeface="Berlin Sans FB" pitchFamily="34" charset="0"/>
              </a:rPr>
              <a:t>.</a:t>
            </a:r>
            <a:endParaRPr lang="en-US" sz="2600" dirty="0">
              <a:latin typeface="Berlin Sans FB" pitchFamily="34" charset="0"/>
            </a:endParaRPr>
          </a:p>
          <a:p>
            <a:pPr marL="609600" indent="-609600" algn="just">
              <a:buNone/>
              <a:defRPr/>
            </a:pPr>
            <a:r>
              <a:rPr lang="en-US" sz="2600" dirty="0">
                <a:solidFill>
                  <a:schemeClr val="accent6">
                    <a:lumMod val="75000"/>
                  </a:schemeClr>
                </a:solidFill>
                <a:latin typeface="Berlin Sans FB" pitchFamily="34" charset="0"/>
              </a:rPr>
              <a:t> Perusahaan </a:t>
            </a:r>
            <a:r>
              <a:rPr lang="en-US" sz="2600" dirty="0" err="1">
                <a:solidFill>
                  <a:schemeClr val="accent6">
                    <a:lumMod val="75000"/>
                  </a:schemeClr>
                </a:solidFill>
                <a:latin typeface="Berlin Sans FB" pitchFamily="34" charset="0"/>
              </a:rPr>
              <a:t>Internasional</a:t>
            </a:r>
            <a:r>
              <a:rPr lang="en-US" sz="2600" dirty="0">
                <a:solidFill>
                  <a:schemeClr val="accent6">
                    <a:lumMod val="75000"/>
                  </a:schemeClr>
                </a:solidFill>
                <a:latin typeface="Berlin Sans FB" pitchFamily="34" charset="0"/>
              </a:rPr>
              <a:t>: </a:t>
            </a:r>
            <a:endParaRPr lang="id-ID" sz="2600" dirty="0">
              <a:solidFill>
                <a:schemeClr val="accent6">
                  <a:lumMod val="75000"/>
                </a:schemeClr>
              </a:solidFill>
              <a:latin typeface="Berlin Sans FB" pitchFamily="34" charset="0"/>
            </a:endParaRPr>
          </a:p>
          <a:p>
            <a:pPr marL="609600" indent="-609600" algn="just">
              <a:buNone/>
              <a:defRPr/>
            </a:pPr>
            <a:r>
              <a:rPr lang="id-ID" sz="2600" dirty="0">
                <a:latin typeface="Berlin Sans FB" pitchFamily="34" charset="0"/>
              </a:rPr>
              <a:t>        </a:t>
            </a:r>
            <a:r>
              <a:rPr lang="en-US" sz="2600" dirty="0" err="1">
                <a:latin typeface="Berlin Sans FB" pitchFamily="34" charset="0"/>
              </a:rPr>
              <a:t>merujuk</a:t>
            </a:r>
            <a:r>
              <a:rPr lang="en-US" sz="2600" dirty="0">
                <a:latin typeface="Berlin Sans FB" pitchFamily="34" charset="0"/>
              </a:rPr>
              <a:t> </a:t>
            </a:r>
            <a:r>
              <a:rPr lang="en-US" sz="2600" dirty="0" err="1">
                <a:latin typeface="Berlin Sans FB" pitchFamily="34" charset="0"/>
              </a:rPr>
              <a:t>kepada</a:t>
            </a:r>
            <a:r>
              <a:rPr lang="en-US" sz="2600" dirty="0">
                <a:latin typeface="Berlin Sans FB" pitchFamily="34" charset="0"/>
              </a:rPr>
              <a:t> </a:t>
            </a:r>
            <a:r>
              <a:rPr lang="en-US" sz="2600" dirty="0" err="1">
                <a:latin typeface="Berlin Sans FB" pitchFamily="34" charset="0"/>
              </a:rPr>
              <a:t>baik</a:t>
            </a:r>
            <a:r>
              <a:rPr lang="en-US" sz="2600" dirty="0">
                <a:latin typeface="Berlin Sans FB" pitchFamily="34" charset="0"/>
              </a:rPr>
              <a:t> </a:t>
            </a:r>
            <a:r>
              <a:rPr lang="en-US" sz="2600" dirty="0" err="1">
                <a:latin typeface="Berlin Sans FB" pitchFamily="34" charset="0"/>
              </a:rPr>
              <a:t>perusahaan-perusahaan</a:t>
            </a:r>
            <a:r>
              <a:rPr lang="en-US" sz="2600" dirty="0">
                <a:latin typeface="Berlin Sans FB" pitchFamily="34" charset="0"/>
              </a:rPr>
              <a:t> global </a:t>
            </a:r>
            <a:r>
              <a:rPr lang="en-US" sz="2600" dirty="0" err="1">
                <a:latin typeface="Berlin Sans FB" pitchFamily="34" charset="0"/>
              </a:rPr>
              <a:t>maupun</a:t>
            </a:r>
            <a:r>
              <a:rPr lang="en-US" sz="2600" dirty="0">
                <a:latin typeface="Berlin Sans FB" pitchFamily="34" charset="0"/>
              </a:rPr>
              <a:t> </a:t>
            </a:r>
            <a:r>
              <a:rPr lang="en-US" sz="2600" dirty="0" err="1">
                <a:latin typeface="Berlin Sans FB" pitchFamily="34" charset="0"/>
              </a:rPr>
              <a:t>multidomestik</a:t>
            </a:r>
            <a:r>
              <a:rPr lang="en-US" sz="2600" dirty="0">
                <a:latin typeface="Berlin Sans FB" pitchFamily="34" charset="0"/>
              </a:rPr>
              <a:t>.</a:t>
            </a:r>
          </a:p>
        </p:txBody>
      </p:sp>
      <p:sp>
        <p:nvSpPr>
          <p:cNvPr id="6146" name="Rectangle 2"/>
          <p:cNvSpPr>
            <a:spLocks noGrp="1" noChangeArrowheads="1"/>
          </p:cNvSpPr>
          <p:nvPr>
            <p:ph type="title"/>
          </p:nvPr>
        </p:nvSpPr>
        <p:spPr>
          <a:xfrm>
            <a:off x="866423" y="855133"/>
            <a:ext cx="8229600" cy="927100"/>
          </a:xfrm>
        </p:spPr>
        <p:txBody>
          <a:bodyPr>
            <a:normAutofit/>
          </a:bodyPr>
          <a:lstStyle/>
          <a:p>
            <a:pPr>
              <a:defRPr/>
            </a:pPr>
            <a:r>
              <a:rPr lang="en-US" sz="3000" dirty="0">
                <a:latin typeface="Berlin Sans FB" pitchFamily="34" charset="0"/>
              </a:rPr>
              <a:t>Perusahaan Yang </a:t>
            </a:r>
            <a:r>
              <a:rPr lang="en-US" sz="3000" dirty="0" err="1">
                <a:latin typeface="Berlin Sans FB" pitchFamily="34" charset="0"/>
              </a:rPr>
              <a:t>Melakukan</a:t>
            </a:r>
            <a:r>
              <a:rPr lang="en-US" sz="3000" dirty="0">
                <a:latin typeface="Berlin Sans FB" pitchFamily="34" charset="0"/>
              </a:rPr>
              <a:t> </a:t>
            </a:r>
            <a:r>
              <a:rPr lang="en-US" sz="3000" dirty="0" err="1">
                <a:latin typeface="Berlin Sans FB" pitchFamily="34" charset="0"/>
              </a:rPr>
              <a:t>Bisnis</a:t>
            </a:r>
            <a:r>
              <a:rPr lang="en-US" sz="3000" dirty="0">
                <a:latin typeface="Berlin Sans FB" pitchFamily="34" charset="0"/>
              </a:rPr>
              <a:t> </a:t>
            </a:r>
            <a:r>
              <a:rPr lang="en-US" sz="3000" dirty="0" err="1">
                <a:latin typeface="Berlin Sans FB" pitchFamily="34" charset="0"/>
              </a:rPr>
              <a:t>Internasional</a:t>
            </a:r>
            <a:endParaRPr lang="en-US" sz="3000" dirty="0">
              <a:latin typeface="Berlin Sans FB" pitchFamily="34" charset="0"/>
            </a:endParaRPr>
          </a:p>
        </p:txBody>
      </p:sp>
    </p:spTree>
    <p:extLst>
      <p:ext uri="{BB962C8B-B14F-4D97-AF65-F5344CB8AC3E}">
        <p14:creationId xmlns:p14="http://schemas.microsoft.com/office/powerpoint/2010/main" val="1535294771"/>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id-ID" b="1" dirty="0"/>
              <a:t>Bidang Kegiatan Bisnis Internasional</a:t>
            </a:r>
            <a:endParaRPr lang="id-ID" dirty="0"/>
          </a:p>
        </p:txBody>
      </p:sp>
      <p:sp>
        <p:nvSpPr>
          <p:cNvPr id="3" name="Content Placeholder 2"/>
          <p:cNvSpPr>
            <a:spLocks noGrp="1"/>
          </p:cNvSpPr>
          <p:nvPr>
            <p:ph idx="1"/>
          </p:nvPr>
        </p:nvSpPr>
        <p:spPr>
          <a:xfrm>
            <a:off x="6490952" y="2491419"/>
            <a:ext cx="5425968" cy="4166958"/>
          </a:xfrm>
        </p:spPr>
        <p:txBody>
          <a:bodyPr>
            <a:normAutofit lnSpcReduction="10000"/>
          </a:bodyPr>
          <a:lstStyle/>
          <a:p>
            <a:pPr>
              <a:defRPr/>
            </a:pPr>
            <a:r>
              <a:rPr lang="id-ID" sz="2800" dirty="0"/>
              <a:t>Lingkungan Domestik, termasuk sosio ekonomi, </a:t>
            </a:r>
            <a:r>
              <a:rPr lang="id-ID" sz="2800" dirty="0" smtClean="0"/>
              <a:t>sosio-cultural</a:t>
            </a:r>
            <a:r>
              <a:rPr lang="id-ID" sz="2800" dirty="0"/>
              <a:t>, politik, </a:t>
            </a:r>
            <a:r>
              <a:rPr lang="id-ID" sz="2800" dirty="0" smtClean="0"/>
              <a:t>hukum</a:t>
            </a:r>
            <a:r>
              <a:rPr lang="id-ID" sz="2800" dirty="0"/>
              <a:t>, pemerintahan, </a:t>
            </a:r>
            <a:r>
              <a:rPr lang="id-ID" sz="2800" dirty="0" smtClean="0"/>
              <a:t>persaingan, fisik</a:t>
            </a:r>
            <a:r>
              <a:rPr lang="id-ID" sz="2800" dirty="0"/>
              <a:t>, tenaga kerja, keuangan, teknologi.</a:t>
            </a:r>
          </a:p>
          <a:p>
            <a:pPr>
              <a:defRPr/>
            </a:pPr>
            <a:r>
              <a:rPr lang="id-ID" sz="2800" dirty="0"/>
              <a:t>Lingkungan Luar Negeri, termasuk sosio ekonomik, </a:t>
            </a:r>
            <a:r>
              <a:rPr lang="id-ID" sz="2800" dirty="0" smtClean="0"/>
              <a:t>sosio-cultural</a:t>
            </a:r>
            <a:r>
              <a:rPr lang="id-ID" sz="2800" dirty="0"/>
              <a:t>, politik, tenaga kerja, keuangan, teknologi dan lingkungan ekonomi.</a:t>
            </a:r>
          </a:p>
          <a:p>
            <a:pPr>
              <a:defRPr/>
            </a:pPr>
            <a:endParaRPr lang="id-ID" dirty="0"/>
          </a:p>
        </p:txBody>
      </p:sp>
    </p:spTree>
    <p:extLst>
      <p:ext uri="{BB962C8B-B14F-4D97-AF65-F5344CB8AC3E}">
        <p14:creationId xmlns:p14="http://schemas.microsoft.com/office/powerpoint/2010/main" val="7168840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778" y="733778"/>
            <a:ext cx="8382000" cy="1054100"/>
          </a:xfrm>
        </p:spPr>
        <p:txBody>
          <a:bodyPr>
            <a:normAutofit fontScale="90000"/>
          </a:bodyPr>
          <a:lstStyle/>
          <a:p>
            <a:pPr>
              <a:defRPr/>
            </a:pPr>
            <a:r>
              <a:rPr lang="id-ID" dirty="0" smtClean="0"/>
              <a:t>ALASAN MELAKSANAKAN BISNIS INTERNASIONAL</a:t>
            </a:r>
            <a:endParaRPr lang="id-ID" dirty="0"/>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333" y="2652888"/>
            <a:ext cx="8839200" cy="401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287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dirty="0" smtClean="0"/>
              <a:t>1. Spesialisasi antar bangsa – bangsa</a:t>
            </a:r>
          </a:p>
        </p:txBody>
      </p:sp>
      <p:sp>
        <p:nvSpPr>
          <p:cNvPr id="31747" name="Rectangle 2"/>
          <p:cNvSpPr>
            <a:spLocks noChangeArrowheads="1"/>
          </p:cNvSpPr>
          <p:nvPr/>
        </p:nvSpPr>
        <p:spPr bwMode="auto">
          <a:xfrm>
            <a:off x="680321" y="2288823"/>
            <a:ext cx="1104883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d-ID" altLang="id-ID" sz="2400" dirty="0"/>
              <a:t>Dalam hubungan dengan keunggulan atau kekuatan tertentu beserta kelemahannya itu maka suatu Negara haruslah menentukan pilihan strategis untuk memproduksikan suatu komoditi yang strategis yaitu </a:t>
            </a:r>
            <a:r>
              <a:rPr lang="id-ID" altLang="id-ID" sz="2400" dirty="0" smtClean="0"/>
              <a:t>: </a:t>
            </a:r>
          </a:p>
          <a:p>
            <a:endParaRPr lang="id-ID" altLang="id-ID" sz="2400" dirty="0"/>
          </a:p>
          <a:p>
            <a:pPr marL="457200" indent="-457200">
              <a:buFont typeface="+mj-lt"/>
              <a:buAutoNum type="arabicPeriod"/>
            </a:pPr>
            <a:r>
              <a:rPr lang="id-ID" altLang="id-ID" sz="2400" dirty="0" smtClean="0"/>
              <a:t>Memanfaatkan </a:t>
            </a:r>
            <a:r>
              <a:rPr lang="id-ID" altLang="id-ID" sz="2400" dirty="0"/>
              <a:t>semaksimal mungkin kekuatan yang ternyata benar-benar paling unggul sehingga dapat menghasilkannya secara lebih efisien dan paling murah diantara Negara-negara yang </a:t>
            </a:r>
            <a:r>
              <a:rPr lang="id-ID" altLang="id-ID" sz="2400" dirty="0" smtClean="0"/>
              <a:t>lain.</a:t>
            </a:r>
          </a:p>
          <a:p>
            <a:pPr marL="457200" indent="-457200">
              <a:buFont typeface="+mj-lt"/>
              <a:buAutoNum type="arabicPeriod"/>
            </a:pPr>
            <a:r>
              <a:rPr lang="id-ID" altLang="id-ID" sz="2400" dirty="0" smtClean="0"/>
              <a:t>Menitik </a:t>
            </a:r>
            <a:r>
              <a:rPr lang="id-ID" altLang="id-ID" sz="2400" dirty="0"/>
              <a:t>beratkan pada komoditi yang memiliki kelemahan paling kecil diantara Negara-negara yang </a:t>
            </a:r>
            <a:r>
              <a:rPr lang="id-ID" altLang="id-ID" sz="2400" dirty="0" smtClean="0"/>
              <a:t>lain.</a:t>
            </a:r>
          </a:p>
          <a:p>
            <a:pPr marL="457200" indent="-457200">
              <a:buFont typeface="+mj-lt"/>
              <a:buAutoNum type="arabicPeriod"/>
            </a:pPr>
            <a:r>
              <a:rPr lang="id-ID" altLang="id-ID" sz="2400" dirty="0" smtClean="0"/>
              <a:t> </a:t>
            </a:r>
            <a:r>
              <a:rPr lang="id-ID" altLang="id-ID" sz="2400" dirty="0"/>
              <a:t>Mengkonsentrasikan perhatiannya untuk memproduksikan atau menguasai komoditi yang memiliki kelemahan yang tertinggi bagi </a:t>
            </a:r>
            <a:r>
              <a:rPr lang="id-ID" altLang="id-ID" sz="2400" dirty="0" smtClean="0"/>
              <a:t>negerinya.</a:t>
            </a:r>
            <a:endParaRPr lang="id-ID" altLang="id-ID" sz="2400" dirty="0"/>
          </a:p>
        </p:txBody>
      </p:sp>
    </p:spTree>
    <p:extLst>
      <p:ext uri="{BB962C8B-B14F-4D97-AF65-F5344CB8AC3E}">
        <p14:creationId xmlns:p14="http://schemas.microsoft.com/office/powerpoint/2010/main" val="622173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dirty="0"/>
              <a:t>1. Spesialisasi antar bangsa – bangsa</a:t>
            </a:r>
          </a:p>
        </p:txBody>
      </p:sp>
      <p:sp>
        <p:nvSpPr>
          <p:cNvPr id="32771" name="Rectangle 2"/>
          <p:cNvSpPr>
            <a:spLocks noChangeArrowheads="1"/>
          </p:cNvSpPr>
          <p:nvPr/>
        </p:nvSpPr>
        <p:spPr bwMode="auto">
          <a:xfrm>
            <a:off x="341655" y="2175934"/>
            <a:ext cx="1168101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d-ID" altLang="id-ID" dirty="0"/>
              <a:t>• </a:t>
            </a:r>
            <a:r>
              <a:rPr lang="id-ID" altLang="id-ID" sz="2400" dirty="0"/>
              <a:t>Keunggulan absolute (absolute advantage)</a:t>
            </a:r>
          </a:p>
          <a:p>
            <a:r>
              <a:rPr lang="id-ID" altLang="id-ID" sz="2400" dirty="0"/>
              <a:t>Suatu negara dapat dikatakan memiliki keunggulan absolut apabila negara itu memegang monopoli dalam berproduksi dan perdagangan terhadap produk tersebut. Hal ini akan dapat dicapai kalau tidak ada negara lain yang dapat menghasilkan produk tersebut sehingga negara itu menjadi satu-satunya negara penghasil yang pada umumnya disebabkan karena kondisi alam yang dimilikinya, misalnya hasil tambang, perkebunan, kehutanan, pertanian dan sebagainya. Disamping kondisi alam, keunggulan absolut dapat pula diperoleh dari suatu negara yang mampu untuk memproduksikan suatu komoditi yang paling murah di antara negara-negara lainnya. Keunggulan semacam ini pada umumnya tidak akan dapat berlangsung lama karena kemajuan teknologi akan dengan cepat mengatasi cara produksi yang lebih efisien dan ongkos yang lebih murah.</a:t>
            </a:r>
          </a:p>
        </p:txBody>
      </p:sp>
    </p:spTree>
    <p:extLst>
      <p:ext uri="{BB962C8B-B14F-4D97-AF65-F5344CB8AC3E}">
        <p14:creationId xmlns:p14="http://schemas.microsoft.com/office/powerpoint/2010/main" val="10697809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dirty="0" smtClean="0"/>
              <a:t>1. Spesialisasi antar bangsa – bangsa</a:t>
            </a:r>
            <a:endParaRPr lang="id-ID" dirty="0"/>
          </a:p>
        </p:txBody>
      </p:sp>
      <p:sp>
        <p:nvSpPr>
          <p:cNvPr id="33795" name="Rectangle 2"/>
          <p:cNvSpPr>
            <a:spLocks noChangeArrowheads="1"/>
          </p:cNvSpPr>
          <p:nvPr/>
        </p:nvSpPr>
        <p:spPr bwMode="auto">
          <a:xfrm>
            <a:off x="282221" y="2195689"/>
            <a:ext cx="11638845"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d-ID" altLang="id-ID" sz="1600" dirty="0"/>
              <a:t>• Keunggulan komperatif (comparative advantage)</a:t>
            </a:r>
          </a:p>
          <a:p>
            <a:r>
              <a:rPr lang="id-ID" altLang="id-ID" sz="1600" dirty="0"/>
              <a:t>Konsep Keunggulan komparatif ini merupakan konsep yang lebih realistik dan banyak terdapat dalam bisnis Internasional. Yaitu suatu keadaan di mana suatu negara memiliki kemampuan yang lebih tinggi untuk menawarkan produk tersebut dibandingkan dengan negara lain. Kemampuan yang lebih tinggi dalam menawarkan suatu produk itu dapat diwujudkan dalam berbagai bentuk yaitu :</a:t>
            </a:r>
          </a:p>
          <a:p>
            <a:r>
              <a:rPr lang="id-ID" altLang="id-ID" sz="1600" dirty="0"/>
              <a:t>a. Ongkos atau harga penawaran yang lebih rendah.</a:t>
            </a:r>
          </a:p>
          <a:p>
            <a:r>
              <a:rPr lang="id-ID" altLang="id-ID" sz="1600" dirty="0"/>
              <a:t>b. Mutu yang lebih unggul meskipun harganya lebih mahal.</a:t>
            </a:r>
          </a:p>
          <a:p>
            <a:r>
              <a:rPr lang="id-ID" altLang="id-ID" sz="1600" dirty="0"/>
              <a:t>c. Kontinuitas penyediaan (Supply) yang lebih baik.</a:t>
            </a:r>
          </a:p>
          <a:p>
            <a:r>
              <a:rPr lang="id-ID" altLang="id-ID" sz="1600" dirty="0"/>
              <a:t>d. Stabilitas hubungan bisnis maupun politik yang baik.</a:t>
            </a:r>
          </a:p>
          <a:p>
            <a:r>
              <a:rPr lang="id-ID" altLang="id-ID" sz="1600" dirty="0"/>
              <a:t>e. Tersedianya fasilitas penunjang yang lebih baik misalnya fasilitas latihan maupun transportasi.</a:t>
            </a:r>
          </a:p>
          <a:p>
            <a:r>
              <a:rPr lang="id-ID" altLang="id-ID" sz="1600" dirty="0"/>
              <a:t>Suatu negara pada umumnya akan mengkonsentrasikan untuk berproduksi dan mengekspor komoditi yang mana dia memiliki keunggulan komparatif yang paling baik dan kemudian mengimpor komoditi yang mana mereka memiliki keunggulan komparatif yang terjelek atau kelemahan yang terbesar. Konsep tersebut akan dapat kita lihat dengan jelas dan nyata apabila kita mencoba untuk menelaah neraca perdagangan negara kita (Indonesia) misalnya. Dari neraca perdagangan itu kita dapat melihat komoditi apa yang kita ekspor adalah komoditi yang memiliki keunggulan komparatif bagi Indonesia dan yang kita impor adalah yang keunggulan komparatif kita paling lemah.</a:t>
            </a:r>
          </a:p>
        </p:txBody>
      </p:sp>
    </p:spTree>
    <p:extLst>
      <p:ext uri="{BB962C8B-B14F-4D97-AF65-F5344CB8AC3E}">
        <p14:creationId xmlns:p14="http://schemas.microsoft.com/office/powerpoint/2010/main" val="18515507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dirty="0"/>
              <a:t>2. Pertimbangan pengembangan bisnis</a:t>
            </a:r>
          </a:p>
        </p:txBody>
      </p:sp>
      <p:sp>
        <p:nvSpPr>
          <p:cNvPr id="34819" name="Rectangle 2"/>
          <p:cNvSpPr>
            <a:spLocks noChangeArrowheads="1"/>
          </p:cNvSpPr>
          <p:nvPr/>
        </p:nvSpPr>
        <p:spPr bwMode="auto">
          <a:xfrm>
            <a:off x="565502" y="2277534"/>
            <a:ext cx="11141075"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d-ID" altLang="id-ID" dirty="0"/>
              <a:t>Perusahaan yang sudah bergerak di bidang tertentu dalam suatu bisnis di dalam negeri seringkali lalu mencoba untuk mengembangkan pasarnya ke luar negeri. Hal ini akan menimbulkan beberapa pertimbangang yang mendorong mengapa suatu perusahaan melaksanakan atau terjun ke bisnis internasiional tersebut :</a:t>
            </a:r>
          </a:p>
          <a:p>
            <a:r>
              <a:rPr lang="id-ID" altLang="id-ID" dirty="0"/>
              <a:t>a. Memanfaatkan kapasitas mesin yang masih menganggur yang dimiliki oleh suatu perusahaan</a:t>
            </a:r>
          </a:p>
          <a:p>
            <a:r>
              <a:rPr lang="id-ID" altLang="id-ID" dirty="0"/>
              <a:t>b. Produk tersebut di dalam negeri sudah mengalami tingkat kejenihan dan bahkan mungkin sudah mengalami tahapan penurunan (decline phase) sedangkan di luar negeri justru sedang berkembang (growth)</a:t>
            </a:r>
          </a:p>
          <a:p>
            <a:r>
              <a:rPr lang="id-ID" altLang="id-ID" dirty="0"/>
              <a:t>c. Persaingan yang terjadi di dalam negeri kadang justru lebih tajam katimbang persaingan terhadap produk tersebut di luar negeri</a:t>
            </a:r>
          </a:p>
          <a:p>
            <a:r>
              <a:rPr lang="id-ID" altLang="id-ID" dirty="0"/>
              <a:t>d. Mengembangkan pasar baru (ke luar negeri) merupakan tindakan yang lebih mudah ketimbang mengembangkan produk baru (di dalam negeri)</a:t>
            </a:r>
          </a:p>
          <a:p>
            <a:r>
              <a:rPr lang="id-ID" altLang="id-ID" dirty="0"/>
              <a:t>e. Potensi pasar internasional pada umumnya jauh lebih luas ketimbang pasar domestic</a:t>
            </a:r>
          </a:p>
        </p:txBody>
      </p:sp>
    </p:spTree>
    <p:extLst>
      <p:ext uri="{BB962C8B-B14F-4D97-AF65-F5344CB8AC3E}">
        <p14:creationId xmlns:p14="http://schemas.microsoft.com/office/powerpoint/2010/main" val="21923874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215602" y="723901"/>
            <a:ext cx="7772400" cy="1143000"/>
          </a:xfrm>
        </p:spPr>
        <p:txBody>
          <a:bodyPr/>
          <a:lstStyle/>
          <a:p>
            <a:pPr eaLnBrk="1" hangingPunct="1">
              <a:defRPr/>
            </a:pPr>
            <a:r>
              <a:rPr lang="en-US" b="1" dirty="0"/>
              <a:t>Types of International Business</a:t>
            </a:r>
          </a:p>
        </p:txBody>
      </p:sp>
      <p:grpSp>
        <p:nvGrpSpPr>
          <p:cNvPr id="35844" name="Group 8"/>
          <p:cNvGrpSpPr>
            <a:grpSpLocks/>
          </p:cNvGrpSpPr>
          <p:nvPr/>
        </p:nvGrpSpPr>
        <p:grpSpPr bwMode="auto">
          <a:xfrm>
            <a:off x="4191000" y="2667001"/>
            <a:ext cx="6211888" cy="1965325"/>
            <a:chOff x="1512" y="1091"/>
            <a:chExt cx="3913" cy="1238"/>
          </a:xfrm>
        </p:grpSpPr>
        <p:sp>
          <p:nvSpPr>
            <p:cNvPr id="35868" name="Rectangle 9"/>
            <p:cNvSpPr>
              <a:spLocks noChangeArrowheads="1"/>
            </p:cNvSpPr>
            <p:nvPr/>
          </p:nvSpPr>
          <p:spPr bwMode="auto">
            <a:xfrm>
              <a:off x="3640" y="1091"/>
              <a:ext cx="1764" cy="657"/>
            </a:xfrm>
            <a:prstGeom prst="rect">
              <a:avLst/>
            </a:prstGeom>
            <a:solidFill>
              <a:srgbClr val="FCFEB9"/>
            </a:solidFill>
            <a:ln w="12700">
              <a:solidFill>
                <a:srgbClr val="000000"/>
              </a:solidFill>
              <a:miter lim="800000"/>
              <a:headEnd/>
              <a:tailEnd/>
            </a:ln>
            <a:effectLst/>
            <a:extLst>
              <a:ext uri="{AF507438-7753-43E0-B8FC-AC1667EBCBE1}">
                <a14:hiddenEffects xmlns:a14="http://schemas.microsoft.com/office/drawing/2010/main">
                  <a:effectLst>
                    <a:outerShdw dist="107763" dir="2700000" algn="ctr" rotWithShape="0">
                      <a:srgbClr val="790015"/>
                    </a:outerShdw>
                  </a:effectLst>
                </a14:hiddenEffects>
              </a:ext>
            </a:extLst>
          </p:spPr>
          <p:txBody>
            <a:bodyPr lIns="82550" tIns="41275" rIns="82550" bIns="41275" anchor="ctr"/>
            <a:lstStyle>
              <a:lvl1pPr defTabSz="739775">
                <a:defRPr>
                  <a:solidFill>
                    <a:schemeClr val="tx1"/>
                  </a:solidFill>
                  <a:latin typeface="Arial" panose="020B0604020202020204" pitchFamily="34" charset="0"/>
                </a:defRPr>
              </a:lvl1pPr>
              <a:lvl2pPr marL="742950" indent="-285750" defTabSz="739775">
                <a:defRPr>
                  <a:solidFill>
                    <a:schemeClr val="tx1"/>
                  </a:solidFill>
                  <a:latin typeface="Arial" panose="020B0604020202020204" pitchFamily="34" charset="0"/>
                </a:defRPr>
              </a:lvl2pPr>
              <a:lvl3pPr marL="1143000" indent="-228600" defTabSz="739775">
                <a:defRPr>
                  <a:solidFill>
                    <a:schemeClr val="tx1"/>
                  </a:solidFill>
                  <a:latin typeface="Arial" panose="020B0604020202020204" pitchFamily="34" charset="0"/>
                </a:defRPr>
              </a:lvl3pPr>
              <a:lvl4pPr marL="1600200" indent="-228600" defTabSz="739775">
                <a:defRPr>
                  <a:solidFill>
                    <a:schemeClr val="tx1"/>
                  </a:solidFill>
                  <a:latin typeface="Arial" panose="020B0604020202020204" pitchFamily="34" charset="0"/>
                </a:defRPr>
              </a:lvl4pPr>
              <a:lvl5pPr marL="2057400" indent="-228600" defTabSz="739775">
                <a:defRPr>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endParaRPr lang="id-ID" altLang="id-ID">
                <a:solidFill>
                  <a:srgbClr val="000000"/>
                </a:solidFill>
              </a:endParaRPr>
            </a:p>
          </p:txBody>
        </p:sp>
        <p:sp>
          <p:nvSpPr>
            <p:cNvPr id="35869" name="Freeform 10"/>
            <p:cNvSpPr>
              <a:spLocks/>
            </p:cNvSpPr>
            <p:nvPr/>
          </p:nvSpPr>
          <p:spPr bwMode="auto">
            <a:xfrm>
              <a:off x="1512" y="1104"/>
              <a:ext cx="2125" cy="1225"/>
            </a:xfrm>
            <a:custGeom>
              <a:avLst/>
              <a:gdLst>
                <a:gd name="T0" fmla="*/ 2124 w 2125"/>
                <a:gd name="T1" fmla="*/ 0 h 1225"/>
                <a:gd name="T2" fmla="*/ 2124 w 2125"/>
                <a:gd name="T3" fmla="*/ 648 h 1225"/>
                <a:gd name="T4" fmla="*/ 0 w 2125"/>
                <a:gd name="T5" fmla="*/ 1224 h 1225"/>
                <a:gd name="T6" fmla="*/ 2124 w 2125"/>
                <a:gd name="T7" fmla="*/ 0 h 1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5" h="1225">
                  <a:moveTo>
                    <a:pt x="2124" y="0"/>
                  </a:moveTo>
                  <a:lnTo>
                    <a:pt x="2124" y="648"/>
                  </a:lnTo>
                  <a:lnTo>
                    <a:pt x="0" y="1224"/>
                  </a:lnTo>
                  <a:lnTo>
                    <a:pt x="2124" y="0"/>
                  </a:lnTo>
                </a:path>
              </a:pathLst>
            </a:custGeom>
            <a:gradFill rotWithShape="0">
              <a:gsLst>
                <a:gs pos="0">
                  <a:srgbClr val="EF9100"/>
                </a:gs>
                <a:gs pos="100000">
                  <a:srgbClr val="F5BD66"/>
                </a:gs>
              </a:gsLst>
              <a:path path="rect">
                <a:fillToRect r="100000" b="100000"/>
              </a:path>
            </a:gra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rgbClr val="790015"/>
                    </a:outerShdw>
                  </a:effectLst>
                </a14:hiddenEffects>
              </a:ext>
            </a:extLst>
          </p:spPr>
          <p:txBody>
            <a:bodyPr/>
            <a:lstStyle/>
            <a:p>
              <a:endParaRPr lang="id-ID"/>
            </a:p>
          </p:txBody>
        </p:sp>
        <p:sp>
          <p:nvSpPr>
            <p:cNvPr id="35870" name="Freeform 11"/>
            <p:cNvSpPr>
              <a:spLocks/>
            </p:cNvSpPr>
            <p:nvPr/>
          </p:nvSpPr>
          <p:spPr bwMode="auto">
            <a:xfrm>
              <a:off x="1516" y="1744"/>
              <a:ext cx="3909" cy="585"/>
            </a:xfrm>
            <a:custGeom>
              <a:avLst/>
              <a:gdLst>
                <a:gd name="T0" fmla="*/ 3908 w 3909"/>
                <a:gd name="T1" fmla="*/ 0 h 585"/>
                <a:gd name="T2" fmla="*/ 0 w 3909"/>
                <a:gd name="T3" fmla="*/ 584 h 585"/>
                <a:gd name="T4" fmla="*/ 2130 w 3909"/>
                <a:gd name="T5" fmla="*/ 0 h 585"/>
                <a:gd name="T6" fmla="*/ 3908 w 3909"/>
                <a:gd name="T7" fmla="*/ 0 h 5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09" h="585">
                  <a:moveTo>
                    <a:pt x="3908" y="0"/>
                  </a:moveTo>
                  <a:lnTo>
                    <a:pt x="0" y="584"/>
                  </a:lnTo>
                  <a:lnTo>
                    <a:pt x="2130" y="0"/>
                  </a:lnTo>
                  <a:lnTo>
                    <a:pt x="3908" y="0"/>
                  </a:lnTo>
                </a:path>
              </a:pathLst>
            </a:custGeom>
            <a:gradFill rotWithShape="0">
              <a:gsLst>
                <a:gs pos="0">
                  <a:srgbClr val="EF9100"/>
                </a:gs>
                <a:gs pos="100000">
                  <a:srgbClr val="F5BD66"/>
                </a:gs>
              </a:gsLst>
              <a:path path="rect">
                <a:fillToRect r="100000" b="100000"/>
              </a:path>
            </a:gra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rgbClr val="790015"/>
                    </a:outerShdw>
                  </a:effectLst>
                </a14:hiddenEffects>
              </a:ext>
            </a:extLst>
          </p:spPr>
          <p:txBody>
            <a:bodyPr/>
            <a:lstStyle/>
            <a:p>
              <a:endParaRPr lang="id-ID"/>
            </a:p>
          </p:txBody>
        </p:sp>
      </p:grpSp>
      <p:grpSp>
        <p:nvGrpSpPr>
          <p:cNvPr id="35845" name="Group 15"/>
          <p:cNvGrpSpPr>
            <a:grpSpLocks/>
          </p:cNvGrpSpPr>
          <p:nvPr/>
        </p:nvGrpSpPr>
        <p:grpSpPr bwMode="auto">
          <a:xfrm>
            <a:off x="3886200" y="4038601"/>
            <a:ext cx="6216650" cy="2022475"/>
            <a:chOff x="1488" y="2327"/>
            <a:chExt cx="3916" cy="1274"/>
          </a:xfrm>
        </p:grpSpPr>
        <p:sp>
          <p:nvSpPr>
            <p:cNvPr id="35865" name="Rectangle 16"/>
            <p:cNvSpPr>
              <a:spLocks noChangeArrowheads="1"/>
            </p:cNvSpPr>
            <p:nvPr/>
          </p:nvSpPr>
          <p:spPr bwMode="auto">
            <a:xfrm>
              <a:off x="3640" y="2941"/>
              <a:ext cx="1764" cy="657"/>
            </a:xfrm>
            <a:prstGeom prst="rect">
              <a:avLst/>
            </a:prstGeom>
            <a:solidFill>
              <a:srgbClr val="FCFEB9"/>
            </a:solidFill>
            <a:ln w="12700">
              <a:solidFill>
                <a:srgbClr val="000000"/>
              </a:solidFill>
              <a:miter lim="800000"/>
              <a:headEnd/>
              <a:tailEnd/>
            </a:ln>
            <a:effectLst/>
            <a:extLst>
              <a:ext uri="{AF507438-7753-43E0-B8FC-AC1667EBCBE1}">
                <a14:hiddenEffects xmlns:a14="http://schemas.microsoft.com/office/drawing/2010/main">
                  <a:effectLst>
                    <a:outerShdw dist="107763" dir="2700000" algn="ctr" rotWithShape="0">
                      <a:srgbClr val="790015"/>
                    </a:outerShdw>
                  </a:effectLst>
                </a14:hiddenEffects>
              </a:ext>
            </a:extLst>
          </p:spPr>
          <p:txBody>
            <a:bodyPr lIns="82550" tIns="41275" rIns="82550" bIns="41275" anchor="ctr"/>
            <a:lstStyle>
              <a:lvl1pPr defTabSz="739775">
                <a:defRPr>
                  <a:solidFill>
                    <a:schemeClr val="tx1"/>
                  </a:solidFill>
                  <a:latin typeface="Arial" panose="020B0604020202020204" pitchFamily="34" charset="0"/>
                </a:defRPr>
              </a:lvl1pPr>
              <a:lvl2pPr marL="742950" indent="-285750" defTabSz="739775">
                <a:defRPr>
                  <a:solidFill>
                    <a:schemeClr val="tx1"/>
                  </a:solidFill>
                  <a:latin typeface="Arial" panose="020B0604020202020204" pitchFamily="34" charset="0"/>
                </a:defRPr>
              </a:lvl2pPr>
              <a:lvl3pPr marL="1143000" indent="-228600" defTabSz="739775">
                <a:defRPr>
                  <a:solidFill>
                    <a:schemeClr val="tx1"/>
                  </a:solidFill>
                  <a:latin typeface="Arial" panose="020B0604020202020204" pitchFamily="34" charset="0"/>
                </a:defRPr>
              </a:lvl3pPr>
              <a:lvl4pPr marL="1600200" indent="-228600" defTabSz="739775">
                <a:defRPr>
                  <a:solidFill>
                    <a:schemeClr val="tx1"/>
                  </a:solidFill>
                  <a:latin typeface="Arial" panose="020B0604020202020204" pitchFamily="34" charset="0"/>
                </a:defRPr>
              </a:lvl4pPr>
              <a:lvl5pPr marL="2057400" indent="-228600" defTabSz="739775">
                <a:defRPr>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endParaRPr lang="id-ID" altLang="id-ID">
                <a:solidFill>
                  <a:srgbClr val="000000"/>
                </a:solidFill>
              </a:endParaRPr>
            </a:p>
          </p:txBody>
        </p:sp>
        <p:sp>
          <p:nvSpPr>
            <p:cNvPr id="35866" name="Freeform 17"/>
            <p:cNvSpPr>
              <a:spLocks/>
            </p:cNvSpPr>
            <p:nvPr/>
          </p:nvSpPr>
          <p:spPr bwMode="auto">
            <a:xfrm>
              <a:off x="1520" y="2327"/>
              <a:ext cx="2117" cy="1274"/>
            </a:xfrm>
            <a:custGeom>
              <a:avLst/>
              <a:gdLst>
                <a:gd name="T0" fmla="*/ 2116 w 2117"/>
                <a:gd name="T1" fmla="*/ 1273 h 1274"/>
                <a:gd name="T2" fmla="*/ 2116 w 2117"/>
                <a:gd name="T3" fmla="*/ 625 h 1274"/>
                <a:gd name="T4" fmla="*/ 0 w 2117"/>
                <a:gd name="T5" fmla="*/ 0 h 1274"/>
                <a:gd name="T6" fmla="*/ 2116 w 2117"/>
                <a:gd name="T7" fmla="*/ 1273 h 12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 h="1274">
                  <a:moveTo>
                    <a:pt x="2116" y="1273"/>
                  </a:moveTo>
                  <a:lnTo>
                    <a:pt x="2116" y="625"/>
                  </a:lnTo>
                  <a:lnTo>
                    <a:pt x="0" y="0"/>
                  </a:lnTo>
                  <a:lnTo>
                    <a:pt x="2116" y="1273"/>
                  </a:lnTo>
                </a:path>
              </a:pathLst>
            </a:custGeom>
            <a:gradFill rotWithShape="0">
              <a:gsLst>
                <a:gs pos="0">
                  <a:srgbClr val="EF9100"/>
                </a:gs>
                <a:gs pos="100000">
                  <a:srgbClr val="F5BD66"/>
                </a:gs>
              </a:gsLst>
              <a:path path="rect">
                <a:fillToRect r="100000" b="100000"/>
              </a:path>
            </a:gra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rgbClr val="790015"/>
                    </a:outerShdw>
                  </a:effectLst>
                </a14:hiddenEffects>
              </a:ext>
            </a:extLst>
          </p:spPr>
          <p:txBody>
            <a:bodyPr/>
            <a:lstStyle/>
            <a:p>
              <a:endParaRPr lang="id-ID"/>
            </a:p>
          </p:txBody>
        </p:sp>
        <p:sp>
          <p:nvSpPr>
            <p:cNvPr id="35867" name="Freeform 18"/>
            <p:cNvSpPr>
              <a:spLocks/>
            </p:cNvSpPr>
            <p:nvPr/>
          </p:nvSpPr>
          <p:spPr bwMode="auto">
            <a:xfrm>
              <a:off x="1488" y="2327"/>
              <a:ext cx="3913" cy="626"/>
            </a:xfrm>
            <a:custGeom>
              <a:avLst/>
              <a:gdLst>
                <a:gd name="T0" fmla="*/ 3912 w 3913"/>
                <a:gd name="T1" fmla="*/ 625 h 626"/>
                <a:gd name="T2" fmla="*/ 0 w 3913"/>
                <a:gd name="T3" fmla="*/ 0 h 626"/>
                <a:gd name="T4" fmla="*/ 2140 w 3913"/>
                <a:gd name="T5" fmla="*/ 625 h 626"/>
                <a:gd name="T6" fmla="*/ 3912 w 3913"/>
                <a:gd name="T7" fmla="*/ 625 h 6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13" h="626">
                  <a:moveTo>
                    <a:pt x="3912" y="625"/>
                  </a:moveTo>
                  <a:lnTo>
                    <a:pt x="0" y="0"/>
                  </a:lnTo>
                  <a:lnTo>
                    <a:pt x="2140" y="625"/>
                  </a:lnTo>
                  <a:lnTo>
                    <a:pt x="3912" y="625"/>
                  </a:lnTo>
                </a:path>
              </a:pathLst>
            </a:custGeom>
            <a:gradFill rotWithShape="0">
              <a:gsLst>
                <a:gs pos="0">
                  <a:srgbClr val="EF9100"/>
                </a:gs>
                <a:gs pos="100000">
                  <a:srgbClr val="F5BD66"/>
                </a:gs>
              </a:gsLst>
              <a:path path="rect">
                <a:fillToRect r="100000" b="100000"/>
              </a:path>
            </a:gra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rgbClr val="790015"/>
                    </a:outerShdw>
                  </a:effectLst>
                </a14:hiddenEffects>
              </a:ext>
            </a:extLst>
          </p:spPr>
          <p:txBody>
            <a:bodyPr/>
            <a:lstStyle/>
            <a:p>
              <a:endParaRPr lang="id-ID"/>
            </a:p>
          </p:txBody>
        </p:sp>
      </p:grpSp>
      <p:grpSp>
        <p:nvGrpSpPr>
          <p:cNvPr id="35846" name="Group 19"/>
          <p:cNvGrpSpPr>
            <a:grpSpLocks/>
          </p:cNvGrpSpPr>
          <p:nvPr/>
        </p:nvGrpSpPr>
        <p:grpSpPr bwMode="auto">
          <a:xfrm>
            <a:off x="2971800" y="3505200"/>
            <a:ext cx="4267200" cy="3124200"/>
            <a:chOff x="920" y="2328"/>
            <a:chExt cx="2372" cy="1654"/>
          </a:xfrm>
        </p:grpSpPr>
        <p:sp>
          <p:nvSpPr>
            <p:cNvPr id="35862" name="Freeform 20"/>
            <p:cNvSpPr>
              <a:spLocks/>
            </p:cNvSpPr>
            <p:nvPr/>
          </p:nvSpPr>
          <p:spPr bwMode="auto">
            <a:xfrm>
              <a:off x="936" y="2328"/>
              <a:ext cx="602" cy="1649"/>
            </a:xfrm>
            <a:custGeom>
              <a:avLst/>
              <a:gdLst>
                <a:gd name="T0" fmla="*/ 594 w 602"/>
                <a:gd name="T1" fmla="*/ 1648 h 1649"/>
                <a:gd name="T2" fmla="*/ 601 w 602"/>
                <a:gd name="T3" fmla="*/ 992 h 1649"/>
                <a:gd name="T4" fmla="*/ 0 w 602"/>
                <a:gd name="T5" fmla="*/ 0 h 1649"/>
                <a:gd name="T6" fmla="*/ 594 w 602"/>
                <a:gd name="T7" fmla="*/ 1648 h 16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2" h="1649">
                  <a:moveTo>
                    <a:pt x="594" y="1648"/>
                  </a:moveTo>
                  <a:lnTo>
                    <a:pt x="601" y="992"/>
                  </a:lnTo>
                  <a:lnTo>
                    <a:pt x="0" y="0"/>
                  </a:lnTo>
                  <a:lnTo>
                    <a:pt x="594" y="1648"/>
                  </a:lnTo>
                </a:path>
              </a:pathLst>
            </a:custGeom>
            <a:gradFill rotWithShape="0">
              <a:gsLst>
                <a:gs pos="0">
                  <a:srgbClr val="EF9100"/>
                </a:gs>
                <a:gs pos="100000">
                  <a:srgbClr val="F5BD66"/>
                </a:gs>
              </a:gsLst>
              <a:path path="rect">
                <a:fillToRect r="100000" b="100000"/>
              </a:path>
            </a:gra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rgbClr val="790015"/>
                    </a:outerShdw>
                  </a:effectLst>
                </a14:hiddenEffects>
              </a:ext>
            </a:extLst>
          </p:spPr>
          <p:txBody>
            <a:bodyPr/>
            <a:lstStyle/>
            <a:p>
              <a:endParaRPr lang="id-ID"/>
            </a:p>
          </p:txBody>
        </p:sp>
        <p:sp>
          <p:nvSpPr>
            <p:cNvPr id="35863" name="Freeform 21"/>
            <p:cNvSpPr>
              <a:spLocks/>
            </p:cNvSpPr>
            <p:nvPr/>
          </p:nvSpPr>
          <p:spPr bwMode="auto">
            <a:xfrm>
              <a:off x="920" y="2328"/>
              <a:ext cx="2368" cy="993"/>
            </a:xfrm>
            <a:custGeom>
              <a:avLst/>
              <a:gdLst>
                <a:gd name="T0" fmla="*/ 2367 w 2368"/>
                <a:gd name="T1" fmla="*/ 992 h 993"/>
                <a:gd name="T2" fmla="*/ 0 w 2368"/>
                <a:gd name="T3" fmla="*/ 0 h 993"/>
                <a:gd name="T4" fmla="*/ 600 w 2368"/>
                <a:gd name="T5" fmla="*/ 992 h 993"/>
                <a:gd name="T6" fmla="*/ 2367 w 2368"/>
                <a:gd name="T7" fmla="*/ 992 h 9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68" h="993">
                  <a:moveTo>
                    <a:pt x="2367" y="992"/>
                  </a:moveTo>
                  <a:lnTo>
                    <a:pt x="0" y="0"/>
                  </a:lnTo>
                  <a:lnTo>
                    <a:pt x="600" y="992"/>
                  </a:lnTo>
                  <a:lnTo>
                    <a:pt x="2367" y="992"/>
                  </a:lnTo>
                </a:path>
              </a:pathLst>
            </a:custGeom>
            <a:gradFill rotWithShape="0">
              <a:gsLst>
                <a:gs pos="0">
                  <a:srgbClr val="EF9100"/>
                </a:gs>
                <a:gs pos="100000">
                  <a:srgbClr val="F5BD66"/>
                </a:gs>
              </a:gsLst>
              <a:path path="rect">
                <a:fillToRect r="100000" b="100000"/>
              </a:path>
            </a:gra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rgbClr val="790015"/>
                    </a:outerShdw>
                  </a:effectLst>
                </a14:hiddenEffects>
              </a:ext>
            </a:extLst>
          </p:spPr>
          <p:txBody>
            <a:bodyPr/>
            <a:lstStyle/>
            <a:p>
              <a:endParaRPr lang="id-ID"/>
            </a:p>
          </p:txBody>
        </p:sp>
        <p:sp>
          <p:nvSpPr>
            <p:cNvPr id="35864" name="Rectangle 22"/>
            <p:cNvSpPr>
              <a:spLocks noChangeArrowheads="1"/>
            </p:cNvSpPr>
            <p:nvPr/>
          </p:nvSpPr>
          <p:spPr bwMode="auto">
            <a:xfrm>
              <a:off x="1528" y="3325"/>
              <a:ext cx="1764" cy="657"/>
            </a:xfrm>
            <a:prstGeom prst="rect">
              <a:avLst/>
            </a:prstGeom>
            <a:solidFill>
              <a:srgbClr val="FCFEB9"/>
            </a:solidFill>
            <a:ln w="12700">
              <a:solidFill>
                <a:srgbClr val="000000"/>
              </a:solidFill>
              <a:miter lim="800000"/>
              <a:headEnd/>
              <a:tailEnd/>
            </a:ln>
            <a:effectLst/>
            <a:extLst>
              <a:ext uri="{AF507438-7753-43E0-B8FC-AC1667EBCBE1}">
                <a14:hiddenEffects xmlns:a14="http://schemas.microsoft.com/office/drawing/2010/main">
                  <a:effectLst>
                    <a:outerShdw dist="107763" dir="2700000" algn="ctr" rotWithShape="0">
                      <a:srgbClr val="790015"/>
                    </a:outerShdw>
                  </a:effectLst>
                </a14:hiddenEffects>
              </a:ext>
            </a:extLst>
          </p:spPr>
          <p:txBody>
            <a:bodyPr lIns="82550" tIns="41275" rIns="82550" bIns="41275" anchor="ctr"/>
            <a:lstStyle>
              <a:lvl1pPr defTabSz="739775">
                <a:defRPr>
                  <a:solidFill>
                    <a:schemeClr val="tx1"/>
                  </a:solidFill>
                  <a:latin typeface="Arial" panose="020B0604020202020204" pitchFamily="34" charset="0"/>
                </a:defRPr>
              </a:lvl1pPr>
              <a:lvl2pPr marL="742950" indent="-285750" defTabSz="739775">
                <a:defRPr>
                  <a:solidFill>
                    <a:schemeClr val="tx1"/>
                  </a:solidFill>
                  <a:latin typeface="Arial" panose="020B0604020202020204" pitchFamily="34" charset="0"/>
                </a:defRPr>
              </a:lvl2pPr>
              <a:lvl3pPr marL="1143000" indent="-228600" defTabSz="739775">
                <a:defRPr>
                  <a:solidFill>
                    <a:schemeClr val="tx1"/>
                  </a:solidFill>
                  <a:latin typeface="Arial" panose="020B0604020202020204" pitchFamily="34" charset="0"/>
                </a:defRPr>
              </a:lvl3pPr>
              <a:lvl4pPr marL="1600200" indent="-228600" defTabSz="739775">
                <a:defRPr>
                  <a:solidFill>
                    <a:schemeClr val="tx1"/>
                  </a:solidFill>
                  <a:latin typeface="Arial" panose="020B0604020202020204" pitchFamily="34" charset="0"/>
                </a:defRPr>
              </a:lvl4pPr>
              <a:lvl5pPr marL="2057400" indent="-228600" defTabSz="739775">
                <a:defRPr>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endParaRPr lang="id-ID" altLang="id-ID">
                <a:solidFill>
                  <a:srgbClr val="000000"/>
                </a:solidFill>
              </a:endParaRPr>
            </a:p>
          </p:txBody>
        </p:sp>
      </p:grpSp>
      <p:grpSp>
        <p:nvGrpSpPr>
          <p:cNvPr id="35847" name="Group 12"/>
          <p:cNvGrpSpPr>
            <a:grpSpLocks/>
          </p:cNvGrpSpPr>
          <p:nvPr/>
        </p:nvGrpSpPr>
        <p:grpSpPr bwMode="auto">
          <a:xfrm>
            <a:off x="3810000" y="3886200"/>
            <a:ext cx="6553200" cy="1042988"/>
            <a:chOff x="1512" y="2012"/>
            <a:chExt cx="4128" cy="657"/>
          </a:xfrm>
        </p:grpSpPr>
        <p:sp>
          <p:nvSpPr>
            <p:cNvPr id="35860" name="Freeform 13"/>
            <p:cNvSpPr>
              <a:spLocks/>
            </p:cNvSpPr>
            <p:nvPr/>
          </p:nvSpPr>
          <p:spPr bwMode="auto">
            <a:xfrm>
              <a:off x="1512" y="2012"/>
              <a:ext cx="2365" cy="657"/>
            </a:xfrm>
            <a:custGeom>
              <a:avLst/>
              <a:gdLst>
                <a:gd name="T0" fmla="*/ 2364 w 2365"/>
                <a:gd name="T1" fmla="*/ 656 h 657"/>
                <a:gd name="T2" fmla="*/ 0 w 2365"/>
                <a:gd name="T3" fmla="*/ 324 h 657"/>
                <a:gd name="T4" fmla="*/ 2364 w 2365"/>
                <a:gd name="T5" fmla="*/ 0 h 657"/>
                <a:gd name="T6" fmla="*/ 2364 w 2365"/>
                <a:gd name="T7" fmla="*/ 656 h 6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65" h="657">
                  <a:moveTo>
                    <a:pt x="2364" y="656"/>
                  </a:moveTo>
                  <a:lnTo>
                    <a:pt x="0" y="324"/>
                  </a:lnTo>
                  <a:lnTo>
                    <a:pt x="2364" y="0"/>
                  </a:lnTo>
                  <a:lnTo>
                    <a:pt x="2364" y="656"/>
                  </a:lnTo>
                </a:path>
              </a:pathLst>
            </a:custGeom>
            <a:gradFill rotWithShape="0">
              <a:gsLst>
                <a:gs pos="0">
                  <a:srgbClr val="EF9100"/>
                </a:gs>
                <a:gs pos="100000">
                  <a:srgbClr val="F5BD66"/>
                </a:gs>
              </a:gsLst>
              <a:path path="rect">
                <a:fillToRect r="100000" b="100000"/>
              </a:path>
            </a:gra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rgbClr val="790015"/>
                    </a:outerShdw>
                  </a:effectLst>
                </a14:hiddenEffects>
              </a:ext>
            </a:extLst>
          </p:spPr>
          <p:txBody>
            <a:bodyPr/>
            <a:lstStyle/>
            <a:p>
              <a:endParaRPr lang="id-ID"/>
            </a:p>
          </p:txBody>
        </p:sp>
        <p:sp>
          <p:nvSpPr>
            <p:cNvPr id="35861" name="Rectangle 14"/>
            <p:cNvSpPr>
              <a:spLocks noChangeArrowheads="1"/>
            </p:cNvSpPr>
            <p:nvPr/>
          </p:nvSpPr>
          <p:spPr bwMode="auto">
            <a:xfrm>
              <a:off x="3876" y="2012"/>
              <a:ext cx="1764" cy="657"/>
            </a:xfrm>
            <a:prstGeom prst="rect">
              <a:avLst/>
            </a:prstGeom>
            <a:solidFill>
              <a:srgbClr val="FCFEB9"/>
            </a:solidFill>
            <a:ln w="12700">
              <a:solidFill>
                <a:srgbClr val="000000"/>
              </a:solidFill>
              <a:miter lim="800000"/>
              <a:headEnd/>
              <a:tailEnd/>
            </a:ln>
            <a:effectLst/>
            <a:extLst>
              <a:ext uri="{AF507438-7753-43E0-B8FC-AC1667EBCBE1}">
                <a14:hiddenEffects xmlns:a14="http://schemas.microsoft.com/office/drawing/2010/main">
                  <a:effectLst>
                    <a:outerShdw dist="107763" dir="2700000" algn="ctr" rotWithShape="0">
                      <a:srgbClr val="790015"/>
                    </a:outerShdw>
                  </a:effectLst>
                </a14:hiddenEffects>
              </a:ext>
            </a:extLst>
          </p:spPr>
          <p:txBody>
            <a:bodyPr lIns="82550" tIns="41275" rIns="82550" bIns="41275" anchor="ctr"/>
            <a:lstStyle>
              <a:lvl1pPr defTabSz="739775">
                <a:defRPr>
                  <a:solidFill>
                    <a:schemeClr val="tx1"/>
                  </a:solidFill>
                  <a:latin typeface="Arial" panose="020B0604020202020204" pitchFamily="34" charset="0"/>
                </a:defRPr>
              </a:lvl1pPr>
              <a:lvl2pPr marL="742950" indent="-285750" defTabSz="739775">
                <a:defRPr>
                  <a:solidFill>
                    <a:schemeClr val="tx1"/>
                  </a:solidFill>
                  <a:latin typeface="Arial" panose="020B0604020202020204" pitchFamily="34" charset="0"/>
                </a:defRPr>
              </a:lvl2pPr>
              <a:lvl3pPr marL="1143000" indent="-228600" defTabSz="739775">
                <a:defRPr>
                  <a:solidFill>
                    <a:schemeClr val="tx1"/>
                  </a:solidFill>
                  <a:latin typeface="Arial" panose="020B0604020202020204" pitchFamily="34" charset="0"/>
                </a:defRPr>
              </a:lvl3pPr>
              <a:lvl4pPr marL="1600200" indent="-228600" defTabSz="739775">
                <a:defRPr>
                  <a:solidFill>
                    <a:schemeClr val="tx1"/>
                  </a:solidFill>
                  <a:latin typeface="Arial" panose="020B0604020202020204" pitchFamily="34" charset="0"/>
                </a:defRPr>
              </a:lvl4pPr>
              <a:lvl5pPr marL="2057400" indent="-228600" defTabSz="739775">
                <a:defRPr>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endParaRPr lang="id-ID" altLang="id-ID">
                <a:solidFill>
                  <a:srgbClr val="000000"/>
                </a:solidFill>
              </a:endParaRPr>
            </a:p>
          </p:txBody>
        </p:sp>
      </p:grpSp>
      <p:grpSp>
        <p:nvGrpSpPr>
          <p:cNvPr id="35848" name="Group 4"/>
          <p:cNvGrpSpPr>
            <a:grpSpLocks/>
          </p:cNvGrpSpPr>
          <p:nvPr/>
        </p:nvGrpSpPr>
        <p:grpSpPr bwMode="auto">
          <a:xfrm>
            <a:off x="3581401" y="2133601"/>
            <a:ext cx="3770313" cy="2308225"/>
            <a:chOff x="913" y="875"/>
            <a:chExt cx="2375" cy="1454"/>
          </a:xfrm>
        </p:grpSpPr>
        <p:sp>
          <p:nvSpPr>
            <p:cNvPr id="35857" name="Rectangle 5"/>
            <p:cNvSpPr>
              <a:spLocks noChangeArrowheads="1"/>
            </p:cNvSpPr>
            <p:nvPr/>
          </p:nvSpPr>
          <p:spPr bwMode="auto">
            <a:xfrm>
              <a:off x="1520" y="875"/>
              <a:ext cx="1764" cy="657"/>
            </a:xfrm>
            <a:prstGeom prst="rect">
              <a:avLst/>
            </a:prstGeom>
            <a:solidFill>
              <a:srgbClr val="FCFEB9"/>
            </a:solidFill>
            <a:ln w="12700">
              <a:solidFill>
                <a:srgbClr val="000000"/>
              </a:solidFill>
              <a:miter lim="800000"/>
              <a:headEnd/>
              <a:tailEnd/>
            </a:ln>
            <a:effectLst/>
            <a:extLst>
              <a:ext uri="{AF507438-7753-43E0-B8FC-AC1667EBCBE1}">
                <a14:hiddenEffects xmlns:a14="http://schemas.microsoft.com/office/drawing/2010/main">
                  <a:effectLst>
                    <a:outerShdw dist="107763" dir="2700000" algn="ctr" rotWithShape="0">
                      <a:srgbClr val="790015"/>
                    </a:outerShdw>
                  </a:effectLst>
                </a14:hiddenEffects>
              </a:ext>
            </a:extLst>
          </p:spPr>
          <p:txBody>
            <a:bodyPr lIns="82550" tIns="41275" rIns="82550" bIns="41275" anchor="ctr"/>
            <a:lstStyle>
              <a:lvl1pPr defTabSz="739775">
                <a:defRPr>
                  <a:solidFill>
                    <a:schemeClr val="tx1"/>
                  </a:solidFill>
                  <a:latin typeface="Arial" panose="020B0604020202020204" pitchFamily="34" charset="0"/>
                </a:defRPr>
              </a:lvl1pPr>
              <a:lvl2pPr marL="742950" indent="-285750" defTabSz="739775">
                <a:defRPr>
                  <a:solidFill>
                    <a:schemeClr val="tx1"/>
                  </a:solidFill>
                  <a:latin typeface="Arial" panose="020B0604020202020204" pitchFamily="34" charset="0"/>
                </a:defRPr>
              </a:lvl2pPr>
              <a:lvl3pPr marL="1143000" indent="-228600" defTabSz="739775">
                <a:defRPr>
                  <a:solidFill>
                    <a:schemeClr val="tx1"/>
                  </a:solidFill>
                  <a:latin typeface="Arial" panose="020B0604020202020204" pitchFamily="34" charset="0"/>
                </a:defRPr>
              </a:lvl3pPr>
              <a:lvl4pPr marL="1600200" indent="-228600" defTabSz="739775">
                <a:defRPr>
                  <a:solidFill>
                    <a:schemeClr val="tx1"/>
                  </a:solidFill>
                  <a:latin typeface="Arial" panose="020B0604020202020204" pitchFamily="34" charset="0"/>
                </a:defRPr>
              </a:lvl4pPr>
              <a:lvl5pPr marL="2057400" indent="-228600" defTabSz="739775">
                <a:defRPr>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endParaRPr lang="id-ID" altLang="id-ID">
                <a:solidFill>
                  <a:srgbClr val="000000"/>
                </a:solidFill>
              </a:endParaRPr>
            </a:p>
          </p:txBody>
        </p:sp>
        <p:sp>
          <p:nvSpPr>
            <p:cNvPr id="35858" name="Freeform 6"/>
            <p:cNvSpPr>
              <a:spLocks/>
            </p:cNvSpPr>
            <p:nvPr/>
          </p:nvSpPr>
          <p:spPr bwMode="auto">
            <a:xfrm>
              <a:off x="916" y="888"/>
              <a:ext cx="601" cy="1441"/>
            </a:xfrm>
            <a:custGeom>
              <a:avLst/>
              <a:gdLst>
                <a:gd name="T0" fmla="*/ 600 w 601"/>
                <a:gd name="T1" fmla="*/ 0 h 1441"/>
                <a:gd name="T2" fmla="*/ 600 w 601"/>
                <a:gd name="T3" fmla="*/ 647 h 1441"/>
                <a:gd name="T4" fmla="*/ 0 w 601"/>
                <a:gd name="T5" fmla="*/ 1440 h 1441"/>
                <a:gd name="T6" fmla="*/ 600 w 601"/>
                <a:gd name="T7" fmla="*/ 0 h 14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1" h="1441">
                  <a:moveTo>
                    <a:pt x="600" y="0"/>
                  </a:moveTo>
                  <a:lnTo>
                    <a:pt x="600" y="647"/>
                  </a:lnTo>
                  <a:lnTo>
                    <a:pt x="0" y="1440"/>
                  </a:lnTo>
                  <a:lnTo>
                    <a:pt x="600" y="0"/>
                  </a:lnTo>
                </a:path>
              </a:pathLst>
            </a:custGeom>
            <a:gradFill rotWithShape="0">
              <a:gsLst>
                <a:gs pos="0">
                  <a:srgbClr val="EF9100"/>
                </a:gs>
                <a:gs pos="100000">
                  <a:srgbClr val="F5BD66"/>
                </a:gs>
              </a:gsLst>
              <a:path path="rect">
                <a:fillToRect r="100000" b="100000"/>
              </a:path>
            </a:gra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rgbClr val="790015"/>
                    </a:outerShdw>
                  </a:effectLst>
                </a14:hiddenEffects>
              </a:ext>
            </a:extLst>
          </p:spPr>
          <p:txBody>
            <a:bodyPr/>
            <a:lstStyle/>
            <a:p>
              <a:endParaRPr lang="id-ID"/>
            </a:p>
          </p:txBody>
        </p:sp>
        <p:sp>
          <p:nvSpPr>
            <p:cNvPr id="35859" name="Freeform 7"/>
            <p:cNvSpPr>
              <a:spLocks/>
            </p:cNvSpPr>
            <p:nvPr/>
          </p:nvSpPr>
          <p:spPr bwMode="auto">
            <a:xfrm>
              <a:off x="913" y="1535"/>
              <a:ext cx="2375" cy="794"/>
            </a:xfrm>
            <a:custGeom>
              <a:avLst/>
              <a:gdLst>
                <a:gd name="T0" fmla="*/ 2374 w 2375"/>
                <a:gd name="T1" fmla="*/ 0 h 794"/>
                <a:gd name="T2" fmla="*/ 0 w 2375"/>
                <a:gd name="T3" fmla="*/ 793 h 794"/>
                <a:gd name="T4" fmla="*/ 607 w 2375"/>
                <a:gd name="T5" fmla="*/ 1 h 794"/>
                <a:gd name="T6" fmla="*/ 2374 w 2375"/>
                <a:gd name="T7" fmla="*/ 0 h 7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75" h="794">
                  <a:moveTo>
                    <a:pt x="2374" y="0"/>
                  </a:moveTo>
                  <a:lnTo>
                    <a:pt x="0" y="793"/>
                  </a:lnTo>
                  <a:lnTo>
                    <a:pt x="607" y="1"/>
                  </a:lnTo>
                  <a:lnTo>
                    <a:pt x="2374" y="0"/>
                  </a:lnTo>
                </a:path>
              </a:pathLst>
            </a:custGeom>
            <a:gradFill rotWithShape="0">
              <a:gsLst>
                <a:gs pos="0">
                  <a:srgbClr val="EF9100"/>
                </a:gs>
                <a:gs pos="100000">
                  <a:srgbClr val="F5BD66"/>
                </a:gs>
              </a:gsLst>
              <a:path path="rect">
                <a:fillToRect r="100000" b="100000"/>
              </a:path>
            </a:gra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rgbClr val="790015"/>
                    </a:outerShdw>
                  </a:effectLst>
                </a14:hiddenEffects>
              </a:ext>
            </a:extLst>
          </p:spPr>
          <p:txBody>
            <a:bodyPr/>
            <a:lstStyle/>
            <a:p>
              <a:endParaRPr lang="id-ID"/>
            </a:p>
          </p:txBody>
        </p:sp>
      </p:grpSp>
      <p:sp>
        <p:nvSpPr>
          <p:cNvPr id="35849" name="Rectangle 23"/>
          <p:cNvSpPr>
            <a:spLocks noChangeArrowheads="1"/>
          </p:cNvSpPr>
          <p:nvPr/>
        </p:nvSpPr>
        <p:spPr bwMode="auto">
          <a:xfrm>
            <a:off x="2971800" y="3276600"/>
            <a:ext cx="2590800" cy="2057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d-ID" altLang="id-ID"/>
          </a:p>
        </p:txBody>
      </p:sp>
      <p:graphicFrame>
        <p:nvGraphicFramePr>
          <p:cNvPr id="35850" name="Object 3"/>
          <p:cNvGraphicFramePr>
            <a:graphicFrameLocks noChangeAspect="1"/>
          </p:cNvGraphicFramePr>
          <p:nvPr/>
        </p:nvGraphicFramePr>
        <p:xfrm>
          <a:off x="3124201" y="3352801"/>
          <a:ext cx="2346325" cy="1806575"/>
        </p:xfrm>
        <a:graphic>
          <a:graphicData uri="http://schemas.openxmlformats.org/presentationml/2006/ole">
            <mc:AlternateContent xmlns:mc="http://schemas.openxmlformats.org/markup-compatibility/2006">
              <mc:Choice xmlns:v="urn:schemas-microsoft-com:vml" Requires="v">
                <p:oleObj spid="_x0000_s1035" name="Clip" r:id="rId3" imgW="4540250" imgH="3497263" progId="MS_ClipArt_Gallery.2">
                  <p:embed/>
                </p:oleObj>
              </mc:Choice>
              <mc:Fallback>
                <p:oleObj name="Clip" r:id="rId3" imgW="4540250" imgH="3497263"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1" y="3352801"/>
                        <a:ext cx="2346325" cy="180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51" name="Text Box 24"/>
          <p:cNvSpPr txBox="1">
            <a:spLocks noChangeArrowheads="1"/>
          </p:cNvSpPr>
          <p:nvPr/>
        </p:nvSpPr>
        <p:spPr bwMode="auto">
          <a:xfrm>
            <a:off x="4724400" y="2438400"/>
            <a:ext cx="21595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id-ID" dirty="0">
                <a:solidFill>
                  <a:schemeClr val="accent2">
                    <a:lumMod val="75000"/>
                  </a:schemeClr>
                </a:solidFill>
              </a:rPr>
              <a:t>Export-import trade</a:t>
            </a:r>
            <a:endParaRPr lang="en-US" altLang="id-ID" sz="1400" dirty="0">
              <a:solidFill>
                <a:schemeClr val="accent2">
                  <a:lumMod val="75000"/>
                </a:schemeClr>
              </a:solidFill>
            </a:endParaRPr>
          </a:p>
        </p:txBody>
      </p:sp>
      <p:sp>
        <p:nvSpPr>
          <p:cNvPr id="35852" name="Text Box 25"/>
          <p:cNvSpPr txBox="1">
            <a:spLocks noChangeArrowheads="1"/>
          </p:cNvSpPr>
          <p:nvPr/>
        </p:nvSpPr>
        <p:spPr bwMode="auto">
          <a:xfrm>
            <a:off x="8221418" y="2819401"/>
            <a:ext cx="16594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id-ID" dirty="0">
                <a:solidFill>
                  <a:schemeClr val="accent2">
                    <a:lumMod val="75000"/>
                  </a:schemeClr>
                </a:solidFill>
              </a:rPr>
              <a:t>Foreign direct </a:t>
            </a:r>
          </a:p>
          <a:p>
            <a:pPr algn="ctr"/>
            <a:r>
              <a:rPr lang="en-US" altLang="id-ID" dirty="0">
                <a:solidFill>
                  <a:schemeClr val="accent2">
                    <a:lumMod val="75000"/>
                  </a:schemeClr>
                </a:solidFill>
              </a:rPr>
              <a:t>investment </a:t>
            </a:r>
            <a:endParaRPr lang="en-US" altLang="id-ID" sz="1400" dirty="0">
              <a:solidFill>
                <a:schemeClr val="accent2">
                  <a:lumMod val="75000"/>
                </a:schemeClr>
              </a:solidFill>
            </a:endParaRPr>
          </a:p>
        </p:txBody>
      </p:sp>
      <p:sp>
        <p:nvSpPr>
          <p:cNvPr id="35853" name="Text Box 26"/>
          <p:cNvSpPr txBox="1">
            <a:spLocks noChangeArrowheads="1"/>
          </p:cNvSpPr>
          <p:nvPr/>
        </p:nvSpPr>
        <p:spPr bwMode="auto">
          <a:xfrm>
            <a:off x="8458200" y="4191000"/>
            <a:ext cx="11592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id-ID" dirty="0">
                <a:solidFill>
                  <a:schemeClr val="accent2">
                    <a:lumMod val="75000"/>
                  </a:schemeClr>
                </a:solidFill>
              </a:rPr>
              <a:t>Licensing</a:t>
            </a:r>
            <a:endParaRPr lang="en-US" altLang="id-ID" sz="1400" dirty="0">
              <a:solidFill>
                <a:schemeClr val="accent2">
                  <a:lumMod val="75000"/>
                </a:schemeClr>
              </a:solidFill>
            </a:endParaRPr>
          </a:p>
        </p:txBody>
      </p:sp>
      <p:sp>
        <p:nvSpPr>
          <p:cNvPr id="35854" name="Text Box 27"/>
          <p:cNvSpPr txBox="1">
            <a:spLocks noChangeArrowheads="1"/>
          </p:cNvSpPr>
          <p:nvPr/>
        </p:nvSpPr>
        <p:spPr bwMode="auto">
          <a:xfrm>
            <a:off x="8153400" y="5334000"/>
            <a:ext cx="13773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id-ID" dirty="0">
                <a:solidFill>
                  <a:schemeClr val="accent2">
                    <a:lumMod val="75000"/>
                  </a:schemeClr>
                </a:solidFill>
              </a:rPr>
              <a:t>Franchising</a:t>
            </a:r>
            <a:endParaRPr lang="en-US" altLang="id-ID" sz="1400" dirty="0">
              <a:solidFill>
                <a:schemeClr val="accent2">
                  <a:lumMod val="75000"/>
                </a:schemeClr>
              </a:solidFill>
            </a:endParaRPr>
          </a:p>
        </p:txBody>
      </p:sp>
      <p:sp>
        <p:nvSpPr>
          <p:cNvPr id="35855" name="Text Box 28"/>
          <p:cNvSpPr txBox="1">
            <a:spLocks noChangeArrowheads="1"/>
          </p:cNvSpPr>
          <p:nvPr/>
        </p:nvSpPr>
        <p:spPr bwMode="auto">
          <a:xfrm>
            <a:off x="4403726" y="575627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d-ID" altLang="id-ID">
              <a:latin typeface="Times New Roman" panose="02020603050405020304" pitchFamily="18" charset="0"/>
            </a:endParaRPr>
          </a:p>
        </p:txBody>
      </p:sp>
      <p:sp>
        <p:nvSpPr>
          <p:cNvPr id="35856" name="Text Box 29"/>
          <p:cNvSpPr txBox="1">
            <a:spLocks noChangeArrowheads="1"/>
          </p:cNvSpPr>
          <p:nvPr/>
        </p:nvSpPr>
        <p:spPr bwMode="auto">
          <a:xfrm>
            <a:off x="4191000" y="5867400"/>
            <a:ext cx="25314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id-ID" dirty="0">
                <a:solidFill>
                  <a:schemeClr val="accent2">
                    <a:lumMod val="75000"/>
                  </a:schemeClr>
                </a:solidFill>
              </a:rPr>
              <a:t>Management contracts</a:t>
            </a:r>
            <a:endParaRPr lang="en-US" altLang="id-ID" sz="1400" dirty="0">
              <a:solidFill>
                <a:schemeClr val="accent2">
                  <a:lumMod val="75000"/>
                </a:schemeClr>
              </a:solidFill>
            </a:endParaRPr>
          </a:p>
        </p:txBody>
      </p:sp>
    </p:spTree>
    <p:extLst>
      <p:ext uri="{BB962C8B-B14F-4D97-AF65-F5344CB8AC3E}">
        <p14:creationId xmlns:p14="http://schemas.microsoft.com/office/powerpoint/2010/main" val="6346029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dirty="0"/>
              <a:t>TAHAP-TAHAP DALAM MEMASUKI BISNIS </a:t>
            </a:r>
            <a:r>
              <a:rPr lang="id-ID" dirty="0" smtClean="0"/>
              <a:t>INTERNASIONAL</a:t>
            </a:r>
            <a:endParaRPr lang="id-ID" dirty="0"/>
          </a:p>
        </p:txBody>
      </p:sp>
      <p:sp>
        <p:nvSpPr>
          <p:cNvPr id="36867" name="Rectangle 2"/>
          <p:cNvSpPr>
            <a:spLocks noChangeArrowheads="1"/>
          </p:cNvSpPr>
          <p:nvPr/>
        </p:nvSpPr>
        <p:spPr bwMode="auto">
          <a:xfrm>
            <a:off x="835378" y="2302229"/>
            <a:ext cx="106680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d-ID" altLang="id-ID" sz="2400" dirty="0"/>
              <a:t>Perusahaan yang memasuki bisnis internasional pada umumnya terlibat atau melibatkan diri secara bertahap dari tahap yang paling sederhana yang tidak mengandung resiko sampai dengan tahap yang paling kompleks dan mengandung risiko bisnis yang sangat tinggi. Adapun tahap tersebut secara kronologis adalah sebagai berikut :</a:t>
            </a:r>
          </a:p>
          <a:p>
            <a:r>
              <a:rPr lang="id-ID" altLang="id-ID" sz="2400" dirty="0"/>
              <a:t>1. Ekspor Insidentil</a:t>
            </a:r>
          </a:p>
          <a:p>
            <a:r>
              <a:rPr lang="id-ID" altLang="id-ID" sz="2400" dirty="0"/>
              <a:t>2. Ekspor Aktif</a:t>
            </a:r>
          </a:p>
          <a:p>
            <a:r>
              <a:rPr lang="id-ID" altLang="id-ID" sz="2400" dirty="0"/>
              <a:t>3. Penjualan Lisensi</a:t>
            </a:r>
          </a:p>
          <a:p>
            <a:r>
              <a:rPr lang="id-ID" altLang="id-ID" sz="2400" dirty="0"/>
              <a:t>4. Franchising</a:t>
            </a:r>
          </a:p>
          <a:p>
            <a:r>
              <a:rPr lang="id-ID" altLang="id-ID" sz="2400" dirty="0"/>
              <a:t>5. Pemasaran di Luar Negeri</a:t>
            </a:r>
          </a:p>
          <a:p>
            <a:r>
              <a:rPr lang="id-ID" altLang="id-ID" sz="2400" dirty="0"/>
              <a:t>6. Produksi dan Pemasaran di Luar Negeri</a:t>
            </a:r>
          </a:p>
        </p:txBody>
      </p:sp>
    </p:spTree>
    <p:extLst>
      <p:ext uri="{BB962C8B-B14F-4D97-AF65-F5344CB8AC3E}">
        <p14:creationId xmlns:p14="http://schemas.microsoft.com/office/powerpoint/2010/main" val="13237392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dirty="0"/>
              <a:t>EKSPOR INSIDENTIL (INCIDENT At EXPORT</a:t>
            </a:r>
            <a:r>
              <a:rPr lang="id-ID" dirty="0" smtClean="0"/>
              <a:t>)</a:t>
            </a:r>
            <a:endParaRPr lang="id-ID" dirty="0"/>
          </a:p>
        </p:txBody>
      </p:sp>
      <p:sp>
        <p:nvSpPr>
          <p:cNvPr id="37891" name="Rectangle 2"/>
          <p:cNvSpPr>
            <a:spLocks noChangeArrowheads="1"/>
          </p:cNvSpPr>
          <p:nvPr/>
        </p:nvSpPr>
        <p:spPr bwMode="auto">
          <a:xfrm>
            <a:off x="812799" y="2313164"/>
            <a:ext cx="10656711"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d-ID" altLang="id-ID" sz="3200" dirty="0"/>
              <a:t>Dalam rangka untuk masuk ke dalam dunia bisnis Internasional suatu perusahaan pada umumnya dimulai dari suatu keterlibatan yang paling awal yaitu dengan melakukan ekspor insidentil. </a:t>
            </a:r>
            <a:endParaRPr lang="id-ID" altLang="id-ID" sz="3200" dirty="0" smtClean="0"/>
          </a:p>
          <a:p>
            <a:r>
              <a:rPr lang="id-ID" altLang="id-ID" sz="3200" dirty="0" smtClean="0"/>
              <a:t>Dalam </a:t>
            </a:r>
            <a:r>
              <a:rPr lang="id-ID" altLang="id-ID" sz="3200" dirty="0"/>
              <a:t>tahap awal ini pada umumnya terjadi pada saat adanya kedatangan orang asing di negeri kita kemudian dia membeli barang-barang dan kemudian kita harus mengirimkannya ke negeri asing itu.</a:t>
            </a:r>
          </a:p>
        </p:txBody>
      </p:sp>
    </p:spTree>
    <p:extLst>
      <p:ext uri="{BB962C8B-B14F-4D97-AF65-F5344CB8AC3E}">
        <p14:creationId xmlns:p14="http://schemas.microsoft.com/office/powerpoint/2010/main" val="2364505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D</a:t>
            </a:r>
            <a:r>
              <a:rPr lang="id-ID" dirty="0" smtClean="0">
                <a:latin typeface="Berlin Sans FB" pitchFamily="34" charset="0"/>
              </a:rPr>
              <a:t>EFINISI BISNIS INTERNASIONAL</a:t>
            </a:r>
            <a:endParaRPr lang="id-ID" dirty="0"/>
          </a:p>
        </p:txBody>
      </p:sp>
      <p:sp>
        <p:nvSpPr>
          <p:cNvPr id="3" name="Content Placeholder 2"/>
          <p:cNvSpPr>
            <a:spLocks noGrp="1"/>
          </p:cNvSpPr>
          <p:nvPr>
            <p:ph idx="1"/>
          </p:nvPr>
        </p:nvSpPr>
        <p:spPr>
          <a:xfrm>
            <a:off x="553154" y="2393245"/>
            <a:ext cx="11411319" cy="4199466"/>
          </a:xfrm>
        </p:spPr>
        <p:txBody>
          <a:bodyPr>
            <a:normAutofit lnSpcReduction="10000"/>
          </a:bodyPr>
          <a:lstStyle/>
          <a:p>
            <a:pPr marL="274320" algn="just">
              <a:lnSpc>
                <a:spcPct val="120000"/>
              </a:lnSpc>
              <a:spcBef>
                <a:spcPts val="0"/>
              </a:spcBef>
              <a:buNone/>
              <a:defRPr/>
            </a:pPr>
            <a:r>
              <a:rPr lang="de-DE" b="1" dirty="0">
                <a:solidFill>
                  <a:schemeClr val="accent6">
                    <a:lumMod val="75000"/>
                  </a:schemeClr>
                </a:solidFill>
                <a:latin typeface="Berlin Sans FB" pitchFamily="34" charset="0"/>
              </a:rPr>
              <a:t>Ball ,McCulloch,Frantz,Geringer,Minor(2006)</a:t>
            </a:r>
            <a:endParaRPr lang="de-DE" dirty="0">
              <a:solidFill>
                <a:schemeClr val="accent6">
                  <a:lumMod val="75000"/>
                </a:schemeClr>
              </a:solidFill>
              <a:latin typeface="Berlin Sans FB" pitchFamily="34" charset="0"/>
            </a:endParaRPr>
          </a:p>
          <a:p>
            <a:pPr marL="274320" algn="just">
              <a:lnSpc>
                <a:spcPct val="120000"/>
              </a:lnSpc>
              <a:spcBef>
                <a:spcPts val="0"/>
              </a:spcBef>
              <a:defRPr/>
            </a:pPr>
            <a:r>
              <a:rPr lang="de-DE" dirty="0">
                <a:latin typeface="Berlin Sans FB" pitchFamily="34" charset="0"/>
              </a:rPr>
              <a:t>Bisnis yang kegiatannya melampaui  batas </a:t>
            </a:r>
            <a:r>
              <a:rPr lang="de-DE" dirty="0" smtClean="0">
                <a:latin typeface="Berlin Sans FB" pitchFamily="34" charset="0"/>
              </a:rPr>
              <a:t>Negara</a:t>
            </a:r>
            <a:r>
              <a:rPr lang="id-ID" dirty="0" smtClean="0">
                <a:latin typeface="Berlin Sans FB" pitchFamily="34" charset="0"/>
              </a:rPr>
              <a:t>, </a:t>
            </a:r>
            <a:r>
              <a:rPr lang="de-DE" dirty="0" smtClean="0">
                <a:latin typeface="Berlin Sans FB" pitchFamily="34" charset="0"/>
              </a:rPr>
              <a:t>mencakup  </a:t>
            </a:r>
            <a:r>
              <a:rPr lang="de-DE" dirty="0">
                <a:latin typeface="Berlin Sans FB" pitchFamily="34" charset="0"/>
              </a:rPr>
              <a:t>perdagangan internasional. pemanufakturan diluar negeri juga industri jasa  </a:t>
            </a:r>
            <a:r>
              <a:rPr lang="de-DE" dirty="0" smtClean="0">
                <a:latin typeface="Berlin Sans FB" pitchFamily="34" charset="0"/>
              </a:rPr>
              <a:t>di</a:t>
            </a:r>
            <a:r>
              <a:rPr lang="id-ID" dirty="0" smtClean="0">
                <a:latin typeface="Berlin Sans FB" pitchFamily="34" charset="0"/>
              </a:rPr>
              <a:t> </a:t>
            </a:r>
            <a:r>
              <a:rPr lang="de-DE" dirty="0" smtClean="0">
                <a:latin typeface="Berlin Sans FB" pitchFamily="34" charset="0"/>
              </a:rPr>
              <a:t>berbagai </a:t>
            </a:r>
            <a:r>
              <a:rPr lang="de-DE" dirty="0">
                <a:latin typeface="Berlin Sans FB" pitchFamily="34" charset="0"/>
              </a:rPr>
              <a:t>bidang seperti transportasi, pariwisata, perbankan, periklanan, konstruksi</a:t>
            </a:r>
            <a:r>
              <a:rPr lang="de-DE" dirty="0" smtClean="0">
                <a:latin typeface="Berlin Sans FB" pitchFamily="34" charset="0"/>
              </a:rPr>
              <a:t>,</a:t>
            </a:r>
            <a:r>
              <a:rPr lang="id-ID" dirty="0" smtClean="0">
                <a:latin typeface="Berlin Sans FB" pitchFamily="34" charset="0"/>
              </a:rPr>
              <a:t> </a:t>
            </a:r>
            <a:r>
              <a:rPr lang="de-DE" dirty="0" smtClean="0">
                <a:latin typeface="Berlin Sans FB" pitchFamily="34" charset="0"/>
              </a:rPr>
              <a:t>perdagangan </a:t>
            </a:r>
            <a:r>
              <a:rPr lang="de-DE" dirty="0">
                <a:latin typeface="Berlin Sans FB" pitchFamily="34" charset="0"/>
              </a:rPr>
              <a:t>eceran, perdagangan besar dan komunikasi massa</a:t>
            </a:r>
            <a:r>
              <a:rPr lang="de-DE" dirty="0" smtClean="0">
                <a:latin typeface="Berlin Sans FB" pitchFamily="34" charset="0"/>
              </a:rPr>
              <a:t>.</a:t>
            </a:r>
            <a:endParaRPr lang="id-ID" b="1" dirty="0" smtClean="0">
              <a:latin typeface="Berlin Sans FB" pitchFamily="34" charset="0"/>
            </a:endParaRPr>
          </a:p>
          <a:p>
            <a:pPr marL="274320" algn="just">
              <a:lnSpc>
                <a:spcPct val="120000"/>
              </a:lnSpc>
              <a:spcBef>
                <a:spcPts val="0"/>
              </a:spcBef>
              <a:buNone/>
              <a:defRPr/>
            </a:pPr>
            <a:r>
              <a:rPr lang="en-US" b="1" dirty="0" smtClean="0">
                <a:solidFill>
                  <a:schemeClr val="accent6">
                    <a:lumMod val="75000"/>
                  </a:schemeClr>
                </a:solidFill>
                <a:latin typeface="Berlin Sans FB" pitchFamily="34" charset="0"/>
              </a:rPr>
              <a:t>Charles </a:t>
            </a:r>
            <a:r>
              <a:rPr lang="en-US" b="1" dirty="0">
                <a:solidFill>
                  <a:schemeClr val="accent6">
                    <a:lumMod val="75000"/>
                  </a:schemeClr>
                </a:solidFill>
                <a:latin typeface="Berlin Sans FB" pitchFamily="34" charset="0"/>
              </a:rPr>
              <a:t>WH   Hill (2008)</a:t>
            </a:r>
            <a:endParaRPr lang="en-US" dirty="0">
              <a:solidFill>
                <a:schemeClr val="accent6">
                  <a:lumMod val="75000"/>
                </a:schemeClr>
              </a:solidFill>
              <a:latin typeface="Berlin Sans FB" pitchFamily="34" charset="0"/>
            </a:endParaRPr>
          </a:p>
          <a:p>
            <a:pPr marL="274320" algn="just">
              <a:lnSpc>
                <a:spcPct val="120000"/>
              </a:lnSpc>
              <a:spcBef>
                <a:spcPts val="0"/>
              </a:spcBef>
              <a:defRPr/>
            </a:pPr>
            <a:r>
              <a:rPr lang="de-DE" dirty="0">
                <a:latin typeface="Berlin Sans FB" pitchFamily="34" charset="0"/>
              </a:rPr>
              <a:t>Perusahaan yang terlibat dalam perdagangan maupun investasi internasional</a:t>
            </a:r>
            <a:r>
              <a:rPr lang="de-DE" dirty="0" smtClean="0">
                <a:latin typeface="Berlin Sans FB" pitchFamily="34" charset="0"/>
              </a:rPr>
              <a:t>.</a:t>
            </a:r>
            <a:endParaRPr lang="id-ID" b="1" dirty="0" smtClean="0">
              <a:latin typeface="Berlin Sans FB" pitchFamily="34" charset="0"/>
            </a:endParaRPr>
          </a:p>
          <a:p>
            <a:pPr marL="274320" algn="just">
              <a:lnSpc>
                <a:spcPct val="120000"/>
              </a:lnSpc>
              <a:spcBef>
                <a:spcPts val="0"/>
              </a:spcBef>
              <a:buNone/>
              <a:defRPr/>
            </a:pPr>
            <a:r>
              <a:rPr lang="en-US" b="1" dirty="0" smtClean="0">
                <a:solidFill>
                  <a:schemeClr val="accent6">
                    <a:lumMod val="75000"/>
                  </a:schemeClr>
                </a:solidFill>
                <a:latin typeface="Berlin Sans FB" pitchFamily="34" charset="0"/>
              </a:rPr>
              <a:t>Daniels</a:t>
            </a:r>
            <a:r>
              <a:rPr lang="en-US" b="1" dirty="0">
                <a:solidFill>
                  <a:schemeClr val="accent6">
                    <a:lumMod val="75000"/>
                  </a:schemeClr>
                </a:solidFill>
                <a:latin typeface="Berlin Sans FB" pitchFamily="34" charset="0"/>
              </a:rPr>
              <a:t>, </a:t>
            </a:r>
            <a:r>
              <a:rPr lang="en-US" b="1" dirty="0" err="1">
                <a:solidFill>
                  <a:schemeClr val="accent6">
                    <a:lumMod val="75000"/>
                  </a:schemeClr>
                </a:solidFill>
                <a:latin typeface="Berlin Sans FB" pitchFamily="34" charset="0"/>
              </a:rPr>
              <a:t>Radebaugh</a:t>
            </a:r>
            <a:r>
              <a:rPr lang="en-US" b="1" dirty="0">
                <a:solidFill>
                  <a:schemeClr val="accent6">
                    <a:lumMod val="75000"/>
                  </a:schemeClr>
                </a:solidFill>
                <a:latin typeface="Berlin Sans FB" pitchFamily="34" charset="0"/>
              </a:rPr>
              <a:t> &amp; Sullivan (2004)</a:t>
            </a:r>
            <a:endParaRPr lang="en-US" dirty="0">
              <a:solidFill>
                <a:schemeClr val="accent6">
                  <a:lumMod val="75000"/>
                </a:schemeClr>
              </a:solidFill>
              <a:latin typeface="Berlin Sans FB" pitchFamily="34" charset="0"/>
            </a:endParaRPr>
          </a:p>
          <a:p>
            <a:pPr marL="274320" algn="just">
              <a:lnSpc>
                <a:spcPct val="120000"/>
              </a:lnSpc>
              <a:spcBef>
                <a:spcPts val="0"/>
              </a:spcBef>
              <a:defRPr/>
            </a:pPr>
            <a:r>
              <a:rPr lang="en-US" dirty="0" err="1">
                <a:latin typeface="Berlin Sans FB" pitchFamily="34" charset="0"/>
              </a:rPr>
              <a:t>Semua</a:t>
            </a:r>
            <a:r>
              <a:rPr lang="en-US" dirty="0">
                <a:latin typeface="Berlin Sans FB" pitchFamily="34" charset="0"/>
              </a:rPr>
              <a:t> </a:t>
            </a:r>
            <a:r>
              <a:rPr lang="en-US" dirty="0" err="1">
                <a:latin typeface="Berlin Sans FB" pitchFamily="34" charset="0"/>
              </a:rPr>
              <a:t>transaksi</a:t>
            </a:r>
            <a:r>
              <a:rPr lang="en-US" dirty="0">
                <a:latin typeface="Berlin Sans FB" pitchFamily="34" charset="0"/>
              </a:rPr>
              <a:t> </a:t>
            </a:r>
            <a:r>
              <a:rPr lang="en-US" dirty="0" err="1">
                <a:latin typeface="Berlin Sans FB" pitchFamily="34" charset="0"/>
              </a:rPr>
              <a:t>komersial</a:t>
            </a:r>
            <a:r>
              <a:rPr lang="en-US" dirty="0">
                <a:latin typeface="Berlin Sans FB" pitchFamily="34" charset="0"/>
              </a:rPr>
              <a:t> </a:t>
            </a:r>
            <a:r>
              <a:rPr lang="en-US" dirty="0" err="1">
                <a:latin typeface="Berlin Sans FB" pitchFamily="34" charset="0"/>
              </a:rPr>
              <a:t>baik</a:t>
            </a:r>
            <a:r>
              <a:rPr lang="en-US" dirty="0">
                <a:latin typeface="Berlin Sans FB" pitchFamily="34" charset="0"/>
              </a:rPr>
              <a:t> </a:t>
            </a:r>
            <a:r>
              <a:rPr lang="en-US" dirty="0" err="1">
                <a:latin typeface="Berlin Sans FB" pitchFamily="34" charset="0"/>
              </a:rPr>
              <a:t>oleh</a:t>
            </a:r>
            <a:r>
              <a:rPr lang="en-US" dirty="0">
                <a:latin typeface="Berlin Sans FB" pitchFamily="34" charset="0"/>
              </a:rPr>
              <a:t> </a:t>
            </a:r>
            <a:r>
              <a:rPr lang="en-US" dirty="0" err="1">
                <a:latin typeface="Berlin Sans FB" pitchFamily="34" charset="0"/>
              </a:rPr>
              <a:t>swasta</a:t>
            </a:r>
            <a:r>
              <a:rPr lang="en-US" dirty="0">
                <a:latin typeface="Berlin Sans FB" pitchFamily="34" charset="0"/>
              </a:rPr>
              <a:t> </a:t>
            </a:r>
            <a:r>
              <a:rPr lang="en-US" dirty="0" err="1">
                <a:latin typeface="Berlin Sans FB" pitchFamily="34" charset="0"/>
              </a:rPr>
              <a:t>maupun</a:t>
            </a:r>
            <a:r>
              <a:rPr lang="en-US" dirty="0">
                <a:latin typeface="Berlin Sans FB" pitchFamily="34" charset="0"/>
              </a:rPr>
              <a:t> </a:t>
            </a:r>
            <a:r>
              <a:rPr lang="en-US" dirty="0" err="1">
                <a:latin typeface="Berlin Sans FB" pitchFamily="34" charset="0"/>
              </a:rPr>
              <a:t>pemerintah</a:t>
            </a:r>
            <a:r>
              <a:rPr lang="en-US" dirty="0">
                <a:latin typeface="Berlin Sans FB" pitchFamily="34" charset="0"/>
              </a:rPr>
              <a:t> </a:t>
            </a:r>
            <a:r>
              <a:rPr lang="en-US" dirty="0" err="1">
                <a:latin typeface="Berlin Sans FB" pitchFamily="34" charset="0"/>
              </a:rPr>
              <a:t>diantara</a:t>
            </a:r>
            <a:r>
              <a:rPr lang="en-US" dirty="0">
                <a:latin typeface="Berlin Sans FB" pitchFamily="34" charset="0"/>
              </a:rPr>
              <a:t> 2 </a:t>
            </a:r>
            <a:r>
              <a:rPr lang="en-US" dirty="0" err="1">
                <a:latin typeface="Berlin Sans FB" pitchFamily="34" charset="0"/>
              </a:rPr>
              <a:t>negara</a:t>
            </a:r>
            <a:r>
              <a:rPr lang="en-US" dirty="0">
                <a:latin typeface="Berlin Sans FB" pitchFamily="34" charset="0"/>
              </a:rPr>
              <a:t> </a:t>
            </a:r>
            <a:r>
              <a:rPr lang="en-US" dirty="0" err="1">
                <a:latin typeface="Berlin Sans FB" pitchFamily="34" charset="0"/>
              </a:rPr>
              <a:t>atau</a:t>
            </a:r>
            <a:r>
              <a:rPr lang="en-US" dirty="0">
                <a:latin typeface="Berlin Sans FB" pitchFamily="34" charset="0"/>
              </a:rPr>
              <a:t> </a:t>
            </a:r>
            <a:r>
              <a:rPr lang="en-US" dirty="0" err="1" smtClean="0">
                <a:latin typeface="Berlin Sans FB" pitchFamily="34" charset="0"/>
              </a:rPr>
              <a:t>lebih</a:t>
            </a:r>
            <a:endParaRPr lang="en-US" dirty="0">
              <a:latin typeface="Berlin Sans FB" pitchFamily="34" charset="0"/>
            </a:endParaRPr>
          </a:p>
        </p:txBody>
      </p:sp>
    </p:spTree>
    <p:extLst>
      <p:ext uri="{BB962C8B-B14F-4D97-AF65-F5344CB8AC3E}">
        <p14:creationId xmlns:p14="http://schemas.microsoft.com/office/powerpoint/2010/main" val="2997205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dirty="0"/>
              <a:t>EKSPOR AKTIF (ACTIVE EXPORT)</a:t>
            </a:r>
            <a:br>
              <a:rPr lang="id-ID" dirty="0"/>
            </a:br>
            <a:endParaRPr lang="id-ID" dirty="0"/>
          </a:p>
        </p:txBody>
      </p:sp>
      <p:sp>
        <p:nvSpPr>
          <p:cNvPr id="38915" name="Rectangle 2"/>
          <p:cNvSpPr>
            <a:spLocks noChangeArrowheads="1"/>
          </p:cNvSpPr>
          <p:nvPr/>
        </p:nvSpPr>
        <p:spPr bwMode="auto">
          <a:xfrm>
            <a:off x="680320" y="2223912"/>
            <a:ext cx="11105279"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d-ID" altLang="id-ID" sz="2400" dirty="0"/>
              <a:t>Tahap terdahulu itu kemudian dapat berkembang terus dan kemudian terjalinlah hubungan bisnis yang rutin dan kontinyu dan bahkan transaksi tersebut makin lama akan semakin aktif</a:t>
            </a:r>
            <a:r>
              <a:rPr lang="id-ID" altLang="id-ID" sz="2400" dirty="0" smtClean="0"/>
              <a:t>.</a:t>
            </a:r>
          </a:p>
          <a:p>
            <a:r>
              <a:rPr lang="id-ID" altLang="id-ID" sz="2400" dirty="0" smtClean="0"/>
              <a:t> </a:t>
            </a:r>
            <a:r>
              <a:rPr lang="id-ID" altLang="id-ID" sz="2400" dirty="0"/>
              <a:t>Keaktifan hubungan transaksi bisnis tersebut ditandai pada umumnya dengan semakin berkembangnya jumlah maupun jenis komoditi perdagangan Internasional tersebut. </a:t>
            </a:r>
            <a:endParaRPr lang="id-ID" altLang="id-ID" sz="2400" dirty="0" smtClean="0"/>
          </a:p>
          <a:p>
            <a:r>
              <a:rPr lang="id-ID" altLang="id-ID" sz="2400" dirty="0" smtClean="0"/>
              <a:t>Dalam </a:t>
            </a:r>
            <a:r>
              <a:rPr lang="id-ID" altLang="id-ID" sz="2400" dirty="0"/>
              <a:t>tahap aktif ini perusahaan negeri sendiri mulai aktif untuk melaksanakan manajemen atas transaksi itu. Tidak seperti tahap awal di mana pengusaha hanya bertindak pasif. </a:t>
            </a:r>
            <a:endParaRPr lang="id-ID" altLang="id-ID" sz="2400" dirty="0" smtClean="0"/>
          </a:p>
          <a:p>
            <a:r>
              <a:rPr lang="id-ID" altLang="id-ID" sz="2400" dirty="0" smtClean="0"/>
              <a:t>Oleh </a:t>
            </a:r>
            <a:r>
              <a:rPr lang="id-ID" altLang="id-ID" sz="2400" dirty="0"/>
              <a:t>karena itu dalam tahap ini sering pula disebut sebagai tahap “ekspor aktif”, sedangkan tahap pertama tadi disebut tahap pembelian atau “Purchasing”.</a:t>
            </a:r>
          </a:p>
        </p:txBody>
      </p:sp>
    </p:spTree>
    <p:extLst>
      <p:ext uri="{BB962C8B-B14F-4D97-AF65-F5344CB8AC3E}">
        <p14:creationId xmlns:p14="http://schemas.microsoft.com/office/powerpoint/2010/main" val="17434728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dirty="0"/>
              <a:t>PENJUAlAN LISENSI (LICENSING)</a:t>
            </a:r>
            <a:br>
              <a:rPr lang="id-ID" dirty="0"/>
            </a:br>
            <a:endParaRPr lang="id-ID" dirty="0"/>
          </a:p>
        </p:txBody>
      </p:sp>
      <p:sp>
        <p:nvSpPr>
          <p:cNvPr id="39939" name="Rectangle 2"/>
          <p:cNvSpPr>
            <a:spLocks noChangeArrowheads="1"/>
          </p:cNvSpPr>
          <p:nvPr/>
        </p:nvSpPr>
        <p:spPr bwMode="auto">
          <a:xfrm>
            <a:off x="680321" y="2410178"/>
            <a:ext cx="1099239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d-ID" altLang="id-ID" sz="2400" dirty="0"/>
              <a:t>Tahap berikutnya adalah tahap penjualan Iisensi. Dalam tahap ini Negara pendatang menjual lisensi atau merek dari produknya kepada negara penerima. </a:t>
            </a:r>
            <a:endParaRPr lang="id-ID" altLang="id-ID" sz="2400" dirty="0" smtClean="0"/>
          </a:p>
          <a:p>
            <a:endParaRPr lang="id-ID" altLang="id-ID" sz="2400" dirty="0" smtClean="0"/>
          </a:p>
          <a:p>
            <a:r>
              <a:rPr lang="id-ID" altLang="id-ID" sz="2400" dirty="0" smtClean="0"/>
              <a:t>Dalam </a:t>
            </a:r>
            <a:r>
              <a:rPr lang="id-ID" altLang="id-ID" sz="2400" dirty="0"/>
              <a:t>tahap yang dijual adalah hanya merek atau lisensinya saja, sehingga negara penerima dapat melakukan manajemen yang cukup luas terhadap pemasaran maupun proses produksinya termasuk bahan baku serta peralatannya. </a:t>
            </a:r>
            <a:endParaRPr lang="id-ID" altLang="id-ID" sz="2400" dirty="0" smtClean="0"/>
          </a:p>
          <a:p>
            <a:endParaRPr lang="id-ID" altLang="id-ID" sz="2400" dirty="0"/>
          </a:p>
          <a:p>
            <a:r>
              <a:rPr lang="id-ID" altLang="id-ID" sz="2400" dirty="0" smtClean="0"/>
              <a:t>Untuk </a:t>
            </a:r>
            <a:r>
              <a:rPr lang="id-ID" altLang="id-ID" sz="2400" dirty="0"/>
              <a:t>keperluan pemakaian lisensi tersebut maka perusahaan dan negara penerima harus membayar fee atas lisensi itu kepada perusahaan asing tersebut.</a:t>
            </a:r>
          </a:p>
        </p:txBody>
      </p:sp>
    </p:spTree>
    <p:extLst>
      <p:ext uri="{BB962C8B-B14F-4D97-AF65-F5344CB8AC3E}">
        <p14:creationId xmlns:p14="http://schemas.microsoft.com/office/powerpoint/2010/main" val="20115454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dirty="0"/>
              <a:t>FRANCHISING</a:t>
            </a:r>
          </a:p>
        </p:txBody>
      </p:sp>
      <p:sp>
        <p:nvSpPr>
          <p:cNvPr id="40963" name="Rectangle 2"/>
          <p:cNvSpPr>
            <a:spLocks noChangeArrowheads="1"/>
          </p:cNvSpPr>
          <p:nvPr/>
        </p:nvSpPr>
        <p:spPr bwMode="auto">
          <a:xfrm>
            <a:off x="462844" y="2460979"/>
            <a:ext cx="1144693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d-ID" altLang="id-ID" sz="2400" dirty="0"/>
              <a:t>Tahap berikutnya merupakan tahap yang lebih aktif lagi yaitu perusahaan di suatu negara menjual tidak hanya lisensi atau merek dagangnya saja akan tetapi lengkap dengan segala atributnya termasuk peralatan, proses produksi, resep-resep campuran proses produksinya, pengendalian mutunya, pengawasan mutu bahan baku maupun barang jadinya, serta bentuk pelayanannya. Cara ini sering dikenal sebagai bentuk “Franchising”. </a:t>
            </a:r>
            <a:endParaRPr lang="id-ID" altLang="id-ID" sz="2400" dirty="0" smtClean="0"/>
          </a:p>
          <a:p>
            <a:r>
              <a:rPr lang="id-ID" altLang="id-ID" sz="2400" dirty="0" smtClean="0"/>
              <a:t>Dalam </a:t>
            </a:r>
            <a:r>
              <a:rPr lang="id-ID" altLang="id-ID" sz="2400" dirty="0"/>
              <a:t>hal bentuk Franchise ini maka perusahaan yang menerima disebut sebagai “Franchisee” sedangkan perusahaan pemberi disebut sebagai “Franchisor”. Bentuk ini pada umumnya berhasil bagi jenis usaha tertentu misalnya makanan, restoran, supermarket, fitness centre dan sebagainya.</a:t>
            </a:r>
          </a:p>
        </p:txBody>
      </p:sp>
    </p:spTree>
    <p:extLst>
      <p:ext uri="{BB962C8B-B14F-4D97-AF65-F5344CB8AC3E}">
        <p14:creationId xmlns:p14="http://schemas.microsoft.com/office/powerpoint/2010/main" val="6118259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83833391"/>
              </p:ext>
            </p:extLst>
          </p:nvPr>
        </p:nvGraphicFramePr>
        <p:xfrm>
          <a:off x="0" y="-27709"/>
          <a:ext cx="12191999" cy="6885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52318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Rot="1" noChangeArrowheads="1"/>
          </p:cNvSpPr>
          <p:nvPr>
            <p:ph idx="1"/>
          </p:nvPr>
        </p:nvSpPr>
        <p:spPr>
          <a:xfrm>
            <a:off x="874890" y="2799644"/>
            <a:ext cx="10910711" cy="2777067"/>
          </a:xfrm>
        </p:spPr>
        <p:txBody>
          <a:bodyPr/>
          <a:lstStyle/>
          <a:p>
            <a:pPr marL="609600" indent="-609600">
              <a:buFont typeface="Wingdings" pitchFamily="2" charset="2"/>
              <a:buAutoNum type="arabicPeriod"/>
              <a:defRPr/>
            </a:pPr>
            <a:r>
              <a:rPr lang="en-US" sz="3200" dirty="0" err="1"/>
              <a:t>Mencoba</a:t>
            </a:r>
            <a:r>
              <a:rPr lang="en-US" sz="3200" dirty="0"/>
              <a:t> </a:t>
            </a:r>
            <a:r>
              <a:rPr lang="en-US" sz="3200" dirty="0" err="1"/>
              <a:t>mencapai</a:t>
            </a:r>
            <a:r>
              <a:rPr lang="en-US" sz="3200" dirty="0"/>
              <a:t> </a:t>
            </a:r>
            <a:r>
              <a:rPr lang="en-US" sz="3200" i="1" dirty="0"/>
              <a:t>economic of scale </a:t>
            </a:r>
            <a:r>
              <a:rPr lang="en-US" sz="3200" dirty="0" err="1"/>
              <a:t>melalui</a:t>
            </a:r>
            <a:r>
              <a:rPr lang="en-US" sz="3200" dirty="0"/>
              <a:t> </a:t>
            </a:r>
            <a:r>
              <a:rPr lang="en-US" sz="3200" dirty="0" err="1"/>
              <a:t>integrasi</a:t>
            </a:r>
            <a:r>
              <a:rPr lang="en-US" sz="3200" dirty="0"/>
              <a:t> global </a:t>
            </a:r>
            <a:r>
              <a:rPr lang="en-US" sz="3200" dirty="0" err="1"/>
              <a:t>bidang-bidang</a:t>
            </a:r>
            <a:r>
              <a:rPr lang="en-US" sz="3200" dirty="0"/>
              <a:t> </a:t>
            </a:r>
            <a:r>
              <a:rPr lang="en-US" sz="3200" dirty="0" err="1"/>
              <a:t>fungsional</a:t>
            </a:r>
            <a:r>
              <a:rPr lang="id-ID" sz="3200" dirty="0"/>
              <a:t>.</a:t>
            </a:r>
            <a:endParaRPr lang="en-US" sz="3200" dirty="0"/>
          </a:p>
          <a:p>
            <a:pPr marL="609600" indent="-609600">
              <a:buFont typeface="Wingdings" pitchFamily="2" charset="2"/>
              <a:buAutoNum type="arabicPeriod"/>
              <a:defRPr/>
            </a:pPr>
            <a:r>
              <a:rPr lang="en-US" sz="3200" dirty="0" err="1"/>
              <a:t>Menjadi</a:t>
            </a:r>
            <a:r>
              <a:rPr lang="en-US" sz="3200" dirty="0"/>
              <a:t> </a:t>
            </a:r>
            <a:r>
              <a:rPr lang="en-US" sz="3200" dirty="0" err="1"/>
              <a:t>sangat</a:t>
            </a:r>
            <a:r>
              <a:rPr lang="en-US" sz="3200" dirty="0"/>
              <a:t> </a:t>
            </a:r>
            <a:r>
              <a:rPr lang="en-US" sz="3200" dirty="0" err="1"/>
              <a:t>tanggap</a:t>
            </a:r>
            <a:r>
              <a:rPr lang="en-US" sz="3200" dirty="0"/>
              <a:t> </a:t>
            </a:r>
            <a:r>
              <a:rPr lang="en-US" sz="3200" dirty="0" err="1"/>
              <a:t>terhadap</a:t>
            </a:r>
            <a:r>
              <a:rPr lang="en-US" sz="3200" dirty="0"/>
              <a:t> </a:t>
            </a:r>
            <a:r>
              <a:rPr lang="en-US" sz="3200" dirty="0" err="1"/>
              <a:t>perbedaan</a:t>
            </a:r>
            <a:r>
              <a:rPr lang="en-US" sz="3200" dirty="0"/>
              <a:t> </a:t>
            </a:r>
            <a:r>
              <a:rPr lang="en-US" sz="3200" dirty="0" err="1"/>
              <a:t>lingkungan-lingkungan</a:t>
            </a:r>
            <a:r>
              <a:rPr lang="en-US" sz="3200" dirty="0"/>
              <a:t> </a:t>
            </a:r>
            <a:r>
              <a:rPr lang="en-US" sz="3200" dirty="0" err="1"/>
              <a:t>lokal</a:t>
            </a:r>
            <a:r>
              <a:rPr lang="en-US" sz="3200" dirty="0"/>
              <a:t> (</a:t>
            </a:r>
            <a:r>
              <a:rPr lang="en-US" sz="3200" dirty="0" err="1"/>
              <a:t>multinasional</a:t>
            </a:r>
            <a:r>
              <a:rPr lang="en-US" sz="3200" dirty="0"/>
              <a:t> </a:t>
            </a:r>
            <a:r>
              <a:rPr lang="en-US" sz="3200" dirty="0" err="1"/>
              <a:t>multibudaya</a:t>
            </a:r>
            <a:r>
              <a:rPr lang="en-US" sz="3200" dirty="0"/>
              <a:t>).</a:t>
            </a:r>
          </a:p>
        </p:txBody>
      </p:sp>
      <p:sp>
        <p:nvSpPr>
          <p:cNvPr id="5122" name="Rectangle 2"/>
          <p:cNvSpPr>
            <a:spLocks noGrp="1" noRot="1" noChangeArrowheads="1"/>
          </p:cNvSpPr>
          <p:nvPr>
            <p:ph type="title"/>
          </p:nvPr>
        </p:nvSpPr>
        <p:spPr/>
        <p:txBody>
          <a:bodyPr/>
          <a:lstStyle/>
          <a:p>
            <a:pPr>
              <a:defRPr/>
            </a:pPr>
            <a:r>
              <a:rPr lang="en-US"/>
              <a:t>Perusahaan Global berusaha:</a:t>
            </a:r>
          </a:p>
        </p:txBody>
      </p:sp>
    </p:spTree>
    <p:extLst>
      <p:ext uri="{BB962C8B-B14F-4D97-AF65-F5344CB8AC3E}">
        <p14:creationId xmlns:p14="http://schemas.microsoft.com/office/powerpoint/2010/main" val="40200691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Rot="1" noChangeArrowheads="1"/>
          </p:cNvSpPr>
          <p:nvPr>
            <p:ph idx="1"/>
          </p:nvPr>
        </p:nvSpPr>
        <p:spPr>
          <a:xfrm>
            <a:off x="1069622" y="2661356"/>
            <a:ext cx="9519356" cy="3810000"/>
          </a:xfrm>
        </p:spPr>
        <p:txBody>
          <a:bodyPr>
            <a:normAutofit/>
          </a:bodyPr>
          <a:lstStyle/>
          <a:p>
            <a:pPr marL="0" indent="0" algn="just">
              <a:buNone/>
              <a:defRPr/>
            </a:pPr>
            <a:r>
              <a:rPr lang="en-US" sz="3600" dirty="0" err="1">
                <a:latin typeface="Berlin Sans FB" pitchFamily="34" charset="0"/>
              </a:rPr>
              <a:t>Meningkatkan</a:t>
            </a:r>
            <a:r>
              <a:rPr lang="en-US" sz="3600" dirty="0">
                <a:latin typeface="Berlin Sans FB" pitchFamily="34" charset="0"/>
              </a:rPr>
              <a:t> </a:t>
            </a:r>
            <a:r>
              <a:rPr lang="en-US" sz="3600" dirty="0" err="1">
                <a:latin typeface="Berlin Sans FB" pitchFamily="34" charset="0"/>
              </a:rPr>
              <a:t>laba</a:t>
            </a:r>
            <a:r>
              <a:rPr lang="en-US" sz="3600" dirty="0">
                <a:latin typeface="Berlin Sans FB" pitchFamily="34" charset="0"/>
              </a:rPr>
              <a:t> </a:t>
            </a:r>
            <a:r>
              <a:rPr lang="en-US" sz="3600" dirty="0" err="1">
                <a:latin typeface="Berlin Sans FB" pitchFamily="34" charset="0"/>
              </a:rPr>
              <a:t>dan</a:t>
            </a:r>
            <a:r>
              <a:rPr lang="en-US" sz="3600" dirty="0">
                <a:latin typeface="Berlin Sans FB" pitchFamily="34" charset="0"/>
              </a:rPr>
              <a:t> </a:t>
            </a:r>
            <a:r>
              <a:rPr lang="en-US" sz="3600" dirty="0" err="1">
                <a:latin typeface="Berlin Sans FB" pitchFamily="34" charset="0"/>
              </a:rPr>
              <a:t>penjualan</a:t>
            </a:r>
            <a:endParaRPr lang="en-US" sz="3600" dirty="0">
              <a:latin typeface="Berlin Sans FB" pitchFamily="34" charset="0"/>
            </a:endParaRPr>
          </a:p>
          <a:p>
            <a:pPr marL="465138" lvl="1" indent="-406400" algn="just">
              <a:buFont typeface="Arial" charset="0"/>
              <a:buAutoNum type="arabicPeriod"/>
              <a:defRPr/>
            </a:pPr>
            <a:r>
              <a:rPr lang="en-US" sz="3600" dirty="0" err="1">
                <a:latin typeface="Berlin Sans FB" pitchFamily="34" charset="0"/>
              </a:rPr>
              <a:t>Memasuki</a:t>
            </a:r>
            <a:r>
              <a:rPr lang="en-US" sz="3600" dirty="0">
                <a:latin typeface="Berlin Sans FB" pitchFamily="34" charset="0"/>
              </a:rPr>
              <a:t> </a:t>
            </a:r>
            <a:r>
              <a:rPr lang="en-US" sz="3600" dirty="0" err="1">
                <a:latin typeface="Berlin Sans FB" pitchFamily="34" charset="0"/>
              </a:rPr>
              <a:t>pasar-pasar</a:t>
            </a:r>
            <a:r>
              <a:rPr lang="en-US" sz="3600" dirty="0">
                <a:latin typeface="Berlin Sans FB" pitchFamily="34" charset="0"/>
              </a:rPr>
              <a:t> </a:t>
            </a:r>
            <a:r>
              <a:rPr lang="en-US" sz="3600" dirty="0" err="1">
                <a:latin typeface="Berlin Sans FB" pitchFamily="34" charset="0"/>
              </a:rPr>
              <a:t>baru</a:t>
            </a:r>
            <a:endParaRPr lang="en-US" sz="3600" dirty="0">
              <a:latin typeface="Berlin Sans FB" pitchFamily="34" charset="0"/>
            </a:endParaRPr>
          </a:p>
          <a:p>
            <a:pPr marL="465138" lvl="1" indent="-406400" algn="just">
              <a:buFont typeface="Arial" charset="0"/>
              <a:buAutoNum type="arabicPeriod"/>
              <a:defRPr/>
            </a:pPr>
            <a:r>
              <a:rPr lang="en-US" sz="3600" dirty="0" err="1">
                <a:latin typeface="Berlin Sans FB" pitchFamily="34" charset="0"/>
              </a:rPr>
              <a:t>Penciptaan</a:t>
            </a:r>
            <a:r>
              <a:rPr lang="en-US" sz="3600" dirty="0">
                <a:latin typeface="Berlin Sans FB" pitchFamily="34" charset="0"/>
              </a:rPr>
              <a:t> </a:t>
            </a:r>
            <a:r>
              <a:rPr lang="en-US" sz="3600" dirty="0" err="1">
                <a:latin typeface="Berlin Sans FB" pitchFamily="34" charset="0"/>
              </a:rPr>
              <a:t>pasar</a:t>
            </a:r>
            <a:r>
              <a:rPr lang="en-US" sz="3600" dirty="0">
                <a:latin typeface="Berlin Sans FB" pitchFamily="34" charset="0"/>
              </a:rPr>
              <a:t> </a:t>
            </a:r>
            <a:r>
              <a:rPr lang="en-US" sz="3600" dirty="0" err="1">
                <a:latin typeface="Berlin Sans FB" pitchFamily="34" charset="0"/>
              </a:rPr>
              <a:t>baru</a:t>
            </a:r>
            <a:endParaRPr lang="en-US" sz="3600" dirty="0">
              <a:latin typeface="Berlin Sans FB" pitchFamily="34" charset="0"/>
            </a:endParaRPr>
          </a:p>
          <a:p>
            <a:pPr marL="465138" lvl="1" indent="-406400" algn="just">
              <a:buFont typeface="Arial" charset="0"/>
              <a:buAutoNum type="arabicPeriod"/>
              <a:defRPr/>
            </a:pPr>
            <a:r>
              <a:rPr lang="en-US" sz="3600" dirty="0">
                <a:latin typeface="Berlin Sans FB" pitchFamily="34" charset="0"/>
              </a:rPr>
              <a:t>Pasar2 yang </a:t>
            </a:r>
            <a:r>
              <a:rPr lang="en-US" sz="3600" dirty="0" err="1">
                <a:latin typeface="Berlin Sans FB" pitchFamily="34" charset="0"/>
              </a:rPr>
              <a:t>tumbuh</a:t>
            </a:r>
            <a:r>
              <a:rPr lang="en-US" sz="3600" dirty="0">
                <a:latin typeface="Berlin Sans FB" pitchFamily="34" charset="0"/>
              </a:rPr>
              <a:t> </a:t>
            </a:r>
            <a:r>
              <a:rPr lang="en-US" sz="3600" dirty="0" err="1">
                <a:latin typeface="Berlin Sans FB" pitchFamily="34" charset="0"/>
              </a:rPr>
              <a:t>dengan</a:t>
            </a:r>
            <a:r>
              <a:rPr lang="en-US" sz="3600" dirty="0">
                <a:latin typeface="Berlin Sans FB" pitchFamily="34" charset="0"/>
              </a:rPr>
              <a:t> </a:t>
            </a:r>
            <a:r>
              <a:rPr lang="en-US" sz="3600" dirty="0" err="1">
                <a:latin typeface="Berlin Sans FB" pitchFamily="34" charset="0"/>
              </a:rPr>
              <a:t>cepat</a:t>
            </a:r>
            <a:endParaRPr lang="en-US" sz="3600" dirty="0">
              <a:latin typeface="Berlin Sans FB" pitchFamily="34" charset="0"/>
            </a:endParaRPr>
          </a:p>
          <a:p>
            <a:pPr marL="465138" lvl="1" indent="-406400" algn="just">
              <a:buFont typeface="Arial" charset="0"/>
              <a:buAutoNum type="arabicPeriod"/>
              <a:defRPr/>
            </a:pPr>
            <a:r>
              <a:rPr lang="en-US" sz="3600" dirty="0" err="1">
                <a:latin typeface="Berlin Sans FB" pitchFamily="34" charset="0"/>
              </a:rPr>
              <a:t>Komunikasi</a:t>
            </a:r>
            <a:r>
              <a:rPr lang="en-US" sz="3600" dirty="0">
                <a:latin typeface="Berlin Sans FB" pitchFamily="34" charset="0"/>
              </a:rPr>
              <a:t> yang </a:t>
            </a:r>
            <a:r>
              <a:rPr lang="en-US" sz="3600" dirty="0" err="1">
                <a:latin typeface="Berlin Sans FB" pitchFamily="34" charset="0"/>
              </a:rPr>
              <a:t>lebih</a:t>
            </a:r>
            <a:r>
              <a:rPr lang="en-US" sz="3600" dirty="0">
                <a:latin typeface="Berlin Sans FB" pitchFamily="34" charset="0"/>
              </a:rPr>
              <a:t> </a:t>
            </a:r>
            <a:r>
              <a:rPr lang="en-US" sz="3600" dirty="0" err="1">
                <a:latin typeface="Berlin Sans FB" pitchFamily="34" charset="0"/>
              </a:rPr>
              <a:t>baik</a:t>
            </a:r>
            <a:r>
              <a:rPr lang="en-US" sz="3600" dirty="0">
                <a:latin typeface="Berlin Sans FB" pitchFamily="34" charset="0"/>
              </a:rPr>
              <a:t> </a:t>
            </a:r>
          </a:p>
          <a:p>
            <a:pPr marL="465138" indent="-406400" algn="just">
              <a:buFont typeface="Arial" charset="0"/>
              <a:buChar char="►"/>
              <a:defRPr/>
            </a:pPr>
            <a:endParaRPr lang="en-GB" sz="2800" dirty="0">
              <a:latin typeface="Berlin Sans FB" pitchFamily="34" charset="0"/>
            </a:endParaRPr>
          </a:p>
        </p:txBody>
      </p:sp>
      <p:sp>
        <p:nvSpPr>
          <p:cNvPr id="32770" name="Rectangle 2"/>
          <p:cNvSpPr>
            <a:spLocks noGrp="1" noRot="1" noChangeArrowheads="1"/>
          </p:cNvSpPr>
          <p:nvPr>
            <p:ph type="title"/>
          </p:nvPr>
        </p:nvSpPr>
        <p:spPr>
          <a:xfrm>
            <a:off x="1069622" y="790222"/>
            <a:ext cx="6446838" cy="884238"/>
          </a:xfrm>
        </p:spPr>
        <p:txBody>
          <a:bodyPr/>
          <a:lstStyle/>
          <a:p>
            <a:pPr>
              <a:defRPr/>
            </a:pPr>
            <a:r>
              <a:rPr lang="en-US" dirty="0" err="1" smtClean="0">
                <a:latin typeface="Berlin Sans FB" pitchFamily="34" charset="0"/>
              </a:rPr>
              <a:t>Memasuki</a:t>
            </a:r>
            <a:r>
              <a:rPr lang="en-US" dirty="0" smtClean="0">
                <a:latin typeface="Berlin Sans FB" pitchFamily="34" charset="0"/>
              </a:rPr>
              <a:t> </a:t>
            </a:r>
            <a:r>
              <a:rPr lang="en-US" dirty="0" err="1" smtClean="0">
                <a:latin typeface="Berlin Sans FB" pitchFamily="34" charset="0"/>
              </a:rPr>
              <a:t>pasar</a:t>
            </a:r>
            <a:r>
              <a:rPr lang="en-US" dirty="0" smtClean="0">
                <a:latin typeface="Berlin Sans FB" pitchFamily="34" charset="0"/>
              </a:rPr>
              <a:t> LN</a:t>
            </a:r>
            <a:endParaRPr lang="en-GB" dirty="0" smtClean="0">
              <a:latin typeface="Berlin Sans FB" pitchFamily="34" charset="0"/>
            </a:endParaRPr>
          </a:p>
        </p:txBody>
      </p:sp>
    </p:spTree>
    <p:extLst>
      <p:ext uri="{BB962C8B-B14F-4D97-AF65-F5344CB8AC3E}">
        <p14:creationId xmlns:p14="http://schemas.microsoft.com/office/powerpoint/2010/main" val="1722839272"/>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Rot="1" noChangeArrowheads="1"/>
          </p:cNvSpPr>
          <p:nvPr>
            <p:ph idx="1"/>
          </p:nvPr>
        </p:nvSpPr>
        <p:spPr>
          <a:xfrm>
            <a:off x="564445" y="2291644"/>
            <a:ext cx="11040533" cy="4270022"/>
          </a:xfrm>
        </p:spPr>
        <p:txBody>
          <a:bodyPr>
            <a:normAutofit/>
          </a:bodyPr>
          <a:lstStyle/>
          <a:p>
            <a:pPr marL="0" indent="0" algn="just">
              <a:lnSpc>
                <a:spcPct val="80000"/>
              </a:lnSpc>
              <a:buNone/>
              <a:defRPr/>
            </a:pPr>
            <a:r>
              <a:rPr lang="en-US" sz="2800" dirty="0" err="1">
                <a:latin typeface="Berlin Sans FB" pitchFamily="34" charset="0"/>
              </a:rPr>
              <a:t>Kebanyakan</a:t>
            </a:r>
            <a:r>
              <a:rPr lang="en-US" sz="2800" dirty="0">
                <a:latin typeface="Berlin Sans FB" pitchFamily="34" charset="0"/>
              </a:rPr>
              <a:t> </a:t>
            </a:r>
            <a:r>
              <a:rPr lang="en-US" sz="2800" dirty="0" err="1">
                <a:latin typeface="Berlin Sans FB" pitchFamily="34" charset="0"/>
              </a:rPr>
              <a:t>perusahaan</a:t>
            </a:r>
            <a:r>
              <a:rPr lang="en-US" sz="2800" dirty="0">
                <a:latin typeface="Berlin Sans FB" pitchFamily="34" charset="0"/>
              </a:rPr>
              <a:t> </a:t>
            </a:r>
            <a:r>
              <a:rPr lang="en-US" sz="2800" dirty="0" err="1">
                <a:latin typeface="Berlin Sans FB" pitchFamily="34" charset="0"/>
              </a:rPr>
              <a:t>memulai</a:t>
            </a:r>
            <a:r>
              <a:rPr lang="en-US" sz="2800" dirty="0">
                <a:latin typeface="Berlin Sans FB" pitchFamily="34" charset="0"/>
              </a:rPr>
              <a:t> </a:t>
            </a:r>
            <a:r>
              <a:rPr lang="en-US" sz="2800" dirty="0" err="1">
                <a:latin typeface="Berlin Sans FB" pitchFamily="34" charset="0"/>
              </a:rPr>
              <a:t>keterlibatannya</a:t>
            </a:r>
            <a:r>
              <a:rPr lang="en-US" sz="2800" dirty="0">
                <a:latin typeface="Berlin Sans FB" pitchFamily="34" charset="0"/>
              </a:rPr>
              <a:t> </a:t>
            </a:r>
            <a:r>
              <a:rPr lang="en-US" sz="2800" dirty="0" err="1">
                <a:latin typeface="Berlin Sans FB" pitchFamily="34" charset="0"/>
              </a:rPr>
              <a:t>dalam</a:t>
            </a:r>
            <a:r>
              <a:rPr lang="en-US" sz="2800" dirty="0">
                <a:latin typeface="Berlin Sans FB" pitchFamily="34" charset="0"/>
              </a:rPr>
              <a:t> </a:t>
            </a:r>
            <a:r>
              <a:rPr lang="en-US" sz="2800" dirty="0" err="1">
                <a:latin typeface="Berlin Sans FB" pitchFamily="34" charset="0"/>
              </a:rPr>
              <a:t>bisnis</a:t>
            </a:r>
            <a:r>
              <a:rPr lang="en-US" sz="2800" dirty="0">
                <a:latin typeface="Berlin Sans FB" pitchFamily="34" charset="0"/>
              </a:rPr>
              <a:t> </a:t>
            </a:r>
            <a:r>
              <a:rPr lang="en-US" sz="2800" dirty="0" err="1">
                <a:latin typeface="Berlin Sans FB" pitchFamily="34" charset="0"/>
              </a:rPr>
              <a:t>luar</a:t>
            </a:r>
            <a:r>
              <a:rPr lang="en-US" sz="2800" dirty="0">
                <a:latin typeface="Berlin Sans FB" pitchFamily="34" charset="0"/>
              </a:rPr>
              <a:t> </a:t>
            </a:r>
            <a:r>
              <a:rPr lang="en-US" sz="2800" dirty="0" err="1">
                <a:latin typeface="Berlin Sans FB" pitchFamily="34" charset="0"/>
              </a:rPr>
              <a:t>negeri</a:t>
            </a:r>
            <a:r>
              <a:rPr lang="en-US" sz="2800" dirty="0">
                <a:latin typeface="Berlin Sans FB" pitchFamily="34" charset="0"/>
              </a:rPr>
              <a:t> </a:t>
            </a:r>
            <a:r>
              <a:rPr lang="en-US" sz="2800" dirty="0" err="1">
                <a:latin typeface="Berlin Sans FB" pitchFamily="34" charset="0"/>
              </a:rPr>
              <a:t>dengan</a:t>
            </a:r>
            <a:r>
              <a:rPr lang="en-US" sz="2800" dirty="0">
                <a:latin typeface="Berlin Sans FB" pitchFamily="34" charset="0"/>
              </a:rPr>
              <a:t> </a:t>
            </a:r>
            <a:r>
              <a:rPr lang="en-US" sz="2800" dirty="0" err="1">
                <a:latin typeface="Berlin Sans FB" pitchFamily="34" charset="0"/>
              </a:rPr>
              <a:t>mengekspor-yaitu</a:t>
            </a:r>
            <a:r>
              <a:rPr lang="en-US" sz="2800" dirty="0">
                <a:latin typeface="Berlin Sans FB" pitchFamily="34" charset="0"/>
              </a:rPr>
              <a:t> </a:t>
            </a:r>
            <a:r>
              <a:rPr lang="en-US" sz="2800" dirty="0" err="1">
                <a:latin typeface="Berlin Sans FB" pitchFamily="34" charset="0"/>
              </a:rPr>
              <a:t>menjual</a:t>
            </a:r>
            <a:r>
              <a:rPr lang="en-US" sz="2800" dirty="0">
                <a:latin typeface="Berlin Sans FB" pitchFamily="34" charset="0"/>
              </a:rPr>
              <a:t> </a:t>
            </a:r>
            <a:r>
              <a:rPr lang="en-US" sz="2800" dirty="0" err="1">
                <a:latin typeface="Berlin Sans FB" pitchFamily="34" charset="0"/>
              </a:rPr>
              <a:t>beberapa</a:t>
            </a:r>
            <a:r>
              <a:rPr lang="en-US" sz="2800" dirty="0">
                <a:latin typeface="Berlin Sans FB" pitchFamily="34" charset="0"/>
              </a:rPr>
              <a:t> </a:t>
            </a:r>
            <a:r>
              <a:rPr lang="en-US" sz="2800" dirty="0" err="1">
                <a:latin typeface="Berlin Sans FB" pitchFamily="34" charset="0"/>
              </a:rPr>
              <a:t>produk</a:t>
            </a:r>
            <a:r>
              <a:rPr lang="en-US" sz="2800" dirty="0">
                <a:latin typeface="Berlin Sans FB" pitchFamily="34" charset="0"/>
              </a:rPr>
              <a:t> </a:t>
            </a:r>
            <a:r>
              <a:rPr lang="en-US" sz="2800" dirty="0" err="1">
                <a:latin typeface="Berlin Sans FB" pitchFamily="34" charset="0"/>
              </a:rPr>
              <a:t>reguler</a:t>
            </a:r>
            <a:r>
              <a:rPr lang="en-US" sz="2800" dirty="0">
                <a:latin typeface="Berlin Sans FB" pitchFamily="34" charset="0"/>
              </a:rPr>
              <a:t> </a:t>
            </a:r>
            <a:r>
              <a:rPr lang="en-US" sz="2800" dirty="0" err="1">
                <a:latin typeface="Berlin Sans FB" pitchFamily="34" charset="0"/>
              </a:rPr>
              <a:t>mereka</a:t>
            </a:r>
            <a:r>
              <a:rPr lang="en-US" sz="2800" dirty="0">
                <a:latin typeface="Berlin Sans FB" pitchFamily="34" charset="0"/>
              </a:rPr>
              <a:t> di </a:t>
            </a:r>
            <a:r>
              <a:rPr lang="en-US" sz="2800" dirty="0" err="1">
                <a:latin typeface="Berlin Sans FB" pitchFamily="34" charset="0"/>
              </a:rPr>
              <a:t>luar</a:t>
            </a:r>
            <a:r>
              <a:rPr lang="en-US" sz="2800" dirty="0">
                <a:latin typeface="Berlin Sans FB" pitchFamily="34" charset="0"/>
              </a:rPr>
              <a:t> </a:t>
            </a:r>
            <a:r>
              <a:rPr lang="en-US" sz="2800" dirty="0" err="1">
                <a:latin typeface="Berlin Sans FB" pitchFamily="34" charset="0"/>
              </a:rPr>
              <a:t>negeri</a:t>
            </a:r>
            <a:r>
              <a:rPr lang="en-US" sz="2800" dirty="0">
                <a:latin typeface="Berlin Sans FB" pitchFamily="34" charset="0"/>
              </a:rPr>
              <a:t>. </a:t>
            </a:r>
          </a:p>
          <a:p>
            <a:pPr marL="0" indent="0" algn="just">
              <a:lnSpc>
                <a:spcPct val="80000"/>
              </a:lnSpc>
              <a:buNone/>
              <a:defRPr/>
            </a:pPr>
            <a:endParaRPr lang="en-US" sz="2800" dirty="0">
              <a:latin typeface="Berlin Sans FB" pitchFamily="34" charset="0"/>
            </a:endParaRPr>
          </a:p>
          <a:p>
            <a:pPr marL="0" indent="0" algn="just">
              <a:lnSpc>
                <a:spcPct val="80000"/>
              </a:lnSpc>
              <a:buNone/>
              <a:defRPr/>
            </a:pPr>
            <a:r>
              <a:rPr lang="en-US" sz="2800" dirty="0" err="1">
                <a:latin typeface="Berlin Sans FB" pitchFamily="34" charset="0"/>
              </a:rPr>
              <a:t>Metode</a:t>
            </a:r>
            <a:r>
              <a:rPr lang="en-US" sz="2800" dirty="0">
                <a:latin typeface="Berlin Sans FB" pitchFamily="34" charset="0"/>
              </a:rPr>
              <a:t> </a:t>
            </a:r>
            <a:r>
              <a:rPr lang="en-US" sz="2800" dirty="0" err="1">
                <a:latin typeface="Berlin Sans FB" pitchFamily="34" charset="0"/>
              </a:rPr>
              <a:t>ini</a:t>
            </a:r>
            <a:r>
              <a:rPr lang="en-US" sz="2800" dirty="0">
                <a:latin typeface="Berlin Sans FB" pitchFamily="34" charset="0"/>
              </a:rPr>
              <a:t> </a:t>
            </a:r>
            <a:r>
              <a:rPr lang="en-US" sz="2800" dirty="0" err="1">
                <a:latin typeface="Berlin Sans FB" pitchFamily="34" charset="0"/>
              </a:rPr>
              <a:t>memerlukan</a:t>
            </a:r>
            <a:r>
              <a:rPr lang="en-US" sz="2800" dirty="0">
                <a:latin typeface="Berlin Sans FB" pitchFamily="34" charset="0"/>
              </a:rPr>
              <a:t> </a:t>
            </a:r>
            <a:r>
              <a:rPr lang="en-US" sz="2800" dirty="0" err="1">
                <a:latin typeface="Berlin Sans FB" pitchFamily="34" charset="0"/>
              </a:rPr>
              <a:t>sedikit</a:t>
            </a:r>
            <a:r>
              <a:rPr lang="en-US" sz="2800" dirty="0">
                <a:latin typeface="Berlin Sans FB" pitchFamily="34" charset="0"/>
              </a:rPr>
              <a:t> </a:t>
            </a:r>
            <a:r>
              <a:rPr lang="en-US" sz="2800" dirty="0" err="1">
                <a:latin typeface="Berlin Sans FB" pitchFamily="34" charset="0"/>
              </a:rPr>
              <a:t>investasi</a:t>
            </a:r>
            <a:r>
              <a:rPr lang="en-US" sz="2800" dirty="0">
                <a:latin typeface="Berlin Sans FB" pitchFamily="34" charset="0"/>
              </a:rPr>
              <a:t> </a:t>
            </a:r>
            <a:r>
              <a:rPr lang="en-US" sz="2800" dirty="0" err="1">
                <a:latin typeface="Berlin Sans FB" pitchFamily="34" charset="0"/>
              </a:rPr>
              <a:t>dan</a:t>
            </a:r>
            <a:r>
              <a:rPr lang="en-US" sz="2800" dirty="0">
                <a:latin typeface="Berlin Sans FB" pitchFamily="34" charset="0"/>
              </a:rPr>
              <a:t> </a:t>
            </a:r>
            <a:r>
              <a:rPr lang="en-US" sz="2800" dirty="0" err="1">
                <a:latin typeface="Berlin Sans FB" pitchFamily="34" charset="0"/>
              </a:rPr>
              <a:t>relatif</a:t>
            </a:r>
            <a:r>
              <a:rPr lang="en-US" sz="2800" dirty="0">
                <a:latin typeface="Berlin Sans FB" pitchFamily="34" charset="0"/>
              </a:rPr>
              <a:t> </a:t>
            </a:r>
            <a:r>
              <a:rPr lang="en-US" sz="2800" dirty="0" err="1">
                <a:latin typeface="Berlin Sans FB" pitchFamily="34" charset="0"/>
              </a:rPr>
              <a:t>bebas</a:t>
            </a:r>
            <a:r>
              <a:rPr lang="en-US" sz="2800" dirty="0">
                <a:latin typeface="Berlin Sans FB" pitchFamily="34" charset="0"/>
              </a:rPr>
              <a:t> </a:t>
            </a:r>
            <a:r>
              <a:rPr lang="en-US" sz="2800" dirty="0" err="1">
                <a:latin typeface="Berlin Sans FB" pitchFamily="34" charset="0"/>
              </a:rPr>
              <a:t>resiko</a:t>
            </a:r>
            <a:r>
              <a:rPr lang="en-US" sz="2800" dirty="0">
                <a:latin typeface="Berlin Sans FB" pitchFamily="34" charset="0"/>
              </a:rPr>
              <a:t>. </a:t>
            </a:r>
            <a:r>
              <a:rPr lang="en-US" sz="2800" dirty="0" err="1">
                <a:latin typeface="Berlin Sans FB" pitchFamily="34" charset="0"/>
              </a:rPr>
              <a:t>Mengekspor</a:t>
            </a:r>
            <a:r>
              <a:rPr lang="en-US" sz="2800" dirty="0">
                <a:latin typeface="Berlin Sans FB" pitchFamily="34" charset="0"/>
              </a:rPr>
              <a:t> </a:t>
            </a:r>
            <a:r>
              <a:rPr lang="en-US" sz="2800" dirty="0" err="1">
                <a:latin typeface="Berlin Sans FB" pitchFamily="34" charset="0"/>
              </a:rPr>
              <a:t>merupakan</a:t>
            </a:r>
            <a:r>
              <a:rPr lang="en-US" sz="2800" dirty="0">
                <a:latin typeface="Berlin Sans FB" pitchFamily="34" charset="0"/>
              </a:rPr>
              <a:t> </a:t>
            </a:r>
            <a:r>
              <a:rPr lang="en-US" sz="2800" dirty="0" err="1">
                <a:latin typeface="Berlin Sans FB" pitchFamily="34" charset="0"/>
              </a:rPr>
              <a:t>alat</a:t>
            </a:r>
            <a:r>
              <a:rPr lang="en-US" sz="2800" dirty="0">
                <a:latin typeface="Berlin Sans FB" pitchFamily="34" charset="0"/>
              </a:rPr>
              <a:t> yang paling </a:t>
            </a:r>
            <a:r>
              <a:rPr lang="en-US" sz="2800" dirty="0" err="1">
                <a:latin typeface="Berlin Sans FB" pitchFamily="34" charset="0"/>
              </a:rPr>
              <a:t>bagus</a:t>
            </a:r>
            <a:r>
              <a:rPr lang="en-US" sz="2800" dirty="0">
                <a:latin typeface="Berlin Sans FB" pitchFamily="34" charset="0"/>
              </a:rPr>
              <a:t> </a:t>
            </a:r>
            <a:r>
              <a:rPr lang="en-US" sz="2800" dirty="0" err="1">
                <a:latin typeface="Berlin Sans FB" pitchFamily="34" charset="0"/>
              </a:rPr>
              <a:t>untuk</a:t>
            </a:r>
            <a:r>
              <a:rPr lang="en-US" sz="2800" dirty="0">
                <a:latin typeface="Berlin Sans FB" pitchFamily="34" charset="0"/>
              </a:rPr>
              <a:t> </a:t>
            </a:r>
            <a:r>
              <a:rPr lang="en-US" sz="2800" dirty="0" err="1">
                <a:latin typeface="Berlin Sans FB" pitchFamily="34" charset="0"/>
              </a:rPr>
              <a:t>memperoleh</a:t>
            </a:r>
            <a:r>
              <a:rPr lang="en-US" sz="2800" dirty="0">
                <a:latin typeface="Berlin Sans FB" pitchFamily="34" charset="0"/>
              </a:rPr>
              <a:t> rasa </a:t>
            </a:r>
            <a:r>
              <a:rPr lang="en-US" sz="2800" dirty="0" err="1">
                <a:latin typeface="Berlin Sans FB" pitchFamily="34" charset="0"/>
              </a:rPr>
              <a:t>berbisnis</a:t>
            </a:r>
            <a:r>
              <a:rPr lang="en-US" sz="2800" dirty="0">
                <a:latin typeface="Berlin Sans FB" pitchFamily="34" charset="0"/>
              </a:rPr>
              <a:t> </a:t>
            </a:r>
            <a:r>
              <a:rPr lang="en-US" sz="2800" dirty="0" err="1">
                <a:latin typeface="Berlin Sans FB" pitchFamily="34" charset="0"/>
              </a:rPr>
              <a:t>secara</a:t>
            </a:r>
            <a:r>
              <a:rPr lang="en-US" sz="2800" dirty="0">
                <a:latin typeface="Berlin Sans FB" pitchFamily="34" charset="0"/>
              </a:rPr>
              <a:t> </a:t>
            </a:r>
            <a:r>
              <a:rPr lang="en-US" sz="2800" dirty="0" err="1">
                <a:latin typeface="Berlin Sans FB" pitchFamily="34" charset="0"/>
              </a:rPr>
              <a:t>internasional</a:t>
            </a:r>
            <a:r>
              <a:rPr lang="en-US" sz="2800" dirty="0">
                <a:latin typeface="Berlin Sans FB" pitchFamily="34" charset="0"/>
              </a:rPr>
              <a:t> </a:t>
            </a:r>
            <a:r>
              <a:rPr lang="en-US" sz="2800" dirty="0" err="1">
                <a:latin typeface="Berlin Sans FB" pitchFamily="34" charset="0"/>
              </a:rPr>
              <a:t>tanpa</a:t>
            </a:r>
            <a:r>
              <a:rPr lang="en-US" sz="2800" dirty="0">
                <a:latin typeface="Berlin Sans FB" pitchFamily="34" charset="0"/>
              </a:rPr>
              <a:t> </a:t>
            </a:r>
            <a:r>
              <a:rPr lang="en-US" sz="2800" dirty="0" err="1">
                <a:latin typeface="Berlin Sans FB" pitchFamily="34" charset="0"/>
              </a:rPr>
              <a:t>meningkatkan</a:t>
            </a:r>
            <a:r>
              <a:rPr lang="en-US" sz="2800" dirty="0">
                <a:latin typeface="Berlin Sans FB" pitchFamily="34" charset="0"/>
              </a:rPr>
              <a:t> </a:t>
            </a:r>
            <a:r>
              <a:rPr lang="en-US" sz="2800" dirty="0" err="1">
                <a:latin typeface="Berlin Sans FB" pitchFamily="34" charset="0"/>
              </a:rPr>
              <a:t>suatu</a:t>
            </a:r>
            <a:r>
              <a:rPr lang="en-US" sz="2800" dirty="0">
                <a:latin typeface="Berlin Sans FB" pitchFamily="34" charset="0"/>
              </a:rPr>
              <a:t> </a:t>
            </a:r>
            <a:r>
              <a:rPr lang="en-US" sz="2800" dirty="0" err="1">
                <a:latin typeface="Berlin Sans FB" pitchFamily="34" charset="0"/>
              </a:rPr>
              <a:t>sumber</a:t>
            </a:r>
            <a:r>
              <a:rPr lang="en-US" sz="2800" dirty="0">
                <a:latin typeface="Berlin Sans FB" pitchFamily="34" charset="0"/>
              </a:rPr>
              <a:t> </a:t>
            </a:r>
            <a:r>
              <a:rPr lang="en-US" sz="2800" dirty="0" err="1">
                <a:latin typeface="Berlin Sans FB" pitchFamily="34" charset="0"/>
              </a:rPr>
              <a:t>daya</a:t>
            </a:r>
            <a:r>
              <a:rPr lang="en-US" sz="2800" dirty="0">
                <a:latin typeface="Berlin Sans FB" pitchFamily="34" charset="0"/>
              </a:rPr>
              <a:t> </a:t>
            </a:r>
            <a:r>
              <a:rPr lang="en-US" sz="2800" dirty="0" err="1">
                <a:latin typeface="Berlin Sans FB" pitchFamily="34" charset="0"/>
              </a:rPr>
              <a:t>manusia</a:t>
            </a:r>
            <a:r>
              <a:rPr lang="en-US" sz="2800" dirty="0">
                <a:latin typeface="Berlin Sans FB" pitchFamily="34" charset="0"/>
              </a:rPr>
              <a:t> </a:t>
            </a:r>
            <a:r>
              <a:rPr lang="en-US" sz="2800" dirty="0" err="1">
                <a:latin typeface="Berlin Sans FB" pitchFamily="34" charset="0"/>
              </a:rPr>
              <a:t>atau</a:t>
            </a:r>
            <a:r>
              <a:rPr lang="en-US" sz="2800" dirty="0">
                <a:latin typeface="Berlin Sans FB" pitchFamily="34" charset="0"/>
              </a:rPr>
              <a:t> </a:t>
            </a:r>
            <a:r>
              <a:rPr lang="en-US" sz="2800" dirty="0" err="1">
                <a:latin typeface="Berlin Sans FB" pitchFamily="34" charset="0"/>
              </a:rPr>
              <a:t>keuangan</a:t>
            </a:r>
            <a:r>
              <a:rPr lang="en-US" sz="2800" dirty="0">
                <a:latin typeface="Berlin Sans FB" pitchFamily="34" charset="0"/>
              </a:rPr>
              <a:t> </a:t>
            </a:r>
            <a:r>
              <a:rPr lang="en-US" sz="2800" dirty="0" err="1">
                <a:latin typeface="Berlin Sans FB" pitchFamily="34" charset="0"/>
              </a:rPr>
              <a:t>dalam</a:t>
            </a:r>
            <a:r>
              <a:rPr lang="en-US" sz="2800" dirty="0">
                <a:latin typeface="Berlin Sans FB" pitchFamily="34" charset="0"/>
              </a:rPr>
              <a:t> </a:t>
            </a:r>
            <a:r>
              <a:rPr lang="en-US" sz="2800" dirty="0" err="1">
                <a:latin typeface="Berlin Sans FB" pitchFamily="34" charset="0"/>
              </a:rPr>
              <a:t>jumlah</a:t>
            </a:r>
            <a:r>
              <a:rPr lang="en-US" sz="2800" dirty="0">
                <a:latin typeface="Berlin Sans FB" pitchFamily="34" charset="0"/>
              </a:rPr>
              <a:t> </a:t>
            </a:r>
            <a:r>
              <a:rPr lang="en-US" sz="2800" dirty="0" err="1">
                <a:latin typeface="Berlin Sans FB" pitchFamily="34" charset="0"/>
              </a:rPr>
              <a:t>besar</a:t>
            </a:r>
            <a:r>
              <a:rPr lang="en-US" sz="2800" dirty="0">
                <a:latin typeface="Berlin Sans FB" pitchFamily="34" charset="0"/>
              </a:rPr>
              <a:t>. </a:t>
            </a:r>
            <a:r>
              <a:rPr lang="en-US" sz="2800" dirty="0" err="1">
                <a:latin typeface="Berlin Sans FB" pitchFamily="34" charset="0"/>
              </a:rPr>
              <a:t>Apabila</a:t>
            </a:r>
            <a:r>
              <a:rPr lang="en-US" sz="2800" dirty="0">
                <a:latin typeface="Berlin Sans FB" pitchFamily="34" charset="0"/>
              </a:rPr>
              <a:t> </a:t>
            </a:r>
            <a:r>
              <a:rPr lang="en-US" sz="2800" dirty="0" err="1">
                <a:latin typeface="Berlin Sans FB" pitchFamily="34" charset="0"/>
              </a:rPr>
              <a:t>manajemen</a:t>
            </a:r>
            <a:r>
              <a:rPr lang="en-US" sz="2800" dirty="0">
                <a:latin typeface="Berlin Sans FB" pitchFamily="34" charset="0"/>
              </a:rPr>
              <a:t> </a:t>
            </a:r>
            <a:r>
              <a:rPr lang="en-US" sz="2800" dirty="0" err="1">
                <a:latin typeface="Berlin Sans FB" pitchFamily="34" charset="0"/>
              </a:rPr>
              <a:t>tidak</a:t>
            </a:r>
            <a:r>
              <a:rPr lang="en-US" sz="2800" dirty="0">
                <a:latin typeface="Berlin Sans FB" pitchFamily="34" charset="0"/>
              </a:rPr>
              <a:t> </a:t>
            </a:r>
            <a:r>
              <a:rPr lang="en-US" sz="2800" dirty="0" err="1">
                <a:latin typeface="Berlin Sans FB" pitchFamily="34" charset="0"/>
              </a:rPr>
              <a:t>memutuskan</a:t>
            </a:r>
            <a:r>
              <a:rPr lang="en-US" sz="2800" dirty="0">
                <a:latin typeface="Berlin Sans FB" pitchFamily="34" charset="0"/>
              </a:rPr>
              <a:t> </a:t>
            </a:r>
            <a:r>
              <a:rPr lang="en-US" sz="2800" dirty="0" err="1">
                <a:latin typeface="Berlin Sans FB" pitchFamily="34" charset="0"/>
              </a:rPr>
              <a:t>untuk</a:t>
            </a:r>
            <a:r>
              <a:rPr lang="en-US" sz="2800" dirty="0">
                <a:latin typeface="Berlin Sans FB" pitchFamily="34" charset="0"/>
              </a:rPr>
              <a:t> </a:t>
            </a:r>
            <a:r>
              <a:rPr lang="en-US" sz="2800" dirty="0" err="1">
                <a:latin typeface="Berlin Sans FB" pitchFamily="34" charset="0"/>
              </a:rPr>
              <a:t>mengekspor</a:t>
            </a:r>
            <a:r>
              <a:rPr lang="en-US" sz="2800" dirty="0">
                <a:latin typeface="Berlin Sans FB" pitchFamily="34" charset="0"/>
              </a:rPr>
              <a:t> </a:t>
            </a:r>
            <a:r>
              <a:rPr lang="en-US" sz="2800" dirty="0" err="1">
                <a:latin typeface="Berlin Sans FB" pitchFamily="34" charset="0"/>
              </a:rPr>
              <a:t>ia</a:t>
            </a:r>
            <a:r>
              <a:rPr lang="en-US" sz="2800" dirty="0">
                <a:latin typeface="Berlin Sans FB" pitchFamily="34" charset="0"/>
              </a:rPr>
              <a:t> </a:t>
            </a:r>
            <a:r>
              <a:rPr lang="en-US" sz="2800" dirty="0" err="1">
                <a:latin typeface="Berlin Sans FB" pitchFamily="34" charset="0"/>
              </a:rPr>
              <a:t>harus</a:t>
            </a:r>
            <a:r>
              <a:rPr lang="en-US" sz="2800" dirty="0">
                <a:latin typeface="Berlin Sans FB" pitchFamily="34" charset="0"/>
              </a:rPr>
              <a:t> </a:t>
            </a:r>
            <a:r>
              <a:rPr lang="en-US" sz="2800" dirty="0" err="1">
                <a:latin typeface="Berlin Sans FB" pitchFamily="34" charset="0"/>
              </a:rPr>
              <a:t>memilih</a:t>
            </a:r>
            <a:r>
              <a:rPr lang="en-US" sz="2800" dirty="0">
                <a:latin typeface="Berlin Sans FB" pitchFamily="34" charset="0"/>
              </a:rPr>
              <a:t> </a:t>
            </a:r>
            <a:r>
              <a:rPr lang="en-US" sz="2800" dirty="0" err="1">
                <a:latin typeface="Berlin Sans FB" pitchFamily="34" charset="0"/>
              </a:rPr>
              <a:t>antara</a:t>
            </a:r>
            <a:r>
              <a:rPr lang="en-US" sz="2800" dirty="0">
                <a:latin typeface="Berlin Sans FB" pitchFamily="34" charset="0"/>
              </a:rPr>
              <a:t> </a:t>
            </a:r>
            <a:r>
              <a:rPr lang="en-US" sz="2800" dirty="0" err="1">
                <a:latin typeface="Berlin Sans FB" pitchFamily="34" charset="0"/>
              </a:rPr>
              <a:t>mengekspor</a:t>
            </a:r>
            <a:r>
              <a:rPr lang="en-US" sz="2800" dirty="0">
                <a:latin typeface="Berlin Sans FB" pitchFamily="34" charset="0"/>
              </a:rPr>
              <a:t> </a:t>
            </a:r>
            <a:r>
              <a:rPr lang="en-US" sz="2800" dirty="0" err="1">
                <a:latin typeface="Berlin Sans FB" pitchFamily="34" charset="0"/>
              </a:rPr>
              <a:t>secara</a:t>
            </a:r>
            <a:r>
              <a:rPr lang="en-US" sz="2800" dirty="0">
                <a:latin typeface="Berlin Sans FB" pitchFamily="34" charset="0"/>
              </a:rPr>
              <a:t> </a:t>
            </a:r>
            <a:r>
              <a:rPr lang="en-US" sz="2800" dirty="0" err="1">
                <a:latin typeface="Berlin Sans FB" pitchFamily="34" charset="0"/>
              </a:rPr>
              <a:t>langsung</a:t>
            </a:r>
            <a:r>
              <a:rPr lang="en-US" sz="2800" dirty="0">
                <a:latin typeface="Berlin Sans FB" pitchFamily="34" charset="0"/>
              </a:rPr>
              <a:t> </a:t>
            </a:r>
            <a:r>
              <a:rPr lang="en-US" sz="2800" dirty="0" err="1">
                <a:latin typeface="Berlin Sans FB" pitchFamily="34" charset="0"/>
              </a:rPr>
              <a:t>dan</a:t>
            </a:r>
            <a:r>
              <a:rPr lang="en-US" sz="2800" dirty="0">
                <a:latin typeface="Berlin Sans FB" pitchFamily="34" charset="0"/>
              </a:rPr>
              <a:t> </a:t>
            </a:r>
            <a:r>
              <a:rPr lang="en-US" sz="2800" dirty="0" err="1">
                <a:latin typeface="Berlin Sans FB" pitchFamily="34" charset="0"/>
              </a:rPr>
              <a:t>tidak</a:t>
            </a:r>
            <a:r>
              <a:rPr lang="en-US" sz="2800" dirty="0">
                <a:latin typeface="Berlin Sans FB" pitchFamily="34" charset="0"/>
              </a:rPr>
              <a:t> </a:t>
            </a:r>
            <a:r>
              <a:rPr lang="en-US" sz="2800" dirty="0" err="1">
                <a:latin typeface="Berlin Sans FB" pitchFamily="34" charset="0"/>
              </a:rPr>
              <a:t>langsung</a:t>
            </a:r>
            <a:r>
              <a:rPr lang="en-US" sz="2800" dirty="0">
                <a:latin typeface="Berlin Sans FB" pitchFamily="34" charset="0"/>
              </a:rPr>
              <a:t>.</a:t>
            </a:r>
          </a:p>
        </p:txBody>
      </p:sp>
      <p:sp>
        <p:nvSpPr>
          <p:cNvPr id="17410" name="Rectangle 2"/>
          <p:cNvSpPr>
            <a:spLocks noGrp="1" noRot="1" noChangeArrowheads="1"/>
          </p:cNvSpPr>
          <p:nvPr>
            <p:ph type="title"/>
          </p:nvPr>
        </p:nvSpPr>
        <p:spPr>
          <a:xfrm>
            <a:off x="3283481" y="685800"/>
            <a:ext cx="4141787" cy="1143000"/>
          </a:xfrm>
        </p:spPr>
        <p:txBody>
          <a:bodyPr/>
          <a:lstStyle/>
          <a:p>
            <a:pPr>
              <a:defRPr/>
            </a:pPr>
            <a:r>
              <a:rPr lang="en-US" dirty="0" err="1">
                <a:latin typeface="Berlin Sans FB" pitchFamily="34" charset="0"/>
              </a:rPr>
              <a:t>E</a:t>
            </a:r>
            <a:r>
              <a:rPr lang="en-US" dirty="0" err="1" smtClean="0">
                <a:latin typeface="Berlin Sans FB" pitchFamily="34" charset="0"/>
              </a:rPr>
              <a:t>kspor</a:t>
            </a:r>
            <a:endParaRPr lang="en-US" dirty="0" smtClean="0">
              <a:latin typeface="Berlin Sans FB" pitchFamily="34" charset="0"/>
            </a:endParaRPr>
          </a:p>
        </p:txBody>
      </p:sp>
    </p:spTree>
    <p:extLst>
      <p:ext uri="{BB962C8B-B14F-4D97-AF65-F5344CB8AC3E}">
        <p14:creationId xmlns:p14="http://schemas.microsoft.com/office/powerpoint/2010/main" val="3307164172"/>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Rot="1" noChangeArrowheads="1"/>
          </p:cNvSpPr>
          <p:nvPr>
            <p:ph idx="1"/>
          </p:nvPr>
        </p:nvSpPr>
        <p:spPr/>
        <p:txBody>
          <a:bodyPr>
            <a:normAutofit fontScale="92500" lnSpcReduction="10000"/>
          </a:bodyPr>
          <a:lstStyle/>
          <a:p>
            <a:pPr marL="0" indent="0" algn="just">
              <a:lnSpc>
                <a:spcPct val="80000"/>
              </a:lnSpc>
              <a:buNone/>
              <a:defRPr/>
            </a:pPr>
            <a:r>
              <a:rPr lang="en-US" sz="2800" dirty="0" err="1">
                <a:latin typeface="Berlin Sans FB" pitchFamily="34" charset="0"/>
              </a:rPr>
              <a:t>Manajemen</a:t>
            </a:r>
            <a:r>
              <a:rPr lang="en-US" sz="2800" dirty="0">
                <a:latin typeface="Berlin Sans FB" pitchFamily="34" charset="0"/>
              </a:rPr>
              <a:t> </a:t>
            </a:r>
            <a:r>
              <a:rPr lang="en-US" sz="2800" dirty="0" err="1">
                <a:latin typeface="Berlin Sans FB" pitchFamily="34" charset="0"/>
              </a:rPr>
              <a:t>dapat</a:t>
            </a:r>
            <a:r>
              <a:rPr lang="en-US" sz="2800" dirty="0">
                <a:latin typeface="Berlin Sans FB" pitchFamily="34" charset="0"/>
              </a:rPr>
              <a:t> </a:t>
            </a:r>
            <a:r>
              <a:rPr lang="en-US" sz="2800" dirty="0" err="1">
                <a:latin typeface="Berlin Sans FB" pitchFamily="34" charset="0"/>
              </a:rPr>
              <a:t>melakukan</a:t>
            </a:r>
            <a:r>
              <a:rPr lang="en-US" sz="2800" dirty="0">
                <a:latin typeface="Berlin Sans FB" pitchFamily="34" charset="0"/>
              </a:rPr>
              <a:t> </a:t>
            </a:r>
            <a:r>
              <a:rPr lang="en-US" sz="2800" dirty="0" err="1">
                <a:latin typeface="Berlin Sans FB" pitchFamily="34" charset="0"/>
              </a:rPr>
              <a:t>globalisasi</a:t>
            </a:r>
            <a:r>
              <a:rPr lang="en-US" sz="2800" dirty="0">
                <a:latin typeface="Berlin Sans FB" pitchFamily="34" charset="0"/>
              </a:rPr>
              <a:t> (</a:t>
            </a:r>
            <a:r>
              <a:rPr lang="en-US" sz="2800" dirty="0" err="1">
                <a:latin typeface="Berlin Sans FB" pitchFamily="34" charset="0"/>
              </a:rPr>
              <a:t>standarisasi</a:t>
            </a:r>
            <a:r>
              <a:rPr lang="en-US" sz="2800" dirty="0">
                <a:latin typeface="Berlin Sans FB" pitchFamily="34" charset="0"/>
              </a:rPr>
              <a:t>) </a:t>
            </a:r>
            <a:r>
              <a:rPr lang="en-US" sz="2800" dirty="0" err="1">
                <a:latin typeface="Berlin Sans FB" pitchFamily="34" charset="0"/>
              </a:rPr>
              <a:t>melalui</a:t>
            </a:r>
            <a:r>
              <a:rPr lang="en-US" sz="2800" dirty="0">
                <a:latin typeface="Berlin Sans FB" pitchFamily="34" charset="0"/>
              </a:rPr>
              <a:t> paling </a:t>
            </a:r>
            <a:r>
              <a:rPr lang="en-US" sz="2800" dirty="0" err="1">
                <a:latin typeface="Berlin Sans FB" pitchFamily="34" charset="0"/>
              </a:rPr>
              <a:t>sedikit</a:t>
            </a:r>
            <a:r>
              <a:rPr lang="en-US" sz="2800" dirty="0">
                <a:latin typeface="Berlin Sans FB" pitchFamily="34" charset="0"/>
              </a:rPr>
              <a:t> </a:t>
            </a:r>
            <a:r>
              <a:rPr lang="en-US" sz="2800" dirty="0" err="1">
                <a:latin typeface="Berlin Sans FB" pitchFamily="34" charset="0"/>
              </a:rPr>
              <a:t>tujuh</a:t>
            </a:r>
            <a:r>
              <a:rPr lang="en-US" sz="2800" dirty="0">
                <a:latin typeface="Berlin Sans FB" pitchFamily="34" charset="0"/>
              </a:rPr>
              <a:t> </a:t>
            </a:r>
            <a:r>
              <a:rPr lang="en-US" sz="2800" dirty="0" err="1">
                <a:latin typeface="Berlin Sans FB" pitchFamily="34" charset="0"/>
              </a:rPr>
              <a:t>dimensi</a:t>
            </a:r>
            <a:r>
              <a:rPr lang="en-US" sz="2800" dirty="0">
                <a:latin typeface="Berlin Sans FB" pitchFamily="34" charset="0"/>
              </a:rPr>
              <a:t> : </a:t>
            </a:r>
          </a:p>
          <a:p>
            <a:pPr marL="514350" indent="-514350" algn="just">
              <a:lnSpc>
                <a:spcPct val="80000"/>
              </a:lnSpc>
              <a:buFont typeface="+mj-lt"/>
              <a:buAutoNum type="arabicPeriod"/>
              <a:defRPr/>
            </a:pPr>
            <a:r>
              <a:rPr lang="en-US" sz="2800" dirty="0" err="1">
                <a:latin typeface="Berlin Sans FB" pitchFamily="34" charset="0"/>
              </a:rPr>
              <a:t>Produk</a:t>
            </a:r>
            <a:endParaRPr lang="en-US" sz="2800" dirty="0">
              <a:latin typeface="Berlin Sans FB" pitchFamily="34" charset="0"/>
            </a:endParaRPr>
          </a:p>
          <a:p>
            <a:pPr marL="514350" indent="-514350" algn="just">
              <a:lnSpc>
                <a:spcPct val="80000"/>
              </a:lnSpc>
              <a:buFont typeface="+mj-lt"/>
              <a:buAutoNum type="arabicPeriod"/>
              <a:defRPr/>
            </a:pPr>
            <a:r>
              <a:rPr lang="en-US" sz="2800" dirty="0" err="1">
                <a:latin typeface="Berlin Sans FB" pitchFamily="34" charset="0"/>
              </a:rPr>
              <a:t>Pasar</a:t>
            </a:r>
            <a:endParaRPr lang="en-US" sz="2800" dirty="0">
              <a:latin typeface="Berlin Sans FB" pitchFamily="34" charset="0"/>
            </a:endParaRPr>
          </a:p>
          <a:p>
            <a:pPr marL="514350" indent="-514350" algn="just">
              <a:lnSpc>
                <a:spcPct val="80000"/>
              </a:lnSpc>
              <a:buFont typeface="+mj-lt"/>
              <a:buAutoNum type="arabicPeriod"/>
              <a:defRPr/>
            </a:pPr>
            <a:r>
              <a:rPr lang="en-US" sz="2800" dirty="0" err="1">
                <a:latin typeface="Berlin Sans FB" pitchFamily="34" charset="0"/>
              </a:rPr>
              <a:t>Promosi</a:t>
            </a:r>
            <a:r>
              <a:rPr lang="en-US" sz="2800" dirty="0">
                <a:latin typeface="Berlin Sans FB" pitchFamily="34" charset="0"/>
              </a:rPr>
              <a:t> </a:t>
            </a:r>
          </a:p>
          <a:p>
            <a:pPr marL="514350" indent="-514350" algn="just">
              <a:lnSpc>
                <a:spcPct val="80000"/>
              </a:lnSpc>
              <a:buFont typeface="+mj-lt"/>
              <a:buAutoNum type="arabicPeriod"/>
              <a:defRPr/>
            </a:pPr>
            <a:r>
              <a:rPr lang="en-US" sz="2800" dirty="0" err="1">
                <a:latin typeface="Berlin Sans FB" pitchFamily="34" charset="0"/>
              </a:rPr>
              <a:t>Memberi</a:t>
            </a:r>
            <a:r>
              <a:rPr lang="en-US" sz="2800" dirty="0">
                <a:latin typeface="Berlin Sans FB" pitchFamily="34" charset="0"/>
              </a:rPr>
              <a:t> </a:t>
            </a:r>
            <a:r>
              <a:rPr lang="en-US" sz="2800" dirty="0" err="1">
                <a:latin typeface="Berlin Sans FB" pitchFamily="34" charset="0"/>
              </a:rPr>
              <a:t>nilai</a:t>
            </a:r>
            <a:r>
              <a:rPr lang="en-US" sz="2800" dirty="0">
                <a:latin typeface="Berlin Sans FB" pitchFamily="34" charset="0"/>
              </a:rPr>
              <a:t> </a:t>
            </a:r>
            <a:r>
              <a:rPr lang="en-US" sz="2800" dirty="0" err="1">
                <a:latin typeface="Berlin Sans FB" pitchFamily="34" charset="0"/>
              </a:rPr>
              <a:t>tambah</a:t>
            </a:r>
            <a:r>
              <a:rPr lang="en-US" sz="2800" dirty="0">
                <a:latin typeface="Berlin Sans FB" pitchFamily="34" charset="0"/>
              </a:rPr>
              <a:t> </a:t>
            </a:r>
            <a:r>
              <a:rPr lang="en-US" sz="2800" dirty="0" err="1">
                <a:latin typeface="Berlin Sans FB" pitchFamily="34" charset="0"/>
              </a:rPr>
              <a:t>kepada</a:t>
            </a:r>
            <a:r>
              <a:rPr lang="en-US" sz="2800" dirty="0">
                <a:latin typeface="Berlin Sans FB" pitchFamily="34" charset="0"/>
              </a:rPr>
              <a:t> </a:t>
            </a:r>
            <a:r>
              <a:rPr lang="en-US" sz="2800" dirty="0" err="1">
                <a:latin typeface="Berlin Sans FB" pitchFamily="34" charset="0"/>
              </a:rPr>
              <a:t>produk</a:t>
            </a:r>
            <a:endParaRPr lang="en-US" sz="2800" dirty="0">
              <a:latin typeface="Berlin Sans FB" pitchFamily="34" charset="0"/>
            </a:endParaRPr>
          </a:p>
          <a:p>
            <a:pPr marL="514350" indent="-514350" algn="just">
              <a:lnSpc>
                <a:spcPct val="80000"/>
              </a:lnSpc>
              <a:buFont typeface="+mj-lt"/>
              <a:buAutoNum type="arabicPeriod"/>
              <a:defRPr/>
            </a:pPr>
            <a:r>
              <a:rPr lang="en-US" sz="2800" dirty="0" err="1">
                <a:latin typeface="Berlin Sans FB" pitchFamily="34" charset="0"/>
              </a:rPr>
              <a:t>Strategi</a:t>
            </a:r>
            <a:r>
              <a:rPr lang="en-US" sz="2800" dirty="0">
                <a:latin typeface="Berlin Sans FB" pitchFamily="34" charset="0"/>
              </a:rPr>
              <a:t> </a:t>
            </a:r>
            <a:r>
              <a:rPr lang="en-US" sz="2800" dirty="0" err="1">
                <a:latin typeface="Berlin Sans FB" pitchFamily="34" charset="0"/>
              </a:rPr>
              <a:t>Kompetitif</a:t>
            </a:r>
            <a:endParaRPr lang="en-US" sz="2800" dirty="0">
              <a:latin typeface="Berlin Sans FB" pitchFamily="34" charset="0"/>
            </a:endParaRPr>
          </a:p>
          <a:p>
            <a:pPr marL="514350" indent="-514350" algn="just">
              <a:lnSpc>
                <a:spcPct val="80000"/>
              </a:lnSpc>
              <a:buFont typeface="+mj-lt"/>
              <a:buAutoNum type="arabicPeriod"/>
              <a:defRPr/>
            </a:pPr>
            <a:r>
              <a:rPr lang="en-US" sz="2800" dirty="0" err="1">
                <a:latin typeface="Berlin Sans FB" pitchFamily="34" charset="0"/>
              </a:rPr>
              <a:t>Penggunaan</a:t>
            </a:r>
            <a:r>
              <a:rPr lang="en-US" sz="2800" dirty="0">
                <a:latin typeface="Berlin Sans FB" pitchFamily="34" charset="0"/>
              </a:rPr>
              <a:t> </a:t>
            </a:r>
            <a:r>
              <a:rPr lang="en-US" sz="2800" dirty="0" err="1">
                <a:latin typeface="Berlin Sans FB" pitchFamily="34" charset="0"/>
              </a:rPr>
              <a:t>Personil</a:t>
            </a:r>
            <a:r>
              <a:rPr lang="en-US" sz="2800" dirty="0">
                <a:latin typeface="Berlin Sans FB" pitchFamily="34" charset="0"/>
              </a:rPr>
              <a:t> </a:t>
            </a:r>
            <a:r>
              <a:rPr lang="en-US" sz="2800" dirty="0" err="1">
                <a:latin typeface="Berlin Sans FB" pitchFamily="34" charset="0"/>
              </a:rPr>
              <a:t>bukan</a:t>
            </a:r>
            <a:r>
              <a:rPr lang="en-US" sz="2800" dirty="0">
                <a:latin typeface="Berlin Sans FB" pitchFamily="34" charset="0"/>
              </a:rPr>
              <a:t> </a:t>
            </a:r>
            <a:r>
              <a:rPr lang="en-US" sz="2800" dirty="0" err="1">
                <a:latin typeface="Berlin Sans FB" pitchFamily="34" charset="0"/>
              </a:rPr>
              <a:t>dari</a:t>
            </a:r>
            <a:r>
              <a:rPr lang="en-US" sz="2800" dirty="0">
                <a:latin typeface="Berlin Sans FB" pitchFamily="34" charset="0"/>
              </a:rPr>
              <a:t> </a:t>
            </a:r>
            <a:r>
              <a:rPr lang="en-US" sz="2800" dirty="0" err="1">
                <a:latin typeface="Berlin Sans FB" pitchFamily="34" charset="0"/>
              </a:rPr>
              <a:t>negara</a:t>
            </a:r>
            <a:r>
              <a:rPr lang="en-US" sz="2800" dirty="0">
                <a:latin typeface="Berlin Sans FB" pitchFamily="34" charset="0"/>
              </a:rPr>
              <a:t> </a:t>
            </a:r>
            <a:r>
              <a:rPr lang="en-US" sz="2800" dirty="0" err="1">
                <a:latin typeface="Berlin Sans FB" pitchFamily="34" charset="0"/>
              </a:rPr>
              <a:t>asal</a:t>
            </a:r>
            <a:endParaRPr lang="en-US" sz="2800" dirty="0">
              <a:latin typeface="Berlin Sans FB" pitchFamily="34" charset="0"/>
            </a:endParaRPr>
          </a:p>
          <a:p>
            <a:pPr marL="514350" indent="-514350" algn="just">
              <a:lnSpc>
                <a:spcPct val="80000"/>
              </a:lnSpc>
              <a:buFont typeface="+mj-lt"/>
              <a:buAutoNum type="arabicPeriod"/>
              <a:defRPr/>
            </a:pPr>
            <a:r>
              <a:rPr lang="en-US" sz="2800" dirty="0" err="1">
                <a:latin typeface="Berlin Sans FB" pitchFamily="34" charset="0"/>
              </a:rPr>
              <a:t>Memperluas</a:t>
            </a:r>
            <a:r>
              <a:rPr lang="en-US" sz="2800" dirty="0">
                <a:latin typeface="Berlin Sans FB" pitchFamily="34" charset="0"/>
              </a:rPr>
              <a:t> </a:t>
            </a:r>
            <a:r>
              <a:rPr lang="en-US" sz="2800" dirty="0" err="1">
                <a:latin typeface="Berlin Sans FB" pitchFamily="34" charset="0"/>
              </a:rPr>
              <a:t>kepemilikan</a:t>
            </a:r>
            <a:r>
              <a:rPr lang="en-US" sz="2800" dirty="0">
                <a:latin typeface="Berlin Sans FB" pitchFamily="34" charset="0"/>
              </a:rPr>
              <a:t> global </a:t>
            </a:r>
            <a:r>
              <a:rPr lang="en-US" sz="2800" dirty="0" err="1">
                <a:latin typeface="Berlin Sans FB" pitchFamily="34" charset="0"/>
              </a:rPr>
              <a:t>dalam</a:t>
            </a:r>
            <a:r>
              <a:rPr lang="en-US" sz="2800" dirty="0">
                <a:latin typeface="Berlin Sans FB" pitchFamily="34" charset="0"/>
              </a:rPr>
              <a:t> </a:t>
            </a:r>
            <a:r>
              <a:rPr lang="en-US" sz="2800" dirty="0" err="1">
                <a:latin typeface="Berlin Sans FB" pitchFamily="34" charset="0"/>
              </a:rPr>
              <a:t>perusahaan</a:t>
            </a:r>
            <a:r>
              <a:rPr lang="en-US" sz="2800" dirty="0">
                <a:latin typeface="Berlin Sans FB" pitchFamily="34" charset="0"/>
              </a:rPr>
              <a:t>	</a:t>
            </a:r>
          </a:p>
        </p:txBody>
      </p:sp>
      <p:sp>
        <p:nvSpPr>
          <p:cNvPr id="29698" name="Rectangle 2"/>
          <p:cNvSpPr>
            <a:spLocks noGrp="1" noRot="1" noChangeArrowheads="1"/>
          </p:cNvSpPr>
          <p:nvPr>
            <p:ph type="title"/>
          </p:nvPr>
        </p:nvSpPr>
        <p:spPr/>
        <p:txBody>
          <a:bodyPr/>
          <a:lstStyle/>
          <a:p>
            <a:pPr algn="just">
              <a:defRPr/>
            </a:pPr>
            <a:r>
              <a:rPr lang="en-US" dirty="0" err="1" smtClean="0">
                <a:latin typeface="Berlin Sans FB" pitchFamily="34" charset="0"/>
              </a:rPr>
              <a:t>Tujuh</a:t>
            </a:r>
            <a:r>
              <a:rPr lang="en-US" dirty="0" smtClean="0">
                <a:latin typeface="Berlin Sans FB" pitchFamily="34" charset="0"/>
              </a:rPr>
              <a:t> </a:t>
            </a:r>
            <a:r>
              <a:rPr lang="en-US" dirty="0" err="1" smtClean="0">
                <a:latin typeface="Berlin Sans FB" pitchFamily="34" charset="0"/>
              </a:rPr>
              <a:t>Dimensi</a:t>
            </a:r>
            <a:r>
              <a:rPr lang="en-US" dirty="0" smtClean="0">
                <a:latin typeface="Berlin Sans FB" pitchFamily="34" charset="0"/>
              </a:rPr>
              <a:t> Global</a:t>
            </a:r>
          </a:p>
        </p:txBody>
      </p:sp>
    </p:spTree>
    <p:extLst>
      <p:ext uri="{BB962C8B-B14F-4D97-AF65-F5344CB8AC3E}">
        <p14:creationId xmlns:p14="http://schemas.microsoft.com/office/powerpoint/2010/main" val="2830575988"/>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55298816"/>
              </p:ext>
            </p:extLst>
          </p:nvPr>
        </p:nvGraphicFramePr>
        <p:xfrm>
          <a:off x="0" y="13855"/>
          <a:ext cx="12192000" cy="6844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52512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30036034"/>
              </p:ext>
            </p:extLst>
          </p:nvPr>
        </p:nvGraphicFramePr>
        <p:xfrm>
          <a:off x="0" y="0"/>
          <a:ext cx="121919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912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lin Sans FB" pitchFamily="34" charset="0"/>
              </a:rPr>
              <a:t>D</a:t>
            </a:r>
            <a:r>
              <a:rPr lang="id-ID" dirty="0">
                <a:latin typeface="Berlin Sans FB" pitchFamily="34" charset="0"/>
              </a:rPr>
              <a:t>EFINISI BISNIS INTERNASIONAL</a:t>
            </a:r>
            <a:endParaRPr lang="id-ID" dirty="0"/>
          </a:p>
        </p:txBody>
      </p:sp>
      <p:sp>
        <p:nvSpPr>
          <p:cNvPr id="3" name="Content Placeholder 2"/>
          <p:cNvSpPr>
            <a:spLocks noGrp="1"/>
          </p:cNvSpPr>
          <p:nvPr>
            <p:ph idx="1"/>
          </p:nvPr>
        </p:nvSpPr>
        <p:spPr>
          <a:xfrm>
            <a:off x="451556" y="2336872"/>
            <a:ext cx="11232443" cy="4312284"/>
          </a:xfrm>
        </p:spPr>
        <p:txBody>
          <a:bodyPr>
            <a:normAutofit fontScale="92500" lnSpcReduction="10000"/>
          </a:bodyPr>
          <a:lstStyle/>
          <a:p>
            <a:r>
              <a:rPr lang="id-ID" sz="3200" b="1" dirty="0"/>
              <a:t>Huat, T Chwee</a:t>
            </a:r>
            <a:r>
              <a:rPr lang="id-ID" dirty="0"/>
              <a:t>,</a:t>
            </a:r>
            <a:br>
              <a:rPr lang="id-ID" dirty="0"/>
            </a:br>
            <a:r>
              <a:rPr lang="id-ID" dirty="0"/>
              <a:t>S</a:t>
            </a:r>
            <a:r>
              <a:rPr lang="id-ID" dirty="0" smtClean="0"/>
              <a:t>emua </a:t>
            </a:r>
            <a:r>
              <a:rPr lang="id-ID" dirty="0"/>
              <a:t>aktifitas dan institusi yang memproduksi barang atau jasa dalam kehidupan sehari-hari. </a:t>
            </a:r>
            <a:r>
              <a:rPr lang="id-ID" dirty="0" smtClean="0"/>
              <a:t>Tujuan </a:t>
            </a:r>
            <a:r>
              <a:rPr lang="id-ID" dirty="0"/>
              <a:t>dari semuanya yaitu mendapatkan keuntungan dari upaya memenuhi kebutuhan masyarakat. Dan </a:t>
            </a:r>
            <a:r>
              <a:rPr lang="id-ID" dirty="0" smtClean="0"/>
              <a:t>orang </a:t>
            </a:r>
            <a:r>
              <a:rPr lang="id-ID" dirty="0"/>
              <a:t>yang </a:t>
            </a:r>
            <a:r>
              <a:rPr lang="id-ID" dirty="0" smtClean="0"/>
              <a:t>menjalankan </a:t>
            </a:r>
            <a:r>
              <a:rPr lang="id-ID" dirty="0"/>
              <a:t>kegiatan bisnis disebut entrepreneur.</a:t>
            </a:r>
            <a:br>
              <a:rPr lang="id-ID" dirty="0"/>
            </a:br>
            <a:r>
              <a:rPr lang="id-ID" dirty="0"/>
              <a:t/>
            </a:r>
            <a:br>
              <a:rPr lang="id-ID" dirty="0"/>
            </a:br>
            <a:r>
              <a:rPr lang="id-ID" sz="3200" b="1" dirty="0"/>
              <a:t>Glos, Steade dan Lowry.</a:t>
            </a:r>
            <a:br>
              <a:rPr lang="id-ID" sz="3200" b="1" dirty="0"/>
            </a:br>
            <a:r>
              <a:rPr lang="id-ID" dirty="0" smtClean="0"/>
              <a:t>Merupakan sekumpulan </a:t>
            </a:r>
            <a:r>
              <a:rPr lang="id-ID" dirty="0"/>
              <a:t>aktifitas yang dilakukan untuk menciptakan dengan cara mengembangkan dan mentransformasikan berbagai sumber daya menjadi barang atau jasa yang diinginkan konsumen.</a:t>
            </a:r>
            <a:br>
              <a:rPr lang="id-ID" dirty="0"/>
            </a:br>
            <a:r>
              <a:rPr lang="id-ID" dirty="0"/>
              <a:t/>
            </a:r>
            <a:br>
              <a:rPr lang="id-ID" dirty="0"/>
            </a:br>
            <a:r>
              <a:rPr lang="id-ID" sz="3200" b="1" dirty="0"/>
              <a:t>Musselman dan Jackson.</a:t>
            </a:r>
            <a:br>
              <a:rPr lang="id-ID" sz="3200" b="1" dirty="0"/>
            </a:br>
            <a:r>
              <a:rPr lang="id-ID" dirty="0"/>
              <a:t>Bisnis merupakan suatu aktifitas yang memenuhi kebutuhan dan ekonomis masyarakat dan perusahaan diorganisasikan untuk terlibat dalam aktifitas tersebut.</a:t>
            </a:r>
          </a:p>
          <a:p>
            <a:endParaRPr lang="id-ID" dirty="0"/>
          </a:p>
        </p:txBody>
      </p:sp>
    </p:spTree>
    <p:extLst>
      <p:ext uri="{BB962C8B-B14F-4D97-AF65-F5344CB8AC3E}">
        <p14:creationId xmlns:p14="http://schemas.microsoft.com/office/powerpoint/2010/main" val="32640189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Rot="1" noChangeArrowheads="1"/>
          </p:cNvSpPr>
          <p:nvPr>
            <p:ph idx="1"/>
          </p:nvPr>
        </p:nvSpPr>
        <p:spPr>
          <a:xfrm>
            <a:off x="680321" y="2336873"/>
            <a:ext cx="11082701" cy="4368727"/>
          </a:xfrm>
        </p:spPr>
        <p:txBody>
          <a:bodyPr>
            <a:normAutofit/>
          </a:bodyPr>
          <a:lstStyle/>
          <a:p>
            <a:pPr marL="274320">
              <a:lnSpc>
                <a:spcPct val="80000"/>
              </a:lnSpc>
              <a:buNone/>
              <a:defRPr/>
            </a:pPr>
            <a:r>
              <a:rPr lang="en-US" sz="3200" dirty="0"/>
              <a:t>Perusahaan-</a:t>
            </a:r>
            <a:r>
              <a:rPr lang="en-US" sz="3200" dirty="0" err="1"/>
              <a:t>perusahaan</a:t>
            </a:r>
            <a:r>
              <a:rPr lang="en-US" sz="3200" dirty="0"/>
              <a:t> </a:t>
            </a:r>
            <a:r>
              <a:rPr lang="en-US" sz="3200" dirty="0" err="1"/>
              <a:t>kecil</a:t>
            </a:r>
            <a:r>
              <a:rPr lang="en-US" sz="3200" dirty="0"/>
              <a:t> </a:t>
            </a:r>
            <a:r>
              <a:rPr lang="en-US" sz="3200" dirty="0" err="1"/>
              <a:t>dan</a:t>
            </a:r>
            <a:r>
              <a:rPr lang="en-US" sz="3200" dirty="0"/>
              <a:t> </a:t>
            </a:r>
            <a:r>
              <a:rPr lang="en-US" sz="3200" dirty="0" err="1"/>
              <a:t>menengah</a:t>
            </a:r>
            <a:r>
              <a:rPr lang="en-US" sz="3200" dirty="0"/>
              <a:t> </a:t>
            </a:r>
            <a:r>
              <a:rPr lang="en-US" sz="3200" dirty="0" err="1"/>
              <a:t>tertentu</a:t>
            </a:r>
            <a:r>
              <a:rPr lang="en-US" sz="3200" dirty="0"/>
              <a:t> </a:t>
            </a:r>
            <a:r>
              <a:rPr lang="en-US" sz="3200" dirty="0" err="1"/>
              <a:t>semakin</a:t>
            </a:r>
            <a:r>
              <a:rPr lang="en-US" sz="3200" dirty="0"/>
              <a:t> </a:t>
            </a:r>
            <a:r>
              <a:rPr lang="en-US" sz="3200" dirty="0" err="1"/>
              <a:t>banyak</a:t>
            </a:r>
            <a:r>
              <a:rPr lang="en-US" sz="3200" dirty="0"/>
              <a:t> yang </a:t>
            </a:r>
            <a:r>
              <a:rPr lang="en-US" sz="3200" dirty="0" err="1"/>
              <a:t>memasuki</a:t>
            </a:r>
            <a:r>
              <a:rPr lang="en-US" sz="3200" dirty="0"/>
              <a:t> </a:t>
            </a:r>
            <a:r>
              <a:rPr lang="en-US" sz="3200" dirty="0" err="1"/>
              <a:t>pasar-pasar</a:t>
            </a:r>
            <a:r>
              <a:rPr lang="en-US" sz="3200" dirty="0"/>
              <a:t> </a:t>
            </a:r>
            <a:r>
              <a:rPr lang="en-US" sz="3200" dirty="0" err="1"/>
              <a:t>dunia</a:t>
            </a:r>
            <a:r>
              <a:rPr lang="en-US" sz="3200" dirty="0"/>
              <a:t> </a:t>
            </a:r>
            <a:r>
              <a:rPr lang="en-US" sz="3200" dirty="0" err="1"/>
              <a:t>tidak</a:t>
            </a:r>
            <a:r>
              <a:rPr lang="en-US" sz="3200" dirty="0"/>
              <a:t> </a:t>
            </a:r>
            <a:r>
              <a:rPr lang="en-US" sz="3200" dirty="0" err="1"/>
              <a:t>hanya</a:t>
            </a:r>
            <a:r>
              <a:rPr lang="en-US" sz="3200" dirty="0"/>
              <a:t> </a:t>
            </a:r>
            <a:r>
              <a:rPr lang="en-US" sz="3200" dirty="0" err="1"/>
              <a:t>dengan</a:t>
            </a:r>
            <a:r>
              <a:rPr lang="en-US" sz="3200" dirty="0"/>
              <a:t> </a:t>
            </a:r>
            <a:r>
              <a:rPr lang="en-US" sz="3200" dirty="0" err="1"/>
              <a:t>mengekspor</a:t>
            </a:r>
            <a:r>
              <a:rPr lang="en-US" sz="3200" dirty="0"/>
              <a:t> </a:t>
            </a:r>
            <a:r>
              <a:rPr lang="en-US" sz="3200" dirty="0" err="1"/>
              <a:t>seperti</a:t>
            </a:r>
            <a:r>
              <a:rPr lang="en-US" sz="3200" dirty="0"/>
              <a:t> yang </a:t>
            </a:r>
            <a:r>
              <a:rPr lang="en-US" sz="3200" dirty="0" err="1"/>
              <a:t>banyak</a:t>
            </a:r>
            <a:r>
              <a:rPr lang="en-US" sz="3200" dirty="0"/>
              <a:t> </a:t>
            </a:r>
            <a:r>
              <a:rPr lang="en-US" sz="3200" dirty="0" err="1"/>
              <a:t>dilakukan</a:t>
            </a:r>
            <a:r>
              <a:rPr lang="en-US" sz="3200" dirty="0"/>
              <a:t> </a:t>
            </a:r>
            <a:r>
              <a:rPr lang="en-US" sz="3200" dirty="0" err="1"/>
              <a:t>perusahaan-perusahaan</a:t>
            </a:r>
            <a:r>
              <a:rPr lang="en-US" sz="3200" dirty="0"/>
              <a:t> </a:t>
            </a:r>
            <a:r>
              <a:rPr lang="en-US" sz="3200" dirty="0" err="1"/>
              <a:t>kecil</a:t>
            </a:r>
            <a:r>
              <a:rPr lang="en-US" sz="3200" dirty="0"/>
              <a:t>, </a:t>
            </a:r>
            <a:r>
              <a:rPr lang="en-US" sz="3200" dirty="0" err="1"/>
              <a:t>tetapi</a:t>
            </a:r>
            <a:r>
              <a:rPr lang="en-US" sz="3200" dirty="0"/>
              <a:t> </a:t>
            </a:r>
            <a:r>
              <a:rPr lang="en-US" sz="3200" dirty="0" err="1"/>
              <a:t>dengan</a:t>
            </a:r>
            <a:r>
              <a:rPr lang="en-US" sz="3200" dirty="0"/>
              <a:t> </a:t>
            </a:r>
            <a:r>
              <a:rPr lang="en-US" sz="3200" dirty="0" err="1"/>
              <a:t>membuka</a:t>
            </a:r>
            <a:r>
              <a:rPr lang="en-US" sz="3200" dirty="0"/>
              <a:t> </a:t>
            </a:r>
            <a:r>
              <a:rPr lang="en-US" sz="3200" dirty="0" err="1"/>
              <a:t>pabrik-pabrik</a:t>
            </a:r>
            <a:r>
              <a:rPr lang="en-US" sz="3200" dirty="0"/>
              <a:t>, </a:t>
            </a:r>
            <a:r>
              <a:rPr lang="en-US" sz="3200" dirty="0" err="1"/>
              <a:t>fasilitas</a:t>
            </a:r>
            <a:r>
              <a:rPr lang="en-US" sz="3200" dirty="0"/>
              <a:t> </a:t>
            </a:r>
            <a:r>
              <a:rPr lang="en-US" sz="3200" dirty="0" err="1"/>
              <a:t>penelitian</a:t>
            </a:r>
            <a:r>
              <a:rPr lang="en-US" sz="3200" dirty="0"/>
              <a:t> </a:t>
            </a:r>
            <a:r>
              <a:rPr lang="en-US" sz="3200" dirty="0" err="1"/>
              <a:t>dan</a:t>
            </a:r>
            <a:r>
              <a:rPr lang="en-US" sz="3200" dirty="0"/>
              <a:t> </a:t>
            </a:r>
            <a:r>
              <a:rPr lang="en-US" sz="3200" dirty="0" err="1"/>
              <a:t>kantor-oantor</a:t>
            </a:r>
            <a:r>
              <a:rPr lang="en-US" sz="3200" dirty="0"/>
              <a:t> </a:t>
            </a:r>
            <a:r>
              <a:rPr lang="en-US" sz="3200" dirty="0" err="1"/>
              <a:t>penjualan</a:t>
            </a:r>
            <a:r>
              <a:rPr lang="en-US" sz="3200" dirty="0"/>
              <a:t> di </a:t>
            </a:r>
            <a:r>
              <a:rPr lang="en-US" sz="3200" dirty="0" err="1"/>
              <a:t>luar</a:t>
            </a:r>
            <a:r>
              <a:rPr lang="en-US" sz="3200" dirty="0"/>
              <a:t> </a:t>
            </a:r>
            <a:r>
              <a:rPr lang="en-US" sz="3200" dirty="0" err="1"/>
              <a:t>negeri</a:t>
            </a:r>
            <a:r>
              <a:rPr lang="en-US" sz="3200" dirty="0"/>
              <a:t> </a:t>
            </a:r>
            <a:r>
              <a:rPr lang="en-US" sz="3200" dirty="0" err="1"/>
              <a:t>dengan</a:t>
            </a:r>
            <a:r>
              <a:rPr lang="en-US" sz="3200" dirty="0"/>
              <a:t> </a:t>
            </a:r>
            <a:r>
              <a:rPr lang="en-US" sz="3200" dirty="0" err="1"/>
              <a:t>cara</a:t>
            </a:r>
            <a:r>
              <a:rPr lang="en-US" sz="3200" dirty="0"/>
              <a:t> </a:t>
            </a:r>
            <a:r>
              <a:rPr lang="en-US" sz="3200" dirty="0" err="1"/>
              <a:t>seperti</a:t>
            </a:r>
            <a:r>
              <a:rPr lang="en-US" sz="3200" dirty="0"/>
              <a:t> </a:t>
            </a:r>
            <a:r>
              <a:rPr lang="en-US" sz="3200" dirty="0" err="1"/>
              <a:t>perusahaan-perusahaan</a:t>
            </a:r>
            <a:r>
              <a:rPr lang="en-US" sz="3200" dirty="0"/>
              <a:t> </a:t>
            </a:r>
            <a:r>
              <a:rPr lang="en-US" sz="3200" dirty="0" err="1"/>
              <a:t>multinasional</a:t>
            </a:r>
            <a:r>
              <a:rPr lang="en-US" sz="3200" dirty="0"/>
              <a:t> </a:t>
            </a:r>
            <a:r>
              <a:rPr lang="en-US" sz="3200" dirty="0" err="1"/>
              <a:t>dengan</a:t>
            </a:r>
            <a:r>
              <a:rPr lang="en-US" sz="3200" dirty="0"/>
              <a:t> global. </a:t>
            </a:r>
            <a:endParaRPr lang="id-ID" sz="3200" dirty="0" smtClean="0"/>
          </a:p>
          <a:p>
            <a:pPr marL="274320">
              <a:lnSpc>
                <a:spcPct val="80000"/>
              </a:lnSpc>
              <a:buNone/>
              <a:defRPr/>
            </a:pPr>
            <a:r>
              <a:rPr lang="en-US" sz="3200" dirty="0" err="1" smtClean="0"/>
              <a:t>Karena</a:t>
            </a:r>
            <a:r>
              <a:rPr lang="en-US" sz="3200" dirty="0" smtClean="0"/>
              <a:t> </a:t>
            </a:r>
            <a:r>
              <a:rPr lang="en-US" sz="3200" dirty="0" err="1"/>
              <a:t>tidak</a:t>
            </a:r>
            <a:r>
              <a:rPr lang="en-US" sz="3200" dirty="0"/>
              <a:t> </a:t>
            </a:r>
            <a:r>
              <a:rPr lang="en-US" sz="3200" dirty="0" err="1"/>
              <a:t>banyak</a:t>
            </a:r>
            <a:r>
              <a:rPr lang="en-US" sz="3200" dirty="0"/>
              <a:t> </a:t>
            </a:r>
            <a:r>
              <a:rPr lang="en-US" sz="3200" dirty="0" err="1"/>
              <a:t>diketahui</a:t>
            </a:r>
            <a:r>
              <a:rPr lang="en-US" sz="3200" dirty="0"/>
              <a:t> </a:t>
            </a:r>
            <a:r>
              <a:rPr lang="en-US" sz="3200" dirty="0" err="1"/>
              <a:t>mengenai</a:t>
            </a:r>
            <a:r>
              <a:rPr lang="en-US" sz="3200" dirty="0"/>
              <a:t> </a:t>
            </a:r>
            <a:r>
              <a:rPr lang="en-US" sz="3200" dirty="0" err="1"/>
              <a:t>perusahaan-perusahaan</a:t>
            </a:r>
            <a:r>
              <a:rPr lang="en-US" sz="3200" dirty="0"/>
              <a:t> yang </a:t>
            </a:r>
            <a:r>
              <a:rPr lang="en-US" sz="3200" dirty="0" err="1"/>
              <a:t>disebut</a:t>
            </a:r>
            <a:r>
              <a:rPr lang="en-US" sz="3200" dirty="0"/>
              <a:t> mini </a:t>
            </a:r>
            <a:r>
              <a:rPr lang="en-US" sz="3200" dirty="0" err="1"/>
              <a:t>nasional</a:t>
            </a:r>
            <a:r>
              <a:rPr lang="en-US" sz="3200" dirty="0"/>
              <a:t> (</a:t>
            </a:r>
            <a:r>
              <a:rPr lang="en-US" sz="3200" dirty="0" err="1"/>
              <a:t>mikro-multinasional</a:t>
            </a:r>
            <a:r>
              <a:rPr lang="en-US" sz="3200" dirty="0"/>
              <a:t> </a:t>
            </a:r>
            <a:r>
              <a:rPr lang="en-US" sz="3200" dirty="0" err="1"/>
              <a:t>dan</a:t>
            </a:r>
            <a:r>
              <a:rPr lang="en-US" sz="3200" dirty="0"/>
              <a:t> mini-global)</a:t>
            </a:r>
          </a:p>
        </p:txBody>
      </p:sp>
      <p:sp>
        <p:nvSpPr>
          <p:cNvPr id="14338" name="Rectangle 2"/>
          <p:cNvSpPr>
            <a:spLocks noGrp="1" noRot="1" noChangeArrowheads="1"/>
          </p:cNvSpPr>
          <p:nvPr>
            <p:ph type="title"/>
          </p:nvPr>
        </p:nvSpPr>
        <p:spPr/>
        <p:txBody>
          <a:bodyPr/>
          <a:lstStyle/>
          <a:p>
            <a:pPr>
              <a:defRPr/>
            </a:pPr>
            <a:r>
              <a:rPr lang="en-US" smtClean="0"/>
              <a:t>Mini Nasional</a:t>
            </a:r>
          </a:p>
        </p:txBody>
      </p:sp>
    </p:spTree>
    <p:extLst>
      <p:ext uri="{BB962C8B-B14F-4D97-AF65-F5344CB8AC3E}">
        <p14:creationId xmlns:p14="http://schemas.microsoft.com/office/powerpoint/2010/main" val="13336175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Rot="1" noChangeArrowheads="1"/>
          </p:cNvSpPr>
          <p:nvPr>
            <p:ph idx="1"/>
          </p:nvPr>
        </p:nvSpPr>
        <p:spPr>
          <a:xfrm>
            <a:off x="654756" y="2427111"/>
            <a:ext cx="11164711" cy="4049889"/>
          </a:xfrm>
        </p:spPr>
        <p:txBody>
          <a:bodyPr>
            <a:normAutofit/>
          </a:bodyPr>
          <a:lstStyle/>
          <a:p>
            <a:pPr marL="609600" indent="-609600">
              <a:lnSpc>
                <a:spcPct val="80000"/>
              </a:lnSpc>
              <a:buFont typeface="Wingdings" pitchFamily="2" charset="2"/>
              <a:buAutoNum type="arabicPeriod"/>
              <a:defRPr/>
            </a:pPr>
            <a:r>
              <a:rPr lang="en-US" sz="2800" dirty="0" err="1"/>
              <a:t>Produk-produk</a:t>
            </a:r>
            <a:r>
              <a:rPr lang="en-US" sz="2800" dirty="0"/>
              <a:t> </a:t>
            </a:r>
            <a:r>
              <a:rPr lang="en-US" sz="2800" dirty="0" err="1"/>
              <a:t>sering</a:t>
            </a:r>
            <a:r>
              <a:rPr lang="en-US" sz="2800" dirty="0"/>
              <a:t> kali </a:t>
            </a:r>
            <a:r>
              <a:rPr lang="en-US" sz="2800" dirty="0" err="1"/>
              <a:t>unik</a:t>
            </a:r>
            <a:r>
              <a:rPr lang="en-US" sz="2800" dirty="0"/>
              <a:t> </a:t>
            </a:r>
            <a:r>
              <a:rPr lang="en-US" sz="2800" dirty="0" err="1"/>
              <a:t>disebabkan</a:t>
            </a:r>
            <a:r>
              <a:rPr lang="en-US" sz="2800" dirty="0"/>
              <a:t> </a:t>
            </a:r>
            <a:r>
              <a:rPr lang="en-US" sz="2800" dirty="0" err="1"/>
              <a:t>teknologi</a:t>
            </a:r>
            <a:r>
              <a:rPr lang="en-US" sz="2800" dirty="0"/>
              <a:t>, </a:t>
            </a:r>
            <a:r>
              <a:rPr lang="en-US" sz="2800" dirty="0" err="1"/>
              <a:t>desain</a:t>
            </a:r>
            <a:r>
              <a:rPr lang="en-US" sz="2800" dirty="0"/>
              <a:t> </a:t>
            </a:r>
            <a:r>
              <a:rPr lang="en-US" sz="2800" dirty="0" err="1"/>
              <a:t>dan</a:t>
            </a:r>
            <a:r>
              <a:rPr lang="en-US" sz="2800" dirty="0"/>
              <a:t> </a:t>
            </a:r>
            <a:r>
              <a:rPr lang="en-US" sz="2800" dirty="0" err="1"/>
              <a:t>biayanya</a:t>
            </a:r>
            <a:r>
              <a:rPr lang="en-US" sz="2800" dirty="0"/>
              <a:t>.</a:t>
            </a:r>
          </a:p>
          <a:p>
            <a:pPr marL="609600" indent="-609600">
              <a:lnSpc>
                <a:spcPct val="80000"/>
              </a:lnSpc>
              <a:buFont typeface="Wingdings" pitchFamily="2" charset="2"/>
              <a:buAutoNum type="arabicPeriod"/>
              <a:defRPr/>
            </a:pPr>
            <a:r>
              <a:rPr lang="en-US" sz="2800" dirty="0" err="1"/>
              <a:t>Terpusat</a:t>
            </a:r>
            <a:r>
              <a:rPr lang="en-US" sz="2800" dirty="0"/>
              <a:t> </a:t>
            </a:r>
            <a:r>
              <a:rPr lang="en-US" sz="2800" dirty="0" err="1"/>
              <a:t>secara</a:t>
            </a:r>
            <a:r>
              <a:rPr lang="en-US" sz="2800" dirty="0"/>
              <a:t> </a:t>
            </a:r>
            <a:r>
              <a:rPr lang="en-US" sz="2800" dirty="0" err="1"/>
              <a:t>tajam</a:t>
            </a:r>
            <a:endParaRPr lang="en-US" sz="2800" dirty="0"/>
          </a:p>
          <a:p>
            <a:pPr marL="609600" indent="-609600">
              <a:lnSpc>
                <a:spcPct val="80000"/>
              </a:lnSpc>
              <a:buFont typeface="Wingdings" pitchFamily="2" charset="2"/>
              <a:buAutoNum type="arabicPeriod"/>
              <a:defRPr/>
            </a:pPr>
            <a:r>
              <a:rPr lang="en-US" sz="2800" dirty="0" err="1"/>
              <a:t>Mengandalkan</a:t>
            </a:r>
            <a:r>
              <a:rPr lang="en-US" sz="2800" dirty="0"/>
              <a:t> </a:t>
            </a:r>
            <a:r>
              <a:rPr lang="en-US" sz="2800" dirty="0" err="1"/>
              <a:t>operasi-operasi</a:t>
            </a:r>
            <a:r>
              <a:rPr lang="en-US" sz="2800" dirty="0"/>
              <a:t> </a:t>
            </a:r>
            <a:r>
              <a:rPr lang="en-US" sz="2800" dirty="0" err="1"/>
              <a:t>untuk</a:t>
            </a:r>
            <a:r>
              <a:rPr lang="en-US" sz="2800" dirty="0"/>
              <a:t> </a:t>
            </a:r>
            <a:r>
              <a:rPr lang="en-US" sz="2800" dirty="0" err="1"/>
              <a:t>menghemat</a:t>
            </a:r>
            <a:r>
              <a:rPr lang="en-US" sz="2800" dirty="0"/>
              <a:t> </a:t>
            </a:r>
            <a:r>
              <a:rPr lang="en-US" sz="2800" dirty="0" err="1"/>
              <a:t>uang</a:t>
            </a:r>
            <a:r>
              <a:rPr lang="en-US" sz="2800" dirty="0"/>
              <a:t> </a:t>
            </a:r>
            <a:r>
              <a:rPr lang="en-US" sz="2800" dirty="0" err="1"/>
              <a:t>dan</a:t>
            </a:r>
            <a:r>
              <a:rPr lang="en-US" sz="2800" dirty="0"/>
              <a:t> </a:t>
            </a:r>
            <a:r>
              <a:rPr lang="en-US" sz="2800" dirty="0" err="1"/>
              <a:t>mengambil</a:t>
            </a:r>
            <a:r>
              <a:rPr lang="en-US" sz="2800" dirty="0"/>
              <a:t> </a:t>
            </a:r>
            <a:r>
              <a:rPr lang="en-US" sz="2800" dirty="0" err="1"/>
              <a:t>keputusan</a:t>
            </a:r>
            <a:r>
              <a:rPr lang="en-US" sz="2800" dirty="0"/>
              <a:t> </a:t>
            </a:r>
            <a:r>
              <a:rPr lang="en-US" sz="2800" dirty="0" err="1"/>
              <a:t>cepat</a:t>
            </a:r>
            <a:r>
              <a:rPr lang="en-US" sz="2800" dirty="0"/>
              <a:t>.</a:t>
            </a:r>
          </a:p>
          <a:p>
            <a:pPr marL="609600" indent="-609600">
              <a:lnSpc>
                <a:spcPct val="80000"/>
              </a:lnSpc>
              <a:buFont typeface="Wingdings" pitchFamily="2" charset="2"/>
              <a:buAutoNum type="arabicPeriod"/>
              <a:defRPr/>
            </a:pPr>
            <a:r>
              <a:rPr lang="en-US" sz="2800" dirty="0"/>
              <a:t>Terbuka </a:t>
            </a:r>
            <a:r>
              <a:rPr lang="en-US" sz="2800" dirty="0" err="1"/>
              <a:t>terhadap</a:t>
            </a:r>
            <a:r>
              <a:rPr lang="en-US" sz="2800" dirty="0"/>
              <a:t> ide-ide </a:t>
            </a:r>
            <a:r>
              <a:rPr lang="en-US" sz="2800" dirty="0" err="1"/>
              <a:t>dan</a:t>
            </a:r>
            <a:r>
              <a:rPr lang="en-US" sz="2800" dirty="0"/>
              <a:t> </a:t>
            </a:r>
            <a:r>
              <a:rPr lang="en-US" sz="2800" dirty="0" err="1"/>
              <a:t>bentuk</a:t>
            </a:r>
            <a:r>
              <a:rPr lang="en-US" sz="2800" dirty="0"/>
              <a:t> </a:t>
            </a:r>
            <a:r>
              <a:rPr lang="en-US" sz="2800" dirty="0" err="1"/>
              <a:t>teknologi</a:t>
            </a:r>
            <a:r>
              <a:rPr lang="en-US" sz="2800" dirty="0"/>
              <a:t> di </a:t>
            </a:r>
            <a:r>
              <a:rPr lang="en-US" sz="2800" dirty="0" err="1"/>
              <a:t>seluruh</a:t>
            </a:r>
            <a:r>
              <a:rPr lang="en-US" sz="2800" dirty="0"/>
              <a:t> </a:t>
            </a:r>
            <a:r>
              <a:rPr lang="en-US" sz="2800" dirty="0" err="1"/>
              <a:t>dunia</a:t>
            </a:r>
            <a:r>
              <a:rPr lang="en-US" sz="2800" dirty="0"/>
              <a:t>.</a:t>
            </a:r>
          </a:p>
          <a:p>
            <a:pPr marL="609600" indent="-609600">
              <a:lnSpc>
                <a:spcPct val="80000"/>
              </a:lnSpc>
              <a:buFont typeface="Wingdings" pitchFamily="2" charset="2"/>
              <a:buAutoNum type="arabicPeriod"/>
              <a:defRPr/>
            </a:pPr>
            <a:r>
              <a:rPr lang="en-US" sz="2800" dirty="0" err="1"/>
              <a:t>Menggunakan</a:t>
            </a:r>
            <a:r>
              <a:rPr lang="en-US" sz="2800" dirty="0"/>
              <a:t> orang </a:t>
            </a:r>
            <a:r>
              <a:rPr lang="en-US" sz="2800" dirty="0" err="1"/>
              <a:t>asing</a:t>
            </a:r>
            <a:r>
              <a:rPr lang="en-US" sz="2800" dirty="0"/>
              <a:t> </a:t>
            </a:r>
            <a:r>
              <a:rPr lang="en-US" sz="2800" dirty="0" err="1"/>
              <a:t>untuk</a:t>
            </a:r>
            <a:r>
              <a:rPr lang="en-US" sz="2800" dirty="0"/>
              <a:t> </a:t>
            </a:r>
            <a:r>
              <a:rPr lang="en-US" sz="2800" dirty="0" err="1"/>
              <a:t>mengepalai</a:t>
            </a:r>
            <a:r>
              <a:rPr lang="en-US" sz="2800" dirty="0"/>
              <a:t> </a:t>
            </a:r>
            <a:r>
              <a:rPr lang="en-US" sz="2800" dirty="0" err="1"/>
              <a:t>operasi-operasi</a:t>
            </a:r>
            <a:r>
              <a:rPr lang="en-US" sz="2800" dirty="0"/>
              <a:t>  </a:t>
            </a:r>
            <a:r>
              <a:rPr lang="en-US" sz="2800" dirty="0" err="1"/>
              <a:t>luar</a:t>
            </a:r>
            <a:r>
              <a:rPr lang="en-US" sz="2800" dirty="0"/>
              <a:t> </a:t>
            </a:r>
            <a:r>
              <a:rPr lang="en-US" sz="2800" dirty="0" err="1"/>
              <a:t>negeri</a:t>
            </a:r>
            <a:r>
              <a:rPr lang="en-US" sz="2800" dirty="0"/>
              <a:t> </a:t>
            </a:r>
            <a:r>
              <a:rPr lang="en-US" sz="2800" dirty="0" err="1"/>
              <a:t>dan</a:t>
            </a:r>
            <a:r>
              <a:rPr lang="en-US" sz="2800" dirty="0"/>
              <a:t> </a:t>
            </a:r>
            <a:r>
              <a:rPr lang="en-US" sz="2800" dirty="0" err="1"/>
              <a:t>juga</a:t>
            </a:r>
            <a:r>
              <a:rPr lang="en-US" sz="2800" dirty="0"/>
              <a:t> </a:t>
            </a:r>
            <a:r>
              <a:rPr lang="en-US" sz="2800" dirty="0" err="1"/>
              <a:t>mengisi</a:t>
            </a:r>
            <a:r>
              <a:rPr lang="en-US" sz="2800" dirty="0"/>
              <a:t> </a:t>
            </a:r>
            <a:r>
              <a:rPr lang="en-US" sz="2800" dirty="0" err="1"/>
              <a:t>jabatan-jabatan</a:t>
            </a:r>
            <a:r>
              <a:rPr lang="en-US" sz="2800" dirty="0"/>
              <a:t> senior </a:t>
            </a:r>
            <a:r>
              <a:rPr lang="en-US" sz="2800" dirty="0" err="1"/>
              <a:t>pada</a:t>
            </a:r>
            <a:r>
              <a:rPr lang="en-US" sz="2800" dirty="0"/>
              <a:t> </a:t>
            </a:r>
            <a:r>
              <a:rPr lang="en-US" sz="2800" dirty="0" err="1"/>
              <a:t>kantor</a:t>
            </a:r>
            <a:r>
              <a:rPr lang="en-US" sz="2800" dirty="0"/>
              <a:t> </a:t>
            </a:r>
            <a:r>
              <a:rPr lang="en-US" sz="2800" dirty="0" err="1"/>
              <a:t>pusat</a:t>
            </a:r>
            <a:r>
              <a:rPr lang="en-US" sz="2800" dirty="0"/>
              <a:t>.</a:t>
            </a:r>
          </a:p>
          <a:p>
            <a:pPr marL="609600" indent="-609600">
              <a:lnSpc>
                <a:spcPct val="80000"/>
              </a:lnSpc>
              <a:buNone/>
              <a:defRPr/>
            </a:pPr>
            <a:endParaRPr lang="en-US" sz="2800" dirty="0"/>
          </a:p>
        </p:txBody>
      </p:sp>
      <p:sp>
        <p:nvSpPr>
          <p:cNvPr id="15362" name="Rectangle 2"/>
          <p:cNvSpPr>
            <a:spLocks noGrp="1" noRot="1" noChangeArrowheads="1"/>
          </p:cNvSpPr>
          <p:nvPr>
            <p:ph type="title"/>
          </p:nvPr>
        </p:nvSpPr>
        <p:spPr>
          <a:xfrm>
            <a:off x="1603022" y="637822"/>
            <a:ext cx="8229600" cy="1143000"/>
          </a:xfrm>
        </p:spPr>
        <p:txBody>
          <a:bodyPr/>
          <a:lstStyle/>
          <a:p>
            <a:pPr>
              <a:defRPr/>
            </a:pPr>
            <a:r>
              <a:rPr lang="en-US" sz="5400" dirty="0" err="1"/>
              <a:t>Karakteristik</a:t>
            </a:r>
            <a:r>
              <a:rPr lang="en-US" sz="5400" dirty="0"/>
              <a:t>:</a:t>
            </a:r>
            <a:endParaRPr lang="en-GB" dirty="0" smtClean="0"/>
          </a:p>
        </p:txBody>
      </p:sp>
    </p:spTree>
    <p:extLst>
      <p:ext uri="{BB962C8B-B14F-4D97-AF65-F5344CB8AC3E}">
        <p14:creationId xmlns:p14="http://schemas.microsoft.com/office/powerpoint/2010/main" val="14299214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0321" y="767645"/>
            <a:ext cx="8763000" cy="1025525"/>
          </a:xfrm>
        </p:spPr>
        <p:txBody>
          <a:bodyPr/>
          <a:lstStyle/>
          <a:p>
            <a:pPr eaLnBrk="1" hangingPunct="1">
              <a:defRPr/>
            </a:pPr>
            <a:r>
              <a:rPr lang="en-US" sz="3500" dirty="0" err="1"/>
              <a:t>Kekuatan</a:t>
            </a:r>
            <a:r>
              <a:rPr lang="en-US" sz="3500" dirty="0"/>
              <a:t> </a:t>
            </a:r>
            <a:r>
              <a:rPr lang="en-US" sz="3500" dirty="0" err="1"/>
              <a:t>penggerak</a:t>
            </a:r>
            <a:r>
              <a:rPr lang="en-US" sz="3500" dirty="0"/>
              <a:t> </a:t>
            </a:r>
            <a:r>
              <a:rPr lang="en-US" sz="3500" dirty="0" err="1"/>
              <a:t>menuju</a:t>
            </a:r>
            <a:r>
              <a:rPr lang="en-US" sz="3500" dirty="0"/>
              <a:t>  </a:t>
            </a:r>
            <a:r>
              <a:rPr lang="en-US" sz="3500" dirty="0" err="1"/>
              <a:t>Globalisasi</a:t>
            </a:r>
            <a:r>
              <a:rPr lang="en-US" sz="3500" dirty="0"/>
              <a:t> </a:t>
            </a:r>
          </a:p>
        </p:txBody>
      </p:sp>
      <p:sp>
        <p:nvSpPr>
          <p:cNvPr id="7171" name="Rectangle 3"/>
          <p:cNvSpPr>
            <a:spLocks noGrp="1" noChangeArrowheads="1"/>
          </p:cNvSpPr>
          <p:nvPr>
            <p:ph type="body" idx="1"/>
          </p:nvPr>
        </p:nvSpPr>
        <p:spPr/>
        <p:txBody>
          <a:bodyPr>
            <a:normAutofit fontScale="92500" lnSpcReduction="10000"/>
          </a:bodyPr>
          <a:lstStyle/>
          <a:p>
            <a:pPr marL="609600" indent="-609600">
              <a:defRPr/>
            </a:pPr>
            <a:r>
              <a:rPr lang="en-US"/>
              <a:t>Politis       : kecenderungan unifikasi dan sosialisasi masyarakat global Csontoh: persetujuan perdagangan preferensial NAFTA, European Union.,AFTA </a:t>
            </a:r>
          </a:p>
          <a:p>
            <a:pPr marL="609600" indent="-609600">
              <a:defRPr/>
            </a:pPr>
            <a:r>
              <a:rPr lang="en-US"/>
              <a:t>Teknologi : kemajuan-kemajuan dalam teknologi computer dan  komunikasi</a:t>
            </a:r>
          </a:p>
          <a:p>
            <a:pPr marL="609600" indent="-609600">
              <a:defRPr/>
            </a:pPr>
            <a:r>
              <a:rPr lang="en-US"/>
              <a:t>Pasar        : perusahaan global menjadi pelanggan global</a:t>
            </a:r>
          </a:p>
          <a:p>
            <a:pPr marL="609600" indent="-609600">
              <a:defRPr/>
            </a:pPr>
            <a:r>
              <a:rPr lang="en-US"/>
              <a:t>Biaya    : globalisasi lini produk dan produk membantu mengurangi biaya dan economies of scale</a:t>
            </a:r>
          </a:p>
          <a:p>
            <a:pPr marL="609600" indent="-609600">
              <a:defRPr/>
            </a:pPr>
            <a:r>
              <a:rPr lang="en-US"/>
              <a:t>Persaingan  : perusahaan mempertahankan pasar dalam negeri dari para pesaing asing dengan  memasuki pasar pesaing luar negeri</a:t>
            </a:r>
          </a:p>
        </p:txBody>
      </p:sp>
    </p:spTree>
    <p:extLst>
      <p:ext uri="{BB962C8B-B14F-4D97-AF65-F5344CB8AC3E}">
        <p14:creationId xmlns:p14="http://schemas.microsoft.com/office/powerpoint/2010/main" val="122579746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dirty="0"/>
              <a:t>What is Globalization</a:t>
            </a:r>
          </a:p>
        </p:txBody>
      </p:sp>
      <p:sp>
        <p:nvSpPr>
          <p:cNvPr id="37891" name="Rectangle 3"/>
          <p:cNvSpPr>
            <a:spLocks noGrp="1" noChangeArrowheads="1"/>
          </p:cNvSpPr>
          <p:nvPr>
            <p:ph type="body" idx="1"/>
          </p:nvPr>
        </p:nvSpPr>
        <p:spPr>
          <a:xfrm>
            <a:off x="680321" y="2415822"/>
            <a:ext cx="11003679" cy="3710342"/>
          </a:xfrm>
        </p:spPr>
        <p:txBody>
          <a:bodyPr/>
          <a:lstStyle/>
          <a:p>
            <a:pPr eaLnBrk="1" hangingPunct="1">
              <a:defRPr/>
            </a:pPr>
            <a:endParaRPr lang="en-US" dirty="0"/>
          </a:p>
          <a:p>
            <a:pPr eaLnBrk="1" hangingPunct="1">
              <a:defRPr/>
            </a:pPr>
            <a:r>
              <a:rPr lang="en-US" dirty="0" err="1" smtClean="0"/>
              <a:t>Pergeseran</a:t>
            </a:r>
            <a:r>
              <a:rPr lang="en-US" dirty="0" smtClean="0"/>
              <a:t> </a:t>
            </a:r>
            <a:r>
              <a:rPr lang="en-US" dirty="0" err="1"/>
              <a:t>keadaan</a:t>
            </a:r>
            <a:r>
              <a:rPr lang="en-US" dirty="0"/>
              <a:t> </a:t>
            </a:r>
            <a:r>
              <a:rPr lang="en-US" dirty="0" err="1"/>
              <a:t>menuju</a:t>
            </a:r>
            <a:r>
              <a:rPr lang="en-US" dirty="0"/>
              <a:t> </a:t>
            </a:r>
            <a:r>
              <a:rPr lang="en-US" dirty="0" err="1"/>
              <a:t>perekonomian</a:t>
            </a:r>
            <a:r>
              <a:rPr lang="en-US" dirty="0"/>
              <a:t> </a:t>
            </a:r>
            <a:r>
              <a:rPr lang="en-US" dirty="0" err="1"/>
              <a:t>dunia</a:t>
            </a:r>
            <a:r>
              <a:rPr lang="en-US" dirty="0"/>
              <a:t> yang </a:t>
            </a:r>
            <a:r>
              <a:rPr lang="en-US" dirty="0" err="1"/>
              <a:t>lebih</a:t>
            </a:r>
            <a:r>
              <a:rPr lang="en-US" dirty="0"/>
              <a:t> </a:t>
            </a:r>
            <a:r>
              <a:rPr lang="en-US" dirty="0" err="1"/>
              <a:t>terintegrasi</a:t>
            </a:r>
            <a:r>
              <a:rPr lang="en-US" dirty="0"/>
              <a:t> </a:t>
            </a:r>
            <a:r>
              <a:rPr lang="en-US" dirty="0" err="1"/>
              <a:t>dan</a:t>
            </a:r>
            <a:r>
              <a:rPr lang="en-US" dirty="0"/>
              <a:t> </a:t>
            </a:r>
            <a:r>
              <a:rPr lang="en-US" dirty="0" err="1"/>
              <a:t>saling</a:t>
            </a:r>
            <a:r>
              <a:rPr lang="en-US" dirty="0"/>
              <a:t> </a:t>
            </a:r>
            <a:r>
              <a:rPr lang="en-US" dirty="0" err="1"/>
              <a:t>bergantung</a:t>
            </a:r>
            <a:r>
              <a:rPr lang="en-US" dirty="0"/>
              <a:t> </a:t>
            </a:r>
            <a:r>
              <a:rPr lang="en-US" dirty="0" err="1"/>
              <a:t>satu</a:t>
            </a:r>
            <a:r>
              <a:rPr lang="en-US" dirty="0"/>
              <a:t> </a:t>
            </a:r>
            <a:r>
              <a:rPr lang="en-US" dirty="0" err="1"/>
              <a:t>sama</a:t>
            </a:r>
            <a:r>
              <a:rPr lang="en-US" dirty="0"/>
              <a:t> lain </a:t>
            </a:r>
          </a:p>
          <a:p>
            <a:pPr eaLnBrk="1" hangingPunct="1">
              <a:buFont typeface="Wingdings" pitchFamily="2" charset="2"/>
              <a:buNone/>
              <a:defRPr/>
            </a:pPr>
            <a:endParaRPr lang="en-US" dirty="0"/>
          </a:p>
          <a:p>
            <a:pPr eaLnBrk="1" hangingPunct="1">
              <a:defRPr/>
            </a:pPr>
            <a:r>
              <a:rPr lang="en-US" dirty="0" err="1"/>
              <a:t>Diantara</a:t>
            </a:r>
            <a:r>
              <a:rPr lang="en-US" dirty="0"/>
              <a:t> </a:t>
            </a:r>
            <a:r>
              <a:rPr lang="en-US" dirty="0" err="1"/>
              <a:t>beberapa</a:t>
            </a:r>
            <a:r>
              <a:rPr lang="en-US" dirty="0"/>
              <a:t> </a:t>
            </a:r>
            <a:r>
              <a:rPr lang="en-US" dirty="0" err="1"/>
              <a:t>pergeseran</a:t>
            </a:r>
            <a:r>
              <a:rPr lang="en-US" dirty="0"/>
              <a:t> </a:t>
            </a:r>
            <a:r>
              <a:rPr lang="en-US" dirty="0" err="1"/>
              <a:t>adalah</a:t>
            </a:r>
            <a:r>
              <a:rPr lang="en-US" dirty="0"/>
              <a:t>:</a:t>
            </a:r>
          </a:p>
          <a:p>
            <a:pPr eaLnBrk="1" hangingPunct="1">
              <a:buFont typeface="Wingdings" pitchFamily="2" charset="2"/>
              <a:buNone/>
              <a:defRPr/>
            </a:pPr>
            <a:r>
              <a:rPr lang="en-US" dirty="0"/>
              <a:t>   </a:t>
            </a:r>
            <a:r>
              <a:rPr lang="en-US" dirty="0" err="1"/>
              <a:t>globalisasi</a:t>
            </a:r>
            <a:r>
              <a:rPr lang="en-US" dirty="0"/>
              <a:t> </a:t>
            </a:r>
            <a:r>
              <a:rPr lang="en-US" dirty="0" err="1"/>
              <a:t>pasar</a:t>
            </a:r>
            <a:endParaRPr lang="en-US" dirty="0"/>
          </a:p>
          <a:p>
            <a:pPr eaLnBrk="1" hangingPunct="1">
              <a:buFont typeface="Wingdings" pitchFamily="2" charset="2"/>
              <a:buNone/>
              <a:defRPr/>
            </a:pPr>
            <a:r>
              <a:rPr lang="en-US" dirty="0"/>
              <a:t>   </a:t>
            </a:r>
            <a:r>
              <a:rPr lang="en-US" dirty="0" err="1"/>
              <a:t>globalisasi</a:t>
            </a:r>
            <a:r>
              <a:rPr lang="en-US" dirty="0"/>
              <a:t> </a:t>
            </a:r>
            <a:r>
              <a:rPr lang="en-US" dirty="0" err="1"/>
              <a:t>produk</a:t>
            </a:r>
            <a:endParaRPr lang="en-US" dirty="0"/>
          </a:p>
        </p:txBody>
      </p:sp>
    </p:spTree>
    <p:extLst>
      <p:ext uri="{BB962C8B-B14F-4D97-AF65-F5344CB8AC3E}">
        <p14:creationId xmlns:p14="http://schemas.microsoft.com/office/powerpoint/2010/main" val="31927443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a:t>Globalisasi pasar</a:t>
            </a:r>
          </a:p>
        </p:txBody>
      </p:sp>
      <p:sp>
        <p:nvSpPr>
          <p:cNvPr id="38915" name="Rectangle 3"/>
          <p:cNvSpPr>
            <a:spLocks noGrp="1" noChangeArrowheads="1"/>
          </p:cNvSpPr>
          <p:nvPr>
            <p:ph type="body" idx="1"/>
          </p:nvPr>
        </p:nvSpPr>
        <p:spPr/>
        <p:txBody>
          <a:bodyPr>
            <a:normAutofit lnSpcReduction="10000"/>
          </a:bodyPr>
          <a:lstStyle/>
          <a:p>
            <a:pPr eaLnBrk="1" hangingPunct="1">
              <a:defRPr/>
            </a:pPr>
            <a:r>
              <a:rPr lang="en-US" sz="2600" dirty="0" err="1"/>
              <a:t>Penyatuan</a:t>
            </a:r>
            <a:r>
              <a:rPr lang="en-US" sz="2600" dirty="0"/>
              <a:t> </a:t>
            </a:r>
            <a:r>
              <a:rPr lang="en-US" sz="2600" dirty="0" err="1"/>
              <a:t>pasar</a:t>
            </a:r>
            <a:r>
              <a:rPr lang="en-US" sz="2600" dirty="0"/>
              <a:t> yang </a:t>
            </a:r>
            <a:r>
              <a:rPr lang="en-US" sz="2600" dirty="0" err="1"/>
              <a:t>sebelumnya</a:t>
            </a:r>
            <a:r>
              <a:rPr lang="en-US" sz="2600" dirty="0"/>
              <a:t> </a:t>
            </a:r>
            <a:r>
              <a:rPr lang="en-US" sz="2600" dirty="0" err="1"/>
              <a:t>berbeda</a:t>
            </a:r>
            <a:r>
              <a:rPr lang="en-US" sz="2600" dirty="0"/>
              <a:t> </a:t>
            </a:r>
            <a:r>
              <a:rPr lang="en-US" sz="2600" dirty="0" err="1"/>
              <a:t>dan</a:t>
            </a:r>
            <a:r>
              <a:rPr lang="en-US" sz="2600" dirty="0"/>
              <a:t> </a:t>
            </a:r>
            <a:r>
              <a:rPr lang="en-US" sz="2600" dirty="0" err="1"/>
              <a:t>terpisah</a:t>
            </a:r>
            <a:r>
              <a:rPr lang="en-US" sz="2600" dirty="0"/>
              <a:t> </a:t>
            </a:r>
            <a:r>
              <a:rPr lang="en-US" sz="2600" dirty="0" err="1"/>
              <a:t>satu</a:t>
            </a:r>
            <a:r>
              <a:rPr lang="en-US" sz="2600" dirty="0"/>
              <a:t> </a:t>
            </a:r>
            <a:r>
              <a:rPr lang="en-US" sz="2600" dirty="0" err="1"/>
              <a:t>sama</a:t>
            </a:r>
            <a:r>
              <a:rPr lang="en-US" sz="2600" dirty="0"/>
              <a:t> lain </a:t>
            </a:r>
            <a:r>
              <a:rPr lang="en-US" sz="2600" dirty="0" err="1"/>
              <a:t>menjadi</a:t>
            </a:r>
            <a:r>
              <a:rPr lang="en-US" sz="2600" dirty="0"/>
              <a:t> </a:t>
            </a:r>
            <a:r>
              <a:rPr lang="en-US" sz="2600" dirty="0" err="1"/>
              <a:t>satu</a:t>
            </a:r>
            <a:r>
              <a:rPr lang="en-US" sz="2600" dirty="0"/>
              <a:t> </a:t>
            </a:r>
            <a:r>
              <a:rPr lang="en-US" sz="2600" dirty="0" err="1"/>
              <a:t>pasar</a:t>
            </a:r>
            <a:r>
              <a:rPr lang="en-US" sz="2600" dirty="0"/>
              <a:t> global yang </a:t>
            </a:r>
            <a:r>
              <a:rPr lang="en-US" sz="2600" dirty="0" err="1"/>
              <a:t>sangat</a:t>
            </a:r>
            <a:r>
              <a:rPr lang="en-US" sz="2600" dirty="0"/>
              <a:t> </a:t>
            </a:r>
            <a:r>
              <a:rPr lang="en-US" sz="2600" dirty="0" err="1"/>
              <a:t>besar</a:t>
            </a:r>
            <a:r>
              <a:rPr lang="id-ID" sz="2600" dirty="0"/>
              <a:t>.</a:t>
            </a:r>
            <a:endParaRPr lang="en-US" sz="2600" dirty="0"/>
          </a:p>
          <a:p>
            <a:pPr eaLnBrk="1" hangingPunct="1">
              <a:defRPr/>
            </a:pPr>
            <a:r>
              <a:rPr lang="en-US" sz="2600" dirty="0" err="1"/>
              <a:t>Alasan</a:t>
            </a:r>
            <a:r>
              <a:rPr lang="en-US" sz="2600" dirty="0"/>
              <a:t>: </a:t>
            </a:r>
            <a:r>
              <a:rPr lang="en-US" sz="2600" dirty="0" err="1"/>
              <a:t>hilangnya</a:t>
            </a:r>
            <a:r>
              <a:rPr lang="en-US" sz="2600" dirty="0"/>
              <a:t> </a:t>
            </a:r>
            <a:r>
              <a:rPr lang="en-US" sz="2600" dirty="0" err="1"/>
              <a:t>penghalang</a:t>
            </a:r>
            <a:r>
              <a:rPr lang="en-US" sz="2600" dirty="0"/>
              <a:t>/</a:t>
            </a:r>
            <a:r>
              <a:rPr lang="en-US" sz="2600" dirty="0" err="1"/>
              <a:t>batasan</a:t>
            </a:r>
            <a:r>
              <a:rPr lang="en-US" sz="2600" dirty="0"/>
              <a:t> </a:t>
            </a:r>
            <a:r>
              <a:rPr lang="en-US" sz="2600" dirty="0" err="1"/>
              <a:t>dalam</a:t>
            </a:r>
            <a:r>
              <a:rPr lang="en-US" sz="2600" dirty="0"/>
              <a:t> </a:t>
            </a:r>
            <a:r>
              <a:rPr lang="en-US" sz="2600" dirty="0" err="1"/>
              <a:t>melakukan</a:t>
            </a:r>
            <a:r>
              <a:rPr lang="en-US" sz="2600" dirty="0"/>
              <a:t> </a:t>
            </a:r>
            <a:r>
              <a:rPr lang="en-US" sz="2600" dirty="0" err="1"/>
              <a:t>perdagangan</a:t>
            </a:r>
            <a:r>
              <a:rPr lang="en-US" sz="2600" dirty="0"/>
              <a:t> </a:t>
            </a:r>
            <a:r>
              <a:rPr lang="en-US" sz="2600" dirty="0" err="1"/>
              <a:t>antar</a:t>
            </a:r>
            <a:r>
              <a:rPr lang="en-US" sz="2600" dirty="0"/>
              <a:t>  </a:t>
            </a:r>
            <a:r>
              <a:rPr lang="en-US" sz="2600" dirty="0" err="1"/>
              <a:t>negara</a:t>
            </a:r>
            <a:r>
              <a:rPr lang="id-ID" sz="2600" dirty="0"/>
              <a:t>.</a:t>
            </a:r>
            <a:r>
              <a:rPr lang="en-US" sz="2600" dirty="0"/>
              <a:t> </a:t>
            </a:r>
          </a:p>
          <a:p>
            <a:pPr eaLnBrk="1" hangingPunct="1">
              <a:defRPr/>
            </a:pPr>
            <a:r>
              <a:rPr lang="en-US" sz="2600" dirty="0" err="1"/>
              <a:t>Contoh</a:t>
            </a:r>
            <a:r>
              <a:rPr lang="en-US" sz="2600" dirty="0"/>
              <a:t> </a:t>
            </a:r>
          </a:p>
          <a:p>
            <a:pPr eaLnBrk="1" hangingPunct="1">
              <a:buFont typeface="Wingdings" pitchFamily="2" charset="2"/>
              <a:buNone/>
              <a:defRPr/>
            </a:pPr>
            <a:r>
              <a:rPr lang="en-US" sz="2600" dirty="0"/>
              <a:t>   </a:t>
            </a:r>
            <a:r>
              <a:rPr lang="en-US" sz="2600" dirty="0" err="1"/>
              <a:t>citibank</a:t>
            </a:r>
            <a:r>
              <a:rPr lang="en-US" sz="2600" dirty="0"/>
              <a:t> credit </a:t>
            </a:r>
            <a:r>
              <a:rPr lang="en-US" sz="2600" dirty="0" err="1"/>
              <a:t>cards,cocacola,Sony</a:t>
            </a:r>
            <a:r>
              <a:rPr lang="en-US" sz="2600" dirty="0"/>
              <a:t> PS(consumer prod),</a:t>
            </a:r>
            <a:r>
              <a:rPr lang="en-US" sz="2600" dirty="0" err="1"/>
              <a:t>aluminium,minyak,gandum</a:t>
            </a:r>
            <a:r>
              <a:rPr lang="en-US" sz="2600" dirty="0"/>
              <a:t>(</a:t>
            </a:r>
            <a:r>
              <a:rPr lang="en-US" sz="2600" dirty="0" err="1"/>
              <a:t>komoditas</a:t>
            </a:r>
            <a:r>
              <a:rPr lang="en-US" sz="2600" dirty="0"/>
              <a:t>),computer memory chip,</a:t>
            </a:r>
            <a:r>
              <a:rPr lang="id-ID" sz="2600" dirty="0"/>
              <a:t> </a:t>
            </a:r>
            <a:r>
              <a:rPr lang="en-US" sz="2600" dirty="0" err="1"/>
              <a:t>mesin</a:t>
            </a:r>
            <a:r>
              <a:rPr lang="en-US" sz="2600" dirty="0"/>
              <a:t> jet (</a:t>
            </a:r>
            <a:r>
              <a:rPr lang="en-US" sz="2600" dirty="0" err="1"/>
              <a:t>industri</a:t>
            </a:r>
            <a:r>
              <a:rPr lang="en-US" sz="2600" dirty="0"/>
              <a:t>),</a:t>
            </a:r>
            <a:r>
              <a:rPr lang="id-ID" sz="2600" dirty="0"/>
              <a:t> </a:t>
            </a:r>
            <a:r>
              <a:rPr lang="en-US" sz="2600" dirty="0"/>
              <a:t>Treasury bills,</a:t>
            </a:r>
            <a:r>
              <a:rPr lang="id-ID" sz="2600" dirty="0"/>
              <a:t> </a:t>
            </a:r>
            <a:r>
              <a:rPr lang="en-US" sz="2600" dirty="0"/>
              <a:t>Nikkei Index (asset </a:t>
            </a:r>
            <a:r>
              <a:rPr lang="en-US" sz="2600" dirty="0" err="1"/>
              <a:t>keuangan</a:t>
            </a:r>
            <a:r>
              <a:rPr lang="en-US" sz="2600" dirty="0"/>
              <a:t>)</a:t>
            </a:r>
          </a:p>
        </p:txBody>
      </p:sp>
    </p:spTree>
    <p:extLst>
      <p:ext uri="{BB962C8B-B14F-4D97-AF65-F5344CB8AC3E}">
        <p14:creationId xmlns:p14="http://schemas.microsoft.com/office/powerpoint/2010/main" val="37675864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71369957"/>
              </p:ext>
            </p:extLst>
          </p:nvPr>
        </p:nvGraphicFramePr>
        <p:xfrm>
          <a:off x="327378" y="2032000"/>
          <a:ext cx="11661422"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pPr>
              <a:defRPr/>
            </a:pPr>
            <a:endParaRPr lang="id-ID" dirty="0"/>
          </a:p>
        </p:txBody>
      </p:sp>
    </p:spTree>
    <p:extLst>
      <p:ext uri="{BB962C8B-B14F-4D97-AF65-F5344CB8AC3E}">
        <p14:creationId xmlns:p14="http://schemas.microsoft.com/office/powerpoint/2010/main" val="14574693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a:t>Referensi</a:t>
            </a:r>
          </a:p>
        </p:txBody>
      </p:sp>
      <p:sp>
        <p:nvSpPr>
          <p:cNvPr id="16387" name="Rectangle 3"/>
          <p:cNvSpPr>
            <a:spLocks noGrp="1" noChangeArrowheads="1"/>
          </p:cNvSpPr>
          <p:nvPr>
            <p:ph type="body" idx="1"/>
          </p:nvPr>
        </p:nvSpPr>
        <p:spPr>
          <a:xfrm>
            <a:off x="979311" y="2607733"/>
            <a:ext cx="10670822" cy="3911601"/>
          </a:xfrm>
        </p:spPr>
        <p:txBody>
          <a:bodyPr>
            <a:normAutofit/>
          </a:bodyPr>
          <a:lstStyle/>
          <a:p>
            <a:pPr eaLnBrk="1" hangingPunct="1">
              <a:defRPr/>
            </a:pPr>
            <a:r>
              <a:rPr lang="en-US" dirty="0" err="1" smtClean="0"/>
              <a:t>Ball,Donald</a:t>
            </a:r>
            <a:r>
              <a:rPr lang="en-US" dirty="0" smtClean="0"/>
              <a:t> </a:t>
            </a:r>
            <a:r>
              <a:rPr lang="en-US" dirty="0"/>
              <a:t>A, Wendell </a:t>
            </a:r>
            <a:r>
              <a:rPr lang="en-US" dirty="0" err="1"/>
              <a:t>McCulloch,Paul</a:t>
            </a:r>
            <a:r>
              <a:rPr lang="en-US" dirty="0"/>
              <a:t> </a:t>
            </a:r>
            <a:r>
              <a:rPr lang="en-US" dirty="0" err="1"/>
              <a:t>Frantz,Michael</a:t>
            </a:r>
            <a:r>
              <a:rPr lang="en-US" dirty="0"/>
              <a:t> </a:t>
            </a:r>
            <a:r>
              <a:rPr lang="en-US" dirty="0" err="1"/>
              <a:t>Geringer,Michael</a:t>
            </a:r>
            <a:r>
              <a:rPr lang="en-US" dirty="0"/>
              <a:t> Minor. </a:t>
            </a:r>
            <a:r>
              <a:rPr lang="en-US" u="sng" dirty="0"/>
              <a:t>International Business</a:t>
            </a:r>
            <a:r>
              <a:rPr lang="en-US" dirty="0"/>
              <a:t> : The Challenge of Global Competition.10</a:t>
            </a:r>
            <a:r>
              <a:rPr lang="en-US" baseline="30000" dirty="0"/>
              <a:t>th</a:t>
            </a:r>
            <a:r>
              <a:rPr lang="en-US" dirty="0"/>
              <a:t> ed. Boston:McGrawHill-Irwin,2006.Ch I page 2-25</a:t>
            </a:r>
          </a:p>
          <a:p>
            <a:pPr algn="just" eaLnBrk="1" hangingPunct="1">
              <a:defRPr/>
            </a:pPr>
            <a:r>
              <a:rPr lang="en-US" dirty="0" err="1"/>
              <a:t>Daniels,John</a:t>
            </a:r>
            <a:r>
              <a:rPr lang="en-US" dirty="0"/>
              <a:t> </a:t>
            </a:r>
            <a:r>
              <a:rPr lang="en-US" dirty="0" err="1"/>
              <a:t>D,Lee</a:t>
            </a:r>
            <a:r>
              <a:rPr lang="en-US" dirty="0"/>
              <a:t> </a:t>
            </a:r>
            <a:r>
              <a:rPr lang="en-US" dirty="0" err="1"/>
              <a:t>Radebaugh.Daniel</a:t>
            </a:r>
            <a:r>
              <a:rPr lang="en-US" dirty="0"/>
              <a:t> </a:t>
            </a:r>
            <a:r>
              <a:rPr lang="en-US" dirty="0" err="1"/>
              <a:t>Sullivan.International</a:t>
            </a:r>
            <a:r>
              <a:rPr lang="en-US" dirty="0"/>
              <a:t> Business: </a:t>
            </a:r>
            <a:r>
              <a:rPr lang="en-US" dirty="0" err="1"/>
              <a:t>Envirinments</a:t>
            </a:r>
            <a:r>
              <a:rPr lang="en-US" dirty="0"/>
              <a:t> and Operations.10thedNew </a:t>
            </a:r>
            <a:r>
              <a:rPr lang="en-US" dirty="0" err="1"/>
              <a:t>Jersey:PearsonPrentice</a:t>
            </a:r>
            <a:r>
              <a:rPr lang="en-US" dirty="0"/>
              <a:t> Hall 2004</a:t>
            </a:r>
          </a:p>
          <a:p>
            <a:pPr eaLnBrk="1" hangingPunct="1">
              <a:defRPr/>
            </a:pPr>
            <a:r>
              <a:rPr lang="en-US" dirty="0" err="1"/>
              <a:t>Hill,Charles</a:t>
            </a:r>
            <a:r>
              <a:rPr lang="en-US" dirty="0"/>
              <a:t> WH, </a:t>
            </a:r>
            <a:r>
              <a:rPr lang="en-US" u="sng" dirty="0"/>
              <a:t>International Business</a:t>
            </a:r>
            <a:r>
              <a:rPr lang="en-US" dirty="0"/>
              <a:t>: Competing in the Global Market Place,7</a:t>
            </a:r>
            <a:r>
              <a:rPr lang="en-US" baseline="30000" dirty="0"/>
              <a:t>th</a:t>
            </a:r>
            <a:r>
              <a:rPr lang="en-US" dirty="0"/>
              <a:t> </a:t>
            </a:r>
            <a:r>
              <a:rPr lang="en-US" dirty="0" err="1"/>
              <a:t>ed.New</a:t>
            </a:r>
            <a:r>
              <a:rPr lang="en-US" dirty="0"/>
              <a:t> </a:t>
            </a:r>
            <a:r>
              <a:rPr lang="en-US" dirty="0" err="1"/>
              <a:t>York,McGrawHill</a:t>
            </a:r>
            <a:r>
              <a:rPr lang="en-US" dirty="0"/>
              <a:t>-Irwin 2008. </a:t>
            </a:r>
            <a:r>
              <a:rPr lang="en-US" dirty="0" err="1"/>
              <a:t>Ch</a:t>
            </a:r>
            <a:r>
              <a:rPr lang="en-US" dirty="0"/>
              <a:t> 1</a:t>
            </a:r>
          </a:p>
          <a:p>
            <a:pPr algn="just" eaLnBrk="1" hangingPunct="1">
              <a:buFont typeface="Wingdings" pitchFamily="2" charset="2"/>
              <a:buNone/>
              <a:defRPr/>
            </a:pPr>
            <a:endParaRPr lang="en-US" dirty="0"/>
          </a:p>
          <a:p>
            <a:pPr eaLnBrk="1" hangingPunct="1">
              <a:defRPr/>
            </a:pPr>
            <a:endParaRPr lang="en-US" dirty="0"/>
          </a:p>
        </p:txBody>
      </p:sp>
    </p:spTree>
    <p:extLst>
      <p:ext uri="{BB962C8B-B14F-4D97-AF65-F5344CB8AC3E}">
        <p14:creationId xmlns:p14="http://schemas.microsoft.com/office/powerpoint/2010/main" val="86856152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DENGAN DEMIKIAN:</a:t>
            </a:r>
          </a:p>
        </p:txBody>
      </p:sp>
      <p:sp>
        <p:nvSpPr>
          <p:cNvPr id="3" name="Content Placeholder 2"/>
          <p:cNvSpPr>
            <a:spLocks noGrp="1"/>
          </p:cNvSpPr>
          <p:nvPr>
            <p:ph idx="1"/>
          </p:nvPr>
        </p:nvSpPr>
        <p:spPr>
          <a:xfrm>
            <a:off x="567432" y="2641107"/>
            <a:ext cx="6601011" cy="3883304"/>
          </a:xfrm>
        </p:spPr>
        <p:txBody>
          <a:bodyPr>
            <a:normAutofit/>
          </a:bodyPr>
          <a:lstStyle/>
          <a:p>
            <a:pPr marL="274320">
              <a:defRPr/>
            </a:pPr>
            <a:r>
              <a:rPr lang="en-US" dirty="0" err="1"/>
              <a:t>Bisnis</a:t>
            </a:r>
            <a:r>
              <a:rPr lang="en-US" dirty="0"/>
              <a:t> </a:t>
            </a:r>
            <a:r>
              <a:rPr lang="en-US" dirty="0" err="1"/>
              <a:t>Internasional</a:t>
            </a:r>
            <a:r>
              <a:rPr lang="en-US" dirty="0"/>
              <a:t> </a:t>
            </a:r>
            <a:r>
              <a:rPr lang="en-US" dirty="0" err="1"/>
              <a:t>adalah</a:t>
            </a:r>
            <a:r>
              <a:rPr lang="en-US" dirty="0"/>
              <a:t> </a:t>
            </a:r>
            <a:r>
              <a:rPr lang="en-US" dirty="0" err="1"/>
              <a:t>bisnis</a:t>
            </a:r>
            <a:r>
              <a:rPr lang="en-US" dirty="0"/>
              <a:t> yang </a:t>
            </a:r>
            <a:r>
              <a:rPr lang="en-US" dirty="0" err="1"/>
              <a:t>kegiatan-kegiatannya</a:t>
            </a:r>
            <a:r>
              <a:rPr lang="en-US" dirty="0"/>
              <a:t> </a:t>
            </a:r>
            <a:r>
              <a:rPr lang="en-US" dirty="0" err="1"/>
              <a:t>melewati</a:t>
            </a:r>
            <a:r>
              <a:rPr lang="en-US" dirty="0"/>
              <a:t> </a:t>
            </a:r>
            <a:r>
              <a:rPr lang="en-US" dirty="0" err="1"/>
              <a:t>batas-batas</a:t>
            </a:r>
            <a:r>
              <a:rPr lang="en-US" dirty="0"/>
              <a:t> </a:t>
            </a:r>
            <a:r>
              <a:rPr lang="en-US" dirty="0" err="1"/>
              <a:t>negara</a:t>
            </a:r>
            <a:r>
              <a:rPr lang="en-US" dirty="0"/>
              <a:t>. </a:t>
            </a:r>
            <a:endParaRPr lang="id-ID" dirty="0"/>
          </a:p>
          <a:p>
            <a:pPr marL="274320">
              <a:defRPr/>
            </a:pPr>
            <a:r>
              <a:rPr lang="en-US" dirty="0" err="1"/>
              <a:t>Definisi</a:t>
            </a:r>
            <a:r>
              <a:rPr lang="en-US" dirty="0"/>
              <a:t> </a:t>
            </a:r>
            <a:r>
              <a:rPr lang="en-US" dirty="0" err="1"/>
              <a:t>ini</a:t>
            </a:r>
            <a:r>
              <a:rPr lang="en-US" dirty="0"/>
              <a:t> </a:t>
            </a:r>
            <a:r>
              <a:rPr lang="en-US" dirty="0" err="1"/>
              <a:t>tidak</a:t>
            </a:r>
            <a:r>
              <a:rPr lang="en-US" dirty="0"/>
              <a:t> </a:t>
            </a:r>
            <a:r>
              <a:rPr lang="en-US" dirty="0" err="1"/>
              <a:t>hanya</a:t>
            </a:r>
            <a:r>
              <a:rPr lang="en-US" dirty="0"/>
              <a:t> </a:t>
            </a:r>
            <a:r>
              <a:rPr lang="en-US" dirty="0" err="1" smtClean="0"/>
              <a:t>perdagangan</a:t>
            </a:r>
            <a:r>
              <a:rPr lang="en-US" dirty="0" smtClean="0"/>
              <a:t> </a:t>
            </a:r>
            <a:r>
              <a:rPr lang="en-US" dirty="0" err="1"/>
              <a:t>internasional</a:t>
            </a:r>
            <a:r>
              <a:rPr lang="en-US" dirty="0"/>
              <a:t> </a:t>
            </a:r>
            <a:r>
              <a:rPr lang="en-US" dirty="0" err="1"/>
              <a:t>dan</a:t>
            </a:r>
            <a:r>
              <a:rPr lang="en-US" dirty="0"/>
              <a:t> </a:t>
            </a:r>
            <a:r>
              <a:rPr lang="en-US" dirty="0" err="1"/>
              <a:t>pemanufakturan</a:t>
            </a:r>
            <a:r>
              <a:rPr lang="en-US" dirty="0"/>
              <a:t> di </a:t>
            </a:r>
            <a:r>
              <a:rPr lang="en-US" dirty="0" err="1"/>
              <a:t>luar</a:t>
            </a:r>
            <a:r>
              <a:rPr lang="en-US" dirty="0"/>
              <a:t> </a:t>
            </a:r>
            <a:r>
              <a:rPr lang="en-US" dirty="0" err="1"/>
              <a:t>negeri</a:t>
            </a:r>
            <a:r>
              <a:rPr lang="en-US" dirty="0"/>
              <a:t>, </a:t>
            </a:r>
            <a:r>
              <a:rPr lang="en-US" dirty="0" err="1"/>
              <a:t>tetapi</a:t>
            </a:r>
            <a:r>
              <a:rPr lang="en-US" dirty="0"/>
              <a:t> </a:t>
            </a:r>
            <a:r>
              <a:rPr lang="en-US" dirty="0" err="1"/>
              <a:t>juga</a:t>
            </a:r>
            <a:r>
              <a:rPr lang="en-US" dirty="0"/>
              <a:t> </a:t>
            </a:r>
            <a:r>
              <a:rPr lang="en-US" dirty="0" err="1"/>
              <a:t>industri</a:t>
            </a:r>
            <a:r>
              <a:rPr lang="en-US" dirty="0"/>
              <a:t> </a:t>
            </a:r>
            <a:r>
              <a:rPr lang="en-US" dirty="0" err="1"/>
              <a:t>jasa</a:t>
            </a:r>
            <a:r>
              <a:rPr lang="en-US" dirty="0"/>
              <a:t> yang </a:t>
            </a:r>
            <a:r>
              <a:rPr lang="en-US" dirty="0" err="1"/>
              <a:t>berkembang</a:t>
            </a:r>
            <a:r>
              <a:rPr lang="en-US" dirty="0"/>
              <a:t> di </a:t>
            </a:r>
            <a:r>
              <a:rPr lang="en-US" dirty="0" err="1"/>
              <a:t>bidang-bidang</a:t>
            </a:r>
            <a:r>
              <a:rPr lang="en-US" dirty="0"/>
              <a:t> </a:t>
            </a:r>
            <a:r>
              <a:rPr lang="en-US" dirty="0" err="1"/>
              <a:t>seperti</a:t>
            </a:r>
            <a:r>
              <a:rPr lang="en-US" dirty="0"/>
              <a:t> </a:t>
            </a:r>
            <a:r>
              <a:rPr lang="en-US" dirty="0" err="1"/>
              <a:t>transportasi</a:t>
            </a:r>
            <a:r>
              <a:rPr lang="en-US" dirty="0"/>
              <a:t>, </a:t>
            </a:r>
            <a:r>
              <a:rPr lang="en-US" dirty="0" err="1"/>
              <a:t>pariwisata</a:t>
            </a:r>
            <a:r>
              <a:rPr lang="en-US" dirty="0"/>
              <a:t>, </a:t>
            </a:r>
            <a:r>
              <a:rPr lang="en-US" dirty="0" err="1"/>
              <a:t>perbankan</a:t>
            </a:r>
            <a:r>
              <a:rPr lang="en-US" dirty="0"/>
              <a:t>, </a:t>
            </a:r>
            <a:r>
              <a:rPr lang="en-US" dirty="0" err="1"/>
              <a:t>periklanan</a:t>
            </a:r>
            <a:r>
              <a:rPr lang="en-US" dirty="0"/>
              <a:t>, </a:t>
            </a:r>
            <a:r>
              <a:rPr lang="en-US" dirty="0" err="1"/>
              <a:t>konstruksi</a:t>
            </a:r>
            <a:r>
              <a:rPr lang="en-US" dirty="0"/>
              <a:t>, </a:t>
            </a:r>
            <a:r>
              <a:rPr lang="en-US" dirty="0" err="1"/>
              <a:t>perdagangan</a:t>
            </a:r>
            <a:r>
              <a:rPr lang="en-US" dirty="0"/>
              <a:t> </a:t>
            </a:r>
            <a:r>
              <a:rPr lang="en-US" dirty="0" err="1"/>
              <a:t>eceran</a:t>
            </a:r>
            <a:r>
              <a:rPr lang="en-US" dirty="0"/>
              <a:t>, </a:t>
            </a:r>
            <a:r>
              <a:rPr lang="en-US" dirty="0" err="1"/>
              <a:t>perdagangan</a:t>
            </a:r>
            <a:r>
              <a:rPr lang="en-US" dirty="0"/>
              <a:t> </a:t>
            </a:r>
            <a:r>
              <a:rPr lang="en-US" dirty="0" err="1"/>
              <a:t>besar</a:t>
            </a:r>
            <a:r>
              <a:rPr lang="en-US" dirty="0"/>
              <a:t> </a:t>
            </a:r>
            <a:r>
              <a:rPr lang="en-US" dirty="0" err="1"/>
              <a:t>dan</a:t>
            </a:r>
            <a:r>
              <a:rPr lang="en-US" dirty="0"/>
              <a:t> </a:t>
            </a:r>
            <a:r>
              <a:rPr lang="en-US" dirty="0" err="1"/>
              <a:t>komunikasi</a:t>
            </a:r>
            <a:r>
              <a:rPr lang="en-US" dirty="0"/>
              <a:t> </a:t>
            </a:r>
            <a:r>
              <a:rPr lang="en-US" dirty="0" err="1"/>
              <a:t>massa</a:t>
            </a:r>
            <a:r>
              <a:rPr lang="en-US" dirty="0"/>
              <a:t>.</a:t>
            </a:r>
          </a:p>
          <a:p>
            <a:endParaRPr lang="id-ID" dirty="0"/>
          </a:p>
        </p:txBody>
      </p:sp>
      <p:pic>
        <p:nvPicPr>
          <p:cNvPr id="4" name="Picture 3"/>
          <p:cNvPicPr>
            <a:picLocks noChangeAspect="1"/>
          </p:cNvPicPr>
          <p:nvPr/>
        </p:nvPicPr>
        <p:blipFill>
          <a:blip r:embed="rId2"/>
          <a:stretch>
            <a:fillRect/>
          </a:stretch>
        </p:blipFill>
        <p:spPr>
          <a:xfrm>
            <a:off x="7278333" y="2945341"/>
            <a:ext cx="4372074" cy="3274835"/>
          </a:xfrm>
          <a:prstGeom prst="rect">
            <a:avLst/>
          </a:prstGeom>
        </p:spPr>
      </p:pic>
    </p:spTree>
    <p:extLst>
      <p:ext uri="{BB962C8B-B14F-4D97-AF65-F5344CB8AC3E}">
        <p14:creationId xmlns:p14="http://schemas.microsoft.com/office/powerpoint/2010/main" val="1011320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BISNIS INTERNASIONAL</a:t>
            </a:r>
            <a:endParaRPr lang="id-ID" dirty="0"/>
          </a:p>
        </p:txBody>
      </p:sp>
      <p:sp>
        <p:nvSpPr>
          <p:cNvPr id="3" name="Content Placeholder 2"/>
          <p:cNvSpPr>
            <a:spLocks noGrp="1"/>
          </p:cNvSpPr>
          <p:nvPr>
            <p:ph idx="1"/>
          </p:nvPr>
        </p:nvSpPr>
        <p:spPr>
          <a:xfrm>
            <a:off x="525775" y="2375508"/>
            <a:ext cx="11438698" cy="4165527"/>
          </a:xfrm>
        </p:spPr>
        <p:txBody>
          <a:bodyPr>
            <a:normAutofit fontScale="92500" lnSpcReduction="10000"/>
          </a:bodyPr>
          <a:lstStyle/>
          <a:p>
            <a:r>
              <a:rPr lang="id-ID" altLang="id-ID" sz="3200" dirty="0" smtClean="0">
                <a:solidFill>
                  <a:srgbClr val="FFFF00"/>
                </a:solidFill>
                <a:latin typeface="Agency FB" panose="020B0503020202020204" pitchFamily="34" charset="0"/>
              </a:rPr>
              <a:t>Bisnis Luar Negeri berarti operasi-operasi domestik di dalam sebuah negara asing.</a:t>
            </a:r>
          </a:p>
          <a:p>
            <a:pPr algn="just">
              <a:defRPr/>
            </a:pPr>
            <a:r>
              <a:rPr lang="en-US" sz="3200" dirty="0" err="1">
                <a:latin typeface="Agency FB" panose="020B0503020202020204" pitchFamily="34" charset="0"/>
              </a:rPr>
              <a:t>Karakteristik</a:t>
            </a:r>
            <a:r>
              <a:rPr lang="en-US" sz="3200" dirty="0">
                <a:latin typeface="Agency FB" panose="020B0503020202020204" pitchFamily="34" charset="0"/>
              </a:rPr>
              <a:t> yang </a:t>
            </a:r>
            <a:r>
              <a:rPr lang="en-US" sz="3200" dirty="0" err="1">
                <a:latin typeface="Agency FB" panose="020B0503020202020204" pitchFamily="34" charset="0"/>
              </a:rPr>
              <a:t>membedakan</a:t>
            </a:r>
            <a:r>
              <a:rPr lang="en-US" sz="3200" dirty="0">
                <a:latin typeface="Agency FB" panose="020B0503020202020204" pitchFamily="34" charset="0"/>
              </a:rPr>
              <a:t> </a:t>
            </a:r>
            <a:r>
              <a:rPr lang="en-US" sz="3200" dirty="0" err="1">
                <a:latin typeface="Agency FB" panose="020B0503020202020204" pitchFamily="34" charset="0"/>
              </a:rPr>
              <a:t>bisnis</a:t>
            </a:r>
            <a:r>
              <a:rPr lang="en-US" sz="3200" dirty="0">
                <a:latin typeface="Agency FB" panose="020B0503020202020204" pitchFamily="34" charset="0"/>
              </a:rPr>
              <a:t> </a:t>
            </a:r>
            <a:r>
              <a:rPr lang="en-US" sz="3200" dirty="0" err="1">
                <a:latin typeface="Agency FB" panose="020B0503020202020204" pitchFamily="34" charset="0"/>
              </a:rPr>
              <a:t>internasional</a:t>
            </a:r>
            <a:r>
              <a:rPr lang="en-US" sz="3200" dirty="0">
                <a:latin typeface="Agency FB" panose="020B0503020202020204" pitchFamily="34" charset="0"/>
              </a:rPr>
              <a:t> </a:t>
            </a:r>
            <a:r>
              <a:rPr lang="en-US" sz="3200" dirty="0" err="1">
                <a:latin typeface="Agency FB" panose="020B0503020202020204" pitchFamily="34" charset="0"/>
              </a:rPr>
              <a:t>dan</a:t>
            </a:r>
            <a:r>
              <a:rPr lang="en-US" sz="3200" dirty="0">
                <a:latin typeface="Agency FB" panose="020B0503020202020204" pitchFamily="34" charset="0"/>
              </a:rPr>
              <a:t> </a:t>
            </a:r>
            <a:r>
              <a:rPr lang="en-US" sz="3200" dirty="0" err="1">
                <a:latin typeface="Agency FB" panose="020B0503020202020204" pitchFamily="34" charset="0"/>
              </a:rPr>
              <a:t>domestik</a:t>
            </a:r>
            <a:r>
              <a:rPr lang="en-US" sz="3200" dirty="0">
                <a:latin typeface="Agency FB" panose="020B0503020202020204" pitchFamily="34" charset="0"/>
              </a:rPr>
              <a:t> </a:t>
            </a:r>
            <a:r>
              <a:rPr lang="en-US" sz="3200" dirty="0" err="1">
                <a:latin typeface="Agency FB" panose="020B0503020202020204" pitchFamily="34" charset="0"/>
              </a:rPr>
              <a:t>adalah</a:t>
            </a:r>
            <a:r>
              <a:rPr lang="en-US" sz="3200" dirty="0">
                <a:latin typeface="Agency FB" panose="020B0503020202020204" pitchFamily="34" charset="0"/>
              </a:rPr>
              <a:t> </a:t>
            </a:r>
            <a:r>
              <a:rPr lang="en-US" sz="3200" dirty="0" err="1">
                <a:latin typeface="Agency FB" panose="020B0503020202020204" pitchFamily="34" charset="0"/>
              </a:rPr>
              <a:t>melibatkan</a:t>
            </a:r>
            <a:r>
              <a:rPr lang="en-US" sz="3200" dirty="0">
                <a:latin typeface="Agency FB" panose="020B0503020202020204" pitchFamily="34" charset="0"/>
              </a:rPr>
              <a:t> </a:t>
            </a:r>
            <a:r>
              <a:rPr lang="en-US" sz="3200" dirty="0" err="1">
                <a:latin typeface="Agency FB" panose="020B0503020202020204" pitchFamily="34" charset="0"/>
              </a:rPr>
              <a:t>aktivitas</a:t>
            </a:r>
            <a:r>
              <a:rPr lang="en-US" sz="3200" dirty="0">
                <a:latin typeface="Agency FB" panose="020B0503020202020204" pitchFamily="34" charset="0"/>
              </a:rPr>
              <a:t> </a:t>
            </a:r>
            <a:r>
              <a:rPr lang="en-US" sz="3200" dirty="0" err="1">
                <a:latin typeface="Agency FB" panose="020B0503020202020204" pitchFamily="34" charset="0"/>
              </a:rPr>
              <a:t>lintas</a:t>
            </a:r>
            <a:r>
              <a:rPr lang="en-US" sz="3200" dirty="0">
                <a:latin typeface="Agency FB" panose="020B0503020202020204" pitchFamily="34" charset="0"/>
              </a:rPr>
              <a:t> </a:t>
            </a:r>
            <a:r>
              <a:rPr lang="en-US" sz="3200" dirty="0" err="1">
                <a:latin typeface="Agency FB" panose="020B0503020202020204" pitchFamily="34" charset="0"/>
              </a:rPr>
              <a:t>batas</a:t>
            </a:r>
            <a:endParaRPr lang="en-US" sz="3200" dirty="0">
              <a:latin typeface="Agency FB" panose="020B0503020202020204" pitchFamily="34" charset="0"/>
            </a:endParaRPr>
          </a:p>
          <a:p>
            <a:pPr marL="0" indent="0" algn="just">
              <a:buNone/>
              <a:defRPr/>
            </a:pPr>
            <a:endParaRPr lang="en-US" dirty="0">
              <a:latin typeface="Berlin Sans FB" pitchFamily="34" charset="0"/>
            </a:endParaRPr>
          </a:p>
          <a:p>
            <a:pPr marL="274320" algn="just">
              <a:buNone/>
              <a:defRPr/>
            </a:pPr>
            <a:r>
              <a:rPr lang="en-US" b="1" dirty="0">
                <a:latin typeface="Berlin Sans FB" pitchFamily="34" charset="0"/>
              </a:rPr>
              <a:t>Hal </a:t>
            </a:r>
            <a:r>
              <a:rPr lang="en-US" b="1" dirty="0" err="1">
                <a:latin typeface="Berlin Sans FB" pitchFamily="34" charset="0"/>
              </a:rPr>
              <a:t>ini</a:t>
            </a:r>
            <a:r>
              <a:rPr lang="en-US" b="1" dirty="0">
                <a:latin typeface="Berlin Sans FB" pitchFamily="34" charset="0"/>
              </a:rPr>
              <a:t> </a:t>
            </a:r>
            <a:r>
              <a:rPr lang="en-US" b="1" dirty="0" err="1">
                <a:latin typeface="Berlin Sans FB" pitchFamily="34" charset="0"/>
              </a:rPr>
              <a:t>berarti</a:t>
            </a:r>
            <a:r>
              <a:rPr lang="en-US" b="1" dirty="0">
                <a:latin typeface="Berlin Sans FB" pitchFamily="34" charset="0"/>
              </a:rPr>
              <a:t> </a:t>
            </a:r>
            <a:r>
              <a:rPr lang="en-US" b="1" dirty="0" err="1">
                <a:latin typeface="Berlin Sans FB" pitchFamily="34" charset="0"/>
              </a:rPr>
              <a:t>menjalankan</a:t>
            </a:r>
            <a:r>
              <a:rPr lang="en-US" b="1" dirty="0">
                <a:latin typeface="Berlin Sans FB" pitchFamily="34" charset="0"/>
              </a:rPr>
              <a:t> </a:t>
            </a:r>
            <a:r>
              <a:rPr lang="en-US" b="1" dirty="0" err="1">
                <a:latin typeface="Berlin Sans FB" pitchFamily="34" charset="0"/>
              </a:rPr>
              <a:t>bisnis</a:t>
            </a:r>
            <a:r>
              <a:rPr lang="en-US" b="1" dirty="0">
                <a:latin typeface="Berlin Sans FB" pitchFamily="34" charset="0"/>
              </a:rPr>
              <a:t> </a:t>
            </a:r>
            <a:r>
              <a:rPr lang="en-US" b="1" dirty="0" err="1">
                <a:latin typeface="Berlin Sans FB" pitchFamily="34" charset="0"/>
              </a:rPr>
              <a:t>internasional</a:t>
            </a:r>
            <a:r>
              <a:rPr lang="en-US" b="1" dirty="0">
                <a:latin typeface="Berlin Sans FB" pitchFamily="34" charset="0"/>
              </a:rPr>
              <a:t> </a:t>
            </a:r>
            <a:r>
              <a:rPr lang="en-US" b="1" dirty="0" err="1">
                <a:latin typeface="Berlin Sans FB" pitchFamily="34" charset="0"/>
              </a:rPr>
              <a:t>lebih</a:t>
            </a:r>
            <a:r>
              <a:rPr lang="en-US" b="1" dirty="0">
                <a:latin typeface="Berlin Sans FB" pitchFamily="34" charset="0"/>
              </a:rPr>
              <a:t> </a:t>
            </a:r>
            <a:r>
              <a:rPr lang="en-US" b="1" dirty="0" err="1">
                <a:latin typeface="Berlin Sans FB" pitchFamily="34" charset="0"/>
              </a:rPr>
              <a:t>rumit</a:t>
            </a:r>
            <a:r>
              <a:rPr lang="en-US" b="1" dirty="0">
                <a:latin typeface="Berlin Sans FB" pitchFamily="34" charset="0"/>
              </a:rPr>
              <a:t> </a:t>
            </a:r>
            <a:r>
              <a:rPr lang="en-US" b="1" dirty="0" err="1">
                <a:latin typeface="Berlin Sans FB" pitchFamily="34" charset="0"/>
              </a:rPr>
              <a:t>karena</a:t>
            </a:r>
            <a:r>
              <a:rPr lang="en-US" b="1" dirty="0">
                <a:latin typeface="Berlin Sans FB" pitchFamily="34" charset="0"/>
              </a:rPr>
              <a:t> </a:t>
            </a:r>
            <a:r>
              <a:rPr lang="id-ID" b="1" dirty="0">
                <a:latin typeface="Berlin Sans FB" pitchFamily="34" charset="0"/>
              </a:rPr>
              <a:t>:</a:t>
            </a:r>
            <a:endParaRPr lang="en-US" b="1" dirty="0">
              <a:latin typeface="Berlin Sans FB" pitchFamily="34" charset="0"/>
            </a:endParaRPr>
          </a:p>
          <a:p>
            <a:pPr marL="274320" algn="just">
              <a:defRPr/>
            </a:pPr>
            <a:r>
              <a:rPr lang="en-US" dirty="0">
                <a:latin typeface="Berlin Sans FB" pitchFamily="34" charset="0"/>
              </a:rPr>
              <a:t>Negara-</a:t>
            </a:r>
            <a:r>
              <a:rPr lang="en-US" dirty="0" err="1">
                <a:latin typeface="Berlin Sans FB" pitchFamily="34" charset="0"/>
              </a:rPr>
              <a:t>negara</a:t>
            </a:r>
            <a:r>
              <a:rPr lang="en-US" dirty="0">
                <a:latin typeface="Berlin Sans FB" pitchFamily="34" charset="0"/>
              </a:rPr>
              <a:t> </a:t>
            </a:r>
            <a:r>
              <a:rPr lang="en-US" dirty="0" err="1">
                <a:latin typeface="Berlin Sans FB" pitchFamily="34" charset="0"/>
              </a:rPr>
              <a:t>mempunyai</a:t>
            </a:r>
            <a:r>
              <a:rPr lang="en-US" dirty="0">
                <a:latin typeface="Berlin Sans FB" pitchFamily="34" charset="0"/>
              </a:rPr>
              <a:t> </a:t>
            </a:r>
            <a:r>
              <a:rPr lang="en-US" dirty="0" err="1">
                <a:latin typeface="Berlin Sans FB" pitchFamily="34" charset="0"/>
              </a:rPr>
              <a:t>ciri</a:t>
            </a:r>
            <a:r>
              <a:rPr lang="en-US" dirty="0">
                <a:latin typeface="Berlin Sans FB" pitchFamily="34" charset="0"/>
              </a:rPr>
              <a:t> </a:t>
            </a:r>
            <a:r>
              <a:rPr lang="en-US" dirty="0" err="1">
                <a:latin typeface="Berlin Sans FB" pitchFamily="34" charset="0"/>
              </a:rPr>
              <a:t>khas</a:t>
            </a:r>
            <a:endParaRPr lang="en-US" dirty="0">
              <a:latin typeface="Berlin Sans FB" pitchFamily="34" charset="0"/>
            </a:endParaRPr>
          </a:p>
          <a:p>
            <a:pPr marL="274320" algn="just">
              <a:defRPr/>
            </a:pPr>
            <a:r>
              <a:rPr lang="en-US" dirty="0" err="1">
                <a:latin typeface="Berlin Sans FB" pitchFamily="34" charset="0"/>
              </a:rPr>
              <a:t>Masalah</a:t>
            </a:r>
            <a:r>
              <a:rPr lang="en-US" dirty="0">
                <a:latin typeface="Berlin Sans FB" pitchFamily="34" charset="0"/>
              </a:rPr>
              <a:t> yang </a:t>
            </a:r>
            <a:r>
              <a:rPr lang="en-US" dirty="0" err="1">
                <a:latin typeface="Berlin Sans FB" pitchFamily="34" charset="0"/>
              </a:rPr>
              <a:t>dihadapi</a:t>
            </a:r>
            <a:r>
              <a:rPr lang="en-US" dirty="0">
                <a:latin typeface="Berlin Sans FB" pitchFamily="34" charset="0"/>
              </a:rPr>
              <a:t> </a:t>
            </a:r>
            <a:r>
              <a:rPr lang="en-US" dirty="0" err="1">
                <a:latin typeface="Berlin Sans FB" pitchFamily="34" charset="0"/>
              </a:rPr>
              <a:t>lebih</a:t>
            </a:r>
            <a:r>
              <a:rPr lang="en-US" dirty="0">
                <a:latin typeface="Berlin Sans FB" pitchFamily="34" charset="0"/>
              </a:rPr>
              <a:t> complex</a:t>
            </a:r>
            <a:endParaRPr lang="de-DE" dirty="0">
              <a:latin typeface="Berlin Sans FB" pitchFamily="34" charset="0"/>
            </a:endParaRPr>
          </a:p>
          <a:p>
            <a:pPr marL="274320" algn="just">
              <a:defRPr/>
            </a:pPr>
            <a:r>
              <a:rPr lang="de-DE" dirty="0">
                <a:latin typeface="Berlin Sans FB" pitchFamily="34" charset="0"/>
              </a:rPr>
              <a:t>Bisnis Internasional harus mampu bekerja dengan berbagai kendala perdagangan dan investasi yang ditetapkan suatu pemerintah</a:t>
            </a:r>
          </a:p>
          <a:p>
            <a:pPr marL="274320" algn="just">
              <a:defRPr/>
            </a:pPr>
            <a:r>
              <a:rPr lang="de-DE" dirty="0">
                <a:latin typeface="Berlin Sans FB" pitchFamily="34" charset="0"/>
              </a:rPr>
              <a:t>Transaksi internasional melibatkan perubahan mata uang.</a:t>
            </a:r>
          </a:p>
          <a:p>
            <a:endParaRPr lang="id-ID" dirty="0"/>
          </a:p>
        </p:txBody>
      </p:sp>
    </p:spTree>
    <p:extLst>
      <p:ext uri="{BB962C8B-B14F-4D97-AF65-F5344CB8AC3E}">
        <p14:creationId xmlns:p14="http://schemas.microsoft.com/office/powerpoint/2010/main" val="1611472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KLASIFIKASI BISNIS</a:t>
            </a:r>
            <a:endParaRPr lang="id-ID" dirty="0"/>
          </a:p>
        </p:txBody>
      </p:sp>
      <p:sp>
        <p:nvSpPr>
          <p:cNvPr id="3" name="Content Placeholder 2"/>
          <p:cNvSpPr>
            <a:spLocks noGrp="1"/>
          </p:cNvSpPr>
          <p:nvPr>
            <p:ph idx="1"/>
          </p:nvPr>
        </p:nvSpPr>
        <p:spPr>
          <a:xfrm>
            <a:off x="680321" y="2336872"/>
            <a:ext cx="10987938" cy="4086505"/>
          </a:xfrm>
        </p:spPr>
        <p:txBody>
          <a:bodyPr>
            <a:normAutofit/>
          </a:bodyPr>
          <a:lstStyle/>
          <a:p>
            <a:pPr lvl="0"/>
            <a:r>
              <a:rPr lang="id-ID" dirty="0" smtClean="0"/>
              <a:t>Manufaktur </a:t>
            </a:r>
            <a:r>
              <a:rPr lang="id-ID" dirty="0"/>
              <a:t>adalah bisnis yang memproduksi produk yang berasal </a:t>
            </a:r>
            <a:r>
              <a:rPr lang="id-ID" dirty="0" smtClean="0"/>
              <a:t>dari </a:t>
            </a:r>
            <a:r>
              <a:rPr lang="id-ID" dirty="0" smtClean="0">
                <a:hlinkClick r:id="rId2" tooltip="Barang mentah"/>
              </a:rPr>
              <a:t>barang</a:t>
            </a:r>
            <a:r>
              <a:rPr lang="id-ID" u="sng" dirty="0" smtClean="0">
                <a:hlinkClick r:id="rId2" tooltip="Barang mentah"/>
              </a:rPr>
              <a:t> </a:t>
            </a:r>
            <a:r>
              <a:rPr lang="id-ID" dirty="0" smtClean="0">
                <a:hlinkClick r:id="rId2" tooltip="Barang mentah"/>
              </a:rPr>
              <a:t>mentah</a:t>
            </a:r>
            <a:r>
              <a:rPr lang="id-ID" dirty="0"/>
              <a:t> atau komponen-komponen, kemudian dijual untuk mendapatkan keuntungan. Contohnya perusahaan yang memproduksi barang fisik seperti mobil atau pipa.</a:t>
            </a:r>
          </a:p>
          <a:p>
            <a:pPr lvl="0"/>
            <a:r>
              <a:rPr lang="id-ID" dirty="0" smtClean="0">
                <a:hlinkClick r:id="rId3" tooltip="Sektor Jasa (halaman belum tersedia)"/>
              </a:rPr>
              <a:t>Bisnis</a:t>
            </a:r>
            <a:r>
              <a:rPr lang="id-ID" u="sng" dirty="0" smtClean="0">
                <a:hlinkClick r:id="rId3" tooltip="Sektor Jasa (halaman belum tersedia)"/>
              </a:rPr>
              <a:t> </a:t>
            </a:r>
            <a:r>
              <a:rPr lang="id-ID" dirty="0" smtClean="0">
                <a:hlinkClick r:id="rId3" tooltip="Sektor Jasa (halaman belum tersedia)"/>
              </a:rPr>
              <a:t>jasa</a:t>
            </a:r>
            <a:r>
              <a:rPr lang="id-ID" dirty="0"/>
              <a:t> adalah bisnis yang menghasilkan barang intangible (tak berwujud), dan mendapatkan keuntungan dengan cara meminta bayaran atas jasa yang mereka berikan. Contohnya adalah konsultan dan psikolog.</a:t>
            </a:r>
          </a:p>
          <a:p>
            <a:pPr lvl="0"/>
            <a:r>
              <a:rPr lang="id-ID" dirty="0">
                <a:hlinkClick r:id="rId4" tooltip="Pengecer"/>
              </a:rPr>
              <a:t>Pengecer</a:t>
            </a:r>
            <a:r>
              <a:rPr lang="id-ID" dirty="0"/>
              <a:t> dan </a:t>
            </a:r>
            <a:r>
              <a:rPr lang="id-ID" dirty="0">
                <a:hlinkClick r:id="rId5" tooltip="Distribusi (bisnis)"/>
              </a:rPr>
              <a:t>distributor</a:t>
            </a:r>
            <a:r>
              <a:rPr lang="id-ID" dirty="0"/>
              <a:t> adalah pihak yang berperan sebagai perantara barang antara produsen dengan konsumen. Kebanyakan toko dan perusahaan yang berorientasi-konsumen adalah distributor atau pengecer.</a:t>
            </a:r>
          </a:p>
        </p:txBody>
      </p:sp>
    </p:spTree>
    <p:extLst>
      <p:ext uri="{BB962C8B-B14F-4D97-AF65-F5344CB8AC3E}">
        <p14:creationId xmlns:p14="http://schemas.microsoft.com/office/powerpoint/2010/main" val="695800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KLASIFIKASI BISNIS</a:t>
            </a:r>
          </a:p>
        </p:txBody>
      </p:sp>
      <p:sp>
        <p:nvSpPr>
          <p:cNvPr id="3" name="Content Placeholder 2"/>
          <p:cNvSpPr>
            <a:spLocks noGrp="1"/>
          </p:cNvSpPr>
          <p:nvPr>
            <p:ph idx="1"/>
          </p:nvPr>
        </p:nvSpPr>
        <p:spPr>
          <a:xfrm>
            <a:off x="680321" y="2336872"/>
            <a:ext cx="11309910" cy="4385899"/>
          </a:xfrm>
        </p:spPr>
        <p:txBody>
          <a:bodyPr>
            <a:normAutofit fontScale="92500" lnSpcReduction="10000"/>
          </a:bodyPr>
          <a:lstStyle/>
          <a:p>
            <a:pPr lvl="0"/>
            <a:r>
              <a:rPr lang="id-ID" dirty="0"/>
              <a:t>Bisnis </a:t>
            </a:r>
            <a:r>
              <a:rPr lang="id-ID" dirty="0">
                <a:hlinkClick r:id="rId2" tooltip="Pertanian"/>
              </a:rPr>
              <a:t>pertanian</a:t>
            </a:r>
            <a:r>
              <a:rPr lang="id-ID" dirty="0"/>
              <a:t> dan </a:t>
            </a:r>
            <a:r>
              <a:rPr lang="id-ID" dirty="0">
                <a:hlinkClick r:id="rId3" tooltip="Pertambangan"/>
              </a:rPr>
              <a:t>pertambangan</a:t>
            </a:r>
            <a:r>
              <a:rPr lang="id-ID" dirty="0"/>
              <a:t> adalah bisnis yang memproduksi barang-barang mentah, seperti tanaman atau mineral tambang.</a:t>
            </a:r>
          </a:p>
          <a:p>
            <a:pPr lvl="0"/>
            <a:r>
              <a:rPr lang="id-ID" dirty="0"/>
              <a:t>Bisnis </a:t>
            </a:r>
            <a:r>
              <a:rPr lang="id-ID" dirty="0">
                <a:hlinkClick r:id="rId4" tooltip="Finansial"/>
              </a:rPr>
              <a:t>finansial</a:t>
            </a:r>
            <a:r>
              <a:rPr lang="id-ID" dirty="0"/>
              <a:t> adalah bisnis yang mendapatkan keuntungan dari investasi dan pengelolaan </a:t>
            </a:r>
            <a:r>
              <a:rPr lang="id-ID" dirty="0">
                <a:hlinkClick r:id="rId5" tooltip="Modal"/>
              </a:rPr>
              <a:t>modal</a:t>
            </a:r>
            <a:r>
              <a:rPr lang="id-ID" dirty="0"/>
              <a:t>.</a:t>
            </a:r>
          </a:p>
          <a:p>
            <a:pPr lvl="0"/>
            <a:r>
              <a:rPr lang="id-ID" dirty="0"/>
              <a:t>Bisnis informasi adalah bisnis menghasilkan keuntungan terutama dari penjualan-kembali properti intelektual (</a:t>
            </a:r>
            <a:r>
              <a:rPr lang="id-ID" i="1" dirty="0"/>
              <a:t>intelellectual property</a:t>
            </a:r>
            <a:r>
              <a:rPr lang="id-ID" dirty="0"/>
              <a:t>).</a:t>
            </a:r>
          </a:p>
          <a:p>
            <a:pPr lvl="0"/>
            <a:r>
              <a:rPr lang="id-ID" dirty="0">
                <a:hlinkClick r:id="rId6" tooltip="Utilitas"/>
              </a:rPr>
              <a:t>Utilitas</a:t>
            </a:r>
            <a:r>
              <a:rPr lang="id-ID" dirty="0"/>
              <a:t> adalah bisnis yang mengoperasikan jasa untuk publik, seperti listrik dan air yang biasanya didanai oleh pemerintah.</a:t>
            </a:r>
          </a:p>
          <a:p>
            <a:pPr lvl="0"/>
            <a:r>
              <a:rPr lang="id-ID" dirty="0"/>
              <a:t>Bisnis </a:t>
            </a:r>
            <a:r>
              <a:rPr lang="id-ID" dirty="0">
                <a:hlinkClick r:id="rId7" tooltip="Real estate"/>
              </a:rPr>
              <a:t>real</a:t>
            </a:r>
            <a:r>
              <a:rPr lang="id-ID" u="sng" dirty="0">
                <a:hlinkClick r:id="rId7" tooltip="Real estate"/>
              </a:rPr>
              <a:t/>
            </a:r>
            <a:br>
              <a:rPr lang="id-ID" u="sng" dirty="0">
                <a:hlinkClick r:id="rId7" tooltip="Real estate"/>
              </a:rPr>
            </a:br>
            <a:r>
              <a:rPr lang="id-ID" dirty="0">
                <a:hlinkClick r:id="rId7" tooltip="Real estate"/>
              </a:rPr>
              <a:t>estate</a:t>
            </a:r>
            <a:r>
              <a:rPr lang="id-ID" dirty="0"/>
              <a:t> adalah bisnis yang menghasilkan keuntungan dengan cara menjual, menyewakan, dan mengembangkan properti, rumah, dan bangunan.</a:t>
            </a:r>
          </a:p>
          <a:p>
            <a:pPr lvl="0"/>
            <a:r>
              <a:rPr lang="id-ID" dirty="0"/>
              <a:t>Bisnis </a:t>
            </a:r>
            <a:r>
              <a:rPr lang="id-ID" dirty="0">
                <a:hlinkClick r:id="rId8" tooltip="Transportasi"/>
              </a:rPr>
              <a:t>transportasi</a:t>
            </a:r>
            <a:r>
              <a:rPr lang="id-ID" dirty="0"/>
              <a:t> adalah bisnis yang mendapatkan keuntungan dengan cara mengantarkan barang atau individu dari sebuah lokasi ke lokasi yang lain.</a:t>
            </a:r>
          </a:p>
          <a:p>
            <a:endParaRPr lang="id-ID" dirty="0"/>
          </a:p>
        </p:txBody>
      </p:sp>
    </p:spTree>
    <p:extLst>
      <p:ext uri="{BB962C8B-B14F-4D97-AF65-F5344CB8AC3E}">
        <p14:creationId xmlns:p14="http://schemas.microsoft.com/office/powerpoint/2010/main" val="2445764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id-ID" b="1" dirty="0" smtClean="0"/>
              <a:t>SEJARAH BISNIS INTERNASIONAL</a:t>
            </a:r>
            <a:endParaRPr lang="id-ID" dirty="0"/>
          </a:p>
        </p:txBody>
      </p:sp>
      <p:sp>
        <p:nvSpPr>
          <p:cNvPr id="3" name="Content Placeholder 2"/>
          <p:cNvSpPr>
            <a:spLocks noGrp="1"/>
          </p:cNvSpPr>
          <p:nvPr>
            <p:ph idx="1"/>
          </p:nvPr>
        </p:nvSpPr>
        <p:spPr>
          <a:xfrm>
            <a:off x="680321" y="2336872"/>
            <a:ext cx="11335668" cy="4360142"/>
          </a:xfrm>
        </p:spPr>
        <p:txBody>
          <a:bodyPr>
            <a:normAutofit lnSpcReduction="10000"/>
          </a:bodyPr>
          <a:lstStyle/>
          <a:p>
            <a:pPr lvl="0"/>
            <a:r>
              <a:rPr lang="id-ID" dirty="0"/>
              <a:t>Sebelum masehi pedagang Venezia dan Yunani mengirim wakil-wakil ke luar negeri untuk menjual barang-barang mereka. </a:t>
            </a:r>
          </a:p>
          <a:p>
            <a:pPr lvl="0"/>
            <a:r>
              <a:rPr lang="id-ID" dirty="0"/>
              <a:t>Tahun 1600 British East India Company, sebuah perusahaan dagang yang baru dibentuk, mendirikan cabang-cabang di luar negeri di seluruh Asia. </a:t>
            </a:r>
          </a:p>
          <a:p>
            <a:pPr lvl="0"/>
            <a:r>
              <a:rPr lang="id-ID" dirty="0"/>
              <a:t>Pada saat yang sama sejumlah perusahaan Belanda yang di bentuk pada tahun 1590 membuka rute-rute perjalanan ke timur bergabung untuk membentuk Dutch East India Company dan juga membuka kantor-kantor cabang di Asia.</a:t>
            </a:r>
          </a:p>
          <a:p>
            <a:pPr lvl="0"/>
            <a:r>
              <a:rPr lang="id-ID" dirty="0"/>
              <a:t>Para pedagang colonial Amerika mulai beroprasi dengan model yang sama pada tahun 1700an.</a:t>
            </a:r>
          </a:p>
          <a:p>
            <a:pPr lvl="0"/>
            <a:r>
              <a:rPr lang="id-ID" dirty="0"/>
              <a:t>Contoh-contoh investasi langsung luar negeri Amerika yang mula-mula adalah perkebunan-perkebunan Inggris yang dibentuk oleh Colt Fire Arms and Ford yang didirikan sebelum perang saudara. </a:t>
            </a:r>
          </a:p>
        </p:txBody>
      </p:sp>
    </p:spTree>
    <p:extLst>
      <p:ext uri="{BB962C8B-B14F-4D97-AF65-F5344CB8AC3E}">
        <p14:creationId xmlns:p14="http://schemas.microsoft.com/office/powerpoint/2010/main" val="286206834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113</TotalTime>
  <Words>3287</Words>
  <Application>Microsoft Office PowerPoint</Application>
  <PresentationFormat>Widescreen</PresentationFormat>
  <Paragraphs>250</Paragraphs>
  <Slides>46</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5" baseType="lpstr">
      <vt:lpstr>Agency FB</vt:lpstr>
      <vt:lpstr>Arial</vt:lpstr>
      <vt:lpstr>Berlin Sans FB</vt:lpstr>
      <vt:lpstr>Calibri</vt:lpstr>
      <vt:lpstr>Times New Roman</vt:lpstr>
      <vt:lpstr>Trebuchet MS</vt:lpstr>
      <vt:lpstr>Wingdings</vt:lpstr>
      <vt:lpstr>Berlin</vt:lpstr>
      <vt:lpstr>Clip</vt:lpstr>
      <vt:lpstr>BISNIS INTERNASIONAL</vt:lpstr>
      <vt:lpstr>What is International Business?</vt:lpstr>
      <vt:lpstr>DEFINISI BISNIS INTERNASIONAL</vt:lpstr>
      <vt:lpstr>DEFINISI BISNIS INTERNASIONAL</vt:lpstr>
      <vt:lpstr>DENGAN DEMIKIAN:</vt:lpstr>
      <vt:lpstr>BISNIS INTERNASIONAL</vt:lpstr>
      <vt:lpstr>KLASIFIKASI BISNIS</vt:lpstr>
      <vt:lpstr>KLASIFIKASI BISNIS</vt:lpstr>
      <vt:lpstr>SEJARAH BISNIS INTERNASIONAL</vt:lpstr>
      <vt:lpstr>SEJARAH BISNIS INTERNASIONAL</vt:lpstr>
      <vt:lpstr>Kekuatan yang Mendasari Bisnis Internasional</vt:lpstr>
      <vt:lpstr>Etnosentris</vt:lpstr>
      <vt:lpstr>Polisentris </vt:lpstr>
      <vt:lpstr>Regiosentris dan Geosentris</vt:lpstr>
      <vt:lpstr>Karateristik Bisnis Internasional</vt:lpstr>
      <vt:lpstr>TRANSAKSI BISNIS INTERNASIONAL</vt:lpstr>
      <vt:lpstr>a. International Trade</vt:lpstr>
      <vt:lpstr>b. International Marketing</vt:lpstr>
      <vt:lpstr>b. International Marketing</vt:lpstr>
      <vt:lpstr>Perusahaan Yang Melakukan Bisnis Internasional</vt:lpstr>
      <vt:lpstr>Bidang Kegiatan Bisnis Internasional</vt:lpstr>
      <vt:lpstr>ALASAN MELAKSANAKAN BISNIS INTERNASIONAL</vt:lpstr>
      <vt:lpstr>1. Spesialisasi antar bangsa – bangsa</vt:lpstr>
      <vt:lpstr>1. Spesialisasi antar bangsa – bangsa</vt:lpstr>
      <vt:lpstr>1. Spesialisasi antar bangsa – bangsa</vt:lpstr>
      <vt:lpstr>2. Pertimbangan pengembangan bisnis</vt:lpstr>
      <vt:lpstr>Types of International Business</vt:lpstr>
      <vt:lpstr>TAHAP-TAHAP DALAM MEMASUKI BISNIS INTERNASIONAL</vt:lpstr>
      <vt:lpstr>EKSPOR INSIDENTIL (INCIDENT At EXPORT)</vt:lpstr>
      <vt:lpstr>EKSPOR AKTIF (ACTIVE EXPORT) </vt:lpstr>
      <vt:lpstr>PENJUAlAN LISENSI (LICENSING) </vt:lpstr>
      <vt:lpstr>FRANCHISING</vt:lpstr>
      <vt:lpstr>PowerPoint Presentation</vt:lpstr>
      <vt:lpstr>Perusahaan Global berusaha:</vt:lpstr>
      <vt:lpstr>Memasuki pasar LN</vt:lpstr>
      <vt:lpstr>Ekspor</vt:lpstr>
      <vt:lpstr>Tujuh Dimensi Global</vt:lpstr>
      <vt:lpstr>PowerPoint Presentation</vt:lpstr>
      <vt:lpstr>PowerPoint Presentation</vt:lpstr>
      <vt:lpstr>Mini Nasional</vt:lpstr>
      <vt:lpstr>Karakteristik:</vt:lpstr>
      <vt:lpstr>Kekuatan penggerak menuju  Globalisasi </vt:lpstr>
      <vt:lpstr>What is Globalization</vt:lpstr>
      <vt:lpstr>Globalisasi pasar</vt:lpstr>
      <vt:lpstr>PowerPoint Presentation</vt:lpstr>
      <vt:lpstr>Referensi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BISNIS INTERNASIONAL</dc:title>
  <dc:creator>Windows User</dc:creator>
  <cp:lastModifiedBy>Windows User</cp:lastModifiedBy>
  <cp:revision>14</cp:revision>
  <dcterms:created xsi:type="dcterms:W3CDTF">2020-01-08T20:56:03Z</dcterms:created>
  <dcterms:modified xsi:type="dcterms:W3CDTF">2020-03-12T02:58:44Z</dcterms:modified>
</cp:coreProperties>
</file>