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8" r:id="rId3"/>
    <p:sldId id="309" r:id="rId4"/>
    <p:sldId id="296" r:id="rId5"/>
    <p:sldId id="297" r:id="rId6"/>
    <p:sldId id="298" r:id="rId7"/>
    <p:sldId id="310" r:id="rId8"/>
    <p:sldId id="315" r:id="rId9"/>
    <p:sldId id="324" r:id="rId10"/>
    <p:sldId id="325" r:id="rId11"/>
    <p:sldId id="314" r:id="rId12"/>
    <p:sldId id="299" r:id="rId13"/>
    <p:sldId id="300" r:id="rId14"/>
    <p:sldId id="301" r:id="rId15"/>
    <p:sldId id="302" r:id="rId16"/>
    <p:sldId id="303" r:id="rId17"/>
    <p:sldId id="304" r:id="rId18"/>
    <p:sldId id="306" r:id="rId19"/>
    <p:sldId id="305" r:id="rId20"/>
    <p:sldId id="311" r:id="rId21"/>
    <p:sldId id="307" r:id="rId22"/>
    <p:sldId id="313" r:id="rId23"/>
    <p:sldId id="320" r:id="rId24"/>
    <p:sldId id="319" r:id="rId25"/>
    <p:sldId id="321" r:id="rId26"/>
    <p:sldId id="322" r:id="rId27"/>
    <p:sldId id="323" r:id="rId28"/>
    <p:sldId id="265" r:id="rId29"/>
    <p:sldId id="316" r:id="rId30"/>
    <p:sldId id="317" r:id="rId31"/>
    <p:sldId id="318" r:id="rId32"/>
    <p:sldId id="27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8BF407-2250-4352-B096-CF931DCFC8E2}"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BF407-2250-4352-B096-CF931DCFC8E2}"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BF407-2250-4352-B096-CF931DCFC8E2}"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BF407-2250-4352-B096-CF931DCFC8E2}"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BF407-2250-4352-B096-CF931DCFC8E2}" type="datetimeFigureOut">
              <a:rPr lang="en-US" smtClean="0"/>
              <a:pPr/>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BF407-2250-4352-B096-CF931DCFC8E2}"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8BF407-2250-4352-B096-CF931DCFC8E2}" type="datetimeFigureOut">
              <a:rPr lang="en-US" smtClean="0"/>
              <a:pPr/>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8BF407-2250-4352-B096-CF931DCFC8E2}" type="datetimeFigureOut">
              <a:rPr lang="en-US" smtClean="0"/>
              <a:pPr/>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BF407-2250-4352-B096-CF931DCFC8E2}" type="datetimeFigureOut">
              <a:rPr lang="en-US" smtClean="0"/>
              <a:pPr/>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BF407-2250-4352-B096-CF931DCFC8E2}" type="datetimeFigureOut">
              <a:rPr lang="en-US" smtClean="0"/>
              <a:pPr/>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F54FCB-4F14-422F-9516-B56F8EF972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BF407-2250-4352-B096-CF931DCFC8E2}" type="datetimeFigureOut">
              <a:rPr lang="en-US" smtClean="0"/>
              <a:pPr/>
              <a:t>3/5/2020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54FCB-4F14-422F-9516-B56F8EF972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5638800" cy="3679825"/>
          </a:xfrm>
        </p:spPr>
        <p:txBody>
          <a:bodyPr>
            <a:noAutofit/>
          </a:bodyPr>
          <a:lstStyle/>
          <a:p>
            <a:pPr algn="l"/>
            <a:r>
              <a:rPr lang="en-US" sz="3200" dirty="0" smtClean="0">
                <a:solidFill>
                  <a:srgbClr val="FF0000"/>
                </a:solidFill>
              </a:rPr>
              <a:t>19032/</a:t>
            </a:r>
            <a:r>
              <a:rPr lang="en-US" sz="3200" dirty="0" smtClean="0">
                <a:solidFill>
                  <a:srgbClr val="FF0000"/>
                </a:solidFill>
                <a:cs typeface="Calibri"/>
              </a:rPr>
              <a:t>MK</a:t>
            </a:r>
            <a:r>
              <a:rPr lang="en-US" sz="3200" dirty="0" smtClean="0">
                <a:solidFill>
                  <a:srgbClr val="FF0000"/>
                </a:solidFill>
                <a:latin typeface="Calibri"/>
                <a:cs typeface="Calibri"/>
              </a:rPr>
              <a:t>. </a:t>
            </a:r>
            <a:r>
              <a:rPr lang="en-US" sz="3200" dirty="0" err="1" smtClean="0">
                <a:solidFill>
                  <a:srgbClr val="FF0000"/>
                </a:solidFill>
                <a:latin typeface="Calibri"/>
                <a:cs typeface="Calibri"/>
              </a:rPr>
              <a:t>Tipografi</a:t>
            </a:r>
            <a:r>
              <a:rPr lang="en-US" sz="3200" dirty="0" smtClean="0">
                <a:solidFill>
                  <a:srgbClr val="FF0000"/>
                </a:solidFill>
                <a:latin typeface="Calibri"/>
                <a:cs typeface="Calibri"/>
              </a:rPr>
              <a:t> 2</a:t>
            </a:r>
            <a:endParaRPr lang="en-US" sz="3200" dirty="0">
              <a:solidFill>
                <a:srgbClr val="FF0000"/>
              </a:solidFill>
              <a:latin typeface="Calibri"/>
              <a:cs typeface="Calibri"/>
            </a:endParaRPr>
          </a:p>
        </p:txBody>
      </p:sp>
      <p:sp>
        <p:nvSpPr>
          <p:cNvPr id="6" name="Title 1"/>
          <p:cNvSpPr txBox="1">
            <a:spLocks/>
          </p:cNvSpPr>
          <p:nvPr/>
        </p:nvSpPr>
        <p:spPr>
          <a:xfrm>
            <a:off x="838200" y="1524000"/>
            <a:ext cx="56388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150" normalizeH="0" baseline="0" noProof="0" dirty="0" err="1" smtClean="0">
                <a:ln>
                  <a:noFill/>
                </a:ln>
                <a:effectLst/>
                <a:uLnTx/>
                <a:uFillTx/>
                <a:latin typeface="Calibri"/>
                <a:ea typeface="+mj-ea"/>
                <a:cs typeface="Calibri"/>
              </a:rPr>
              <a:t>Introduksi</a:t>
            </a:r>
            <a:endParaRPr kumimoji="0" lang="en-US" sz="8000" b="1" i="0" u="none" strike="noStrike" kern="1200" cap="none" spc="-150" normalizeH="0" baseline="0" noProof="0" dirty="0">
              <a:ln>
                <a:noFill/>
              </a:ln>
              <a:effectLst/>
              <a:uLnTx/>
              <a:uFillTx/>
              <a:latin typeface="Calibri"/>
              <a:ea typeface="+mj-ea"/>
              <a:cs typeface="Calibri"/>
            </a:endParaRPr>
          </a:p>
        </p:txBody>
      </p:sp>
      <p:sp>
        <p:nvSpPr>
          <p:cNvPr id="11" name="Subtitle 2"/>
          <p:cNvSpPr>
            <a:spLocks noGrp="1"/>
          </p:cNvSpPr>
          <p:nvPr>
            <p:ph type="subTitle" idx="1"/>
          </p:nvPr>
        </p:nvSpPr>
        <p:spPr>
          <a:xfrm>
            <a:off x="838200" y="4114800"/>
            <a:ext cx="6400800" cy="2667000"/>
          </a:xfrm>
        </p:spPr>
        <p:txBody>
          <a:bodyPr/>
          <a:lstStyle/>
          <a:p>
            <a:pPr algn="l" eaLnBrk="1" hangingPunct="1"/>
            <a:endParaRPr lang="en-US" dirty="0" smtClean="0">
              <a:solidFill>
                <a:srgbClr val="FF0000"/>
              </a:solidFill>
            </a:endParaRPr>
          </a:p>
          <a:p>
            <a:pPr algn="l" eaLnBrk="1" hangingPunct="1"/>
            <a:endParaRPr lang="en-US" dirty="0" smtClean="0">
              <a:solidFill>
                <a:srgbClr val="FF0000"/>
              </a:solidFill>
            </a:endParaRPr>
          </a:p>
          <a:p>
            <a:pPr algn="l" eaLnBrk="1" hangingPunct="1"/>
            <a:endParaRPr lang="id-ID" sz="1400" dirty="0" smtClean="0">
              <a:solidFill>
                <a:schemeClr val="tx1"/>
              </a:solidFill>
            </a:endParaRPr>
          </a:p>
          <a:p>
            <a:pPr algn="l" eaLnBrk="1" hangingPunct="1"/>
            <a:r>
              <a:rPr lang="en-US" sz="1400" dirty="0" err="1" smtClean="0">
                <a:solidFill>
                  <a:schemeClr val="tx1"/>
                </a:solidFill>
              </a:rPr>
              <a:t>Desain</a:t>
            </a:r>
            <a:r>
              <a:rPr lang="en-US" sz="1400" dirty="0" smtClean="0">
                <a:solidFill>
                  <a:schemeClr val="tx1"/>
                </a:solidFill>
              </a:rPr>
              <a:t> </a:t>
            </a:r>
            <a:r>
              <a:rPr lang="en-US" sz="1400" dirty="0" err="1" smtClean="0">
                <a:solidFill>
                  <a:schemeClr val="tx1"/>
                </a:solidFill>
              </a:rPr>
              <a:t>Komunikasi</a:t>
            </a:r>
            <a:r>
              <a:rPr lang="en-US" sz="1400" dirty="0" smtClean="0">
                <a:solidFill>
                  <a:schemeClr val="tx1"/>
                </a:solidFill>
              </a:rPr>
              <a:t> Visual – UNIKOM</a:t>
            </a:r>
          </a:p>
          <a:p>
            <a:pPr algn="l"/>
            <a:r>
              <a:rPr lang="en-US" sz="1400" dirty="0" err="1" smtClean="0">
                <a:solidFill>
                  <a:schemeClr val="tx1"/>
                </a:solidFill>
              </a:rPr>
              <a:t>Desain</a:t>
            </a:r>
            <a:r>
              <a:rPr lang="en-US" sz="1400" dirty="0" smtClean="0">
                <a:solidFill>
                  <a:schemeClr val="tx1"/>
                </a:solidFill>
              </a:rPr>
              <a:t> </a:t>
            </a:r>
            <a:r>
              <a:rPr lang="en-US" sz="1400" dirty="0" err="1" smtClean="0">
                <a:solidFill>
                  <a:schemeClr val="tx1"/>
                </a:solidFill>
              </a:rPr>
              <a:t>Grafis</a:t>
            </a:r>
            <a:r>
              <a:rPr lang="en-US" sz="1400" dirty="0" smtClean="0">
                <a:solidFill>
                  <a:schemeClr val="tx1"/>
                </a:solidFill>
              </a:rPr>
              <a:t>  – UNIKOM</a:t>
            </a:r>
            <a:endParaRPr lang="id-ID" sz="1400" dirty="0" smtClean="0">
              <a:solidFill>
                <a:schemeClr val="tx1"/>
              </a:solidFill>
            </a:endParaRPr>
          </a:p>
          <a:p>
            <a:pPr algn="l" eaLnBrk="1" hangingPunct="1"/>
            <a:endParaRPr lang="id-ID" sz="14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219200"/>
            <a:ext cx="7543800" cy="4953000"/>
          </a:xfrm>
        </p:spPr>
        <p:txBody>
          <a:bodyPr>
            <a:normAutofit/>
          </a:bodyPr>
          <a:lstStyle/>
          <a:p>
            <a:pPr>
              <a:buNone/>
            </a:pPr>
            <a:endParaRPr lang="en-US" sz="1700" dirty="0" smtClean="0"/>
          </a:p>
          <a:p>
            <a:pPr eaLnBrk="1" hangingPunct="1"/>
            <a:r>
              <a:rPr lang="en-US" b="1" dirty="0" smtClean="0">
                <a:solidFill>
                  <a:srgbClr val="FF0000"/>
                </a:solidFill>
              </a:rPr>
              <a:t>Timeline </a:t>
            </a:r>
            <a:r>
              <a:rPr lang="en-US" b="1" dirty="0" err="1" smtClean="0">
                <a:solidFill>
                  <a:srgbClr val="FF0000"/>
                </a:solidFill>
              </a:rPr>
              <a:t>Perkuliahan</a:t>
            </a:r>
            <a:r>
              <a:rPr lang="en-US" b="1" dirty="0" smtClean="0">
                <a:solidFill>
                  <a:srgbClr val="FF0000"/>
                </a:solidFill>
              </a:rPr>
              <a:t> (2)</a:t>
            </a:r>
          </a:p>
          <a:p>
            <a:pPr eaLnBrk="1" hangingPunct="1"/>
            <a:endParaRPr lang="en-US" b="1" dirty="0" smtClean="0">
              <a:solidFill>
                <a:srgbClr val="FF0000"/>
              </a:solidFill>
            </a:endParaRPr>
          </a:p>
          <a:p>
            <a:pPr>
              <a:buNone/>
            </a:pPr>
            <a:r>
              <a:rPr lang="en-US" sz="1600" dirty="0" smtClean="0"/>
              <a:t>	</a:t>
            </a:r>
            <a:r>
              <a:rPr lang="en-US" sz="1800" dirty="0" err="1" smtClean="0"/>
              <a:t>Pertemua</a:t>
            </a:r>
            <a:r>
              <a:rPr lang="en-US" sz="1800" dirty="0" err="1" smtClean="0"/>
              <a:t>n</a:t>
            </a:r>
            <a:r>
              <a:rPr lang="en-US" sz="1800" dirty="0" smtClean="0"/>
              <a:t> 9   </a:t>
            </a:r>
            <a:r>
              <a:rPr lang="en-US" sz="1800" dirty="0" smtClean="0"/>
              <a:t>: </a:t>
            </a:r>
            <a:r>
              <a:rPr lang="en-US" sz="1800" dirty="0" smtClean="0"/>
              <a:t> </a:t>
            </a:r>
            <a:r>
              <a:rPr lang="en-US" sz="1800" b="1" dirty="0" err="1" smtClean="0"/>
              <a:t>Materi</a:t>
            </a:r>
            <a:r>
              <a:rPr lang="en-US" sz="1800" dirty="0" smtClean="0"/>
              <a:t> </a:t>
            </a:r>
            <a:r>
              <a:rPr lang="en-US" sz="1800" b="1" dirty="0" err="1" smtClean="0"/>
              <a:t>Wordmark</a:t>
            </a:r>
            <a:endParaRPr lang="en-US" sz="1800" dirty="0" smtClean="0"/>
          </a:p>
          <a:p>
            <a:pPr>
              <a:buNone/>
            </a:pPr>
            <a:r>
              <a:rPr lang="en-US" sz="1800" dirty="0" smtClean="0"/>
              <a:t>	</a:t>
            </a:r>
            <a:r>
              <a:rPr lang="en-US" sz="1800" dirty="0" err="1" smtClean="0"/>
              <a:t>Pertemuan</a:t>
            </a:r>
            <a:r>
              <a:rPr lang="en-US" sz="1800" dirty="0" smtClean="0"/>
              <a:t> 10 </a:t>
            </a:r>
            <a:r>
              <a:rPr lang="en-US" sz="1800" dirty="0" smtClean="0"/>
              <a:t>:  </a:t>
            </a:r>
            <a:r>
              <a:rPr lang="en-US" sz="1800" b="1" dirty="0" err="1" smtClean="0"/>
              <a:t>Asistensi</a:t>
            </a:r>
            <a:r>
              <a:rPr lang="en-US" sz="1800" b="1" dirty="0" smtClean="0"/>
              <a:t> </a:t>
            </a:r>
            <a:r>
              <a:rPr lang="en-US" sz="1800" b="1" dirty="0" err="1" smtClean="0"/>
              <a:t>Sketsa</a:t>
            </a:r>
            <a:r>
              <a:rPr lang="en-US" sz="1800" b="1" dirty="0" smtClean="0"/>
              <a:t> </a:t>
            </a:r>
            <a:r>
              <a:rPr lang="en-US" sz="1800" b="1" dirty="0" err="1" smtClean="0"/>
              <a:t>Wordmark</a:t>
            </a:r>
            <a:endParaRPr lang="en-US" sz="1800" b="1" dirty="0" smtClean="0"/>
          </a:p>
          <a:p>
            <a:pPr>
              <a:buNone/>
            </a:pPr>
            <a:r>
              <a:rPr lang="en-US" sz="1800" dirty="0" smtClean="0"/>
              <a:t>    </a:t>
            </a:r>
            <a:r>
              <a:rPr lang="en-US" sz="1800" dirty="0" smtClean="0"/>
              <a:t> </a:t>
            </a:r>
            <a:r>
              <a:rPr lang="en-US" sz="1800" dirty="0" smtClean="0"/>
              <a:t>	</a:t>
            </a:r>
            <a:r>
              <a:rPr lang="en-US" sz="1800" dirty="0" err="1" smtClean="0"/>
              <a:t>Pertemuan</a:t>
            </a:r>
            <a:r>
              <a:rPr lang="en-US" sz="1800" dirty="0" smtClean="0"/>
              <a:t> 11 </a:t>
            </a:r>
            <a:r>
              <a:rPr lang="en-US" sz="1800" dirty="0" smtClean="0"/>
              <a:t>: </a:t>
            </a:r>
            <a:r>
              <a:rPr lang="en-US" sz="1800" dirty="0" smtClean="0"/>
              <a:t> </a:t>
            </a:r>
            <a:r>
              <a:rPr lang="en-US" sz="1800" b="1" dirty="0" err="1" smtClean="0"/>
              <a:t>Asistensi</a:t>
            </a:r>
            <a:r>
              <a:rPr lang="en-US" sz="1800" b="1" dirty="0" smtClean="0"/>
              <a:t> Digital </a:t>
            </a:r>
            <a:r>
              <a:rPr lang="en-US" sz="1800" b="1" dirty="0" err="1" smtClean="0"/>
              <a:t>Wordmark</a:t>
            </a:r>
            <a:endParaRPr lang="en-US" sz="1800" dirty="0" smtClean="0"/>
          </a:p>
          <a:p>
            <a:pPr>
              <a:buNone/>
            </a:pPr>
            <a:r>
              <a:rPr lang="en-US" sz="1800" dirty="0" smtClean="0"/>
              <a:t>	</a:t>
            </a:r>
            <a:r>
              <a:rPr lang="en-US" sz="1800" dirty="0" err="1" smtClean="0"/>
              <a:t>Pertemuan</a:t>
            </a:r>
            <a:r>
              <a:rPr lang="en-US" sz="1800" dirty="0" smtClean="0"/>
              <a:t> 12 </a:t>
            </a:r>
            <a:r>
              <a:rPr lang="en-US" sz="1800" dirty="0" smtClean="0"/>
              <a:t>:  </a:t>
            </a:r>
            <a:r>
              <a:rPr lang="en-US" sz="1800" b="1" dirty="0" smtClean="0"/>
              <a:t>3D Type</a:t>
            </a:r>
            <a:endParaRPr lang="en-US" sz="1800" dirty="0" smtClean="0"/>
          </a:p>
          <a:p>
            <a:pPr>
              <a:buNone/>
            </a:pPr>
            <a:r>
              <a:rPr lang="en-US" sz="1800" dirty="0" smtClean="0"/>
              <a:t>	</a:t>
            </a:r>
            <a:r>
              <a:rPr lang="en-US" sz="1800" dirty="0" err="1" smtClean="0"/>
              <a:t>Pertemuan</a:t>
            </a:r>
            <a:r>
              <a:rPr lang="en-US" sz="1800" dirty="0" smtClean="0"/>
              <a:t> </a:t>
            </a:r>
            <a:r>
              <a:rPr lang="en-US" sz="1800" dirty="0" smtClean="0"/>
              <a:t>13 </a:t>
            </a:r>
            <a:r>
              <a:rPr lang="en-US" sz="1800" dirty="0" smtClean="0"/>
              <a:t>: </a:t>
            </a:r>
            <a:r>
              <a:rPr lang="en-US" sz="1800" dirty="0" smtClean="0"/>
              <a:t> </a:t>
            </a:r>
            <a:r>
              <a:rPr lang="en-US" sz="1800" b="1" dirty="0" err="1" smtClean="0"/>
              <a:t>Asistensi</a:t>
            </a:r>
            <a:r>
              <a:rPr lang="en-US" sz="1800" b="1" dirty="0" smtClean="0"/>
              <a:t> </a:t>
            </a:r>
            <a:r>
              <a:rPr lang="en-US" sz="1800" b="1" dirty="0" err="1" smtClean="0"/>
              <a:t>Sketsa</a:t>
            </a:r>
            <a:r>
              <a:rPr lang="en-US" sz="1800" b="1" dirty="0" smtClean="0"/>
              <a:t> 3D Type</a:t>
            </a:r>
          </a:p>
          <a:p>
            <a:pPr>
              <a:buNone/>
            </a:pPr>
            <a:r>
              <a:rPr lang="en-US" sz="1800" dirty="0" smtClean="0"/>
              <a:t>     	</a:t>
            </a:r>
            <a:r>
              <a:rPr lang="en-US" sz="1800" dirty="0" err="1" smtClean="0"/>
              <a:t>Pertemuan</a:t>
            </a:r>
            <a:r>
              <a:rPr lang="en-US" sz="1800" dirty="0" smtClean="0"/>
              <a:t> </a:t>
            </a:r>
            <a:r>
              <a:rPr lang="en-US" sz="1800" dirty="0" smtClean="0"/>
              <a:t>14 </a:t>
            </a:r>
            <a:r>
              <a:rPr lang="en-US" sz="1800" dirty="0" smtClean="0"/>
              <a:t>: </a:t>
            </a:r>
            <a:r>
              <a:rPr lang="en-US" sz="1800" dirty="0" smtClean="0"/>
              <a:t> </a:t>
            </a:r>
            <a:r>
              <a:rPr lang="en-US" sz="1800" b="1" dirty="0" err="1" smtClean="0"/>
              <a:t>Asistensi</a:t>
            </a:r>
            <a:r>
              <a:rPr lang="en-US" sz="1800" b="1" dirty="0" smtClean="0"/>
              <a:t> Digital </a:t>
            </a:r>
            <a:r>
              <a:rPr lang="en-US" sz="1800" b="1" dirty="0" smtClean="0"/>
              <a:t>3D Type</a:t>
            </a:r>
            <a:endParaRPr lang="en-US" sz="1800" dirty="0" smtClean="0"/>
          </a:p>
          <a:p>
            <a:pPr>
              <a:buNone/>
            </a:pPr>
            <a:r>
              <a:rPr lang="en-US" sz="1800" dirty="0" smtClean="0"/>
              <a:t>	</a:t>
            </a:r>
            <a:r>
              <a:rPr lang="en-US" sz="1800" dirty="0" err="1" smtClean="0"/>
              <a:t>Pertemuan</a:t>
            </a:r>
            <a:r>
              <a:rPr lang="en-US" sz="1800" dirty="0" smtClean="0"/>
              <a:t> 15 </a:t>
            </a:r>
            <a:r>
              <a:rPr lang="en-US" sz="1800" dirty="0" smtClean="0"/>
              <a:t>: </a:t>
            </a:r>
            <a:r>
              <a:rPr lang="en-US" sz="1800" dirty="0" smtClean="0"/>
              <a:t> </a:t>
            </a:r>
            <a:r>
              <a:rPr lang="en-US" sz="1800" b="1" dirty="0" err="1" smtClean="0"/>
              <a:t>Asistensi</a:t>
            </a:r>
            <a:r>
              <a:rPr lang="en-US" sz="1800" b="1" dirty="0" smtClean="0"/>
              <a:t> Mock-Up </a:t>
            </a:r>
            <a:r>
              <a:rPr lang="en-US" sz="1800" b="1" dirty="0" smtClean="0"/>
              <a:t>3D Type</a:t>
            </a:r>
            <a:endParaRPr lang="en-US" sz="1800" dirty="0" smtClean="0"/>
          </a:p>
          <a:p>
            <a:pPr>
              <a:buNone/>
            </a:pPr>
            <a:r>
              <a:rPr lang="en-US" sz="1800" dirty="0" smtClean="0"/>
              <a:t>	</a:t>
            </a:r>
            <a:r>
              <a:rPr lang="en-US" sz="1800" dirty="0" err="1" smtClean="0"/>
              <a:t>Pertemuan</a:t>
            </a:r>
            <a:r>
              <a:rPr lang="en-US" sz="1800" dirty="0" smtClean="0"/>
              <a:t> </a:t>
            </a:r>
            <a:r>
              <a:rPr lang="en-US" sz="1800" dirty="0" smtClean="0"/>
              <a:t>16 </a:t>
            </a:r>
            <a:r>
              <a:rPr lang="en-US" sz="1800" dirty="0" smtClean="0"/>
              <a:t>:  </a:t>
            </a:r>
            <a:r>
              <a:rPr lang="en-US" sz="1800" b="1" dirty="0" smtClean="0"/>
              <a:t>UAS</a:t>
            </a:r>
            <a:endParaRPr lang="en-US" sz="1800" b="1" dirty="0" smtClean="0"/>
          </a:p>
          <a:p>
            <a:pPr>
              <a:buNone/>
            </a:pPr>
            <a:endParaRPr lang="en-US" sz="18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2057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smtClean="0">
                <a:ln>
                  <a:noFill/>
                </a:ln>
                <a:effectLst/>
                <a:uLnTx/>
                <a:uFillTx/>
                <a:latin typeface="Calibri"/>
                <a:ea typeface="+mj-ea"/>
                <a:cs typeface="Calibri"/>
              </a:rPr>
              <a:t>Peralatan</a:t>
            </a:r>
            <a:r>
              <a:rPr kumimoji="0" lang="en-US" sz="4400" b="1" i="0" u="none" strike="noStrike" kern="1200" cap="none" spc="-150" normalizeH="0" baseline="0" noProof="0" dirty="0" smtClean="0">
                <a:ln>
                  <a:noFill/>
                </a:ln>
                <a:effectLst/>
                <a:uLnTx/>
                <a:uFillTx/>
                <a:latin typeface="Calibri"/>
                <a:ea typeface="+mj-ea"/>
                <a:cs typeface="Calibri"/>
              </a:rPr>
              <a:t>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Kuliah</a:t>
            </a:r>
            <a: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t/>
            </a:r>
            <a:b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493837"/>
            <a:ext cx="7543800" cy="4525963"/>
          </a:xfrm>
        </p:spPr>
        <p:txBody>
          <a:bodyPr>
            <a:normAutofit/>
          </a:bodyPr>
          <a:lstStyle/>
          <a:p>
            <a:endParaRPr lang="en-US" dirty="0" smtClean="0">
              <a:solidFill>
                <a:srgbClr val="FF0000"/>
              </a:solidFill>
            </a:endParaRPr>
          </a:p>
          <a:p>
            <a:pPr lvl="0"/>
            <a:r>
              <a:rPr lang="en-US" sz="1800" dirty="0" err="1" smtClean="0"/>
              <a:t>Pulpen</a:t>
            </a:r>
            <a:r>
              <a:rPr lang="en-US" sz="1800" dirty="0" smtClean="0"/>
              <a:t> (WAJIB)</a:t>
            </a:r>
          </a:p>
          <a:p>
            <a:pPr lvl="0"/>
            <a:r>
              <a:rPr lang="en-US" sz="1800" dirty="0" err="1" smtClean="0"/>
              <a:t>Buku</a:t>
            </a:r>
            <a:r>
              <a:rPr lang="en-US" sz="1800" dirty="0" smtClean="0"/>
              <a:t> </a:t>
            </a:r>
            <a:r>
              <a:rPr lang="en-US" sz="1800" dirty="0" err="1"/>
              <a:t>Catatan</a:t>
            </a:r>
            <a:endParaRPr lang="en-US" sz="1800" dirty="0"/>
          </a:p>
          <a:p>
            <a:pPr lvl="0"/>
            <a:r>
              <a:rPr lang="en-US" sz="1800" dirty="0" err="1"/>
              <a:t>Buku</a:t>
            </a:r>
            <a:r>
              <a:rPr lang="en-US" sz="1800" dirty="0"/>
              <a:t> </a:t>
            </a:r>
            <a:r>
              <a:rPr lang="en-US" sz="1800" dirty="0" err="1" smtClean="0"/>
              <a:t>Tugas</a:t>
            </a:r>
            <a:r>
              <a:rPr lang="en-US" sz="1800" dirty="0" smtClean="0"/>
              <a:t>/</a:t>
            </a:r>
            <a:r>
              <a:rPr lang="en-US" sz="1800" dirty="0" err="1" smtClean="0"/>
              <a:t>Skecth</a:t>
            </a:r>
            <a:r>
              <a:rPr lang="en-US" sz="1800" dirty="0" smtClean="0"/>
              <a:t> </a:t>
            </a:r>
            <a:r>
              <a:rPr lang="en-US" sz="1800" dirty="0"/>
              <a:t>Book/Milimeter </a:t>
            </a:r>
            <a:r>
              <a:rPr lang="en-US" sz="1800" dirty="0" smtClean="0"/>
              <a:t>Blok</a:t>
            </a:r>
            <a:endParaRPr lang="id-ID" sz="1800" dirty="0" smtClean="0"/>
          </a:p>
          <a:p>
            <a:pPr lvl="0"/>
            <a:r>
              <a:rPr lang="id-ID" sz="1800" dirty="0" smtClean="0"/>
              <a:t>Buku</a:t>
            </a:r>
            <a:r>
              <a:rPr lang="en-US" sz="1800" dirty="0" smtClean="0"/>
              <a:t>2 </a:t>
            </a:r>
            <a:r>
              <a:rPr lang="en-US" sz="1800" dirty="0" err="1" smtClean="0"/>
              <a:t>referensi</a:t>
            </a:r>
            <a:r>
              <a:rPr lang="id-ID" sz="1800" dirty="0" smtClean="0"/>
              <a:t> Desain</a:t>
            </a:r>
            <a:r>
              <a:rPr lang="en-US" sz="1800" dirty="0" smtClean="0"/>
              <a:t>, </a:t>
            </a:r>
            <a:r>
              <a:rPr lang="en-US" sz="1800" dirty="0" err="1" smtClean="0"/>
              <a:t>Tipografi</a:t>
            </a:r>
            <a:r>
              <a:rPr lang="id-ID" sz="1800" dirty="0" smtClean="0"/>
              <a:t> dan Kreatifitas</a:t>
            </a:r>
            <a:endParaRPr lang="en-US" sz="1800" dirty="0"/>
          </a:p>
          <a:p>
            <a:pPr lvl="0"/>
            <a:r>
              <a:rPr lang="en-US" sz="1800" dirty="0" err="1"/>
              <a:t>Pensil</a:t>
            </a:r>
            <a:r>
              <a:rPr lang="en-US" sz="1800" dirty="0"/>
              <a:t> </a:t>
            </a:r>
            <a:r>
              <a:rPr lang="en-US" sz="1800" dirty="0" err="1"/>
              <a:t>Warna</a:t>
            </a:r>
            <a:r>
              <a:rPr lang="en-US" sz="1800" dirty="0"/>
              <a:t>/Drawing Pen/</a:t>
            </a:r>
            <a:r>
              <a:rPr lang="en-US" sz="1800" dirty="0" err="1"/>
              <a:t>Tinta</a:t>
            </a:r>
            <a:r>
              <a:rPr lang="en-US" sz="1800" dirty="0"/>
              <a:t> </a:t>
            </a:r>
            <a:r>
              <a:rPr lang="en-US" sz="1800" dirty="0" err="1"/>
              <a:t>Bak</a:t>
            </a:r>
            <a:endParaRPr lang="en-US" sz="1800" dirty="0"/>
          </a:p>
          <a:p>
            <a:pPr lvl="0"/>
            <a:r>
              <a:rPr lang="en-US" sz="1800" dirty="0" err="1" smtClean="0"/>
              <a:t>Penggaris</a:t>
            </a:r>
            <a:r>
              <a:rPr lang="en-US" sz="1800" dirty="0" smtClean="0"/>
              <a:t>, </a:t>
            </a:r>
            <a:r>
              <a:rPr lang="en-US" sz="1800" dirty="0" err="1" smtClean="0"/>
              <a:t>dan</a:t>
            </a:r>
            <a:r>
              <a:rPr lang="en-US" sz="1800" dirty="0" smtClean="0"/>
              <a:t> </a:t>
            </a:r>
            <a:r>
              <a:rPr lang="en-US" sz="1800" dirty="0" err="1" smtClean="0"/>
              <a:t>alat</a:t>
            </a:r>
            <a:r>
              <a:rPr lang="en-US" sz="1800" dirty="0" smtClean="0"/>
              <a:t> </a:t>
            </a:r>
            <a:r>
              <a:rPr lang="en-US" sz="1800" dirty="0" err="1" smtClean="0"/>
              <a:t>gambar</a:t>
            </a:r>
            <a:r>
              <a:rPr lang="en-US" sz="1800" dirty="0" smtClean="0"/>
              <a:t> </a:t>
            </a:r>
            <a:r>
              <a:rPr lang="en-US" sz="1800" dirty="0" err="1" smtClean="0"/>
              <a:t>lainnya</a:t>
            </a:r>
            <a:r>
              <a:rPr lang="en-US" sz="1800" dirty="0" smtClean="0"/>
              <a:t>.</a:t>
            </a:r>
            <a:endParaRPr lang="en-US" sz="1800" dirty="0"/>
          </a:p>
          <a:p>
            <a:pPr lvl="0"/>
            <a:r>
              <a:rPr lang="en-US" sz="1800" dirty="0"/>
              <a:t>Komputer &amp; </a:t>
            </a:r>
            <a:r>
              <a:rPr lang="en-US" sz="1800" i="1" dirty="0"/>
              <a:t>Software</a:t>
            </a:r>
            <a:r>
              <a:rPr lang="en-US" sz="1800" dirty="0"/>
              <a:t> </a:t>
            </a:r>
            <a:r>
              <a:rPr lang="en-US" sz="1800" dirty="0" smtClean="0"/>
              <a:t>Grafis</a:t>
            </a:r>
            <a:endParaRPr lang="id-ID" sz="1800" dirty="0" smtClean="0"/>
          </a:p>
          <a:p>
            <a:pPr lvl="0"/>
            <a:r>
              <a:rPr lang="en-US" sz="1800" dirty="0" err="1" smtClean="0"/>
              <a:t>Referensi</a:t>
            </a:r>
            <a:r>
              <a:rPr lang="en-US" sz="1800" dirty="0" smtClean="0"/>
              <a:t> Visual</a:t>
            </a:r>
            <a:endParaRPr lang="id-ID" sz="1800" dirty="0" smtClean="0"/>
          </a:p>
          <a:p>
            <a:pPr lvl="0"/>
            <a:r>
              <a:rPr lang="id-ID" sz="1800" dirty="0" smtClean="0"/>
              <a:t>Niat yang TULUS....</a:t>
            </a:r>
            <a:endParaRPr lang="en-US" sz="1800" dirty="0"/>
          </a:p>
          <a:p>
            <a:pPr eaLnBrk="1" hangingPunct="1"/>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http://dgi-indonesia.com/wp-content/uploads/2011/06/cover_typo.jpg"/>
          <p:cNvPicPr>
            <a:picLocks noChangeAspect="1" noChangeArrowheads="1"/>
          </p:cNvPicPr>
          <p:nvPr/>
        </p:nvPicPr>
        <p:blipFill>
          <a:blip r:embed="rId2" cstate="print"/>
          <a:srcRect/>
          <a:stretch>
            <a:fillRect/>
          </a:stretch>
        </p:blipFill>
        <p:spPr bwMode="auto">
          <a:xfrm>
            <a:off x="1" y="1"/>
            <a:ext cx="3053210" cy="4191000"/>
          </a:xfrm>
          <a:prstGeom prst="rect">
            <a:avLst/>
          </a:prstGeom>
          <a:noFill/>
        </p:spPr>
      </p:pic>
      <p:pic>
        <p:nvPicPr>
          <p:cNvPr id="5" name="Picture 2" descr="http://ecx.images-amazon.com/images/I/41s7eq-LI6L._SY344_BO1,204,203,200_.jpg"/>
          <p:cNvPicPr>
            <a:picLocks noChangeAspect="1" noChangeArrowheads="1"/>
          </p:cNvPicPr>
          <p:nvPr/>
        </p:nvPicPr>
        <p:blipFill>
          <a:blip r:embed="rId3" cstate="print"/>
          <a:srcRect/>
          <a:stretch>
            <a:fillRect/>
          </a:stretch>
        </p:blipFill>
        <p:spPr bwMode="auto">
          <a:xfrm>
            <a:off x="5867400" y="0"/>
            <a:ext cx="3276600" cy="4665448"/>
          </a:xfrm>
          <a:prstGeom prst="rect">
            <a:avLst/>
          </a:prstGeom>
          <a:noFill/>
        </p:spPr>
      </p:pic>
      <p:pic>
        <p:nvPicPr>
          <p:cNvPr id="20486" name="Picture 6" descr="http://www.typographicdesign4e.com/images/book_cover.gif"/>
          <p:cNvPicPr>
            <a:picLocks noChangeAspect="1" noChangeArrowheads="1"/>
          </p:cNvPicPr>
          <p:nvPr/>
        </p:nvPicPr>
        <p:blipFill>
          <a:blip r:embed="rId4" cstate="print"/>
          <a:srcRect l="35797" b="4274"/>
          <a:stretch>
            <a:fillRect/>
          </a:stretch>
        </p:blipFill>
        <p:spPr bwMode="auto">
          <a:xfrm>
            <a:off x="0" y="3962400"/>
            <a:ext cx="2132919" cy="2895600"/>
          </a:xfrm>
          <a:prstGeom prst="rect">
            <a:avLst/>
          </a:prstGeom>
          <a:noFill/>
        </p:spPr>
      </p:pic>
      <p:pic>
        <p:nvPicPr>
          <p:cNvPr id="20488" name="Picture 8" descr="http://media.creativebloq.futurecdn.net/sites/creativebloq.com/files/images/2014/03/typerules.jpg"/>
          <p:cNvPicPr>
            <a:picLocks noChangeAspect="1" noChangeArrowheads="1"/>
          </p:cNvPicPr>
          <p:nvPr/>
        </p:nvPicPr>
        <p:blipFill>
          <a:blip r:embed="rId5" cstate="print"/>
          <a:srcRect/>
          <a:stretch>
            <a:fillRect/>
          </a:stretch>
        </p:blipFill>
        <p:spPr bwMode="auto">
          <a:xfrm>
            <a:off x="3048000" y="0"/>
            <a:ext cx="2971800" cy="3982213"/>
          </a:xfrm>
          <a:prstGeom prst="rect">
            <a:avLst/>
          </a:prstGeom>
          <a:noFill/>
        </p:spPr>
      </p:pic>
      <p:pic>
        <p:nvPicPr>
          <p:cNvPr id="20490" name="Picture 10" descr="http://41.media.tumblr.com/bd22f5d6d1143b99319cfcf2b60a4718/tumblr_nol5onND0H1tziqlfo1_r2_1280.jpg"/>
          <p:cNvPicPr>
            <a:picLocks noChangeAspect="1" noChangeArrowheads="1"/>
          </p:cNvPicPr>
          <p:nvPr/>
        </p:nvPicPr>
        <p:blipFill>
          <a:blip r:embed="rId6" cstate="print"/>
          <a:srcRect l="9293" r="3973" b="5000"/>
          <a:stretch>
            <a:fillRect/>
          </a:stretch>
        </p:blipFill>
        <p:spPr bwMode="auto">
          <a:xfrm>
            <a:off x="4648200" y="3962400"/>
            <a:ext cx="2133600" cy="2895600"/>
          </a:xfrm>
          <a:prstGeom prst="rect">
            <a:avLst/>
          </a:prstGeom>
          <a:noFill/>
        </p:spPr>
      </p:pic>
      <p:pic>
        <p:nvPicPr>
          <p:cNvPr id="20492" name="Picture 12" descr="http://typography-daily.com/wp-content/uploads/2011/03/typographie-a-manual-of-design.jpg"/>
          <p:cNvPicPr>
            <a:picLocks noChangeAspect="1" noChangeArrowheads="1"/>
          </p:cNvPicPr>
          <p:nvPr/>
        </p:nvPicPr>
        <p:blipFill>
          <a:blip r:embed="rId7" cstate="print"/>
          <a:srcRect/>
          <a:stretch>
            <a:fillRect/>
          </a:stretch>
        </p:blipFill>
        <p:spPr bwMode="auto">
          <a:xfrm>
            <a:off x="6781800" y="4495800"/>
            <a:ext cx="2362200" cy="2362200"/>
          </a:xfrm>
          <a:prstGeom prst="rect">
            <a:avLst/>
          </a:prstGeom>
          <a:noFill/>
        </p:spPr>
      </p:pic>
      <p:pic>
        <p:nvPicPr>
          <p:cNvPr id="20484" name="Picture 4" descr="https://s2.bukalapak.com/img/6/0/3/5/9/7/5/2/large/Tipografi_Dalam_Desain_Grafis_oleh_Danton_Sihombing.jpg"/>
          <p:cNvPicPr>
            <a:picLocks noChangeAspect="1" noChangeArrowheads="1"/>
          </p:cNvPicPr>
          <p:nvPr/>
        </p:nvPicPr>
        <p:blipFill>
          <a:blip r:embed="rId8" cstate="print"/>
          <a:srcRect t="5000"/>
          <a:stretch>
            <a:fillRect/>
          </a:stretch>
        </p:blipFill>
        <p:spPr bwMode="auto">
          <a:xfrm>
            <a:off x="2153920" y="3962400"/>
            <a:ext cx="2494280" cy="2895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15240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150" normalizeH="0" baseline="0" noProof="0" dirty="0" smtClean="0">
                <a:ln>
                  <a:noFill/>
                </a:ln>
                <a:effectLst/>
                <a:uLnTx/>
                <a:uFillTx/>
                <a:latin typeface="Calibri"/>
                <a:ea typeface="+mj-ea"/>
                <a:cs typeface="Calibri"/>
              </a:rPr>
              <a:t>Brief </a:t>
            </a:r>
            <a:r>
              <a:rPr kumimoji="0" lang="en-US" sz="4400" b="1" i="0" u="none" strike="noStrike" kern="1200" cap="none" spc="-150" normalizeH="0" baseline="0" noProof="0" dirty="0" smtClean="0">
                <a:ln>
                  <a:noFill/>
                </a:ln>
                <a:solidFill>
                  <a:schemeClr val="bg1"/>
                </a:solidFill>
                <a:effectLst/>
                <a:uLnTx/>
                <a:uFillTx/>
                <a:latin typeface="Calibri"/>
                <a:ea typeface="+mj-ea"/>
                <a:cs typeface="Calibri"/>
              </a:rPr>
              <a:t>T</a:t>
            </a:r>
            <a:r>
              <a:rPr kumimoji="0" lang="id-ID" sz="4400" b="1" i="0" u="none" strike="noStrike" kern="1200" cap="none" spc="-150" normalizeH="0" baseline="0" noProof="0" dirty="0" smtClean="0">
                <a:ln>
                  <a:noFill/>
                </a:ln>
                <a:solidFill>
                  <a:schemeClr val="bg1"/>
                </a:solidFill>
                <a:effectLst/>
                <a:uLnTx/>
                <a:uFillTx/>
                <a:latin typeface="Calibri"/>
                <a:ea typeface="+mj-ea"/>
                <a:cs typeface="Calibri"/>
              </a:rPr>
              <a:t>ipografi</a:t>
            </a:r>
            <a:r>
              <a:rPr kumimoji="0" lang="en-US" sz="4400" b="1" i="0" u="none" strike="noStrike" kern="1200" cap="none" spc="-150" normalizeH="0" baseline="0" noProof="0" dirty="0" smtClean="0">
                <a:ln>
                  <a:noFill/>
                </a:ln>
                <a:solidFill>
                  <a:schemeClr val="bg1"/>
                </a:solidFill>
                <a:effectLst/>
                <a:uLnTx/>
                <a:uFillTx/>
                <a:latin typeface="Calibri"/>
                <a:ea typeface="+mj-ea"/>
                <a:cs typeface="Calibri"/>
              </a:rPr>
              <a:t> </a:t>
            </a:r>
            <a:r>
              <a:rPr kumimoji="0" lang="id-ID" sz="4400" b="1" i="0" u="none" strike="noStrike" kern="1200" cap="none" spc="-150" normalizeH="0" baseline="0" noProof="0" dirty="0" smtClean="0">
                <a:ln>
                  <a:noFill/>
                </a:ln>
                <a:solidFill>
                  <a:schemeClr val="bg1"/>
                </a:solidFill>
                <a:effectLst/>
                <a:uLnTx/>
                <a:uFillTx/>
                <a:latin typeface="Calibri"/>
                <a:ea typeface="+mj-ea"/>
                <a:cs typeface="Calibri"/>
              </a:rPr>
              <a:t>II</a:t>
            </a: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p:cNvSpPr>
          <p:nvPr/>
        </p:nvSpPr>
        <p:spPr>
          <a:xfrm>
            <a:off x="1173202" y="1447800"/>
            <a:ext cx="6522998" cy="4005275"/>
          </a:xfrm>
          <a:prstGeom prst="rect">
            <a:avLst/>
          </a:prstGeom>
        </p:spPr>
        <p:txBody>
          <a:bodyPr vert="horz" wrap="square" lIns="0" tIns="636599" rIns="0" bIns="0" rtlCol="0">
            <a:spAutoFit/>
          </a:bodyPr>
          <a:lstStyle/>
          <a:p>
            <a:pPr marL="18415" marR="5080" lvl="0" indent="-342900" algn="ctr">
              <a:lnSpc>
                <a:spcPct val="99600"/>
              </a:lnSpc>
              <a:spcBef>
                <a:spcPts val="114"/>
              </a:spcBef>
            </a:pPr>
            <a:r>
              <a:rPr lang="id-ID" sz="2400" dirty="0" smtClean="0"/>
              <a:t>MK. Tipografi II berkonsentrasi pada project2 </a:t>
            </a:r>
            <a:r>
              <a:rPr lang="en-US" sz="2400" b="1" dirty="0" smtClean="0">
                <a:solidFill>
                  <a:srgbClr val="FF0000"/>
                </a:solidFill>
              </a:rPr>
              <a:t>APLIKASI &amp; </a:t>
            </a:r>
            <a:r>
              <a:rPr lang="id-ID" sz="2400" b="1" dirty="0" smtClean="0">
                <a:solidFill>
                  <a:srgbClr val="FF0000"/>
                </a:solidFill>
              </a:rPr>
              <a:t>EKSPERIMEN HURUF</a:t>
            </a:r>
            <a:r>
              <a:rPr lang="id-ID" sz="2400" dirty="0" smtClean="0">
                <a:solidFill>
                  <a:srgbClr val="FF0000"/>
                </a:solidFill>
              </a:rPr>
              <a:t>. </a:t>
            </a:r>
          </a:p>
          <a:p>
            <a:pPr marL="18415" marR="5080" lvl="0" indent="-342900" algn="ctr">
              <a:lnSpc>
                <a:spcPct val="99600"/>
              </a:lnSpc>
              <a:spcBef>
                <a:spcPts val="114"/>
              </a:spcBef>
            </a:pPr>
            <a:endParaRPr lang="id-ID" sz="2400" dirty="0" smtClean="0"/>
          </a:p>
          <a:p>
            <a:pPr marL="18415" marR="5080" lvl="0" indent="-342900" algn="ctr">
              <a:lnSpc>
                <a:spcPct val="99600"/>
              </a:lnSpc>
              <a:spcBef>
                <a:spcPts val="114"/>
              </a:spcBef>
            </a:pPr>
            <a:r>
              <a:rPr lang="id-ID" sz="2400" dirty="0" smtClean="0"/>
              <a:t>Eksperimen adalah metoda perancangan huruf dengan percobaan  melalui langkah</a:t>
            </a:r>
            <a:r>
              <a:rPr lang="en-US" sz="2400" dirty="0" smtClean="0"/>
              <a:t> - </a:t>
            </a:r>
            <a:r>
              <a:rPr lang="id-ID" sz="2400" dirty="0" smtClean="0"/>
              <a:t>langkah baru untuk  menghasilkan kreasi huruf baru berupa huruf  yang memiliki karakter tertentu sesuai tema  yang diangkat.</a:t>
            </a:r>
          </a:p>
          <a:p>
            <a:pPr marL="18415" marR="5080" lvl="0" indent="-342900" algn="ctr" defTabSz="914400" rtl="0" eaLnBrk="1" fontAlgn="auto" latinLnBrk="0" hangingPunct="1">
              <a:lnSpc>
                <a:spcPct val="99600"/>
              </a:lnSpc>
              <a:spcBef>
                <a:spcPts val="114"/>
              </a:spcBef>
              <a:spcAft>
                <a:spcPts val="0"/>
              </a:spcAft>
              <a:buClrTx/>
              <a:buSzTx/>
              <a:buFont typeface="Arial" pitchFamily="34" charset="0"/>
              <a:buChar char="•"/>
              <a:tabLst/>
              <a:defRPr/>
            </a:pPr>
            <a:endParaRPr kumimoji="0" lang="id-ID" sz="2400" b="0" i="0" u="none" strike="noStrike" kern="1200" cap="none"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2057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smtClean="0">
                <a:ln>
                  <a:noFill/>
                </a:ln>
                <a:effectLst/>
                <a:uLnTx/>
                <a:uFillTx/>
                <a:latin typeface="Calibri"/>
                <a:ea typeface="+mj-ea"/>
                <a:cs typeface="Calibri"/>
              </a:rPr>
              <a:t>Tema</a:t>
            </a:r>
            <a:r>
              <a:rPr kumimoji="0" lang="en-US" sz="4400" b="1" i="0" u="none" strike="noStrike" kern="1200" cap="none" spc="-150" normalizeH="0" baseline="0" noProof="0" dirty="0" smtClean="0">
                <a:ln>
                  <a:noFill/>
                </a:ln>
                <a:effectLst/>
                <a:uLnTx/>
                <a:uFillTx/>
                <a:latin typeface="Calibri"/>
                <a:ea typeface="+mj-ea"/>
                <a:cs typeface="Calibri"/>
              </a:rPr>
              <a:t>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Perkuliahan</a:t>
            </a:r>
            <a: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t/>
            </a:r>
            <a:b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2590800" y="2667000"/>
            <a:ext cx="3886200" cy="838200"/>
          </a:xfrm>
          <a:prstGeom prst="rect">
            <a:avLst/>
          </a:prstGeom>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8000" b="1" i="0" u="none" strike="noStrike" kern="1200" cap="none" spc="0" normalizeH="0" baseline="0" noProof="0" dirty="0" smtClean="0">
                <a:ln>
                  <a:noFill/>
                </a:ln>
                <a:solidFill>
                  <a:srgbClr val="FF0000"/>
                </a:solidFill>
                <a:effectLst/>
                <a:uLnTx/>
                <a:uFillTx/>
                <a:latin typeface="+mn-lt"/>
                <a:ea typeface="+mn-ea"/>
                <a:cs typeface="+mn-cs"/>
              </a:rPr>
              <a:t>FAUNA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8+ Trendy Tattoo Lion Drawing Tigers #drawing #tattoo"/>
          <p:cNvPicPr>
            <a:picLocks noChangeAspect="1" noChangeArrowheads="1"/>
          </p:cNvPicPr>
          <p:nvPr/>
        </p:nvPicPr>
        <p:blipFill>
          <a:blip r:embed="rId2"/>
          <a:srcRect l="8206" r="7683"/>
          <a:stretch>
            <a:fillRect/>
          </a:stretch>
        </p:blipFill>
        <p:spPr bwMode="auto">
          <a:xfrm>
            <a:off x="0" y="0"/>
            <a:ext cx="3124200" cy="6858000"/>
          </a:xfrm>
          <a:prstGeom prst="rect">
            <a:avLst/>
          </a:prstGeom>
          <a:noFill/>
        </p:spPr>
      </p:pic>
      <p:pic>
        <p:nvPicPr>
          <p:cNvPr id="10246" name="Picture 6" descr="I know every bird of the mountains, And everything that moves in the field is Mine.  Psalm 50:11"/>
          <p:cNvPicPr>
            <a:picLocks noChangeAspect="1" noChangeArrowheads="1"/>
          </p:cNvPicPr>
          <p:nvPr/>
        </p:nvPicPr>
        <p:blipFill>
          <a:blip r:embed="rId3">
            <a:grayscl/>
          </a:blip>
          <a:srcRect/>
          <a:stretch>
            <a:fillRect/>
          </a:stretch>
        </p:blipFill>
        <p:spPr bwMode="auto">
          <a:xfrm>
            <a:off x="3048000" y="0"/>
            <a:ext cx="2330958" cy="3505200"/>
          </a:xfrm>
          <a:prstGeom prst="rect">
            <a:avLst/>
          </a:prstGeom>
          <a:noFill/>
        </p:spPr>
      </p:pic>
      <p:pic>
        <p:nvPicPr>
          <p:cNvPr id="10250" name="Picture 10" descr="red by ~laharjinggamurka"/>
          <p:cNvPicPr>
            <a:picLocks noChangeAspect="1" noChangeArrowheads="1"/>
          </p:cNvPicPr>
          <p:nvPr/>
        </p:nvPicPr>
        <p:blipFill>
          <a:blip r:embed="rId4">
            <a:grayscl/>
          </a:blip>
          <a:srcRect l="-5491" t="27000" b="12000"/>
          <a:stretch>
            <a:fillRect/>
          </a:stretch>
        </p:blipFill>
        <p:spPr bwMode="auto">
          <a:xfrm>
            <a:off x="5105400" y="-1"/>
            <a:ext cx="4038600" cy="3505201"/>
          </a:xfrm>
          <a:prstGeom prst="rect">
            <a:avLst/>
          </a:prstGeom>
          <a:noFill/>
        </p:spPr>
      </p:pic>
      <p:pic>
        <p:nvPicPr>
          <p:cNvPr id="10254" name="Picture 14" descr="roter Fisch - #Fisch #Roter - #fish #colorfulfish #fisch #roter"/>
          <p:cNvPicPr>
            <a:picLocks noChangeAspect="1" noChangeArrowheads="1"/>
          </p:cNvPicPr>
          <p:nvPr/>
        </p:nvPicPr>
        <p:blipFill>
          <a:blip r:embed="rId5">
            <a:grayscl/>
          </a:blip>
          <a:srcRect t="15155" b="21037"/>
          <a:stretch>
            <a:fillRect/>
          </a:stretch>
        </p:blipFill>
        <p:spPr bwMode="auto">
          <a:xfrm>
            <a:off x="3048000" y="3352800"/>
            <a:ext cx="3088958" cy="3505200"/>
          </a:xfrm>
          <a:prstGeom prst="rect">
            <a:avLst/>
          </a:prstGeom>
          <a:noFill/>
        </p:spPr>
      </p:pic>
      <p:pic>
        <p:nvPicPr>
          <p:cNvPr id="10258" name="Picture 18" descr="FUCK YOU VERY MUCH"/>
          <p:cNvPicPr>
            <a:picLocks noChangeAspect="1" noChangeArrowheads="1"/>
          </p:cNvPicPr>
          <p:nvPr/>
        </p:nvPicPr>
        <p:blipFill>
          <a:blip r:embed="rId6">
            <a:grayscl/>
          </a:blip>
          <a:srcRect l="17537" t="41608" r="14029" b="6383"/>
          <a:stretch>
            <a:fillRect/>
          </a:stretch>
        </p:blipFill>
        <p:spPr bwMode="auto">
          <a:xfrm>
            <a:off x="6096000" y="3383280"/>
            <a:ext cx="3048000" cy="34747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175404" y="2068339"/>
            <a:ext cx="6596996" cy="2808461"/>
          </a:xfrm>
          <a:prstGeom prst="rect">
            <a:avLst/>
          </a:prstGeom>
        </p:spPr>
        <p:txBody>
          <a:bodyPr vert="horz" wrap="square" lIns="0" tIns="12700" rIns="0" bIns="0" rtlCol="0">
            <a:spAutoFit/>
          </a:bodyPr>
          <a:lstStyle/>
          <a:p>
            <a:pPr marL="18415" marR="5080" indent="-635" algn="ctr">
              <a:lnSpc>
                <a:spcPct val="99800"/>
              </a:lnSpc>
              <a:spcBef>
                <a:spcPts val="105"/>
              </a:spcBef>
            </a:pPr>
            <a:r>
              <a:rPr lang="id-ID" sz="2000" dirty="0" smtClean="0"/>
              <a:t>Menurut Kamus Besar Bahasa Indonesia </a:t>
            </a:r>
            <a:r>
              <a:rPr lang="en-US" sz="2000" dirty="0" smtClean="0"/>
              <a:t>(KBBI), </a:t>
            </a:r>
            <a:r>
              <a:rPr lang="en-US" sz="2000" b="1" dirty="0" smtClean="0">
                <a:solidFill>
                  <a:srgbClr val="FF0000"/>
                </a:solidFill>
              </a:rPr>
              <a:t>F</a:t>
            </a:r>
            <a:r>
              <a:rPr lang="id-ID" sz="2000" b="1" dirty="0" smtClean="0">
                <a:solidFill>
                  <a:srgbClr val="FF0000"/>
                </a:solidFill>
              </a:rPr>
              <a:t>auna </a:t>
            </a:r>
            <a:r>
              <a:rPr lang="id-ID" sz="2000" dirty="0" smtClean="0"/>
              <a:t>adalah keseluruhan kehidupan hewan, suatu habitat, daerah, atau strata geologi tertentu atau juga dapat berarti dunia hewan. Fauna dapat tumbuh di daratan dan perairan. </a:t>
            </a:r>
            <a:endParaRPr lang="en-US" sz="2000" dirty="0" smtClean="0"/>
          </a:p>
          <a:p>
            <a:pPr marL="18415" marR="5080" indent="-635" algn="ctr">
              <a:lnSpc>
                <a:spcPct val="99800"/>
              </a:lnSpc>
              <a:spcBef>
                <a:spcPts val="105"/>
              </a:spcBef>
            </a:pPr>
            <a:endParaRPr lang="en-US" sz="2000" dirty="0" smtClean="0"/>
          </a:p>
          <a:p>
            <a:pPr marL="18415" marR="5080" indent="-635" algn="ctr">
              <a:lnSpc>
                <a:spcPct val="99800"/>
              </a:lnSpc>
              <a:spcBef>
                <a:spcPts val="105"/>
              </a:spcBef>
            </a:pPr>
            <a:r>
              <a:rPr lang="id-ID" sz="2000" dirty="0" smtClean="0"/>
              <a:t>Fauna memiliki ukuran tubuh, bentuk tubuh, cara hidup, cara berkembangbiak, jenis makanan dan tempat hidup (habitat) yang berbeda sesuai dengan jenisnya dan cara hewan berada</a:t>
            </a:r>
            <a:r>
              <a:rPr lang="en-US" sz="2000" dirty="0" smtClean="0"/>
              <a:t>p</a:t>
            </a:r>
            <a:r>
              <a:rPr lang="id-ID" sz="2000" dirty="0" smtClean="0"/>
              <a:t>tasi dengan lingkungannya.</a:t>
            </a:r>
            <a:endParaRPr lang="id-ID"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2057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smtClean="0">
                <a:ln>
                  <a:noFill/>
                </a:ln>
                <a:effectLst/>
                <a:uLnTx/>
                <a:uFillTx/>
                <a:latin typeface="Calibri"/>
                <a:ea typeface="+mj-ea"/>
                <a:cs typeface="Calibri"/>
              </a:rPr>
              <a:t>Tim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Pengajar</a:t>
            </a:r>
            <a: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t/>
            </a:r>
            <a:b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600200" y="2483917"/>
            <a:ext cx="6019800" cy="1859483"/>
          </a:xfrm>
          <a:prstGeom prst="rect">
            <a:avLst/>
          </a:prstGeom>
        </p:spPr>
        <p:txBody>
          <a:bodyPr vert="horz" wrap="square" lIns="0" tIns="12700" rIns="0" bIns="0" rtlCol="0">
            <a:spAutoFit/>
          </a:bodyPr>
          <a:lstStyle/>
          <a:p>
            <a:pPr marL="18415" marR="5080" indent="-635" algn="ctr">
              <a:lnSpc>
                <a:spcPct val="150000"/>
              </a:lnSpc>
              <a:spcBef>
                <a:spcPts val="105"/>
              </a:spcBef>
            </a:pPr>
            <a:r>
              <a:rPr lang="en-US" sz="2000" b="1" dirty="0" smtClean="0">
                <a:solidFill>
                  <a:srgbClr val="FF0000"/>
                </a:solidFill>
              </a:rPr>
              <a:t>F</a:t>
            </a:r>
            <a:r>
              <a:rPr lang="id-ID" sz="2000" b="1" dirty="0" smtClean="0">
                <a:solidFill>
                  <a:srgbClr val="FF0000"/>
                </a:solidFill>
              </a:rPr>
              <a:t>auna </a:t>
            </a:r>
            <a:r>
              <a:rPr lang="en-US" sz="2000" dirty="0" err="1" smtClean="0"/>
              <a:t>dapat</a:t>
            </a:r>
            <a:r>
              <a:rPr lang="en-US" sz="2000" dirty="0" smtClean="0"/>
              <a:t> </a:t>
            </a:r>
            <a:r>
              <a:rPr lang="en-US" sz="2000" dirty="0" err="1" smtClean="0"/>
              <a:t>dikelompokkan</a:t>
            </a:r>
            <a:r>
              <a:rPr lang="en-US" sz="2000" dirty="0" smtClean="0"/>
              <a:t> </a:t>
            </a:r>
            <a:r>
              <a:rPr lang="en-US" sz="2000" dirty="0" err="1" smtClean="0"/>
              <a:t>berdasarkan</a:t>
            </a:r>
            <a:r>
              <a:rPr lang="en-US" sz="2000" dirty="0" smtClean="0"/>
              <a:t> </a:t>
            </a:r>
            <a:r>
              <a:rPr lang="en-US" sz="2000" dirty="0" err="1" smtClean="0"/>
              <a:t>jenis</a:t>
            </a:r>
            <a:r>
              <a:rPr lang="en-US" sz="2000" dirty="0" smtClean="0"/>
              <a:t> </a:t>
            </a:r>
            <a:r>
              <a:rPr lang="en-US" sz="2000" dirty="0" err="1" smtClean="0"/>
              <a:t>makanan</a:t>
            </a:r>
            <a:r>
              <a:rPr lang="en-US" sz="2000" dirty="0" smtClean="0"/>
              <a:t> (</a:t>
            </a:r>
            <a:r>
              <a:rPr lang="en-US" sz="2000" dirty="0" err="1" smtClean="0"/>
              <a:t>Herbivora</a:t>
            </a:r>
            <a:r>
              <a:rPr lang="en-US" sz="2000" dirty="0" smtClean="0"/>
              <a:t>, </a:t>
            </a:r>
            <a:r>
              <a:rPr lang="en-US" sz="2000" dirty="0" err="1" smtClean="0"/>
              <a:t>Karnivora</a:t>
            </a:r>
            <a:r>
              <a:rPr lang="en-US" sz="2000" dirty="0" smtClean="0"/>
              <a:t>, </a:t>
            </a:r>
            <a:r>
              <a:rPr lang="en-US" sz="2000" dirty="0" err="1" smtClean="0"/>
              <a:t>Omnivora</a:t>
            </a:r>
            <a:r>
              <a:rPr lang="en-US" sz="2000" dirty="0" smtClean="0"/>
              <a:t>), Cara </a:t>
            </a:r>
            <a:r>
              <a:rPr lang="en-US" sz="2000" dirty="0" err="1" smtClean="0"/>
              <a:t>berkembang</a:t>
            </a:r>
            <a:r>
              <a:rPr lang="en-US" sz="2000" dirty="0" smtClean="0"/>
              <a:t> </a:t>
            </a:r>
            <a:r>
              <a:rPr lang="en-US" sz="2000" dirty="0" err="1" smtClean="0"/>
              <a:t>biak</a:t>
            </a:r>
            <a:r>
              <a:rPr lang="en-US" sz="2000" dirty="0" smtClean="0"/>
              <a:t> (</a:t>
            </a:r>
            <a:r>
              <a:rPr lang="en-US" sz="2000" dirty="0" err="1" smtClean="0"/>
              <a:t>Ovipar</a:t>
            </a:r>
            <a:r>
              <a:rPr lang="en-US" sz="2000" dirty="0" smtClean="0"/>
              <a:t>, </a:t>
            </a:r>
            <a:r>
              <a:rPr lang="en-US" sz="2000" dirty="0" err="1" smtClean="0"/>
              <a:t>Vivivpar</a:t>
            </a:r>
            <a:r>
              <a:rPr lang="en-US" sz="2000" dirty="0" smtClean="0"/>
              <a:t>, </a:t>
            </a:r>
            <a:r>
              <a:rPr lang="en-US" sz="2000" dirty="0" err="1" smtClean="0"/>
              <a:t>Ovovivipar</a:t>
            </a:r>
            <a:r>
              <a:rPr lang="en-US" sz="2000" dirty="0" smtClean="0"/>
              <a:t>), Cara </a:t>
            </a:r>
            <a:r>
              <a:rPr lang="en-US" sz="2000" dirty="0" err="1" smtClean="0"/>
              <a:t>mempertahankan</a:t>
            </a:r>
            <a:r>
              <a:rPr lang="en-US" sz="2000" dirty="0" smtClean="0"/>
              <a:t> </a:t>
            </a:r>
            <a:r>
              <a:rPr lang="en-US" sz="2000" dirty="0" err="1" smtClean="0"/>
              <a:t>diri</a:t>
            </a:r>
            <a:r>
              <a:rPr lang="en-US" sz="2000" dirty="0" smtClean="0"/>
              <a:t>, Wilayah </a:t>
            </a:r>
            <a:r>
              <a:rPr lang="en-US" sz="2000" dirty="0" err="1" smtClean="0"/>
              <a:t>persebaran</a:t>
            </a:r>
            <a:r>
              <a:rPr lang="en-US" sz="2000" dirty="0" smtClean="0"/>
              <a:t>, </a:t>
            </a:r>
            <a:r>
              <a:rPr lang="en-US" sz="2000" dirty="0" err="1" smtClean="0"/>
              <a:t>dan</a:t>
            </a:r>
            <a:r>
              <a:rPr lang="en-US" sz="2000" dirty="0" smtClean="0"/>
              <a:t> lain-lain.</a:t>
            </a:r>
            <a:endParaRPr lang="id-ID"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327804" y="2209800"/>
            <a:ext cx="6368396" cy="2254463"/>
          </a:xfrm>
          <a:prstGeom prst="rect">
            <a:avLst/>
          </a:prstGeom>
        </p:spPr>
        <p:txBody>
          <a:bodyPr vert="horz" wrap="square" lIns="0" tIns="12700" rIns="0" bIns="0" rtlCol="0">
            <a:spAutoFit/>
          </a:bodyPr>
          <a:lstStyle/>
          <a:p>
            <a:pPr marL="12065" marR="5080" indent="-635" algn="ctr">
              <a:lnSpc>
                <a:spcPct val="100000"/>
              </a:lnSpc>
              <a:spcBef>
                <a:spcPts val="100"/>
              </a:spcBef>
            </a:pPr>
            <a:r>
              <a:rPr lang="en-US" sz="2400" b="1" dirty="0" err="1" smtClean="0">
                <a:solidFill>
                  <a:srgbClr val="FF0000"/>
                </a:solidFill>
                <a:latin typeface="+mj-lt"/>
                <a:cs typeface="Trebuchet MS"/>
              </a:rPr>
              <a:t>Jadi</a:t>
            </a:r>
            <a:r>
              <a:rPr lang="en-US" sz="2400" b="1" dirty="0" smtClean="0">
                <a:solidFill>
                  <a:srgbClr val="FF0000"/>
                </a:solidFill>
                <a:latin typeface="+mj-lt"/>
                <a:cs typeface="Trebuchet MS"/>
              </a:rPr>
              <a:t>…</a:t>
            </a:r>
          </a:p>
          <a:p>
            <a:pPr marL="12065" marR="5080" indent="-635" algn="ctr">
              <a:lnSpc>
                <a:spcPct val="100000"/>
              </a:lnSpc>
              <a:spcBef>
                <a:spcPts val="100"/>
              </a:spcBef>
            </a:pPr>
            <a:endParaRPr lang="en-US" sz="2400" dirty="0" smtClean="0">
              <a:latin typeface="+mj-lt"/>
              <a:cs typeface="Trebuchet MS"/>
            </a:endParaRPr>
          </a:p>
          <a:p>
            <a:pPr marL="12065" marR="5080" indent="-635" algn="ctr">
              <a:lnSpc>
                <a:spcPct val="100000"/>
              </a:lnSpc>
              <a:spcBef>
                <a:spcPts val="100"/>
              </a:spcBef>
            </a:pPr>
            <a:r>
              <a:rPr lang="en-US" sz="2400" dirty="0" smtClean="0">
                <a:latin typeface="+mj-lt"/>
                <a:cs typeface="Trebuchet MS"/>
              </a:rPr>
              <a:t>E</a:t>
            </a:r>
            <a:r>
              <a:rPr lang="id-ID" sz="2400" dirty="0" smtClean="0">
                <a:latin typeface="+mj-lt"/>
                <a:cs typeface="Trebuchet MS"/>
              </a:rPr>
              <a:t>ksperimen tipografi </a:t>
            </a:r>
            <a:r>
              <a:rPr lang="en-US" sz="2400" dirty="0" smtClean="0">
                <a:latin typeface="+mj-lt"/>
                <a:cs typeface="Trebuchet MS"/>
              </a:rPr>
              <a:t>II semester </a:t>
            </a:r>
            <a:r>
              <a:rPr lang="en-US" sz="2400" dirty="0" err="1" smtClean="0">
                <a:latin typeface="+mj-lt"/>
                <a:cs typeface="Trebuchet MS"/>
              </a:rPr>
              <a:t>ini</a:t>
            </a:r>
            <a:r>
              <a:rPr lang="en-US" sz="2400" dirty="0" smtClean="0">
                <a:latin typeface="+mj-lt"/>
                <a:cs typeface="Trebuchet MS"/>
              </a:rPr>
              <a:t> </a:t>
            </a:r>
            <a:r>
              <a:rPr lang="en-US" sz="2400" dirty="0" err="1" smtClean="0">
                <a:latin typeface="+mj-lt"/>
                <a:cs typeface="Trebuchet MS"/>
              </a:rPr>
              <a:t>akan</a:t>
            </a:r>
            <a:r>
              <a:rPr lang="en-US" sz="2400" dirty="0" smtClean="0">
                <a:latin typeface="+mj-lt"/>
                <a:cs typeface="Trebuchet MS"/>
              </a:rPr>
              <a:t> </a:t>
            </a:r>
            <a:r>
              <a:rPr lang="id-ID" sz="2400" dirty="0" smtClean="0">
                <a:latin typeface="+mj-lt"/>
                <a:cs typeface="Trebuchet MS"/>
              </a:rPr>
              <a:t>menggunakan  elemen-elemen dalam </a:t>
            </a:r>
            <a:r>
              <a:rPr lang="en-US" sz="2400" dirty="0" smtClean="0">
                <a:latin typeface="+mj-lt"/>
                <a:cs typeface="Trebuchet MS"/>
              </a:rPr>
              <a:t>fauna</a:t>
            </a:r>
            <a:r>
              <a:rPr lang="id-ID" sz="2400" dirty="0" smtClean="0">
                <a:latin typeface="+mj-lt"/>
                <a:cs typeface="Trebuchet MS"/>
              </a:rPr>
              <a:t>, berdasarkan  aspek materil</a:t>
            </a:r>
            <a:r>
              <a:rPr lang="en-US" sz="2400" dirty="0" smtClean="0">
                <a:latin typeface="+mj-lt"/>
                <a:cs typeface="Trebuchet MS"/>
              </a:rPr>
              <a:t> (</a:t>
            </a:r>
            <a:r>
              <a:rPr lang="en-US" sz="2400" dirty="0" err="1" smtClean="0">
                <a:latin typeface="+mj-lt"/>
                <a:cs typeface="Trebuchet MS"/>
              </a:rPr>
              <a:t>bentuk</a:t>
            </a:r>
            <a:r>
              <a:rPr lang="en-US" sz="2400" dirty="0" smtClean="0">
                <a:latin typeface="+mj-lt"/>
                <a:cs typeface="Trebuchet MS"/>
              </a:rPr>
              <a:t>, </a:t>
            </a:r>
            <a:r>
              <a:rPr lang="en-US" sz="2400" dirty="0" err="1" smtClean="0">
                <a:latin typeface="+mj-lt"/>
                <a:cs typeface="Trebuchet MS"/>
              </a:rPr>
              <a:t>tekstur</a:t>
            </a:r>
            <a:r>
              <a:rPr lang="en-US" sz="2400" dirty="0" smtClean="0">
                <a:latin typeface="+mj-lt"/>
                <a:cs typeface="Trebuchet MS"/>
              </a:rPr>
              <a:t>, </a:t>
            </a:r>
            <a:r>
              <a:rPr lang="en-US" sz="2400" dirty="0" err="1" smtClean="0">
                <a:latin typeface="+mj-lt"/>
                <a:cs typeface="Trebuchet MS"/>
              </a:rPr>
              <a:t>warna</a:t>
            </a:r>
            <a:r>
              <a:rPr lang="en-US" sz="2400" dirty="0" smtClean="0">
                <a:latin typeface="+mj-lt"/>
                <a:cs typeface="Trebuchet MS"/>
              </a:rPr>
              <a:t>, </a:t>
            </a:r>
            <a:r>
              <a:rPr lang="en-US" sz="2400" dirty="0" err="1" smtClean="0">
                <a:latin typeface="+mj-lt"/>
                <a:cs typeface="Trebuchet MS"/>
              </a:rPr>
              <a:t>dll</a:t>
            </a:r>
            <a:r>
              <a:rPr lang="en-US" sz="2400" dirty="0" smtClean="0">
                <a:latin typeface="+mj-lt"/>
                <a:cs typeface="Trebuchet MS"/>
              </a:rPr>
              <a:t>)</a:t>
            </a:r>
            <a:r>
              <a:rPr lang="id-ID" sz="2400" dirty="0" smtClean="0">
                <a:latin typeface="+mj-lt"/>
                <a:cs typeface="Trebuchet MS"/>
              </a:rPr>
              <a:t> dan imateril (</a:t>
            </a:r>
            <a:r>
              <a:rPr lang="en-US" sz="2400" dirty="0" err="1" smtClean="0">
                <a:latin typeface="+mj-lt"/>
                <a:cs typeface="Trebuchet MS"/>
              </a:rPr>
              <a:t>sifat</a:t>
            </a:r>
            <a:r>
              <a:rPr lang="en-US" sz="2400" dirty="0" smtClean="0">
                <a:latin typeface="+mj-lt"/>
                <a:cs typeface="Trebuchet MS"/>
              </a:rPr>
              <a:t>/</a:t>
            </a:r>
            <a:r>
              <a:rPr lang="en-US" sz="2400" dirty="0" err="1" smtClean="0">
                <a:latin typeface="+mj-lt"/>
                <a:cs typeface="Trebuchet MS"/>
              </a:rPr>
              <a:t>karakter</a:t>
            </a:r>
            <a:r>
              <a:rPr lang="id-ID" sz="2400" dirty="0" smtClean="0">
                <a:latin typeface="+mj-lt"/>
                <a:cs typeface="Trebuchet MS"/>
              </a:rPr>
              <a:t>, dll</a:t>
            </a:r>
            <a:r>
              <a:rPr lang="en-US" sz="2400" dirty="0" smtClean="0">
                <a:latin typeface="+mj-lt"/>
                <a:cs typeface="Trebuchet MS"/>
              </a:rPr>
              <a:t>).</a:t>
            </a:r>
            <a:endParaRPr lang="id-ID" sz="2400" dirty="0">
              <a:latin typeface="+mj-lt"/>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odopa meat packing company logo by late Bulgarian graphic artist Stefan Kanchev"/>
          <p:cNvPicPr>
            <a:picLocks noChangeAspect="1" noChangeArrowheads="1"/>
          </p:cNvPicPr>
          <p:nvPr/>
        </p:nvPicPr>
        <p:blipFill>
          <a:blip r:embed="rId2"/>
          <a:srcRect l="12727" t="16364" r="18182" b="16364"/>
          <a:stretch>
            <a:fillRect/>
          </a:stretch>
        </p:blipFill>
        <p:spPr bwMode="auto">
          <a:xfrm>
            <a:off x="609600" y="3657600"/>
            <a:ext cx="2895600" cy="2819400"/>
          </a:xfrm>
          <a:prstGeom prst="rect">
            <a:avLst/>
          </a:prstGeom>
          <a:noFill/>
        </p:spPr>
      </p:pic>
      <p:pic>
        <p:nvPicPr>
          <p:cNvPr id="6146" name="Picture 2" descr="1000+ images about Zoo on Pinterest | Zoos, Logos and Corporate ..."/>
          <p:cNvPicPr>
            <a:picLocks noChangeAspect="1" noChangeArrowheads="1"/>
          </p:cNvPicPr>
          <p:nvPr/>
        </p:nvPicPr>
        <p:blipFill>
          <a:blip r:embed="rId3"/>
          <a:srcRect/>
          <a:stretch>
            <a:fillRect/>
          </a:stretch>
        </p:blipFill>
        <p:spPr bwMode="auto">
          <a:xfrm>
            <a:off x="762000" y="609600"/>
            <a:ext cx="2438400" cy="2993137"/>
          </a:xfrm>
          <a:prstGeom prst="rect">
            <a:avLst/>
          </a:prstGeom>
          <a:noFill/>
        </p:spPr>
      </p:pic>
      <p:pic>
        <p:nvPicPr>
          <p:cNvPr id="6154" name="Picture 10" descr=" "/>
          <p:cNvPicPr>
            <a:picLocks noChangeAspect="1" noChangeArrowheads="1"/>
          </p:cNvPicPr>
          <p:nvPr/>
        </p:nvPicPr>
        <p:blipFill>
          <a:blip r:embed="rId4"/>
          <a:srcRect/>
          <a:stretch>
            <a:fillRect/>
          </a:stretch>
        </p:blipFill>
        <p:spPr bwMode="auto">
          <a:xfrm>
            <a:off x="4191000" y="990600"/>
            <a:ext cx="4038600" cy="51472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nimal Alphabets Representing The First Letter Of Their Names | Naldz Graphics"/>
          <p:cNvPicPr>
            <a:picLocks noChangeAspect="1" noChangeArrowheads="1"/>
          </p:cNvPicPr>
          <p:nvPr/>
        </p:nvPicPr>
        <p:blipFill>
          <a:blip r:embed="rId2"/>
          <a:srcRect/>
          <a:stretch>
            <a:fillRect/>
          </a:stretch>
        </p:blipFill>
        <p:spPr bwMode="auto">
          <a:xfrm>
            <a:off x="609600" y="914400"/>
            <a:ext cx="3576955" cy="5029200"/>
          </a:xfrm>
          <a:prstGeom prst="rect">
            <a:avLst/>
          </a:prstGeom>
          <a:noFill/>
        </p:spPr>
      </p:pic>
      <p:pic>
        <p:nvPicPr>
          <p:cNvPr id="39940" name="Picture 4" descr="Seni Kaligrafi"/>
          <p:cNvPicPr>
            <a:picLocks noChangeAspect="1" noChangeArrowheads="1"/>
          </p:cNvPicPr>
          <p:nvPr/>
        </p:nvPicPr>
        <p:blipFill>
          <a:blip r:embed="rId3"/>
          <a:srcRect/>
          <a:stretch>
            <a:fillRect/>
          </a:stretch>
        </p:blipFill>
        <p:spPr bwMode="auto">
          <a:xfrm>
            <a:off x="4724400" y="914400"/>
            <a:ext cx="3659960" cy="5029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36days is a project that invites designers, illustrators and graphic artists to give their particular view on the signs from our alphabet making one each day.We love animals but we aren't aware of how our daily actions are causing their extinction. For t…"/>
          <p:cNvPicPr>
            <a:picLocks noChangeAspect="1" noChangeArrowheads="1"/>
          </p:cNvPicPr>
          <p:nvPr/>
        </p:nvPicPr>
        <p:blipFill>
          <a:blip r:embed="rId2"/>
          <a:srcRect/>
          <a:stretch>
            <a:fillRect/>
          </a:stretch>
        </p:blipFill>
        <p:spPr bwMode="auto">
          <a:xfrm>
            <a:off x="1143000" y="228600"/>
            <a:ext cx="6400800" cy="6400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bout this item: A physical print of this digital illustration on card stock.  My complete animal alphabet with an animal for each letter of the alphabet"/>
          <p:cNvPicPr>
            <a:picLocks noChangeAspect="1" noChangeArrowheads="1"/>
          </p:cNvPicPr>
          <p:nvPr/>
        </p:nvPicPr>
        <p:blipFill>
          <a:blip r:embed="rId2"/>
          <a:srcRect/>
          <a:stretch>
            <a:fillRect/>
          </a:stretch>
        </p:blipFill>
        <p:spPr bwMode="auto">
          <a:xfrm>
            <a:off x="1752600" y="304800"/>
            <a:ext cx="5006340" cy="62579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The evil twin in Swan Lake"/>
          <p:cNvPicPr>
            <a:picLocks noChangeAspect="1" noChangeArrowheads="1"/>
          </p:cNvPicPr>
          <p:nvPr/>
        </p:nvPicPr>
        <p:blipFill>
          <a:blip r:embed="rId2"/>
          <a:srcRect/>
          <a:stretch>
            <a:fillRect/>
          </a:stretch>
        </p:blipFill>
        <p:spPr bwMode="auto">
          <a:xfrm>
            <a:off x="-7468" y="228600"/>
            <a:ext cx="9151468" cy="64579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The Birds"/>
          <p:cNvPicPr>
            <a:picLocks noChangeAspect="1" noChangeArrowheads="1"/>
          </p:cNvPicPr>
          <p:nvPr/>
        </p:nvPicPr>
        <p:blipFill>
          <a:blip r:embed="rId2"/>
          <a:srcRect/>
          <a:stretch>
            <a:fillRect/>
          </a:stretch>
        </p:blipFill>
        <p:spPr bwMode="auto">
          <a:xfrm>
            <a:off x="4724400" y="381000"/>
            <a:ext cx="4046036" cy="6248400"/>
          </a:xfrm>
          <a:prstGeom prst="rect">
            <a:avLst/>
          </a:prstGeom>
          <a:noFill/>
        </p:spPr>
      </p:pic>
      <p:pic>
        <p:nvPicPr>
          <p:cNvPr id="43012" name="Picture 4" descr=" "/>
          <p:cNvPicPr>
            <a:picLocks noChangeAspect="1" noChangeArrowheads="1"/>
          </p:cNvPicPr>
          <p:nvPr/>
        </p:nvPicPr>
        <p:blipFill>
          <a:blip r:embed="rId3"/>
          <a:srcRect/>
          <a:stretch>
            <a:fillRect/>
          </a:stretch>
        </p:blipFill>
        <p:spPr bwMode="auto">
          <a:xfrm>
            <a:off x="381000" y="381000"/>
            <a:ext cx="4102100" cy="61531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1676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150" normalizeH="0" baseline="0" noProof="0" dirty="0" smtClean="0">
                <a:ln>
                  <a:noFill/>
                </a:ln>
                <a:effectLst/>
                <a:uLnTx/>
                <a:uFillTx/>
                <a:latin typeface="Calibri"/>
                <a:ea typeface="+mj-ea"/>
                <a:cs typeface="Calibri"/>
              </a:rPr>
              <a:t>Te</a:t>
            </a:r>
            <a:r>
              <a:rPr kumimoji="0" lang="en-US" sz="4400" b="1" i="0" u="none" strike="noStrike" kern="1200" cap="none" spc="-150" normalizeH="0" baseline="0" noProof="0" dirty="0" smtClean="0">
                <a:ln>
                  <a:noFill/>
                </a:ln>
                <a:effectLst/>
                <a:uLnTx/>
                <a:uFillTx/>
                <a:latin typeface="Calibri"/>
                <a:ea typeface="+mj-ea"/>
                <a:cs typeface="Calibri"/>
              </a:rPr>
              <a:t>ma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Perorangan</a:t>
            </a: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1175404" y="2209800"/>
            <a:ext cx="6596996" cy="2623795"/>
          </a:xfrm>
          <a:prstGeom prst="rect">
            <a:avLst/>
          </a:prstGeom>
        </p:spPr>
        <p:txBody>
          <a:bodyPr vert="horz" wrap="square" lIns="0" tIns="12700" rIns="0" bIns="0" rtlCol="0">
            <a:spAutoFit/>
          </a:bodyPr>
          <a:lstStyle/>
          <a:p>
            <a:pPr marL="18415" marR="5080" indent="-635" algn="ctr">
              <a:lnSpc>
                <a:spcPct val="99800"/>
              </a:lnSpc>
              <a:spcBef>
                <a:spcPts val="105"/>
              </a:spcBef>
            </a:pPr>
            <a:r>
              <a:rPr lang="en-US" sz="2400" dirty="0" err="1" smtClean="0"/>
              <a:t>Setiap</a:t>
            </a:r>
            <a:r>
              <a:rPr lang="en-US" sz="2400" dirty="0" smtClean="0"/>
              <a:t> </a:t>
            </a:r>
            <a:r>
              <a:rPr lang="en-US" sz="2400" dirty="0" err="1" smtClean="0"/>
              <a:t>orang</a:t>
            </a:r>
            <a:r>
              <a:rPr lang="en-US" sz="2400" dirty="0" smtClean="0"/>
              <a:t> </a:t>
            </a:r>
            <a:r>
              <a:rPr lang="en-US" sz="2400" dirty="0" err="1" smtClean="0"/>
              <a:t>maju</a:t>
            </a:r>
            <a:r>
              <a:rPr lang="en-US" sz="2400" dirty="0" smtClean="0"/>
              <a:t> </a:t>
            </a:r>
            <a:r>
              <a:rPr lang="en-US" sz="2400" dirty="0" err="1" smtClean="0"/>
              <a:t>kedepan</a:t>
            </a:r>
            <a:r>
              <a:rPr lang="en-US" sz="2400" dirty="0" smtClean="0"/>
              <a:t> </a:t>
            </a:r>
            <a:r>
              <a:rPr lang="en-US" sz="2400" dirty="0" err="1" smtClean="0"/>
              <a:t>kelas</a:t>
            </a:r>
            <a:r>
              <a:rPr lang="en-US" sz="2400" dirty="0" smtClean="0"/>
              <a:t> (</a:t>
            </a:r>
            <a:r>
              <a:rPr lang="en-US" sz="2400" dirty="0" err="1" smtClean="0"/>
              <a:t>tidak</a:t>
            </a:r>
            <a:r>
              <a:rPr lang="en-US" sz="2400" dirty="0" smtClean="0"/>
              <a:t> </a:t>
            </a:r>
            <a:r>
              <a:rPr lang="en-US" sz="2400" dirty="0" err="1" smtClean="0"/>
              <a:t>harus</a:t>
            </a:r>
            <a:r>
              <a:rPr lang="en-US" sz="2400" dirty="0" smtClean="0"/>
              <a:t> </a:t>
            </a:r>
            <a:r>
              <a:rPr lang="en-US" sz="2400" dirty="0" err="1" smtClean="0"/>
              <a:t>berurutan</a:t>
            </a:r>
            <a:r>
              <a:rPr lang="en-US" sz="2400" dirty="0" smtClean="0"/>
              <a:t> </a:t>
            </a:r>
            <a:r>
              <a:rPr lang="en-US" sz="2400" dirty="0" err="1" smtClean="0"/>
              <a:t>presensi</a:t>
            </a:r>
            <a:r>
              <a:rPr lang="en-US" sz="2400" dirty="0" smtClean="0"/>
              <a:t>), </a:t>
            </a:r>
            <a:r>
              <a:rPr lang="en-US" sz="2400" dirty="0" err="1" smtClean="0"/>
              <a:t>menuliskan</a:t>
            </a:r>
            <a:r>
              <a:rPr lang="en-US" sz="2400" dirty="0" smtClean="0"/>
              <a:t> </a:t>
            </a:r>
            <a:r>
              <a:rPr lang="en-US" sz="2400" dirty="0" err="1" smtClean="0"/>
              <a:t>nomor</a:t>
            </a:r>
            <a:r>
              <a:rPr lang="en-US" sz="2400" dirty="0" smtClean="0"/>
              <a:t>, </a:t>
            </a:r>
            <a:r>
              <a:rPr lang="en-US" sz="2400" dirty="0" err="1" smtClean="0"/>
              <a:t>nama</a:t>
            </a:r>
            <a:r>
              <a:rPr lang="en-US" sz="2400" dirty="0" smtClean="0"/>
              <a:t> </a:t>
            </a:r>
            <a:r>
              <a:rPr lang="en-US" sz="2400" dirty="0" err="1" smtClean="0"/>
              <a:t>lengkap</a:t>
            </a:r>
            <a:r>
              <a:rPr lang="en-US" sz="2400" dirty="0" smtClean="0"/>
              <a:t>, </a:t>
            </a:r>
            <a:r>
              <a:rPr lang="en-US" sz="2400" dirty="0" err="1" smtClean="0"/>
              <a:t>dan</a:t>
            </a:r>
            <a:r>
              <a:rPr lang="en-US" sz="2400" dirty="0" smtClean="0"/>
              <a:t> </a:t>
            </a:r>
            <a:r>
              <a:rPr lang="en-US" sz="2400" dirty="0" err="1" smtClean="0"/>
              <a:t>pilihan</a:t>
            </a:r>
            <a:r>
              <a:rPr lang="en-US" sz="2400" dirty="0" smtClean="0"/>
              <a:t> fauna (</a:t>
            </a:r>
            <a:r>
              <a:rPr lang="en-US" sz="2400" dirty="0" err="1" smtClean="0"/>
              <a:t>dalam</a:t>
            </a:r>
            <a:r>
              <a:rPr lang="en-US" sz="2400" dirty="0" smtClean="0"/>
              <a:t> 1 </a:t>
            </a:r>
            <a:r>
              <a:rPr lang="en-US" sz="2400" dirty="0" err="1" smtClean="0"/>
              <a:t>kelas</a:t>
            </a:r>
            <a:r>
              <a:rPr lang="en-US" sz="2400" dirty="0" smtClean="0"/>
              <a:t> </a:t>
            </a:r>
            <a:r>
              <a:rPr lang="en-US" sz="2400" dirty="0" err="1" smtClean="0"/>
              <a:t>tidak</a:t>
            </a:r>
            <a:r>
              <a:rPr lang="en-US" sz="2400" dirty="0" smtClean="0"/>
              <a:t> </a:t>
            </a:r>
            <a:r>
              <a:rPr lang="en-US" sz="2400" dirty="0" err="1" smtClean="0"/>
              <a:t>boleh</a:t>
            </a:r>
            <a:r>
              <a:rPr lang="en-US" sz="2400" dirty="0" smtClean="0"/>
              <a:t> </a:t>
            </a:r>
            <a:r>
              <a:rPr lang="en-US" sz="2400" dirty="0" err="1" smtClean="0"/>
              <a:t>sama</a:t>
            </a:r>
            <a:r>
              <a:rPr lang="en-US" sz="2400" dirty="0" smtClean="0"/>
              <a:t>) yang </a:t>
            </a:r>
            <a:r>
              <a:rPr lang="en-US" sz="2400" dirty="0" err="1" smtClean="0"/>
              <a:t>akan</a:t>
            </a:r>
            <a:r>
              <a:rPr lang="en-US" sz="2400" dirty="0" smtClean="0"/>
              <a:t> </a:t>
            </a:r>
            <a:r>
              <a:rPr lang="en-US" sz="2400" dirty="0" err="1" smtClean="0"/>
              <a:t>digarapnya</a:t>
            </a:r>
            <a:r>
              <a:rPr lang="en-US" sz="2400" dirty="0" smtClean="0"/>
              <a:t>. </a:t>
            </a:r>
          </a:p>
          <a:p>
            <a:pPr marL="18415" marR="5080" indent="-635" algn="ctr">
              <a:lnSpc>
                <a:spcPct val="99800"/>
              </a:lnSpc>
              <a:spcBef>
                <a:spcPts val="105"/>
              </a:spcBef>
            </a:pPr>
            <a:endParaRPr lang="en-US" sz="2400" dirty="0" smtClean="0"/>
          </a:p>
          <a:p>
            <a:pPr marL="18415" marR="5080" indent="-635" algn="ctr">
              <a:lnSpc>
                <a:spcPct val="99800"/>
              </a:lnSpc>
              <a:spcBef>
                <a:spcPts val="105"/>
              </a:spcBef>
            </a:pPr>
            <a:r>
              <a:rPr lang="en-US" sz="2400" dirty="0" err="1" smtClean="0"/>
              <a:t>Dosen</a:t>
            </a:r>
            <a:r>
              <a:rPr lang="en-US" sz="2400" dirty="0" smtClean="0"/>
              <a:t> </a:t>
            </a:r>
            <a:r>
              <a:rPr lang="en-US" sz="2400" dirty="0" err="1" smtClean="0"/>
              <a:t>dan</a:t>
            </a:r>
            <a:r>
              <a:rPr lang="en-US" sz="2400" dirty="0" smtClean="0"/>
              <a:t> </a:t>
            </a:r>
            <a:r>
              <a:rPr lang="en-US" sz="2400" dirty="0" err="1" smtClean="0"/>
              <a:t>ketua</a:t>
            </a:r>
            <a:r>
              <a:rPr lang="en-US" sz="2400" dirty="0" smtClean="0"/>
              <a:t> </a:t>
            </a:r>
            <a:r>
              <a:rPr lang="en-US" sz="2400" dirty="0" err="1" smtClean="0"/>
              <a:t>kelas</a:t>
            </a:r>
            <a:r>
              <a:rPr lang="en-US" sz="2400" dirty="0" smtClean="0"/>
              <a:t> </a:t>
            </a:r>
            <a:r>
              <a:rPr lang="en-US" sz="2400" dirty="0" err="1" smtClean="0"/>
              <a:t>memotret</a:t>
            </a:r>
            <a:r>
              <a:rPr lang="en-US" sz="2400" dirty="0" smtClean="0"/>
              <a:t> </a:t>
            </a:r>
            <a:r>
              <a:rPr lang="en-US" sz="2400" dirty="0" err="1" smtClean="0"/>
              <a:t>sebagai</a:t>
            </a:r>
            <a:r>
              <a:rPr lang="en-US" sz="2400" dirty="0" smtClean="0"/>
              <a:t> </a:t>
            </a:r>
            <a:r>
              <a:rPr lang="en-US" sz="2400" dirty="0" err="1" smtClean="0"/>
              <a:t>bentuk</a:t>
            </a:r>
            <a:r>
              <a:rPr lang="en-US" sz="2400" dirty="0" smtClean="0"/>
              <a:t> </a:t>
            </a:r>
            <a:r>
              <a:rPr lang="en-US" sz="2400" dirty="0" err="1" smtClean="0"/>
              <a:t>dokumentasi</a:t>
            </a:r>
            <a:r>
              <a:rPr lang="en-US" sz="2400" dirty="0" smtClean="0"/>
              <a:t> </a:t>
            </a:r>
            <a:r>
              <a:rPr lang="en-US" sz="2400" dirty="0" err="1" smtClean="0"/>
              <a:t>dan</a:t>
            </a:r>
            <a:r>
              <a:rPr lang="en-US" sz="2400" dirty="0" smtClean="0"/>
              <a:t> </a:t>
            </a:r>
            <a:r>
              <a:rPr lang="en-US" sz="2400" dirty="0" err="1" smtClean="0"/>
              <a:t>bukti</a:t>
            </a:r>
            <a:r>
              <a:rPr lang="en-US" sz="2400" dirty="0" smtClean="0"/>
              <a:t>.</a:t>
            </a:r>
            <a:endParaRPr lang="id-ID"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85800" y="2667000"/>
            <a:ext cx="2057400" cy="762000"/>
          </a:xfrm>
        </p:spPr>
        <p:txBody>
          <a:bodyPr>
            <a:normAutofit/>
          </a:bodyPr>
          <a:lstStyle/>
          <a:p>
            <a:pPr algn="ctr" eaLnBrk="1" hangingPunct="1">
              <a:buNone/>
            </a:pPr>
            <a:r>
              <a:rPr lang="en-US" sz="1800" b="1" dirty="0" err="1" smtClean="0">
                <a:solidFill>
                  <a:srgbClr val="FF0000"/>
                </a:solidFill>
              </a:rPr>
              <a:t>Wantoro</a:t>
            </a:r>
            <a:r>
              <a:rPr lang="en-US" sz="1800" b="1" dirty="0" smtClean="0">
                <a:solidFill>
                  <a:srgbClr val="FF0000"/>
                </a:solidFill>
              </a:rPr>
              <a:t>, M.Ds</a:t>
            </a:r>
          </a:p>
          <a:p>
            <a:pPr algn="ctr" eaLnBrk="1" hangingPunct="1">
              <a:buNone/>
            </a:pPr>
            <a:r>
              <a:rPr lang="en-US" sz="1200" dirty="0" err="1" smtClean="0"/>
              <a:t>Koordinator</a:t>
            </a:r>
            <a:endParaRPr lang="en-US" sz="1200" dirty="0" smtClean="0"/>
          </a:p>
          <a:p>
            <a:pPr algn="ctr" eaLnBrk="1" hangingPunct="1">
              <a:buNone/>
            </a:pPr>
            <a:endParaRPr lang="en-US" sz="1800" dirty="0" smtClean="0"/>
          </a:p>
        </p:txBody>
      </p:sp>
      <p:sp>
        <p:nvSpPr>
          <p:cNvPr id="3" name="Content Placeholder 2"/>
          <p:cNvSpPr txBox="1">
            <a:spLocks/>
          </p:cNvSpPr>
          <p:nvPr/>
        </p:nvSpPr>
        <p:spPr>
          <a:xfrm>
            <a:off x="6324600" y="2667000"/>
            <a:ext cx="2286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Ahmad </a:t>
            </a: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Deptian</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276600" y="2667000"/>
            <a:ext cx="2667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Deddy</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Kurniawan</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81000" y="5257800"/>
            <a:ext cx="22098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Aditya</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Pranata</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362200" y="5257800"/>
            <a:ext cx="22860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M.Fikri</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H, 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419600" y="5257800"/>
            <a:ext cx="24384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FF0000"/>
                </a:solidFill>
                <a:effectLst/>
                <a:uLnTx/>
                <a:uFillTx/>
                <a:latin typeface="+mn-lt"/>
                <a:ea typeface="+mn-ea"/>
                <a:cs typeface="+mn-cs"/>
              </a:rPr>
              <a:t>Ahmad </a:t>
            </a: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Nurzaeni</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D:\FOTO\Foto Pribadi\20190101_124704.jpg"/>
          <p:cNvPicPr>
            <a:picLocks noChangeAspect="1" noChangeArrowheads="1"/>
          </p:cNvPicPr>
          <p:nvPr/>
        </p:nvPicPr>
        <p:blipFill>
          <a:blip r:embed="rId2" cstate="print">
            <a:grayscl/>
          </a:blip>
          <a:srcRect l="20408" t="14739" r="25896" b="44898"/>
          <a:stretch>
            <a:fillRect/>
          </a:stretch>
        </p:blipFill>
        <p:spPr bwMode="auto">
          <a:xfrm>
            <a:off x="990600" y="838200"/>
            <a:ext cx="1371600" cy="1832919"/>
          </a:xfrm>
          <a:prstGeom prst="rect">
            <a:avLst/>
          </a:prstGeom>
          <a:noFill/>
        </p:spPr>
      </p:pic>
      <p:sp>
        <p:nvSpPr>
          <p:cNvPr id="9" name="Content Placeholder 2"/>
          <p:cNvSpPr txBox="1">
            <a:spLocks/>
          </p:cNvSpPr>
          <p:nvPr/>
        </p:nvSpPr>
        <p:spPr>
          <a:xfrm>
            <a:off x="6553200" y="5257800"/>
            <a:ext cx="2438400" cy="7620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err="1" smtClean="0">
                <a:ln>
                  <a:noFill/>
                </a:ln>
                <a:solidFill>
                  <a:srgbClr val="FF0000"/>
                </a:solidFill>
                <a:effectLst/>
                <a:uLnTx/>
                <a:uFillTx/>
                <a:latin typeface="+mn-lt"/>
                <a:ea typeface="+mn-ea"/>
                <a:cs typeface="+mn-cs"/>
              </a:rPr>
              <a:t>Ganjar</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 M, </a:t>
            </a:r>
            <a:r>
              <a:rPr kumimoji="0" lang="en-US" sz="1800" b="1" i="0" u="none" strike="noStrike" kern="1200" cap="none" spc="0" normalizeH="0" baseline="0" noProof="0" dirty="0" smtClean="0">
                <a:ln>
                  <a:noFill/>
                </a:ln>
                <a:solidFill>
                  <a:srgbClr val="FF0000"/>
                </a:solidFill>
                <a:effectLst/>
                <a:uLnTx/>
                <a:uFillTx/>
                <a:latin typeface="+mn-lt"/>
                <a:ea typeface="+mn-ea"/>
                <a:cs typeface="+mn-cs"/>
              </a:rPr>
              <a:t>M.Ds</a:t>
            </a:r>
          </a:p>
          <a:p>
            <a:pPr marL="342900" indent="-342900" algn="ctr">
              <a:spcBef>
                <a:spcPct val="20000"/>
              </a:spcBef>
            </a:pPr>
            <a:r>
              <a:rPr lang="en-US" sz="1200" dirty="0" err="1" smtClean="0"/>
              <a:t>Dosen</a:t>
            </a:r>
            <a:endParaRPr lang="en-US" sz="1200"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 name="Picture 2" descr="C:\Users\Wantoro\Downloads\WhatsApp Image 2020-03-05 at 15.25.57.jpeg"/>
          <p:cNvPicPr>
            <a:picLocks noChangeAspect="1" noChangeArrowheads="1"/>
          </p:cNvPicPr>
          <p:nvPr/>
        </p:nvPicPr>
        <p:blipFill>
          <a:blip r:embed="rId3" cstate="print">
            <a:lum contrast="20000"/>
          </a:blip>
          <a:srcRect/>
          <a:stretch>
            <a:fillRect/>
          </a:stretch>
        </p:blipFill>
        <p:spPr bwMode="auto">
          <a:xfrm>
            <a:off x="762000" y="3429000"/>
            <a:ext cx="1295400" cy="1743546"/>
          </a:xfrm>
          <a:prstGeom prst="rect">
            <a:avLst/>
          </a:prstGeom>
          <a:noFill/>
        </p:spPr>
      </p:pic>
      <p:pic>
        <p:nvPicPr>
          <p:cNvPr id="1027" name="Picture 3" descr="C:\Users\Wantoro\Downloads\WhatsApp Image 2020-03-05 at 15.16.52.jpeg"/>
          <p:cNvPicPr>
            <a:picLocks noChangeAspect="1" noChangeArrowheads="1"/>
          </p:cNvPicPr>
          <p:nvPr/>
        </p:nvPicPr>
        <p:blipFill>
          <a:blip r:embed="rId4" cstate="print"/>
          <a:srcRect/>
          <a:stretch>
            <a:fillRect/>
          </a:stretch>
        </p:blipFill>
        <p:spPr bwMode="auto">
          <a:xfrm>
            <a:off x="6781800" y="838200"/>
            <a:ext cx="1404937" cy="1873249"/>
          </a:xfrm>
          <a:prstGeom prst="rect">
            <a:avLst/>
          </a:prstGeom>
          <a:noFill/>
        </p:spPr>
      </p:pic>
      <p:pic>
        <p:nvPicPr>
          <p:cNvPr id="1028" name="Picture 4" descr="C:\Users\Wantoro\Downloads\WhatsApp Image 2020-03-05 at 15.14.49.jpeg"/>
          <p:cNvPicPr>
            <a:picLocks noChangeAspect="1" noChangeArrowheads="1"/>
          </p:cNvPicPr>
          <p:nvPr/>
        </p:nvPicPr>
        <p:blipFill>
          <a:blip r:embed="rId5" cstate="print">
            <a:lum contrast="-10000"/>
          </a:blip>
          <a:srcRect/>
          <a:stretch>
            <a:fillRect/>
          </a:stretch>
        </p:blipFill>
        <p:spPr bwMode="auto">
          <a:xfrm>
            <a:off x="3733800" y="838200"/>
            <a:ext cx="1828800" cy="1828800"/>
          </a:xfrm>
          <a:prstGeom prst="rect">
            <a:avLst/>
          </a:prstGeom>
          <a:noFill/>
        </p:spPr>
      </p:pic>
      <p:pic>
        <p:nvPicPr>
          <p:cNvPr id="1029" name="Picture 5" descr="C:\Users\Wantoro\Downloads\WhatsApp Image 2020-03-05 at 15.37.02.jpeg"/>
          <p:cNvPicPr>
            <a:picLocks noChangeAspect="1" noChangeArrowheads="1"/>
          </p:cNvPicPr>
          <p:nvPr/>
        </p:nvPicPr>
        <p:blipFill>
          <a:blip r:embed="rId6" cstate="print"/>
          <a:srcRect/>
          <a:stretch>
            <a:fillRect/>
          </a:stretch>
        </p:blipFill>
        <p:spPr bwMode="auto">
          <a:xfrm>
            <a:off x="4800600" y="3429000"/>
            <a:ext cx="1727676" cy="1829136"/>
          </a:xfrm>
          <a:prstGeom prst="rect">
            <a:avLst/>
          </a:prstGeom>
          <a:noFill/>
        </p:spPr>
      </p:pic>
      <p:pic>
        <p:nvPicPr>
          <p:cNvPr id="1030" name="Picture 6" descr="C:\Users\Wantoro\Downloads\WhatsApp Image 2020-03-05 at 15.50.32.jpeg"/>
          <p:cNvPicPr>
            <a:picLocks noChangeAspect="1" noChangeArrowheads="1"/>
          </p:cNvPicPr>
          <p:nvPr/>
        </p:nvPicPr>
        <p:blipFill>
          <a:blip r:embed="rId7" cstate="print"/>
          <a:srcRect l="20823" r="34767" b="41250"/>
          <a:stretch>
            <a:fillRect/>
          </a:stretch>
        </p:blipFill>
        <p:spPr bwMode="auto">
          <a:xfrm>
            <a:off x="2819400" y="3429000"/>
            <a:ext cx="1323773" cy="1752600"/>
          </a:xfrm>
          <a:prstGeom prst="rect">
            <a:avLst/>
          </a:prstGeom>
          <a:noFill/>
        </p:spPr>
      </p:pic>
      <p:pic>
        <p:nvPicPr>
          <p:cNvPr id="1031" name="Picture 7" descr="C:\Users\Wantoro\Downloads\WhatsApp Image 2020-03-05 at 15.44.26.jpeg"/>
          <p:cNvPicPr>
            <a:picLocks noChangeAspect="1" noChangeArrowheads="1"/>
          </p:cNvPicPr>
          <p:nvPr/>
        </p:nvPicPr>
        <p:blipFill>
          <a:blip r:embed="rId8" cstate="print"/>
          <a:srcRect/>
          <a:stretch>
            <a:fillRect/>
          </a:stretch>
        </p:blipFill>
        <p:spPr bwMode="auto">
          <a:xfrm>
            <a:off x="7162800" y="3429000"/>
            <a:ext cx="1274763" cy="184164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1676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150" normalizeH="0" baseline="0" noProof="0" dirty="0" smtClean="0">
                <a:ln>
                  <a:noFill/>
                </a:ln>
                <a:effectLst/>
                <a:uLnTx/>
                <a:uFillTx/>
                <a:latin typeface="Calibri"/>
                <a:ea typeface="+mj-ea"/>
                <a:cs typeface="Calibri"/>
              </a:rPr>
              <a:t>T</a:t>
            </a:r>
            <a:r>
              <a:rPr kumimoji="0" lang="en-US" sz="4400" b="1" i="0" u="none" strike="noStrike" kern="1200" cap="none" spc="-150" normalizeH="0" baseline="0" noProof="0" dirty="0" err="1" smtClean="0">
                <a:ln>
                  <a:noFill/>
                </a:ln>
                <a:effectLst/>
                <a:uLnTx/>
                <a:uFillTx/>
                <a:latin typeface="Calibri"/>
                <a:ea typeface="+mj-ea"/>
                <a:cs typeface="Calibri"/>
              </a:rPr>
              <a:t>ugas</a:t>
            </a:r>
            <a:r>
              <a:rPr kumimoji="0" lang="en-US" sz="4400" b="1" i="0" u="none" strike="noStrike" kern="1200" cap="none" spc="-150" normalizeH="0" baseline="0" noProof="0" dirty="0" smtClean="0">
                <a:ln>
                  <a:noFill/>
                </a:ln>
                <a:effectLst/>
                <a:uLnTx/>
                <a:uFillTx/>
                <a:latin typeface="Calibri"/>
                <a:ea typeface="+mj-ea"/>
                <a:cs typeface="Calibri"/>
              </a:rPr>
              <a:t>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Rumah</a:t>
            </a: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990600" y="1416467"/>
            <a:ext cx="7162800" cy="4242187"/>
          </a:xfrm>
          <a:prstGeom prst="rect">
            <a:avLst/>
          </a:prstGeom>
        </p:spPr>
        <p:txBody>
          <a:bodyPr vert="horz" wrap="square" lIns="0" tIns="12700" rIns="0" bIns="0" rtlCol="0">
            <a:spAutoFit/>
          </a:bodyPr>
          <a:lstStyle/>
          <a:p>
            <a:pPr marL="18415" marR="5080" indent="-635">
              <a:lnSpc>
                <a:spcPct val="99800"/>
              </a:lnSpc>
              <a:spcBef>
                <a:spcPts val="105"/>
              </a:spcBef>
            </a:pPr>
            <a:r>
              <a:rPr lang="en-US" dirty="0" err="1" smtClean="0"/>
              <a:t>Setelah</a:t>
            </a:r>
            <a:r>
              <a:rPr lang="en-US" dirty="0" smtClean="0"/>
              <a:t> </a:t>
            </a:r>
            <a:r>
              <a:rPr lang="en-US" dirty="0" err="1" smtClean="0"/>
              <a:t>menentukkan</a:t>
            </a:r>
            <a:r>
              <a:rPr lang="en-US" dirty="0" smtClean="0"/>
              <a:t> </a:t>
            </a:r>
            <a:r>
              <a:rPr lang="en-US" dirty="0" err="1" smtClean="0"/>
              <a:t>tema</a:t>
            </a:r>
            <a:r>
              <a:rPr lang="en-US" dirty="0" smtClean="0"/>
              <a:t> fauna </a:t>
            </a:r>
            <a:r>
              <a:rPr lang="en-US" dirty="0" err="1" smtClean="0"/>
              <a:t>perorangan</a:t>
            </a:r>
            <a:r>
              <a:rPr lang="en-US" dirty="0" smtClean="0"/>
              <a:t>, </a:t>
            </a:r>
            <a:r>
              <a:rPr lang="en-US" dirty="0" err="1" smtClean="0"/>
              <a:t>setiap</a:t>
            </a:r>
            <a:r>
              <a:rPr lang="en-US" dirty="0" smtClean="0"/>
              <a:t> </a:t>
            </a:r>
            <a:r>
              <a:rPr lang="en-US" dirty="0" err="1" smtClean="0"/>
              <a:t>mahasiswa</a:t>
            </a:r>
            <a:r>
              <a:rPr lang="en-US" dirty="0" smtClean="0"/>
              <a:t> WAJIB </a:t>
            </a:r>
            <a:r>
              <a:rPr lang="en-US" dirty="0" err="1" smtClean="0"/>
              <a:t>mencari</a:t>
            </a:r>
            <a:r>
              <a:rPr lang="en-US" dirty="0" smtClean="0"/>
              <a:t> </a:t>
            </a:r>
            <a:r>
              <a:rPr lang="en-US" dirty="0" smtClean="0"/>
              <a:t>data </a:t>
            </a:r>
            <a:r>
              <a:rPr lang="en-US" dirty="0" err="1" smtClean="0"/>
              <a:t>mengenai</a:t>
            </a:r>
            <a:r>
              <a:rPr lang="en-US" dirty="0" smtClean="0"/>
              <a:t> fauna </a:t>
            </a:r>
            <a:r>
              <a:rPr lang="en-US" dirty="0" err="1" smtClean="0"/>
              <a:t>pilihannya</a:t>
            </a:r>
            <a:r>
              <a:rPr lang="en-US" dirty="0" smtClean="0"/>
              <a:t>, </a:t>
            </a:r>
            <a:r>
              <a:rPr lang="en-US" dirty="0" err="1" smtClean="0"/>
              <a:t>membaca</a:t>
            </a:r>
            <a:r>
              <a:rPr lang="en-US" dirty="0" smtClean="0"/>
              <a:t> </a:t>
            </a:r>
            <a:r>
              <a:rPr lang="en-US" dirty="0" err="1" smtClean="0"/>
              <a:t>dan</a:t>
            </a:r>
            <a:r>
              <a:rPr lang="en-US" dirty="0" smtClean="0"/>
              <a:t> </a:t>
            </a:r>
            <a:r>
              <a:rPr lang="en-US" dirty="0" err="1" smtClean="0"/>
              <a:t>membawa</a:t>
            </a:r>
            <a:r>
              <a:rPr lang="en-US" dirty="0" smtClean="0"/>
              <a:t> </a:t>
            </a:r>
            <a:r>
              <a:rPr lang="en-US" dirty="0" err="1" smtClean="0"/>
              <a:t>dalam</a:t>
            </a:r>
            <a:r>
              <a:rPr lang="en-US" dirty="0" smtClean="0"/>
              <a:t> </a:t>
            </a:r>
            <a:r>
              <a:rPr lang="en-US" dirty="0" err="1" smtClean="0"/>
              <a:t>bentuk</a:t>
            </a:r>
            <a:r>
              <a:rPr lang="en-US" dirty="0" smtClean="0"/>
              <a:t> print out </a:t>
            </a:r>
            <a:r>
              <a:rPr lang="en-US" dirty="0" err="1" smtClean="0"/>
              <a:t>minggu</a:t>
            </a:r>
            <a:r>
              <a:rPr lang="en-US" dirty="0" smtClean="0"/>
              <a:t> </a:t>
            </a:r>
            <a:r>
              <a:rPr lang="en-US" dirty="0" err="1" smtClean="0"/>
              <a:t>depan</a:t>
            </a:r>
            <a:r>
              <a:rPr lang="en-US" dirty="0" smtClean="0"/>
              <a:t> </a:t>
            </a:r>
            <a:r>
              <a:rPr lang="en-US" dirty="0" err="1" smtClean="0"/>
              <a:t>dengan</a:t>
            </a:r>
            <a:r>
              <a:rPr lang="en-US" dirty="0" smtClean="0"/>
              <a:t> </a:t>
            </a:r>
            <a:r>
              <a:rPr lang="en-US" dirty="0" err="1" smtClean="0"/>
              <a:t>ketentuan</a:t>
            </a:r>
            <a:r>
              <a:rPr lang="en-US" dirty="0" smtClean="0"/>
              <a:t> </a:t>
            </a:r>
            <a:r>
              <a:rPr lang="en-US" dirty="0" err="1" smtClean="0"/>
              <a:t>sbb</a:t>
            </a:r>
            <a:r>
              <a:rPr lang="en-US" dirty="0" smtClean="0"/>
              <a:t> :</a:t>
            </a:r>
          </a:p>
          <a:p>
            <a:pPr marL="18415" marR="5080" indent="-635">
              <a:lnSpc>
                <a:spcPct val="99800"/>
              </a:lnSpc>
              <a:spcBef>
                <a:spcPts val="105"/>
              </a:spcBef>
            </a:pPr>
            <a:endParaRPr lang="en-US" dirty="0" smtClean="0"/>
          </a:p>
          <a:p>
            <a:pPr marL="474980" marR="5080" indent="-457200">
              <a:lnSpc>
                <a:spcPct val="99800"/>
              </a:lnSpc>
              <a:spcBef>
                <a:spcPts val="105"/>
              </a:spcBef>
              <a:buAutoNum type="arabicPeriod"/>
            </a:pPr>
            <a:r>
              <a:rPr lang="en-US" dirty="0" smtClean="0"/>
              <a:t>Data Fauna </a:t>
            </a:r>
            <a:r>
              <a:rPr lang="en-US" dirty="0" err="1" smtClean="0"/>
              <a:t>meliputi</a:t>
            </a:r>
            <a:r>
              <a:rPr lang="en-US" dirty="0" smtClean="0"/>
              <a:t> : </a:t>
            </a:r>
            <a:r>
              <a:rPr lang="en-US" dirty="0" err="1" smtClean="0"/>
              <a:t>Profil</a:t>
            </a:r>
            <a:r>
              <a:rPr lang="en-US" dirty="0" smtClean="0"/>
              <a:t>, Cara </a:t>
            </a:r>
            <a:r>
              <a:rPr lang="en-US" dirty="0" err="1" smtClean="0"/>
              <a:t>berkembang</a:t>
            </a:r>
            <a:r>
              <a:rPr lang="en-US" dirty="0" smtClean="0"/>
              <a:t> </a:t>
            </a:r>
            <a:r>
              <a:rPr lang="en-US" dirty="0" err="1" smtClean="0"/>
              <a:t>biak</a:t>
            </a:r>
            <a:r>
              <a:rPr lang="en-US" dirty="0" smtClean="0"/>
              <a:t>, </a:t>
            </a:r>
            <a:r>
              <a:rPr lang="en-US" dirty="0" err="1" smtClean="0"/>
              <a:t>Makanan</a:t>
            </a:r>
            <a:r>
              <a:rPr lang="en-US" dirty="0" smtClean="0"/>
              <a:t>, Habitat, </a:t>
            </a:r>
            <a:r>
              <a:rPr lang="en-US" dirty="0" err="1" smtClean="0"/>
              <a:t>Senjata</a:t>
            </a:r>
            <a:r>
              <a:rPr lang="en-US" dirty="0" smtClean="0"/>
              <a:t> </a:t>
            </a:r>
            <a:r>
              <a:rPr lang="en-US" dirty="0" err="1" smtClean="0"/>
              <a:t>diri</a:t>
            </a:r>
            <a:r>
              <a:rPr lang="en-US" dirty="0" smtClean="0"/>
              <a:t>/</a:t>
            </a:r>
            <a:r>
              <a:rPr lang="en-US" dirty="0" err="1" smtClean="0"/>
              <a:t>keahlian</a:t>
            </a:r>
            <a:r>
              <a:rPr lang="en-US" dirty="0" smtClean="0"/>
              <a:t>, </a:t>
            </a:r>
            <a:r>
              <a:rPr lang="en-US" dirty="0" err="1" smtClean="0"/>
              <a:t>dll</a:t>
            </a:r>
            <a:r>
              <a:rPr lang="en-US" dirty="0" smtClean="0"/>
              <a:t>. Data </a:t>
            </a:r>
            <a:r>
              <a:rPr lang="en-US" dirty="0" err="1" smtClean="0"/>
              <a:t>berupa</a:t>
            </a:r>
            <a:r>
              <a:rPr lang="en-US" dirty="0" smtClean="0"/>
              <a:t> </a:t>
            </a:r>
            <a:r>
              <a:rPr lang="en-US" dirty="0" err="1" smtClean="0"/>
              <a:t>teks</a:t>
            </a:r>
            <a:r>
              <a:rPr lang="en-US" dirty="0" smtClean="0"/>
              <a:t> </a:t>
            </a:r>
            <a:r>
              <a:rPr lang="en-US" dirty="0" err="1" smtClean="0"/>
              <a:t>dan</a:t>
            </a:r>
            <a:r>
              <a:rPr lang="en-US" dirty="0" smtClean="0"/>
              <a:t> </a:t>
            </a:r>
            <a:r>
              <a:rPr lang="en-US" dirty="0" err="1" smtClean="0"/>
              <a:t>gambar</a:t>
            </a:r>
            <a:r>
              <a:rPr lang="en-US" dirty="0" smtClean="0"/>
              <a:t>.</a:t>
            </a:r>
          </a:p>
          <a:p>
            <a:pPr marL="474980" marR="5080" indent="-457200">
              <a:lnSpc>
                <a:spcPct val="99800"/>
              </a:lnSpc>
              <a:spcBef>
                <a:spcPts val="105"/>
              </a:spcBef>
              <a:buAutoNum type="arabicPeriod"/>
            </a:pPr>
            <a:endParaRPr lang="en-US" dirty="0" smtClean="0"/>
          </a:p>
          <a:p>
            <a:pPr marL="474980" marR="5080" indent="-457200">
              <a:lnSpc>
                <a:spcPct val="99800"/>
              </a:lnSpc>
              <a:spcBef>
                <a:spcPts val="105"/>
              </a:spcBef>
              <a:buAutoNum type="arabicPeriod"/>
            </a:pPr>
            <a:r>
              <a:rPr lang="en-US" dirty="0" smtClean="0"/>
              <a:t>Data </a:t>
            </a:r>
            <a:r>
              <a:rPr lang="en-US" dirty="0" err="1" smtClean="0"/>
              <a:t>diketik</a:t>
            </a:r>
            <a:r>
              <a:rPr lang="en-US" dirty="0" smtClean="0"/>
              <a:t> </a:t>
            </a:r>
            <a:r>
              <a:rPr lang="en-US" dirty="0" err="1" smtClean="0"/>
              <a:t>ulang</a:t>
            </a:r>
            <a:r>
              <a:rPr lang="en-US" dirty="0" smtClean="0"/>
              <a:t> </a:t>
            </a:r>
            <a:r>
              <a:rPr lang="en-US" dirty="0" err="1" smtClean="0"/>
              <a:t>sendiri</a:t>
            </a:r>
            <a:r>
              <a:rPr lang="en-US" dirty="0" smtClean="0"/>
              <a:t> (</a:t>
            </a:r>
            <a:r>
              <a:rPr lang="en-US" dirty="0" err="1" smtClean="0"/>
              <a:t>bukan</a:t>
            </a:r>
            <a:r>
              <a:rPr lang="en-US" dirty="0" smtClean="0"/>
              <a:t> </a:t>
            </a:r>
            <a:r>
              <a:rPr lang="en-US" dirty="0" err="1" smtClean="0"/>
              <a:t>copas</a:t>
            </a:r>
            <a:r>
              <a:rPr lang="en-US" dirty="0" smtClean="0"/>
              <a:t> mentah2 </a:t>
            </a:r>
            <a:r>
              <a:rPr lang="en-US" dirty="0" err="1" smtClean="0"/>
              <a:t>dari</a:t>
            </a:r>
            <a:r>
              <a:rPr lang="en-US" dirty="0" smtClean="0"/>
              <a:t> website/</a:t>
            </a:r>
            <a:r>
              <a:rPr lang="en-US" dirty="0" err="1" smtClean="0"/>
              <a:t>wikipedia</a:t>
            </a:r>
            <a:r>
              <a:rPr lang="en-US" dirty="0" smtClean="0"/>
              <a:t>) </a:t>
            </a:r>
            <a:r>
              <a:rPr lang="en-US" dirty="0" err="1" smtClean="0"/>
              <a:t>dengan</a:t>
            </a:r>
            <a:r>
              <a:rPr lang="en-US" dirty="0" smtClean="0"/>
              <a:t> </a:t>
            </a:r>
            <a:r>
              <a:rPr lang="en-US" dirty="0" err="1" smtClean="0"/>
              <a:t>bahasa</a:t>
            </a:r>
            <a:r>
              <a:rPr lang="en-US" dirty="0" smtClean="0"/>
              <a:t> Indonesia </a:t>
            </a:r>
            <a:r>
              <a:rPr lang="en-US" dirty="0" err="1" smtClean="0"/>
              <a:t>ber</a:t>
            </a:r>
            <a:r>
              <a:rPr lang="en-US" dirty="0" smtClean="0"/>
              <a:t> EYD, </a:t>
            </a:r>
            <a:r>
              <a:rPr lang="en-US" dirty="0" err="1" smtClean="0"/>
              <a:t>dengan</a:t>
            </a:r>
            <a:r>
              <a:rPr lang="en-US" dirty="0" smtClean="0"/>
              <a:t> </a:t>
            </a:r>
            <a:r>
              <a:rPr lang="en-US" dirty="0" err="1" smtClean="0"/>
              <a:t>huruf</a:t>
            </a:r>
            <a:r>
              <a:rPr lang="en-US" dirty="0" smtClean="0"/>
              <a:t> </a:t>
            </a:r>
            <a:r>
              <a:rPr lang="en-US" dirty="0" smtClean="0"/>
              <a:t>Calibri </a:t>
            </a:r>
            <a:r>
              <a:rPr lang="en-US" dirty="0" smtClean="0"/>
              <a:t>11 </a:t>
            </a:r>
            <a:r>
              <a:rPr lang="en-US" dirty="0" smtClean="0"/>
              <a:t>pt </a:t>
            </a:r>
            <a:r>
              <a:rPr lang="en-US" dirty="0" err="1" smtClean="0"/>
              <a:t>Spasi</a:t>
            </a:r>
            <a:r>
              <a:rPr lang="en-US" dirty="0" smtClean="0"/>
              <a:t> </a:t>
            </a:r>
            <a:r>
              <a:rPr lang="en-US" dirty="0" smtClean="0"/>
              <a:t>1,5pt, Margin </a:t>
            </a:r>
            <a:r>
              <a:rPr lang="en-US" dirty="0" smtClean="0"/>
              <a:t>4-3-3-3</a:t>
            </a:r>
            <a:r>
              <a:rPr lang="en-US" dirty="0" smtClean="0"/>
              <a:t>, Minimal 10 </a:t>
            </a:r>
            <a:r>
              <a:rPr lang="en-US" dirty="0" err="1" smtClean="0"/>
              <a:t>halaman</a:t>
            </a:r>
            <a:r>
              <a:rPr lang="en-US" dirty="0" smtClean="0"/>
              <a:t> (</a:t>
            </a:r>
            <a:r>
              <a:rPr lang="en-US" dirty="0" err="1" smtClean="0"/>
              <a:t>termasuk</a:t>
            </a:r>
            <a:r>
              <a:rPr lang="en-US" dirty="0" smtClean="0"/>
              <a:t> cover), </a:t>
            </a:r>
            <a:r>
              <a:rPr lang="en-US" dirty="0" err="1" smtClean="0"/>
              <a:t>Diberi</a:t>
            </a:r>
            <a:r>
              <a:rPr lang="en-US" dirty="0" smtClean="0"/>
              <a:t> </a:t>
            </a:r>
            <a:r>
              <a:rPr lang="en-US" dirty="0" err="1" smtClean="0"/>
              <a:t>sampul</a:t>
            </a:r>
            <a:r>
              <a:rPr lang="en-US" dirty="0" smtClean="0"/>
              <a:t> </a:t>
            </a:r>
            <a:r>
              <a:rPr lang="en-US" dirty="0" err="1" smtClean="0"/>
              <a:t>resmi</a:t>
            </a:r>
            <a:r>
              <a:rPr lang="en-US" dirty="0" smtClean="0"/>
              <a:t> </a:t>
            </a:r>
            <a:r>
              <a:rPr lang="en-US" dirty="0" err="1" smtClean="0"/>
              <a:t>berlogo</a:t>
            </a:r>
            <a:r>
              <a:rPr lang="en-US" dirty="0" smtClean="0"/>
              <a:t> UNIKOM, </a:t>
            </a:r>
            <a:r>
              <a:rPr lang="en-US" dirty="0" err="1" smtClean="0"/>
              <a:t>Membuat</a:t>
            </a:r>
            <a:r>
              <a:rPr lang="en-US" dirty="0" smtClean="0"/>
              <a:t> </a:t>
            </a:r>
            <a:r>
              <a:rPr lang="en-US" dirty="0" err="1" smtClean="0"/>
              <a:t>Daftar</a:t>
            </a:r>
            <a:r>
              <a:rPr lang="en-US" dirty="0" smtClean="0"/>
              <a:t> </a:t>
            </a:r>
            <a:r>
              <a:rPr lang="en-US" dirty="0" err="1" smtClean="0"/>
              <a:t>Pustaka</a:t>
            </a:r>
            <a:r>
              <a:rPr lang="en-US" dirty="0" smtClean="0"/>
              <a:t>/</a:t>
            </a:r>
            <a:r>
              <a:rPr lang="en-US" dirty="0" err="1" smtClean="0"/>
              <a:t>Referensi</a:t>
            </a:r>
            <a:r>
              <a:rPr lang="en-US" dirty="0" smtClean="0"/>
              <a:t> </a:t>
            </a:r>
            <a:r>
              <a:rPr lang="en-US" dirty="0" err="1" smtClean="0"/>
              <a:t>sumber</a:t>
            </a:r>
            <a:r>
              <a:rPr lang="en-US" dirty="0" smtClean="0"/>
              <a:t>, Print &amp; </a:t>
            </a:r>
            <a:r>
              <a:rPr lang="en-US" dirty="0" err="1" smtClean="0"/>
              <a:t>Jilid</a:t>
            </a:r>
            <a:r>
              <a:rPr lang="en-US" dirty="0" smtClean="0"/>
              <a:t> </a:t>
            </a:r>
            <a:r>
              <a:rPr lang="en-US" dirty="0" err="1" smtClean="0"/>
              <a:t>Hekter</a:t>
            </a:r>
            <a:r>
              <a:rPr lang="en-US" dirty="0" smtClean="0"/>
              <a:t>.</a:t>
            </a:r>
          </a:p>
          <a:p>
            <a:pPr marL="474980" marR="5080" indent="-457200">
              <a:lnSpc>
                <a:spcPct val="99800"/>
              </a:lnSpc>
              <a:spcBef>
                <a:spcPts val="105"/>
              </a:spcBef>
              <a:buAutoNum type="arabicPeriod"/>
            </a:pPr>
            <a:endParaRPr lang="en-US" dirty="0" smtClean="0"/>
          </a:p>
          <a:p>
            <a:pPr marL="474980" marR="5080" indent="-457200">
              <a:lnSpc>
                <a:spcPct val="99800"/>
              </a:lnSpc>
              <a:spcBef>
                <a:spcPts val="105"/>
              </a:spcBef>
              <a:buAutoNum type="arabicPeriod"/>
            </a:pPr>
            <a:r>
              <a:rPr lang="en-US" dirty="0" err="1" smtClean="0"/>
              <a:t>Syarat</a:t>
            </a:r>
            <a:r>
              <a:rPr lang="en-US" dirty="0" smtClean="0"/>
              <a:t> </a:t>
            </a:r>
            <a:r>
              <a:rPr lang="en-US" dirty="0" err="1" smtClean="0"/>
              <a:t>diatas</a:t>
            </a:r>
            <a:r>
              <a:rPr lang="en-US" dirty="0" smtClean="0"/>
              <a:t> </a:t>
            </a:r>
            <a:r>
              <a:rPr lang="en-US" dirty="0" err="1" smtClean="0"/>
              <a:t>merupakan</a:t>
            </a:r>
            <a:r>
              <a:rPr lang="en-US" dirty="0" smtClean="0"/>
              <a:t> </a:t>
            </a:r>
            <a:r>
              <a:rPr lang="en-US" dirty="0" err="1" smtClean="0"/>
              <a:t>syarat</a:t>
            </a:r>
            <a:r>
              <a:rPr lang="en-US" dirty="0" smtClean="0"/>
              <a:t> </a:t>
            </a:r>
            <a:r>
              <a:rPr lang="en-US" dirty="0" err="1" smtClean="0"/>
              <a:t>kehadiran</a:t>
            </a:r>
            <a:r>
              <a:rPr lang="en-US" dirty="0" smtClean="0"/>
              <a:t>.</a:t>
            </a:r>
          </a:p>
          <a:p>
            <a:pPr marL="18415" marR="5080" indent="-635" algn="ctr">
              <a:lnSpc>
                <a:spcPct val="99800"/>
              </a:lnSpc>
              <a:spcBef>
                <a:spcPts val="105"/>
              </a:spcBef>
            </a:pPr>
            <a:endParaRPr lang="id-ID" sz="1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itle 1"/>
          <p:cNvSpPr txBox="1">
            <a:spLocks/>
          </p:cNvSpPr>
          <p:nvPr/>
        </p:nvSpPr>
        <p:spPr>
          <a:xfrm>
            <a:off x="838200" y="15240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Selamat</a:t>
            </a:r>
            <a:r>
              <a:rPr kumimoji="0" lang="en-US" sz="4400" b="1" i="0" u="none" strike="noStrike" kern="1200" cap="none" spc="-150" normalizeH="0" baseline="0" noProof="0" dirty="0" smtClean="0">
                <a:ln>
                  <a:noFill/>
                </a:ln>
                <a:solidFill>
                  <a:schemeClr val="bg1"/>
                </a:solidFill>
                <a:effectLst/>
                <a:uLnTx/>
                <a:uFillTx/>
                <a:latin typeface="Calibri"/>
                <a:ea typeface="+mj-ea"/>
                <a:cs typeface="Calibri"/>
              </a:rPr>
              <a:t>  </a:t>
            </a:r>
            <a:r>
              <a:rPr kumimoji="0" lang="en-US" sz="4400" b="1" i="0" u="none" strike="noStrike" kern="1200" cap="none" spc="-150" normalizeH="0" baseline="0" noProof="0" dirty="0" err="1" smtClean="0">
                <a:ln>
                  <a:noFill/>
                </a:ln>
                <a:solidFill>
                  <a:srgbClr val="FF0000"/>
                </a:solidFill>
                <a:effectLst/>
                <a:uLnTx/>
                <a:uFillTx/>
                <a:latin typeface="Calibri"/>
                <a:ea typeface="+mj-ea"/>
                <a:cs typeface="Calibri"/>
              </a:rPr>
              <a:t>Berkarya</a:t>
            </a:r>
            <a:endParaRPr kumimoji="0" lang="en-US" sz="8000" b="1" i="0" u="none" strike="noStrike" kern="1200" cap="none" spc="-150" normalizeH="0" baseline="0" noProof="0" dirty="0">
              <a:ln>
                <a:noFill/>
              </a:ln>
              <a:solidFill>
                <a:srgbClr val="FF0000"/>
              </a:solidFill>
              <a:effectLst/>
              <a:uLnTx/>
              <a:uFillTx/>
              <a:latin typeface="Calibri"/>
              <a:ea typeface="+mj-ea"/>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838200" y="2057400"/>
            <a:ext cx="7391400" cy="3679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150" normalizeH="0" baseline="0" noProof="0" dirty="0" err="1" smtClean="0">
                <a:ln>
                  <a:noFill/>
                </a:ln>
                <a:effectLst/>
                <a:uLnTx/>
                <a:uFillTx/>
                <a:latin typeface="Calibri"/>
                <a:ea typeface="+mj-ea"/>
                <a:cs typeface="Calibri"/>
              </a:rPr>
              <a:t>Aturan</a:t>
            </a:r>
            <a:r>
              <a:rPr kumimoji="0" lang="en-US" sz="4400" b="1" i="0" u="none" strike="noStrike" kern="1200" cap="none" spc="-150" normalizeH="0" baseline="0" noProof="0" dirty="0" smtClean="0">
                <a:ln>
                  <a:noFill/>
                </a:ln>
                <a:effectLst/>
                <a:uLnTx/>
                <a:uFillTx/>
                <a:latin typeface="Calibri"/>
                <a:ea typeface="+mj-ea"/>
                <a:cs typeface="Calibri"/>
              </a:rPr>
              <a:t> </a:t>
            </a:r>
            <a:r>
              <a:rPr kumimoji="0" lang="en-US" sz="4400" b="1" i="0" u="none" strike="noStrike" kern="1200" cap="none" spc="-150" normalizeH="0" baseline="0" noProof="0" dirty="0" err="1" smtClean="0">
                <a:ln>
                  <a:noFill/>
                </a:ln>
                <a:solidFill>
                  <a:schemeClr val="bg1"/>
                </a:solidFill>
                <a:effectLst/>
                <a:uLnTx/>
                <a:uFillTx/>
                <a:latin typeface="Calibri"/>
                <a:ea typeface="+mj-ea"/>
                <a:cs typeface="Calibri"/>
              </a:rPr>
              <a:t>Perkuliahan</a:t>
            </a:r>
            <a: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t/>
            </a:r>
            <a:br>
              <a:rPr kumimoji="0" lang="en-US" sz="8000" b="1" i="0" u="none" strike="noStrike" kern="1200" cap="none" spc="-150" normalizeH="0" baseline="0" noProof="0" dirty="0" smtClean="0">
                <a:ln>
                  <a:noFill/>
                </a:ln>
                <a:solidFill>
                  <a:schemeClr val="bg1"/>
                </a:solidFill>
                <a:effectLst/>
                <a:uLnTx/>
                <a:uFillTx/>
                <a:latin typeface="Calibri"/>
                <a:ea typeface="+mj-ea"/>
                <a:cs typeface="Calibri"/>
              </a:rPr>
            </a:br>
            <a:endParaRPr kumimoji="0" lang="en-US" sz="8000" b="1" i="0" u="none" strike="noStrike" kern="1200" cap="none" spc="-150" normalizeH="0" baseline="0" noProof="0" dirty="0">
              <a:ln>
                <a:noFill/>
              </a:ln>
              <a:solidFill>
                <a:schemeClr val="bg1"/>
              </a:solidFill>
              <a:effectLst/>
              <a:uLnTx/>
              <a:uFillTx/>
              <a:latin typeface="Calibri"/>
              <a:ea typeface="+mj-ea"/>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295400"/>
            <a:ext cx="7467600" cy="4525963"/>
          </a:xfrm>
        </p:spPr>
        <p:txBody>
          <a:bodyPr/>
          <a:lstStyle/>
          <a:p>
            <a:pPr eaLnBrk="1" hangingPunct="1"/>
            <a:r>
              <a:rPr lang="en-US" b="1" dirty="0" err="1" smtClean="0">
                <a:solidFill>
                  <a:srgbClr val="FF0000"/>
                </a:solidFill>
              </a:rPr>
              <a:t>Aturan</a:t>
            </a:r>
            <a:r>
              <a:rPr lang="en-US" b="1" dirty="0" smtClean="0">
                <a:solidFill>
                  <a:srgbClr val="FF0000"/>
                </a:solidFill>
              </a:rPr>
              <a:t> </a:t>
            </a:r>
            <a:r>
              <a:rPr lang="en-US" b="1" dirty="0" err="1" smtClean="0">
                <a:solidFill>
                  <a:srgbClr val="FF0000"/>
                </a:solidFill>
              </a:rPr>
              <a:t>Kelas</a:t>
            </a:r>
            <a:endParaRPr lang="en-US" b="1" dirty="0" smtClean="0">
              <a:solidFill>
                <a:srgbClr val="FF0000"/>
              </a:solidFill>
            </a:endParaRPr>
          </a:p>
          <a:p>
            <a:pPr eaLnBrk="1" hangingPunct="1">
              <a:buFont typeface="Arial" charset="0"/>
              <a:buNone/>
            </a:pPr>
            <a:r>
              <a:rPr lang="en-US" sz="1600" dirty="0" smtClean="0"/>
              <a:t>	</a:t>
            </a:r>
            <a:r>
              <a:rPr lang="en-US" sz="1700" dirty="0" smtClean="0"/>
              <a:t>Mahasiswa wajib hadir di kelas dengan maksimal keterlambatan 15 menit dari jadwal perkuliahan, mencatat </a:t>
            </a:r>
            <a:r>
              <a:rPr lang="id-ID" sz="1700" dirty="0" smtClean="0"/>
              <a:t>&amp; menaati </a:t>
            </a:r>
            <a:r>
              <a:rPr lang="en-US" sz="1700" dirty="0" smtClean="0"/>
              <a:t>brief/materi  perkuliahan dari dosen, membawa progres &amp; </a:t>
            </a:r>
            <a:r>
              <a:rPr lang="en-US" sz="1700" dirty="0" err="1" smtClean="0"/>
              <a:t>referensi</a:t>
            </a:r>
            <a:r>
              <a:rPr lang="en-US" sz="1700" dirty="0" smtClean="0"/>
              <a:t> </a:t>
            </a:r>
            <a:r>
              <a:rPr lang="en-US" sz="1700" dirty="0" err="1" smtClean="0"/>
              <a:t>proyek</a:t>
            </a:r>
            <a:r>
              <a:rPr lang="en-US" sz="1700" dirty="0" smtClean="0"/>
              <a:t>, </a:t>
            </a:r>
            <a:r>
              <a:rPr lang="en-US" sz="1700" dirty="0" err="1" smtClean="0"/>
              <a:t>mengumpulkan</a:t>
            </a:r>
            <a:r>
              <a:rPr lang="en-US" sz="1700" dirty="0" smtClean="0"/>
              <a:t> </a:t>
            </a:r>
            <a:r>
              <a:rPr lang="en-US" sz="1700" dirty="0" err="1" smtClean="0"/>
              <a:t>tugas</a:t>
            </a:r>
            <a:r>
              <a:rPr lang="en-US" sz="1700" dirty="0" smtClean="0"/>
              <a:t> </a:t>
            </a:r>
            <a:r>
              <a:rPr lang="en-US" sz="1700" dirty="0" err="1" smtClean="0"/>
              <a:t>dengan</a:t>
            </a:r>
            <a:r>
              <a:rPr lang="en-US" sz="1700" dirty="0" smtClean="0"/>
              <a:t> </a:t>
            </a:r>
            <a:r>
              <a:rPr lang="en-US" sz="1700" dirty="0" err="1" smtClean="0"/>
              <a:t>baik</a:t>
            </a:r>
            <a:r>
              <a:rPr lang="en-US" sz="1700" dirty="0" smtClean="0"/>
              <a:t> </a:t>
            </a:r>
            <a:r>
              <a:rPr lang="en-US" sz="1700" dirty="0" err="1" smtClean="0"/>
              <a:t>dan</a:t>
            </a:r>
            <a:r>
              <a:rPr lang="en-US" sz="1700" dirty="0" smtClean="0"/>
              <a:t> </a:t>
            </a:r>
            <a:r>
              <a:rPr lang="en-US" sz="1700" dirty="0" err="1" smtClean="0"/>
              <a:t>benar</a:t>
            </a:r>
            <a:r>
              <a:rPr lang="en-US" sz="1700" dirty="0" smtClean="0"/>
              <a:t> </a:t>
            </a:r>
            <a:r>
              <a:rPr lang="en-US" sz="1700" dirty="0" err="1" smtClean="0"/>
              <a:t>serta</a:t>
            </a:r>
            <a:r>
              <a:rPr lang="en-US" sz="1700" dirty="0" smtClean="0"/>
              <a:t> tidak melakukan plagiasi.</a:t>
            </a:r>
          </a:p>
          <a:p>
            <a:pPr eaLnBrk="1" hangingPunct="1">
              <a:buFont typeface="Arial" charset="0"/>
              <a:buNone/>
            </a:pPr>
            <a:endParaRPr lang="en-US" sz="1600" dirty="0" smtClean="0"/>
          </a:p>
          <a:p>
            <a:pPr eaLnBrk="1" hangingPunct="1"/>
            <a:r>
              <a:rPr lang="en-US" b="1" dirty="0" err="1" smtClean="0">
                <a:solidFill>
                  <a:srgbClr val="FF0000"/>
                </a:solidFill>
              </a:rPr>
              <a:t>Kehadiran</a:t>
            </a:r>
            <a:endParaRPr lang="en-US" b="1" dirty="0" smtClean="0">
              <a:solidFill>
                <a:srgbClr val="FF0000"/>
              </a:solidFill>
            </a:endParaRPr>
          </a:p>
          <a:p>
            <a:pPr eaLnBrk="1" hangingPunct="1">
              <a:buFont typeface="Arial" charset="0"/>
              <a:buNone/>
            </a:pPr>
            <a:r>
              <a:rPr lang="en-US" sz="2000" dirty="0" smtClean="0"/>
              <a:t>	</a:t>
            </a:r>
            <a:r>
              <a:rPr lang="en-US" sz="1700" dirty="0" err="1" smtClean="0"/>
              <a:t>Setiap</a:t>
            </a:r>
            <a:r>
              <a:rPr lang="en-US" sz="1700" dirty="0" smtClean="0"/>
              <a:t> </a:t>
            </a:r>
            <a:r>
              <a:rPr lang="en-US" sz="1700" dirty="0" err="1" smtClean="0"/>
              <a:t>mahasiswa</a:t>
            </a:r>
            <a:r>
              <a:rPr lang="en-US" sz="1700" dirty="0" smtClean="0"/>
              <a:t> </a:t>
            </a:r>
            <a:r>
              <a:rPr lang="en-US" sz="1700" dirty="0" err="1" smtClean="0"/>
              <a:t>wajib</a:t>
            </a:r>
            <a:r>
              <a:rPr lang="en-US" sz="1700" dirty="0" smtClean="0"/>
              <a:t> </a:t>
            </a:r>
            <a:r>
              <a:rPr lang="en-US" sz="1700" dirty="0" err="1" smtClean="0"/>
              <a:t>mengikuti</a:t>
            </a:r>
            <a:r>
              <a:rPr lang="en-US" sz="1700" dirty="0" smtClean="0"/>
              <a:t> </a:t>
            </a:r>
            <a:r>
              <a:rPr lang="en-US" sz="1700" dirty="0" err="1" smtClean="0"/>
              <a:t>mata</a:t>
            </a:r>
            <a:r>
              <a:rPr lang="en-US" sz="1700" dirty="0" smtClean="0"/>
              <a:t> </a:t>
            </a:r>
            <a:r>
              <a:rPr lang="en-US" sz="1700" dirty="0" err="1" smtClean="0"/>
              <a:t>kuliah</a:t>
            </a:r>
            <a:r>
              <a:rPr lang="en-US" sz="1700" dirty="0" smtClean="0"/>
              <a:t> </a:t>
            </a:r>
            <a:r>
              <a:rPr lang="en-US" sz="1700" dirty="0" err="1" smtClean="0"/>
              <a:t>Tipografi</a:t>
            </a:r>
            <a:r>
              <a:rPr lang="en-US" sz="1700" dirty="0" smtClean="0"/>
              <a:t> II </a:t>
            </a:r>
            <a:r>
              <a:rPr lang="en-US" sz="1700" dirty="0" err="1" smtClean="0"/>
              <a:t>dengan</a:t>
            </a:r>
            <a:r>
              <a:rPr lang="en-US" sz="1700" dirty="0" smtClean="0"/>
              <a:t> </a:t>
            </a:r>
            <a:r>
              <a:rPr lang="en-US" sz="1700" dirty="0" err="1" smtClean="0"/>
              <a:t>rasio</a:t>
            </a:r>
            <a:r>
              <a:rPr lang="en-US" sz="1700" dirty="0" smtClean="0"/>
              <a:t> </a:t>
            </a:r>
            <a:r>
              <a:rPr lang="en-US" sz="1700" dirty="0" err="1" smtClean="0"/>
              <a:t>kehadiran</a:t>
            </a:r>
            <a:r>
              <a:rPr lang="en-US" sz="1700" dirty="0" smtClean="0"/>
              <a:t> 80% </a:t>
            </a:r>
            <a:r>
              <a:rPr lang="en-US" sz="1700" dirty="0" err="1" smtClean="0"/>
              <a:t>atau</a:t>
            </a:r>
            <a:r>
              <a:rPr lang="en-US" sz="1700" dirty="0" smtClean="0"/>
              <a:t> 13x </a:t>
            </a:r>
            <a:r>
              <a:rPr lang="en-US" sz="1700" dirty="0" err="1" smtClean="0"/>
              <a:t>pertemuan</a:t>
            </a:r>
            <a:r>
              <a:rPr lang="en-US" sz="1700" dirty="0" smtClean="0"/>
              <a:t> (</a:t>
            </a:r>
            <a:r>
              <a:rPr lang="en-US" sz="1700" dirty="0" err="1" smtClean="0"/>
              <a:t>termasuk</a:t>
            </a:r>
            <a:r>
              <a:rPr lang="en-US" sz="1700" dirty="0" smtClean="0"/>
              <a:t> UTS &amp; UAS). Ketidakhadiran  maksimal </a:t>
            </a:r>
            <a:r>
              <a:rPr lang="en-US" sz="1700" dirty="0" err="1" smtClean="0"/>
              <a:t>adalah</a:t>
            </a:r>
            <a:r>
              <a:rPr lang="en-US" sz="1700" dirty="0" smtClean="0"/>
              <a:t> 20% (sekitar </a:t>
            </a:r>
            <a:r>
              <a:rPr lang="id-ID" sz="1700" dirty="0" smtClean="0"/>
              <a:t>3</a:t>
            </a:r>
            <a:r>
              <a:rPr lang="en-US" sz="1700" dirty="0" smtClean="0"/>
              <a:t> pertemuan)</a:t>
            </a:r>
            <a:r>
              <a:rPr lang="id-ID" sz="1700" dirty="0" smtClean="0"/>
              <a:t>. S</a:t>
            </a:r>
            <a:r>
              <a:rPr lang="en-US" sz="1700" dirty="0" smtClean="0"/>
              <a:t>akit, izin &amp; dispensasi</a:t>
            </a:r>
            <a:r>
              <a:rPr lang="id-ID" sz="1700" dirty="0" smtClean="0"/>
              <a:t> mendapat catatan khusus.</a:t>
            </a:r>
            <a:r>
              <a:rPr lang="en-US" sz="1700" dirty="0" smtClean="0"/>
              <a:t/>
            </a:r>
            <a:br>
              <a:rPr lang="en-US" sz="1700" dirty="0" smtClean="0"/>
            </a:br>
            <a:r>
              <a:rPr lang="en-US" sz="1700" dirty="0" smtClean="0"/>
              <a:t/>
            </a:r>
            <a:br>
              <a:rPr lang="en-US" sz="1700" dirty="0" smtClean="0"/>
            </a:br>
            <a:r>
              <a:rPr lang="en-US" sz="1700" dirty="0" smtClean="0"/>
              <a:t>Melebihi batas minimum kehadiran otomatis akan dicoret dari daftar peserta Tipografi </a:t>
            </a:r>
            <a:r>
              <a:rPr lang="id-ID" sz="1700" dirty="0" smtClean="0"/>
              <a:t>II</a:t>
            </a:r>
            <a:r>
              <a:rPr lang="en-US" sz="1700" dirty="0" smtClean="0"/>
              <a:t> &amp; </a:t>
            </a:r>
            <a:r>
              <a:rPr lang="en-US" sz="1700" dirty="0" err="1" smtClean="0"/>
              <a:t>otomatis</a:t>
            </a:r>
            <a:r>
              <a:rPr lang="en-US" sz="1700" dirty="0" smtClean="0"/>
              <a:t> tidak diluluskan dari mata kuliah tsb.</a:t>
            </a:r>
          </a:p>
          <a:p>
            <a:pPr eaLnBrk="1" hangingPunct="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914400"/>
            <a:ext cx="7543800" cy="4953000"/>
          </a:xfrm>
        </p:spPr>
        <p:txBody>
          <a:bodyPr>
            <a:normAutofit/>
          </a:bodyPr>
          <a:lstStyle/>
          <a:p>
            <a:pPr>
              <a:buNone/>
            </a:pPr>
            <a:endParaRPr lang="en-US" sz="1700" dirty="0" smtClean="0"/>
          </a:p>
          <a:p>
            <a:pPr eaLnBrk="1" hangingPunct="1"/>
            <a:r>
              <a:rPr lang="en-US" b="1" dirty="0" err="1" smtClean="0">
                <a:solidFill>
                  <a:srgbClr val="FF0000"/>
                </a:solidFill>
              </a:rPr>
              <a:t>Asistensi</a:t>
            </a:r>
            <a:endParaRPr lang="en-US" b="1" dirty="0" smtClean="0">
              <a:solidFill>
                <a:srgbClr val="FF0000"/>
              </a:solidFill>
            </a:endParaRPr>
          </a:p>
          <a:p>
            <a:pPr eaLnBrk="1" hangingPunct="1">
              <a:buFont typeface="Arial" charset="0"/>
              <a:buNone/>
            </a:pPr>
            <a:r>
              <a:rPr lang="en-US" sz="1600" dirty="0" smtClean="0"/>
              <a:t>	</a:t>
            </a:r>
            <a:r>
              <a:rPr lang="en-US" sz="1700" dirty="0" err="1" smtClean="0"/>
              <a:t>Asistensi</a:t>
            </a:r>
            <a:r>
              <a:rPr lang="en-US" sz="1700" dirty="0" smtClean="0"/>
              <a:t> </a:t>
            </a:r>
            <a:r>
              <a:rPr lang="en-US" sz="1700" dirty="0" err="1" smtClean="0"/>
              <a:t>dilakukan</a:t>
            </a:r>
            <a:r>
              <a:rPr lang="en-US" sz="1700" dirty="0" smtClean="0"/>
              <a:t> </a:t>
            </a:r>
            <a:r>
              <a:rPr lang="en-US" sz="1700" dirty="0" err="1" smtClean="0"/>
              <a:t>di</a:t>
            </a:r>
            <a:r>
              <a:rPr lang="en-US" sz="1700" dirty="0" smtClean="0"/>
              <a:t> </a:t>
            </a:r>
            <a:r>
              <a:rPr lang="en-US" sz="1700" dirty="0" err="1" smtClean="0"/>
              <a:t>kelas</a:t>
            </a:r>
            <a:r>
              <a:rPr lang="en-US" sz="1700" dirty="0" smtClean="0"/>
              <a:t> </a:t>
            </a:r>
            <a:r>
              <a:rPr lang="en-US" sz="1700" dirty="0" err="1" smtClean="0"/>
              <a:t>dengan</a:t>
            </a:r>
            <a:r>
              <a:rPr lang="en-US" sz="1700" dirty="0" smtClean="0"/>
              <a:t> </a:t>
            </a:r>
            <a:r>
              <a:rPr lang="en-US" sz="1700" dirty="0" err="1" smtClean="0"/>
              <a:t>membawa</a:t>
            </a:r>
            <a:r>
              <a:rPr lang="en-US" sz="1700" dirty="0" smtClean="0"/>
              <a:t> progres2 yang </a:t>
            </a:r>
            <a:r>
              <a:rPr lang="en-US" sz="1700" dirty="0" err="1" smtClean="0"/>
              <a:t>ditargetkan</a:t>
            </a:r>
            <a:r>
              <a:rPr lang="en-US" sz="1700" dirty="0" smtClean="0"/>
              <a:t> </a:t>
            </a:r>
            <a:r>
              <a:rPr lang="en-US" sz="1700" dirty="0" err="1" smtClean="0"/>
              <a:t>sebelumnya</a:t>
            </a:r>
            <a:r>
              <a:rPr lang="en-US" sz="1700" dirty="0" smtClean="0"/>
              <a:t>. </a:t>
            </a:r>
            <a:r>
              <a:rPr lang="en-US" sz="1700" dirty="0" err="1" smtClean="0"/>
              <a:t>Asistensi</a:t>
            </a:r>
            <a:r>
              <a:rPr lang="en-US" sz="1700" dirty="0" smtClean="0"/>
              <a:t> </a:t>
            </a:r>
            <a:r>
              <a:rPr lang="en-US" sz="1700" dirty="0" err="1" smtClean="0"/>
              <a:t>diluar</a:t>
            </a:r>
            <a:r>
              <a:rPr lang="en-US" sz="1700" dirty="0" smtClean="0"/>
              <a:t> </a:t>
            </a:r>
            <a:r>
              <a:rPr lang="en-US" sz="1700" dirty="0" err="1" smtClean="0"/>
              <a:t>kelas</a:t>
            </a:r>
            <a:r>
              <a:rPr lang="en-US" sz="1700" dirty="0" smtClean="0"/>
              <a:t> </a:t>
            </a:r>
            <a:r>
              <a:rPr lang="en-US" sz="1700" dirty="0" err="1" smtClean="0"/>
              <a:t>memungkinkan</a:t>
            </a:r>
            <a:r>
              <a:rPr lang="en-US" sz="1700" dirty="0" smtClean="0"/>
              <a:t> </a:t>
            </a:r>
            <a:r>
              <a:rPr lang="en-US" sz="1700" dirty="0" err="1" smtClean="0"/>
              <a:t>bila</a:t>
            </a:r>
            <a:r>
              <a:rPr lang="en-US" sz="1700" dirty="0" smtClean="0"/>
              <a:t> </a:t>
            </a:r>
            <a:r>
              <a:rPr lang="en-US" sz="1700" dirty="0" err="1" smtClean="0"/>
              <a:t>dilakukan</a:t>
            </a:r>
            <a:r>
              <a:rPr lang="en-US" sz="1700" dirty="0" smtClean="0"/>
              <a:t> </a:t>
            </a:r>
            <a:r>
              <a:rPr lang="en-US" sz="1700" dirty="0" err="1" smtClean="0"/>
              <a:t>pada</a:t>
            </a:r>
            <a:r>
              <a:rPr lang="en-US" sz="1700" dirty="0" smtClean="0"/>
              <a:t> </a:t>
            </a:r>
            <a:r>
              <a:rPr lang="en-US" sz="1700" dirty="0" err="1" smtClean="0"/>
              <a:t>hari</a:t>
            </a:r>
            <a:r>
              <a:rPr lang="en-US" sz="1700" dirty="0" smtClean="0"/>
              <a:t> </a:t>
            </a:r>
            <a:r>
              <a:rPr lang="en-US" sz="1700" dirty="0" err="1" smtClean="0"/>
              <a:t>dan</a:t>
            </a:r>
            <a:r>
              <a:rPr lang="en-US" sz="1700" dirty="0" smtClean="0"/>
              <a:t> jam </a:t>
            </a:r>
            <a:r>
              <a:rPr lang="en-US" sz="1700" dirty="0" err="1" smtClean="0"/>
              <a:t>kuliah</a:t>
            </a:r>
            <a:r>
              <a:rPr lang="en-US" sz="1700" dirty="0" smtClean="0"/>
              <a:t>. </a:t>
            </a:r>
            <a:r>
              <a:rPr lang="en-US" sz="1700" dirty="0" err="1" smtClean="0"/>
              <a:t>Pada</a:t>
            </a:r>
            <a:r>
              <a:rPr lang="en-US" sz="1700" dirty="0" smtClean="0"/>
              <a:t> </a:t>
            </a:r>
            <a:r>
              <a:rPr lang="en-US" sz="1700" dirty="0" err="1" smtClean="0"/>
              <a:t>beberapa</a:t>
            </a:r>
            <a:r>
              <a:rPr lang="en-US" sz="1700" dirty="0" smtClean="0"/>
              <a:t> </a:t>
            </a:r>
            <a:r>
              <a:rPr lang="en-US" sz="1700" dirty="0" err="1" smtClean="0"/>
              <a:t>pertemuan</a:t>
            </a:r>
            <a:r>
              <a:rPr lang="en-US" sz="1700" dirty="0" smtClean="0"/>
              <a:t>, </a:t>
            </a:r>
            <a:r>
              <a:rPr lang="en-US" sz="1700" dirty="0" err="1" smtClean="0"/>
              <a:t>asistensi</a:t>
            </a:r>
            <a:r>
              <a:rPr lang="en-US" sz="1700" dirty="0" smtClean="0"/>
              <a:t> </a:t>
            </a:r>
            <a:r>
              <a:rPr lang="en-US" sz="1700" dirty="0" err="1" smtClean="0"/>
              <a:t>merupakan</a:t>
            </a:r>
            <a:r>
              <a:rPr lang="en-US" sz="1700" dirty="0" smtClean="0"/>
              <a:t> </a:t>
            </a:r>
            <a:r>
              <a:rPr lang="en-US" sz="1700" dirty="0" err="1" smtClean="0"/>
              <a:t>syarat</a:t>
            </a:r>
            <a:r>
              <a:rPr lang="en-US" sz="1700" dirty="0" smtClean="0"/>
              <a:t> </a:t>
            </a:r>
            <a:r>
              <a:rPr lang="en-US" sz="1700" dirty="0" err="1" smtClean="0"/>
              <a:t>presensi</a:t>
            </a:r>
            <a:r>
              <a:rPr lang="en-US" sz="1700" dirty="0" smtClean="0"/>
              <a:t>/</a:t>
            </a:r>
            <a:r>
              <a:rPr lang="en-US" sz="1700" dirty="0" err="1" smtClean="0"/>
              <a:t>kehadiran</a:t>
            </a:r>
            <a:r>
              <a:rPr lang="en-US" sz="1700" dirty="0" smtClean="0"/>
              <a:t>.</a:t>
            </a:r>
          </a:p>
          <a:p>
            <a:pPr eaLnBrk="1" hangingPunct="1">
              <a:buFont typeface="Arial" charset="0"/>
              <a:buNone/>
            </a:pPr>
            <a:endParaRPr lang="en-US" sz="1700" dirty="0" smtClean="0"/>
          </a:p>
          <a:p>
            <a:r>
              <a:rPr lang="en-US" b="1" dirty="0" smtClean="0">
                <a:solidFill>
                  <a:srgbClr val="FF0000"/>
                </a:solidFill>
              </a:rPr>
              <a:t>Deadline </a:t>
            </a:r>
            <a:r>
              <a:rPr lang="en-US" b="1" dirty="0" err="1" smtClean="0">
                <a:solidFill>
                  <a:srgbClr val="FF0000"/>
                </a:solidFill>
              </a:rPr>
              <a:t>Tugas</a:t>
            </a:r>
            <a:endParaRPr lang="en-US" b="1" dirty="0" smtClean="0">
              <a:solidFill>
                <a:srgbClr val="FF0000"/>
              </a:solidFill>
            </a:endParaRPr>
          </a:p>
          <a:p>
            <a:pPr>
              <a:buNone/>
            </a:pPr>
            <a:r>
              <a:rPr lang="en-US" sz="1700" dirty="0" smtClean="0"/>
              <a:t>	</a:t>
            </a:r>
            <a:r>
              <a:rPr lang="en-US" sz="1700" dirty="0" err="1" smtClean="0"/>
              <a:t>Ketepatan</a:t>
            </a:r>
            <a:r>
              <a:rPr lang="en-US" sz="1700" dirty="0" smtClean="0"/>
              <a:t> </a:t>
            </a:r>
            <a:r>
              <a:rPr lang="en-US" sz="1700" dirty="0" err="1" smtClean="0"/>
              <a:t>waktu</a:t>
            </a:r>
            <a:r>
              <a:rPr lang="en-US" sz="1700" dirty="0" smtClean="0"/>
              <a:t> </a:t>
            </a:r>
            <a:r>
              <a:rPr lang="en-US" sz="1700" dirty="0" err="1" smtClean="0"/>
              <a:t>pengumpulan</a:t>
            </a:r>
            <a:r>
              <a:rPr lang="en-US" sz="1700" dirty="0" smtClean="0"/>
              <a:t> </a:t>
            </a:r>
            <a:r>
              <a:rPr lang="en-US" sz="1700" dirty="0" err="1" smtClean="0"/>
              <a:t>tugas</a:t>
            </a:r>
            <a:r>
              <a:rPr lang="en-US" sz="1700" dirty="0" smtClean="0"/>
              <a:t> </a:t>
            </a:r>
            <a:r>
              <a:rPr lang="en-US" sz="1700" dirty="0" err="1" smtClean="0"/>
              <a:t>merupakan</a:t>
            </a:r>
            <a:r>
              <a:rPr lang="en-US" sz="1700" dirty="0" smtClean="0"/>
              <a:t> </a:t>
            </a:r>
            <a:r>
              <a:rPr lang="en-US" sz="1700" dirty="0" err="1" smtClean="0"/>
              <a:t>salah</a:t>
            </a:r>
            <a:r>
              <a:rPr lang="en-US" sz="1700" dirty="0" smtClean="0"/>
              <a:t> </a:t>
            </a:r>
            <a:r>
              <a:rPr lang="en-US" sz="1700" dirty="0" err="1" smtClean="0"/>
              <a:t>satu</a:t>
            </a:r>
            <a:r>
              <a:rPr lang="en-US" sz="1700" dirty="0" smtClean="0"/>
              <a:t> </a:t>
            </a:r>
            <a:r>
              <a:rPr lang="en-US" sz="1700" dirty="0" err="1" smtClean="0"/>
              <a:t>kewajiban</a:t>
            </a:r>
            <a:r>
              <a:rPr lang="en-US" sz="1700" dirty="0" smtClean="0"/>
              <a:t> yang </a:t>
            </a:r>
            <a:r>
              <a:rPr lang="en-US" sz="1700" dirty="0" err="1" smtClean="0"/>
              <a:t>harus</a:t>
            </a:r>
            <a:r>
              <a:rPr lang="en-US" sz="1700" dirty="0" smtClean="0"/>
              <a:t> </a:t>
            </a:r>
            <a:r>
              <a:rPr lang="en-US" sz="1700" dirty="0" err="1" smtClean="0"/>
              <a:t>dilaksanakan</a:t>
            </a:r>
            <a:r>
              <a:rPr lang="en-US" sz="1700" dirty="0" smtClean="0"/>
              <a:t> </a:t>
            </a:r>
            <a:r>
              <a:rPr lang="en-US" sz="1700" dirty="0" err="1" smtClean="0"/>
              <a:t>mahasiswa</a:t>
            </a:r>
            <a:r>
              <a:rPr lang="en-US" sz="1700" dirty="0" smtClean="0"/>
              <a:t> </a:t>
            </a:r>
            <a:r>
              <a:rPr lang="en-US" sz="1700" dirty="0" err="1" smtClean="0"/>
              <a:t>Tipografi</a:t>
            </a:r>
            <a:r>
              <a:rPr lang="en-US" sz="1700" dirty="0" smtClean="0"/>
              <a:t> II.  Hal </a:t>
            </a:r>
            <a:r>
              <a:rPr lang="en-US" sz="1700" dirty="0" err="1" smtClean="0"/>
              <a:t>ini</a:t>
            </a:r>
            <a:r>
              <a:rPr lang="en-US" sz="1700" dirty="0" smtClean="0"/>
              <a:t>, </a:t>
            </a:r>
            <a:r>
              <a:rPr lang="en-US" sz="1700" dirty="0" err="1" smtClean="0"/>
              <a:t>dica</a:t>
            </a:r>
            <a:r>
              <a:rPr lang="id-ID" sz="1700" dirty="0" smtClean="0"/>
              <a:t>n</a:t>
            </a:r>
            <a:r>
              <a:rPr lang="en-US" sz="1700" dirty="0" err="1" smtClean="0"/>
              <a:t>angkan</a:t>
            </a:r>
            <a:r>
              <a:rPr lang="en-US" sz="1700" dirty="0" smtClean="0"/>
              <a:t> </a:t>
            </a:r>
            <a:r>
              <a:rPr lang="en-US" sz="1700" dirty="0" err="1" smtClean="0"/>
              <a:t>sebagai</a:t>
            </a:r>
            <a:r>
              <a:rPr lang="en-US" sz="1700" dirty="0" smtClean="0"/>
              <a:t> </a:t>
            </a:r>
            <a:r>
              <a:rPr lang="en-US" sz="1700" dirty="0" err="1" smtClean="0"/>
              <a:t>langkah</a:t>
            </a:r>
            <a:r>
              <a:rPr lang="en-US" sz="1700" dirty="0" smtClean="0"/>
              <a:t> </a:t>
            </a:r>
            <a:r>
              <a:rPr lang="en-US" sz="1700" dirty="0" err="1" smtClean="0"/>
              <a:t>penegakan</a:t>
            </a:r>
            <a:r>
              <a:rPr lang="en-US" sz="1700" dirty="0" smtClean="0"/>
              <a:t> </a:t>
            </a:r>
            <a:r>
              <a:rPr lang="en-US" sz="1700" dirty="0" err="1" smtClean="0"/>
              <a:t>kedisiplinan</a:t>
            </a:r>
            <a:r>
              <a:rPr lang="en-US" sz="1700" dirty="0" smtClean="0"/>
              <a:t> </a:t>
            </a:r>
            <a:r>
              <a:rPr lang="en-US" sz="1700" dirty="0" err="1" smtClean="0"/>
              <a:t>berkarya</a:t>
            </a:r>
            <a:r>
              <a:rPr lang="en-US" sz="1700" dirty="0" smtClean="0"/>
              <a:t>. </a:t>
            </a:r>
            <a:r>
              <a:rPr lang="en-US" sz="1700" dirty="0" err="1" smtClean="0"/>
              <a:t>Keterlambatan</a:t>
            </a:r>
            <a:r>
              <a:rPr lang="en-US" sz="1700" dirty="0" smtClean="0"/>
              <a:t> </a:t>
            </a:r>
            <a:r>
              <a:rPr lang="en-US" sz="1700" dirty="0" err="1" smtClean="0"/>
              <a:t>pengumpulan</a:t>
            </a:r>
            <a:r>
              <a:rPr lang="en-US" sz="1700" dirty="0" smtClean="0"/>
              <a:t> </a:t>
            </a:r>
            <a:r>
              <a:rPr lang="en-US" sz="1700" dirty="0" err="1" smtClean="0"/>
              <a:t>suatu</a:t>
            </a:r>
            <a:r>
              <a:rPr lang="en-US" sz="1700" dirty="0" smtClean="0"/>
              <a:t> </a:t>
            </a:r>
            <a:r>
              <a:rPr lang="en-US" sz="1700" dirty="0" err="1" smtClean="0"/>
              <a:t>karya</a:t>
            </a:r>
            <a:r>
              <a:rPr lang="en-US" sz="1700" dirty="0" smtClean="0"/>
              <a:t> </a:t>
            </a:r>
            <a:r>
              <a:rPr lang="en-US" sz="1700" dirty="0" err="1" smtClean="0"/>
              <a:t>akan</a:t>
            </a:r>
            <a:r>
              <a:rPr lang="en-US" sz="1700" dirty="0" smtClean="0"/>
              <a:t> </a:t>
            </a:r>
            <a:r>
              <a:rPr lang="en-US" sz="1700" dirty="0" err="1" smtClean="0"/>
              <a:t>dikenakan</a:t>
            </a:r>
            <a:r>
              <a:rPr lang="en-US" sz="1700" dirty="0" smtClean="0"/>
              <a:t> </a:t>
            </a:r>
            <a:r>
              <a:rPr lang="en-US" sz="1700" dirty="0" err="1" smtClean="0"/>
              <a:t>aturan</a:t>
            </a:r>
            <a:r>
              <a:rPr lang="en-US" sz="1700" dirty="0" smtClean="0"/>
              <a:t> </a:t>
            </a:r>
            <a:r>
              <a:rPr lang="en-US" sz="1700" dirty="0" err="1" smtClean="0"/>
              <a:t>sbb</a:t>
            </a:r>
            <a:r>
              <a:rPr lang="en-US" sz="1700" dirty="0" smtClean="0"/>
              <a:t> :</a:t>
            </a:r>
          </a:p>
          <a:p>
            <a:pPr>
              <a:buNone/>
            </a:pPr>
            <a:r>
              <a:rPr lang="en-US" sz="1700" dirty="0" smtClean="0"/>
              <a:t>	1. </a:t>
            </a:r>
            <a:r>
              <a:rPr lang="en-US" sz="1700" dirty="0" err="1" smtClean="0"/>
              <a:t>Keterlambatan</a:t>
            </a:r>
            <a:r>
              <a:rPr lang="en-US" sz="1700" dirty="0" smtClean="0"/>
              <a:t> </a:t>
            </a:r>
            <a:r>
              <a:rPr lang="en-US" sz="1700" dirty="0" err="1" smtClean="0"/>
              <a:t>pengumpulan</a:t>
            </a:r>
            <a:r>
              <a:rPr lang="en-US" sz="1700" dirty="0" smtClean="0"/>
              <a:t> </a:t>
            </a:r>
            <a:r>
              <a:rPr lang="en-US" sz="1700" dirty="0" err="1" smtClean="0"/>
              <a:t>tugas</a:t>
            </a:r>
            <a:r>
              <a:rPr lang="en-US" sz="1700" dirty="0" smtClean="0"/>
              <a:t> </a:t>
            </a:r>
            <a:r>
              <a:rPr lang="en-US" sz="1700" dirty="0" err="1" smtClean="0"/>
              <a:t>biasa</a:t>
            </a:r>
            <a:r>
              <a:rPr lang="en-US" sz="1700" dirty="0" smtClean="0"/>
              <a:t>, </a:t>
            </a:r>
            <a:r>
              <a:rPr lang="en-US" sz="1700" dirty="0" err="1" smtClean="0"/>
              <a:t>pengurangan</a:t>
            </a:r>
            <a:r>
              <a:rPr lang="en-US" sz="1700" dirty="0" smtClean="0"/>
              <a:t> </a:t>
            </a:r>
            <a:r>
              <a:rPr lang="en-US" sz="1700" dirty="0" err="1" smtClean="0"/>
              <a:t>nilai</a:t>
            </a:r>
            <a:r>
              <a:rPr lang="en-US" sz="1700" dirty="0" smtClean="0"/>
              <a:t> -10/</a:t>
            </a:r>
            <a:r>
              <a:rPr lang="en-US" sz="1700" dirty="0" err="1" smtClean="0"/>
              <a:t>minggu</a:t>
            </a:r>
            <a:r>
              <a:rPr lang="en-US" sz="1700" dirty="0" smtClean="0"/>
              <a:t>.</a:t>
            </a:r>
          </a:p>
          <a:p>
            <a:pPr>
              <a:buNone/>
            </a:pPr>
            <a:r>
              <a:rPr lang="en-US" sz="1700" dirty="0" smtClean="0"/>
              <a:t>	    </a:t>
            </a:r>
            <a:r>
              <a:rPr lang="en-US" sz="1700" dirty="0" err="1" smtClean="0"/>
              <a:t>Maksimal</a:t>
            </a:r>
            <a:r>
              <a:rPr lang="en-US" sz="1700" dirty="0" smtClean="0"/>
              <a:t> </a:t>
            </a:r>
            <a:r>
              <a:rPr lang="en-US" sz="1700" dirty="0" err="1" smtClean="0"/>
              <a:t>keterlambatan</a:t>
            </a:r>
            <a:r>
              <a:rPr lang="en-US" sz="1700" dirty="0" smtClean="0"/>
              <a:t> 2 </a:t>
            </a:r>
            <a:r>
              <a:rPr lang="en-US" sz="1700" dirty="0" err="1" smtClean="0"/>
              <a:t>minggu</a:t>
            </a:r>
            <a:r>
              <a:rPr lang="en-US" sz="1700" dirty="0" smtClean="0"/>
              <a:t> (</a:t>
            </a:r>
            <a:r>
              <a:rPr lang="en-US" sz="1700" dirty="0" err="1" smtClean="0"/>
              <a:t>dengan</a:t>
            </a:r>
            <a:r>
              <a:rPr lang="en-US" sz="1700" dirty="0" smtClean="0"/>
              <a:t> </a:t>
            </a:r>
            <a:r>
              <a:rPr lang="en-US" sz="1700" dirty="0" err="1" smtClean="0"/>
              <a:t>catatan</a:t>
            </a:r>
            <a:r>
              <a:rPr lang="en-US" sz="1700" dirty="0" smtClean="0"/>
              <a:t>)</a:t>
            </a:r>
            <a:endParaRPr lang="en-US" sz="1700" dirty="0" smtClean="0"/>
          </a:p>
          <a:p>
            <a:pPr>
              <a:buNone/>
            </a:pPr>
            <a:r>
              <a:rPr lang="en-US" sz="1700" dirty="0" smtClean="0"/>
              <a:t>	2. </a:t>
            </a:r>
            <a:r>
              <a:rPr lang="en-US" sz="1700" dirty="0" err="1" smtClean="0"/>
              <a:t>Keterlambatan</a:t>
            </a:r>
            <a:r>
              <a:rPr lang="en-US" sz="1700" dirty="0" smtClean="0"/>
              <a:t> </a:t>
            </a:r>
            <a:r>
              <a:rPr lang="en-US" sz="1700" dirty="0" err="1" smtClean="0"/>
              <a:t>pengumpulan</a:t>
            </a:r>
            <a:r>
              <a:rPr lang="en-US" sz="1700" dirty="0" smtClean="0"/>
              <a:t> UTS </a:t>
            </a:r>
            <a:r>
              <a:rPr lang="en-US" sz="1700" dirty="0" err="1" smtClean="0"/>
              <a:t>atau</a:t>
            </a:r>
            <a:r>
              <a:rPr lang="en-US" sz="1700" dirty="0" smtClean="0"/>
              <a:t> UAS, </a:t>
            </a:r>
            <a:r>
              <a:rPr lang="en-US" sz="1700" dirty="0" err="1" smtClean="0"/>
              <a:t>karya</a:t>
            </a:r>
            <a:r>
              <a:rPr lang="en-US" sz="1700" dirty="0" smtClean="0"/>
              <a:t> </a:t>
            </a:r>
            <a:r>
              <a:rPr lang="en-US" sz="1700" dirty="0" err="1" smtClean="0"/>
              <a:t>tidak</a:t>
            </a:r>
            <a:r>
              <a:rPr lang="en-US" sz="1700" dirty="0" smtClean="0"/>
              <a:t> </a:t>
            </a:r>
            <a:r>
              <a:rPr lang="en-US" sz="1700" dirty="0" err="1" smtClean="0"/>
              <a:t>diterima</a:t>
            </a:r>
            <a:r>
              <a:rPr lang="en-US" sz="1700" dirty="0" smtClean="0"/>
              <a:t>.</a:t>
            </a:r>
          </a:p>
          <a:p>
            <a:pPr eaLnBrk="1" hangingPunct="1"/>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219200"/>
            <a:ext cx="7543800" cy="4953000"/>
          </a:xfrm>
        </p:spPr>
        <p:txBody>
          <a:bodyPr>
            <a:normAutofit/>
          </a:bodyPr>
          <a:lstStyle/>
          <a:p>
            <a:pPr>
              <a:buNone/>
            </a:pPr>
            <a:endParaRPr lang="en-US" sz="1700" dirty="0" smtClean="0"/>
          </a:p>
          <a:p>
            <a:pPr eaLnBrk="1" hangingPunct="1"/>
            <a:r>
              <a:rPr lang="en-US" b="1" dirty="0" err="1" smtClean="0">
                <a:solidFill>
                  <a:srgbClr val="FF0000"/>
                </a:solidFill>
              </a:rPr>
              <a:t>Nilai</a:t>
            </a:r>
            <a:endParaRPr lang="en-US" b="1" dirty="0" smtClean="0">
              <a:solidFill>
                <a:srgbClr val="FF0000"/>
              </a:solidFill>
            </a:endParaRPr>
          </a:p>
          <a:p>
            <a:pPr eaLnBrk="1" hangingPunct="1">
              <a:buFont typeface="Arial" charset="0"/>
              <a:buNone/>
            </a:pPr>
            <a:r>
              <a:rPr lang="en-US" sz="1600" dirty="0" smtClean="0"/>
              <a:t>	</a:t>
            </a:r>
            <a:r>
              <a:rPr lang="en-US" sz="1700" dirty="0" err="1" smtClean="0"/>
              <a:t>Nilai</a:t>
            </a:r>
            <a:r>
              <a:rPr lang="en-US" sz="1700" dirty="0" smtClean="0"/>
              <a:t> </a:t>
            </a:r>
            <a:r>
              <a:rPr lang="en-US" sz="1700" dirty="0" err="1" smtClean="0"/>
              <a:t>suatu</a:t>
            </a:r>
            <a:r>
              <a:rPr lang="en-US" sz="1700" dirty="0" smtClean="0"/>
              <a:t> </a:t>
            </a:r>
            <a:r>
              <a:rPr lang="en-US" sz="1700" dirty="0" err="1" smtClean="0"/>
              <a:t>proyek</a:t>
            </a:r>
            <a:r>
              <a:rPr lang="en-US" sz="1700" dirty="0" smtClean="0"/>
              <a:t>/</a:t>
            </a:r>
            <a:r>
              <a:rPr lang="en-US" sz="1700" dirty="0" err="1" smtClean="0"/>
              <a:t>karya</a:t>
            </a:r>
            <a:r>
              <a:rPr lang="en-US" sz="1700" dirty="0" smtClean="0"/>
              <a:t> </a:t>
            </a:r>
            <a:r>
              <a:rPr lang="en-US" sz="1700" dirty="0" err="1" smtClean="0"/>
              <a:t>merupakan</a:t>
            </a:r>
            <a:r>
              <a:rPr lang="en-US" sz="1700" dirty="0" smtClean="0"/>
              <a:t> </a:t>
            </a:r>
            <a:r>
              <a:rPr lang="en-US" sz="1700" dirty="0" err="1" smtClean="0"/>
              <a:t>nilai</a:t>
            </a:r>
            <a:r>
              <a:rPr lang="en-US" sz="1700" dirty="0" smtClean="0"/>
              <a:t> </a:t>
            </a:r>
            <a:r>
              <a:rPr lang="en-US" sz="1700" dirty="0" err="1" smtClean="0"/>
              <a:t>dari</a:t>
            </a:r>
            <a:r>
              <a:rPr lang="en-US" sz="1700" dirty="0" smtClean="0"/>
              <a:t> </a:t>
            </a:r>
            <a:r>
              <a:rPr lang="en-US" sz="1700" dirty="0" err="1" smtClean="0"/>
              <a:t>ketepatan</a:t>
            </a:r>
            <a:r>
              <a:rPr lang="en-US" sz="1700" dirty="0" smtClean="0"/>
              <a:t> brief </a:t>
            </a:r>
            <a:r>
              <a:rPr lang="en-US" sz="1700" dirty="0" err="1" smtClean="0"/>
              <a:t>tugas</a:t>
            </a:r>
            <a:r>
              <a:rPr lang="en-US" sz="1700" dirty="0" smtClean="0"/>
              <a:t>, </a:t>
            </a:r>
            <a:r>
              <a:rPr lang="en-US" sz="1700" dirty="0" err="1" smtClean="0"/>
              <a:t>proses</a:t>
            </a:r>
            <a:r>
              <a:rPr lang="en-US" sz="1700" dirty="0" smtClean="0"/>
              <a:t>, </a:t>
            </a:r>
            <a:r>
              <a:rPr lang="en-US" sz="1700" dirty="0" err="1" smtClean="0"/>
              <a:t>memenuhi</a:t>
            </a:r>
            <a:r>
              <a:rPr lang="en-US" sz="1700" dirty="0" smtClean="0"/>
              <a:t> </a:t>
            </a:r>
            <a:r>
              <a:rPr lang="en-US" sz="1700" dirty="0" err="1" smtClean="0"/>
              <a:t>solusi</a:t>
            </a:r>
            <a:r>
              <a:rPr lang="en-US" sz="1700" dirty="0" smtClean="0"/>
              <a:t>, </a:t>
            </a:r>
            <a:r>
              <a:rPr lang="en-US" sz="1700" dirty="0" err="1" smtClean="0"/>
              <a:t>aspek</a:t>
            </a:r>
            <a:r>
              <a:rPr lang="en-US" sz="1700" dirty="0" smtClean="0"/>
              <a:t> </a:t>
            </a:r>
            <a:r>
              <a:rPr lang="en-US" sz="1700" dirty="0" err="1" smtClean="0"/>
              <a:t>eksperimental</a:t>
            </a:r>
            <a:r>
              <a:rPr lang="en-US" sz="1700" dirty="0" smtClean="0"/>
              <a:t> , </a:t>
            </a:r>
            <a:r>
              <a:rPr lang="en-US" sz="1700" dirty="0" err="1" smtClean="0"/>
              <a:t>kelengkapan</a:t>
            </a:r>
            <a:r>
              <a:rPr lang="en-US" sz="1700" dirty="0" smtClean="0"/>
              <a:t> &amp; </a:t>
            </a:r>
            <a:r>
              <a:rPr lang="en-US" sz="1700" dirty="0" err="1" smtClean="0"/>
              <a:t>kerapihan</a:t>
            </a:r>
            <a:r>
              <a:rPr lang="en-US" sz="1700" dirty="0" smtClean="0"/>
              <a:t> </a:t>
            </a:r>
            <a:r>
              <a:rPr lang="en-US" sz="1700" dirty="0" err="1" smtClean="0"/>
              <a:t>penyajian</a:t>
            </a:r>
            <a:r>
              <a:rPr lang="en-US" sz="1700" dirty="0"/>
              <a:t> </a:t>
            </a:r>
            <a:r>
              <a:rPr lang="en-US" sz="1700" dirty="0" smtClean="0"/>
              <a:t>&amp; </a:t>
            </a:r>
            <a:r>
              <a:rPr lang="en-US" sz="1700" dirty="0" err="1" smtClean="0"/>
              <a:t>ketepatan</a:t>
            </a:r>
            <a:r>
              <a:rPr lang="en-US" sz="1700" dirty="0" smtClean="0"/>
              <a:t> </a:t>
            </a:r>
            <a:r>
              <a:rPr lang="en-US" sz="1700" dirty="0" err="1" smtClean="0"/>
              <a:t>waktu</a:t>
            </a:r>
            <a:r>
              <a:rPr lang="en-US" sz="1700" dirty="0" smtClean="0"/>
              <a:t>.</a:t>
            </a:r>
          </a:p>
          <a:p>
            <a:pPr eaLnBrk="1" hangingPunct="1">
              <a:buFont typeface="Arial" charset="0"/>
              <a:buNone/>
            </a:pPr>
            <a:endParaRPr lang="en-US" sz="1700" dirty="0" smtClean="0"/>
          </a:p>
          <a:p>
            <a:pPr>
              <a:buNone/>
            </a:pPr>
            <a:r>
              <a:rPr lang="en-US" sz="1700" dirty="0" smtClean="0"/>
              <a:t>	Nilai total terdiri </a:t>
            </a:r>
            <a:r>
              <a:rPr lang="en-US" sz="1700" dirty="0" err="1" smtClean="0"/>
              <a:t>dari</a:t>
            </a:r>
            <a:r>
              <a:rPr lang="en-US" sz="1700" dirty="0" smtClean="0"/>
              <a:t> </a:t>
            </a:r>
          </a:p>
          <a:p>
            <a:pPr>
              <a:buNone/>
            </a:pPr>
            <a:r>
              <a:rPr lang="en-US" sz="1600" b="1" dirty="0" smtClean="0"/>
              <a:t>	</a:t>
            </a:r>
            <a:r>
              <a:rPr lang="en-US" sz="2800" b="1" dirty="0" err="1" smtClean="0"/>
              <a:t>Tugas</a:t>
            </a:r>
            <a:r>
              <a:rPr lang="en-US" sz="2800" b="1" dirty="0" smtClean="0"/>
              <a:t> 	</a:t>
            </a:r>
            <a:r>
              <a:rPr lang="id-ID" sz="2800" b="1" dirty="0" smtClean="0"/>
              <a:t>2</a:t>
            </a:r>
            <a:r>
              <a:rPr lang="en-US" sz="2800" b="1" dirty="0" smtClean="0"/>
              <a:t>0%</a:t>
            </a:r>
          </a:p>
          <a:p>
            <a:pPr>
              <a:buNone/>
            </a:pPr>
            <a:r>
              <a:rPr lang="en-US" sz="2800" b="1" dirty="0" smtClean="0"/>
              <a:t>	UTS 	30%</a:t>
            </a:r>
          </a:p>
          <a:p>
            <a:pPr>
              <a:buNone/>
            </a:pPr>
            <a:r>
              <a:rPr lang="en-US" sz="2800" b="1" dirty="0" smtClean="0"/>
              <a:t>	UAS 	40% </a:t>
            </a:r>
          </a:p>
          <a:p>
            <a:pPr>
              <a:buNone/>
            </a:pPr>
            <a:r>
              <a:rPr lang="en-US" sz="2800" b="1" dirty="0" smtClean="0"/>
              <a:t>	</a:t>
            </a:r>
            <a:r>
              <a:rPr lang="en-US" sz="2800" b="1" dirty="0" err="1" smtClean="0"/>
              <a:t>Presensi</a:t>
            </a:r>
            <a:r>
              <a:rPr lang="en-US" sz="2800" b="1" dirty="0" smtClean="0"/>
              <a:t>    10%</a:t>
            </a:r>
          </a:p>
          <a:p>
            <a:pPr eaLnBrk="1" hangingPunct="1"/>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219200"/>
            <a:ext cx="7543800" cy="4953000"/>
          </a:xfrm>
        </p:spPr>
        <p:txBody>
          <a:bodyPr>
            <a:normAutofit/>
          </a:bodyPr>
          <a:lstStyle/>
          <a:p>
            <a:pPr>
              <a:buNone/>
            </a:pPr>
            <a:endParaRPr lang="en-US" sz="1700" dirty="0" smtClean="0"/>
          </a:p>
          <a:p>
            <a:pPr eaLnBrk="1" hangingPunct="1"/>
            <a:r>
              <a:rPr lang="en-US" b="1" dirty="0" err="1" smtClean="0">
                <a:solidFill>
                  <a:srgbClr val="FF0000"/>
                </a:solidFill>
              </a:rPr>
              <a:t>Tugas</a:t>
            </a:r>
            <a:r>
              <a:rPr lang="en-US" b="1" dirty="0" smtClean="0">
                <a:solidFill>
                  <a:srgbClr val="FF0000"/>
                </a:solidFill>
              </a:rPr>
              <a:t>/Project</a:t>
            </a:r>
          </a:p>
          <a:p>
            <a:pPr eaLnBrk="1" hangingPunct="1"/>
            <a:endParaRPr lang="en-US" b="1" dirty="0" smtClean="0">
              <a:solidFill>
                <a:srgbClr val="FF0000"/>
              </a:solidFill>
            </a:endParaRPr>
          </a:p>
          <a:p>
            <a:pPr eaLnBrk="1" hangingPunct="1">
              <a:buFont typeface="Arial" charset="0"/>
              <a:buNone/>
            </a:pPr>
            <a:r>
              <a:rPr lang="en-US" sz="1600" dirty="0" smtClean="0"/>
              <a:t>	</a:t>
            </a:r>
            <a:r>
              <a:rPr lang="en-US" sz="1700" dirty="0" smtClean="0"/>
              <a:t>Mata </a:t>
            </a:r>
            <a:r>
              <a:rPr lang="en-US" sz="1700" dirty="0" err="1" smtClean="0"/>
              <a:t>kuliah</a:t>
            </a:r>
            <a:r>
              <a:rPr lang="en-US" sz="1700" dirty="0" smtClean="0"/>
              <a:t> MK. </a:t>
            </a:r>
            <a:r>
              <a:rPr lang="en-US" sz="1700" dirty="0" err="1" smtClean="0"/>
              <a:t>Tipografi</a:t>
            </a:r>
            <a:r>
              <a:rPr lang="en-US" sz="1700" dirty="0" smtClean="0"/>
              <a:t> II 2019-2020 </a:t>
            </a:r>
            <a:r>
              <a:rPr lang="en-US" sz="1700" dirty="0" err="1" smtClean="0"/>
              <a:t>memiliki</a:t>
            </a:r>
            <a:r>
              <a:rPr lang="en-US" sz="1700" dirty="0" smtClean="0"/>
              <a:t> 3 project.</a:t>
            </a:r>
          </a:p>
          <a:p>
            <a:pPr>
              <a:buNone/>
            </a:pPr>
            <a:r>
              <a:rPr lang="en-US" sz="1600" dirty="0" smtClean="0"/>
              <a:t>	</a:t>
            </a:r>
            <a:r>
              <a:rPr lang="en-US" sz="2800" dirty="0" smtClean="0"/>
              <a:t>Project 1 :  </a:t>
            </a:r>
            <a:r>
              <a:rPr lang="en-US" sz="2800" b="1" dirty="0" err="1" smtClean="0"/>
              <a:t>Desain</a:t>
            </a:r>
            <a:r>
              <a:rPr lang="en-US" sz="2800" b="1" dirty="0" smtClean="0"/>
              <a:t> Booklet</a:t>
            </a:r>
            <a:r>
              <a:rPr lang="en-US" sz="2800" dirty="0" smtClean="0"/>
              <a:t> </a:t>
            </a:r>
            <a:r>
              <a:rPr lang="en-US" sz="2800" dirty="0" smtClean="0"/>
              <a:t>(</a:t>
            </a:r>
            <a:r>
              <a:rPr lang="en-US" sz="2800" dirty="0" smtClean="0"/>
              <a:t>UTS)</a:t>
            </a:r>
          </a:p>
          <a:p>
            <a:pPr>
              <a:buNone/>
            </a:pPr>
            <a:r>
              <a:rPr lang="en-US" sz="2800" dirty="0" smtClean="0"/>
              <a:t>	Project 2 :  </a:t>
            </a:r>
            <a:r>
              <a:rPr lang="en-US" sz="2800" b="1" dirty="0" err="1" smtClean="0"/>
              <a:t>Desain</a:t>
            </a:r>
            <a:r>
              <a:rPr lang="en-US" sz="2800" b="1" dirty="0" smtClean="0"/>
              <a:t> </a:t>
            </a:r>
            <a:r>
              <a:rPr lang="en-US" sz="2800" b="1" dirty="0" err="1" smtClean="0"/>
              <a:t>Wordmark</a:t>
            </a:r>
            <a:endParaRPr lang="en-US" sz="2800" b="1" dirty="0" smtClean="0"/>
          </a:p>
          <a:p>
            <a:pPr>
              <a:buNone/>
            </a:pPr>
            <a:r>
              <a:rPr lang="en-US" sz="2800" dirty="0" smtClean="0"/>
              <a:t>    Project 3 :  </a:t>
            </a:r>
            <a:r>
              <a:rPr lang="en-US" sz="2800" b="1" dirty="0" err="1" smtClean="0"/>
              <a:t>Desain</a:t>
            </a:r>
            <a:r>
              <a:rPr lang="en-US" sz="2800" b="1" dirty="0" smtClean="0"/>
              <a:t> 3D Type </a:t>
            </a:r>
            <a:r>
              <a:rPr lang="en-US" sz="2800" dirty="0" smtClean="0"/>
              <a:t>(</a:t>
            </a:r>
            <a:r>
              <a:rPr lang="en-US" sz="2800" dirty="0" smtClean="0"/>
              <a:t>UAS)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609600" y="1219200"/>
            <a:ext cx="7543800" cy="4953000"/>
          </a:xfrm>
        </p:spPr>
        <p:txBody>
          <a:bodyPr>
            <a:normAutofit/>
          </a:bodyPr>
          <a:lstStyle/>
          <a:p>
            <a:pPr>
              <a:buNone/>
            </a:pPr>
            <a:endParaRPr lang="en-US" sz="1700" dirty="0" smtClean="0"/>
          </a:p>
          <a:p>
            <a:pPr eaLnBrk="1" hangingPunct="1"/>
            <a:r>
              <a:rPr lang="en-US" b="1" dirty="0" smtClean="0">
                <a:solidFill>
                  <a:srgbClr val="FF0000"/>
                </a:solidFill>
              </a:rPr>
              <a:t>Timeline </a:t>
            </a:r>
            <a:r>
              <a:rPr lang="en-US" b="1" dirty="0" err="1" smtClean="0">
                <a:solidFill>
                  <a:srgbClr val="FF0000"/>
                </a:solidFill>
              </a:rPr>
              <a:t>Perkuliahan</a:t>
            </a:r>
            <a:r>
              <a:rPr lang="en-US" b="1" dirty="0" smtClean="0">
                <a:solidFill>
                  <a:srgbClr val="FF0000"/>
                </a:solidFill>
              </a:rPr>
              <a:t> (1)</a:t>
            </a:r>
          </a:p>
          <a:p>
            <a:pPr eaLnBrk="1" hangingPunct="1"/>
            <a:endParaRPr lang="en-US" b="1" dirty="0" smtClean="0">
              <a:solidFill>
                <a:srgbClr val="FF0000"/>
              </a:solidFill>
            </a:endParaRPr>
          </a:p>
          <a:p>
            <a:pPr>
              <a:buNone/>
            </a:pPr>
            <a:r>
              <a:rPr lang="en-US" sz="1600" dirty="0" smtClean="0"/>
              <a:t>	</a:t>
            </a:r>
            <a:r>
              <a:rPr lang="en-US" sz="1800" dirty="0" err="1" smtClean="0"/>
              <a:t>Pertemua</a:t>
            </a:r>
            <a:r>
              <a:rPr lang="en-US" sz="1800" dirty="0" err="1" smtClean="0"/>
              <a:t>n</a:t>
            </a:r>
            <a:r>
              <a:rPr lang="en-US" sz="1800" dirty="0" smtClean="0"/>
              <a:t> </a:t>
            </a:r>
            <a:r>
              <a:rPr lang="en-US" sz="1800" dirty="0" smtClean="0"/>
              <a:t>1 :  </a:t>
            </a:r>
            <a:r>
              <a:rPr lang="en-US" sz="1800" b="1" dirty="0" err="1" smtClean="0"/>
              <a:t>Introduksi</a:t>
            </a:r>
            <a:endParaRPr lang="en-US" sz="1800" dirty="0" smtClean="0"/>
          </a:p>
          <a:p>
            <a:pPr>
              <a:buNone/>
            </a:pPr>
            <a:r>
              <a:rPr lang="en-US" sz="1800" dirty="0" smtClean="0"/>
              <a:t>	</a:t>
            </a:r>
            <a:r>
              <a:rPr lang="en-US" sz="1800" dirty="0" err="1" smtClean="0"/>
              <a:t>Pertemuan</a:t>
            </a:r>
            <a:r>
              <a:rPr lang="en-US" sz="1800" dirty="0" smtClean="0"/>
              <a:t> 2 </a:t>
            </a:r>
            <a:r>
              <a:rPr lang="en-US" sz="1800" dirty="0" smtClean="0"/>
              <a:t>:  </a:t>
            </a:r>
            <a:r>
              <a:rPr lang="en-US" sz="1800" b="1" dirty="0" err="1" smtClean="0"/>
              <a:t>Materi</a:t>
            </a:r>
            <a:r>
              <a:rPr lang="en-US" sz="1800" dirty="0" smtClean="0"/>
              <a:t> </a:t>
            </a:r>
            <a:r>
              <a:rPr lang="en-US" sz="1800" b="1" dirty="0" smtClean="0"/>
              <a:t>Booklet</a:t>
            </a:r>
            <a:endParaRPr lang="en-US" sz="1800" b="1" dirty="0" smtClean="0"/>
          </a:p>
          <a:p>
            <a:pPr>
              <a:buNone/>
            </a:pPr>
            <a:r>
              <a:rPr lang="en-US" sz="1800" dirty="0" smtClean="0"/>
              <a:t>    </a:t>
            </a:r>
            <a:r>
              <a:rPr lang="en-US" sz="1800" dirty="0" smtClean="0"/>
              <a:t> </a:t>
            </a:r>
            <a:r>
              <a:rPr lang="en-US" sz="1800" dirty="0" smtClean="0"/>
              <a:t>	</a:t>
            </a:r>
            <a:r>
              <a:rPr lang="en-US" sz="1800" dirty="0" err="1" smtClean="0"/>
              <a:t>Pertemuan</a:t>
            </a:r>
            <a:r>
              <a:rPr lang="en-US" sz="1800" dirty="0" smtClean="0"/>
              <a:t> 3 </a:t>
            </a:r>
            <a:r>
              <a:rPr lang="en-US" sz="1800" dirty="0" smtClean="0"/>
              <a:t>:  </a:t>
            </a:r>
            <a:r>
              <a:rPr lang="en-US" sz="1800" b="1" dirty="0" smtClean="0"/>
              <a:t>Mind Mapping, Keywords, </a:t>
            </a:r>
            <a:r>
              <a:rPr lang="en-US" sz="1800" b="1" dirty="0" err="1" smtClean="0"/>
              <a:t>Keyvisual</a:t>
            </a:r>
            <a:r>
              <a:rPr lang="en-US" sz="1800" b="1" dirty="0" smtClean="0"/>
              <a:t>, </a:t>
            </a:r>
            <a:r>
              <a:rPr lang="en-US" sz="1800" b="1" dirty="0" err="1" smtClean="0"/>
              <a:t>Moodboard</a:t>
            </a:r>
            <a:endParaRPr lang="en-US" sz="1800" dirty="0" smtClean="0"/>
          </a:p>
          <a:p>
            <a:pPr>
              <a:buNone/>
            </a:pPr>
            <a:r>
              <a:rPr lang="en-US" sz="1800" dirty="0" smtClean="0"/>
              <a:t>	</a:t>
            </a:r>
            <a:r>
              <a:rPr lang="en-US" sz="1800" dirty="0" err="1" smtClean="0"/>
              <a:t>Pertemuan</a:t>
            </a:r>
            <a:r>
              <a:rPr lang="en-US" sz="1800" dirty="0" smtClean="0"/>
              <a:t> 4 </a:t>
            </a:r>
            <a:r>
              <a:rPr lang="en-US" sz="1800" dirty="0" smtClean="0"/>
              <a:t>: </a:t>
            </a:r>
            <a:r>
              <a:rPr lang="en-US" sz="1800" dirty="0" smtClean="0"/>
              <a:t> </a:t>
            </a:r>
            <a:r>
              <a:rPr lang="en-US" sz="1800" b="1" dirty="0" err="1" smtClean="0"/>
              <a:t>Asistensi</a:t>
            </a:r>
            <a:r>
              <a:rPr lang="en-US" sz="1800" b="1" dirty="0" smtClean="0"/>
              <a:t> </a:t>
            </a:r>
            <a:r>
              <a:rPr lang="en-US" sz="1800" b="1" dirty="0" err="1" smtClean="0"/>
              <a:t>Sketsa</a:t>
            </a:r>
            <a:r>
              <a:rPr lang="en-US" sz="1800" b="1" dirty="0" smtClean="0"/>
              <a:t> Layout </a:t>
            </a:r>
            <a:r>
              <a:rPr lang="en-US" sz="1800" b="1" dirty="0" smtClean="0"/>
              <a:t>Booklet</a:t>
            </a:r>
            <a:endParaRPr lang="en-US" sz="1800" dirty="0" smtClean="0"/>
          </a:p>
          <a:p>
            <a:pPr>
              <a:buNone/>
            </a:pPr>
            <a:r>
              <a:rPr lang="en-US" sz="1800" dirty="0" smtClean="0"/>
              <a:t>	</a:t>
            </a:r>
            <a:r>
              <a:rPr lang="en-US" sz="1800" dirty="0" err="1" smtClean="0"/>
              <a:t>Pertemuan</a:t>
            </a:r>
            <a:r>
              <a:rPr lang="en-US" sz="1800" dirty="0" smtClean="0"/>
              <a:t> </a:t>
            </a:r>
            <a:r>
              <a:rPr lang="en-US" sz="1800" dirty="0" smtClean="0"/>
              <a:t>5 </a:t>
            </a:r>
            <a:r>
              <a:rPr lang="en-US" sz="1800" dirty="0" smtClean="0"/>
              <a:t>: </a:t>
            </a:r>
            <a:r>
              <a:rPr lang="en-US" sz="1800" dirty="0" smtClean="0"/>
              <a:t> </a:t>
            </a:r>
            <a:r>
              <a:rPr lang="en-US" sz="1800" b="1" dirty="0" err="1" smtClean="0"/>
              <a:t>Asistensi</a:t>
            </a:r>
            <a:r>
              <a:rPr lang="en-US" sz="1800" b="1" dirty="0" smtClean="0"/>
              <a:t> Digital Layout </a:t>
            </a:r>
            <a:r>
              <a:rPr lang="en-US" sz="1800" b="1" dirty="0" smtClean="0"/>
              <a:t>Booklet</a:t>
            </a:r>
          </a:p>
          <a:p>
            <a:pPr>
              <a:buNone/>
            </a:pPr>
            <a:r>
              <a:rPr lang="en-US" sz="1800" dirty="0" smtClean="0"/>
              <a:t>     	</a:t>
            </a:r>
            <a:r>
              <a:rPr lang="en-US" sz="1800" dirty="0" err="1" smtClean="0"/>
              <a:t>Pertemuan</a:t>
            </a:r>
            <a:r>
              <a:rPr lang="en-US" sz="1800" dirty="0" smtClean="0"/>
              <a:t> </a:t>
            </a:r>
            <a:r>
              <a:rPr lang="en-US" sz="1800" dirty="0" smtClean="0"/>
              <a:t>6 </a:t>
            </a:r>
            <a:r>
              <a:rPr lang="en-US" sz="1800" dirty="0" smtClean="0"/>
              <a:t>: </a:t>
            </a:r>
            <a:r>
              <a:rPr lang="en-US" sz="1800" dirty="0" smtClean="0"/>
              <a:t> </a:t>
            </a:r>
            <a:r>
              <a:rPr lang="en-US" sz="1800" b="1" dirty="0" err="1" smtClean="0"/>
              <a:t>Asistensi</a:t>
            </a:r>
            <a:r>
              <a:rPr lang="en-US" sz="1800" b="1" dirty="0" smtClean="0"/>
              <a:t> Digital Layout </a:t>
            </a:r>
            <a:r>
              <a:rPr lang="en-US" sz="1800" b="1" dirty="0" smtClean="0"/>
              <a:t>Booklet</a:t>
            </a:r>
            <a:endParaRPr lang="en-US" sz="1800" dirty="0" smtClean="0"/>
          </a:p>
          <a:p>
            <a:pPr>
              <a:buNone/>
            </a:pPr>
            <a:r>
              <a:rPr lang="en-US" sz="1800" dirty="0" smtClean="0"/>
              <a:t>	</a:t>
            </a:r>
            <a:r>
              <a:rPr lang="en-US" sz="1800" dirty="0" err="1" smtClean="0"/>
              <a:t>Pertemuan</a:t>
            </a:r>
            <a:r>
              <a:rPr lang="en-US" sz="1800" dirty="0" smtClean="0"/>
              <a:t> 7 </a:t>
            </a:r>
            <a:r>
              <a:rPr lang="en-US" sz="1800" dirty="0" smtClean="0"/>
              <a:t>: </a:t>
            </a:r>
            <a:r>
              <a:rPr lang="en-US" sz="1800" dirty="0" smtClean="0"/>
              <a:t> </a:t>
            </a:r>
            <a:r>
              <a:rPr lang="en-US" sz="1800" b="1" dirty="0" err="1" smtClean="0"/>
              <a:t>Asistensi</a:t>
            </a:r>
            <a:r>
              <a:rPr lang="en-US" sz="1800" b="1" dirty="0" smtClean="0"/>
              <a:t> Mock-Up Booklet</a:t>
            </a:r>
            <a:endParaRPr lang="en-US" sz="1800" dirty="0" smtClean="0"/>
          </a:p>
          <a:p>
            <a:pPr>
              <a:buNone/>
            </a:pPr>
            <a:r>
              <a:rPr lang="en-US" sz="1800" dirty="0" smtClean="0"/>
              <a:t>	</a:t>
            </a:r>
            <a:r>
              <a:rPr lang="en-US" sz="1800" dirty="0" err="1" smtClean="0"/>
              <a:t>Pertemuan</a:t>
            </a:r>
            <a:r>
              <a:rPr lang="en-US" sz="1800" dirty="0" smtClean="0"/>
              <a:t> </a:t>
            </a:r>
            <a:r>
              <a:rPr lang="en-US" sz="1800" dirty="0" smtClean="0"/>
              <a:t>8 </a:t>
            </a:r>
            <a:r>
              <a:rPr lang="en-US" sz="1800" dirty="0" smtClean="0"/>
              <a:t>:  </a:t>
            </a:r>
            <a:r>
              <a:rPr lang="en-US" sz="1800" b="1" dirty="0" smtClean="0"/>
              <a:t>UTS</a:t>
            </a:r>
            <a:endParaRPr lang="en-US" sz="1800" b="1" dirty="0" smtClean="0"/>
          </a:p>
          <a:p>
            <a:pPr>
              <a:buNone/>
            </a:pPr>
            <a:endParaRPr lang="en-US" sz="18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458</Words>
  <Application>Microsoft Office PowerPoint</Application>
  <PresentationFormat>On-screen Show (4:3)</PresentationFormat>
  <Paragraphs>112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19032/MK. Tipografi 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personal</dc:creator>
  <cp:lastModifiedBy>Wantoro</cp:lastModifiedBy>
  <cp:revision>144</cp:revision>
  <dcterms:created xsi:type="dcterms:W3CDTF">2016-02-13T14:18:26Z</dcterms:created>
  <dcterms:modified xsi:type="dcterms:W3CDTF">2020-03-05T09:20:19Z</dcterms:modified>
</cp:coreProperties>
</file>