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0EDEF59-3E0C-416B-ACF7-E9C9A47AB84B}" type="datetimeFigureOut">
              <a:rPr lang="en-US" smtClean="0"/>
              <a:t>3/24/2020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C6FDAC3-2396-40FB-927E-B38C4A70BDBE}"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38573661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EDEF59-3E0C-416B-ACF7-E9C9A47AB84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FDAC3-2396-40FB-927E-B38C4A70BDBE}" type="slidenum">
              <a:rPr lang="en-US" smtClean="0"/>
              <a:t>‹#›</a:t>
            </a:fld>
            <a:endParaRPr lang="en-US"/>
          </a:p>
        </p:txBody>
      </p:sp>
    </p:spTree>
    <p:extLst>
      <p:ext uri="{BB962C8B-B14F-4D97-AF65-F5344CB8AC3E}">
        <p14:creationId xmlns:p14="http://schemas.microsoft.com/office/powerpoint/2010/main" val="3067747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EDEF59-3E0C-416B-ACF7-E9C9A47AB84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FDAC3-2396-40FB-927E-B38C4A70BDBE}" type="slidenum">
              <a:rPr lang="en-US" smtClean="0"/>
              <a:t>‹#›</a:t>
            </a:fld>
            <a:endParaRPr lang="en-US"/>
          </a:p>
        </p:txBody>
      </p:sp>
    </p:spTree>
    <p:extLst>
      <p:ext uri="{BB962C8B-B14F-4D97-AF65-F5344CB8AC3E}">
        <p14:creationId xmlns:p14="http://schemas.microsoft.com/office/powerpoint/2010/main" val="52232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EDEF59-3E0C-416B-ACF7-E9C9A47AB84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FDAC3-2396-40FB-927E-B38C4A70BDBE}" type="slidenum">
              <a:rPr lang="en-US" smtClean="0"/>
              <a:t>‹#›</a:t>
            </a:fld>
            <a:endParaRPr lang="en-US"/>
          </a:p>
        </p:txBody>
      </p:sp>
    </p:spTree>
    <p:extLst>
      <p:ext uri="{BB962C8B-B14F-4D97-AF65-F5344CB8AC3E}">
        <p14:creationId xmlns:p14="http://schemas.microsoft.com/office/powerpoint/2010/main" val="4235368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0EDEF59-3E0C-416B-ACF7-E9C9A47AB84B}" type="datetimeFigureOut">
              <a:rPr lang="en-US" smtClean="0"/>
              <a:t>3/24/2020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C6FDAC3-2396-40FB-927E-B38C4A70BDBE}"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643093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EDEF59-3E0C-416B-ACF7-E9C9A47AB84B}"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FDAC3-2396-40FB-927E-B38C4A70BDBE}" type="slidenum">
              <a:rPr lang="en-US" smtClean="0"/>
              <a:t>‹#›</a:t>
            </a:fld>
            <a:endParaRPr lang="en-US"/>
          </a:p>
        </p:txBody>
      </p:sp>
    </p:spTree>
    <p:extLst>
      <p:ext uri="{BB962C8B-B14F-4D97-AF65-F5344CB8AC3E}">
        <p14:creationId xmlns:p14="http://schemas.microsoft.com/office/powerpoint/2010/main" val="1671364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EDEF59-3E0C-416B-ACF7-E9C9A47AB84B}"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FDAC3-2396-40FB-927E-B38C4A70BDBE}" type="slidenum">
              <a:rPr lang="en-US" smtClean="0"/>
              <a:t>‹#›</a:t>
            </a:fld>
            <a:endParaRPr lang="en-US"/>
          </a:p>
        </p:txBody>
      </p:sp>
    </p:spTree>
    <p:extLst>
      <p:ext uri="{BB962C8B-B14F-4D97-AF65-F5344CB8AC3E}">
        <p14:creationId xmlns:p14="http://schemas.microsoft.com/office/powerpoint/2010/main" val="1112331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EDEF59-3E0C-416B-ACF7-E9C9A47AB84B}"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FDAC3-2396-40FB-927E-B38C4A70BDBE}" type="slidenum">
              <a:rPr lang="en-US" smtClean="0"/>
              <a:t>‹#›</a:t>
            </a:fld>
            <a:endParaRPr lang="en-US"/>
          </a:p>
        </p:txBody>
      </p:sp>
    </p:spTree>
    <p:extLst>
      <p:ext uri="{BB962C8B-B14F-4D97-AF65-F5344CB8AC3E}">
        <p14:creationId xmlns:p14="http://schemas.microsoft.com/office/powerpoint/2010/main" val="1586168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DEF59-3E0C-416B-ACF7-E9C9A47AB84B}"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6FDAC3-2396-40FB-927E-B38C4A70BDBE}" type="slidenum">
              <a:rPr lang="en-US" smtClean="0"/>
              <a:t>‹#›</a:t>
            </a:fld>
            <a:endParaRPr lang="en-US"/>
          </a:p>
        </p:txBody>
      </p:sp>
    </p:spTree>
    <p:extLst>
      <p:ext uri="{BB962C8B-B14F-4D97-AF65-F5344CB8AC3E}">
        <p14:creationId xmlns:p14="http://schemas.microsoft.com/office/powerpoint/2010/main" val="236815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0EDEF59-3E0C-416B-ACF7-E9C9A47AB84B}" type="datetimeFigureOut">
              <a:rPr lang="en-US" smtClean="0"/>
              <a:t>3/24/2020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C6FDAC3-2396-40FB-927E-B38C4A70BDB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5339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0EDEF59-3E0C-416B-ACF7-E9C9A47AB84B}" type="datetimeFigureOut">
              <a:rPr lang="en-US" smtClean="0"/>
              <a:t>3/24/2020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C6FDAC3-2396-40FB-927E-B38C4A70BDB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4961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0EDEF59-3E0C-416B-ACF7-E9C9A47AB84B}" type="datetimeFigureOut">
              <a:rPr lang="en-US" smtClean="0"/>
              <a:t>3/24/2020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C6FDAC3-2396-40FB-927E-B38C4A70BDBE}"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85527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271848"/>
            <a:ext cx="8361229" cy="1911928"/>
          </a:xfrm>
        </p:spPr>
        <p:txBody>
          <a:bodyPr/>
          <a:lstStyle/>
          <a:p>
            <a:r>
              <a:rPr lang="en-US" sz="6000" b="1" dirty="0" err="1" smtClean="0"/>
              <a:t>Sistem</a:t>
            </a:r>
            <a:r>
              <a:rPr lang="en-US" sz="6000" b="1" dirty="0" smtClean="0"/>
              <a:t> </a:t>
            </a:r>
            <a:r>
              <a:rPr lang="en-US" sz="6000" b="1" dirty="0" err="1" smtClean="0"/>
              <a:t>politik</a:t>
            </a:r>
            <a:r>
              <a:rPr lang="en-US" sz="6000" b="1" dirty="0" smtClean="0"/>
              <a:t> </a:t>
            </a:r>
            <a:r>
              <a:rPr lang="en-US" sz="6000" b="1" dirty="0" err="1" smtClean="0"/>
              <a:t>indonesia</a:t>
            </a:r>
            <a:endParaRPr lang="en-US" sz="6000" b="1" dirty="0"/>
          </a:p>
        </p:txBody>
      </p:sp>
      <p:sp>
        <p:nvSpPr>
          <p:cNvPr id="3" name="Subtitle 2"/>
          <p:cNvSpPr>
            <a:spLocks noGrp="1"/>
          </p:cNvSpPr>
          <p:nvPr>
            <p:ph type="subTitle" idx="1"/>
          </p:nvPr>
        </p:nvSpPr>
        <p:spPr>
          <a:xfrm>
            <a:off x="2679906" y="4547062"/>
            <a:ext cx="6831673" cy="495454"/>
          </a:xfrm>
        </p:spPr>
        <p:txBody>
          <a:bodyPr>
            <a:noAutofit/>
          </a:bodyPr>
          <a:lstStyle/>
          <a:p>
            <a:r>
              <a:rPr lang="en-US" sz="2800" b="1" dirty="0" err="1" smtClean="0"/>
              <a:t>Andrias</a:t>
            </a:r>
            <a:r>
              <a:rPr lang="en-US" sz="2800" b="1" dirty="0" smtClean="0"/>
              <a:t> </a:t>
            </a:r>
            <a:r>
              <a:rPr lang="en-US" sz="2800" b="1" dirty="0" err="1" smtClean="0"/>
              <a:t>Darmayadi</a:t>
            </a:r>
            <a:r>
              <a:rPr lang="en-US" sz="2800" b="1" dirty="0" smtClean="0"/>
              <a:t>, </a:t>
            </a:r>
            <a:r>
              <a:rPr lang="en-US" sz="2800" b="1" dirty="0" err="1" smtClean="0"/>
              <a:t>Ph.D</a:t>
            </a:r>
            <a:endParaRPr lang="en-US" sz="2800" b="1" dirty="0"/>
          </a:p>
        </p:txBody>
      </p:sp>
    </p:spTree>
    <p:extLst>
      <p:ext uri="{BB962C8B-B14F-4D97-AF65-F5344CB8AC3E}">
        <p14:creationId xmlns:p14="http://schemas.microsoft.com/office/powerpoint/2010/main" val="311838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93618"/>
          </a:xfrm>
        </p:spPr>
        <p:txBody>
          <a:bodyPr>
            <a:normAutofit/>
          </a:bodyPr>
          <a:lstStyle/>
          <a:p>
            <a:pPr algn="ctr"/>
            <a:r>
              <a:rPr lang="en-US" sz="3600" b="1" dirty="0" smtClean="0"/>
              <a:t>CAKUPAN SISTEM POLITIK</a:t>
            </a:r>
            <a:endParaRPr lang="en-US" sz="3600" b="1" dirty="0"/>
          </a:p>
        </p:txBody>
      </p:sp>
      <p:sp>
        <p:nvSpPr>
          <p:cNvPr id="3" name="Content Placeholder 2"/>
          <p:cNvSpPr>
            <a:spLocks noGrp="1"/>
          </p:cNvSpPr>
          <p:nvPr>
            <p:ph idx="1"/>
          </p:nvPr>
        </p:nvSpPr>
        <p:spPr>
          <a:xfrm>
            <a:off x="1371600" y="1479665"/>
            <a:ext cx="9601200" cy="4387735"/>
          </a:xfrm>
        </p:spPr>
        <p:txBody>
          <a:bodyPr>
            <a:normAutofit lnSpcReduction="10000"/>
          </a:bodyPr>
          <a:lstStyle/>
          <a:p>
            <a:pPr marL="0" indent="0">
              <a:buNone/>
            </a:pPr>
            <a:r>
              <a:rPr lang="id-ID" b="1" dirty="0"/>
              <a:t>TIAP SISTEM POLITIK PALING TIDAK MENCAKUP :</a:t>
            </a:r>
            <a:endParaRPr lang="en-US" dirty="0"/>
          </a:p>
          <a:p>
            <a:pPr lvl="0"/>
            <a:r>
              <a:rPr lang="id-ID" dirty="0"/>
              <a:t>Fungsi integrasi dan adaptasi terhadap masyarakat</a:t>
            </a:r>
            <a:endParaRPr lang="en-US" dirty="0"/>
          </a:p>
          <a:p>
            <a:pPr lvl="0"/>
            <a:r>
              <a:rPr lang="id-ID" dirty="0"/>
              <a:t>Penerapan nilai-nilai dalam masyarakat berdasarkan kewenangan</a:t>
            </a:r>
            <a:endParaRPr lang="en-US" dirty="0"/>
          </a:p>
          <a:p>
            <a:pPr lvl="0"/>
            <a:r>
              <a:rPr lang="id-ID" dirty="0"/>
              <a:t>Penggunaan kewenangan atau kekuasaan, baik secara sah maupun tidak</a:t>
            </a:r>
            <a:endParaRPr lang="en-US" dirty="0"/>
          </a:p>
          <a:p>
            <a:pPr marL="0" indent="0">
              <a:buNone/>
            </a:pPr>
            <a:endParaRPr lang="en-US" dirty="0" smtClean="0"/>
          </a:p>
          <a:p>
            <a:pPr marL="0" indent="0">
              <a:buNone/>
            </a:pPr>
            <a:r>
              <a:rPr lang="id-ID" b="1" dirty="0"/>
              <a:t>MEMBAHAS SISTEM POLITIK </a:t>
            </a:r>
            <a:r>
              <a:rPr lang="id-ID" b="1" dirty="0">
                <a:sym typeface="Symbol" panose="05050102010706020507" pitchFamily="18" charset="2"/>
              </a:rPr>
              <a:t></a:t>
            </a:r>
            <a:r>
              <a:rPr lang="id-ID" b="1" dirty="0"/>
              <a:t> MEMBAHAS SISTEM PEMERINTAHAN</a:t>
            </a:r>
            <a:endParaRPr lang="en-US" dirty="0"/>
          </a:p>
          <a:p>
            <a:pPr lvl="0"/>
            <a:r>
              <a:rPr lang="id-ID" dirty="0"/>
              <a:t>Perbedaan antara keduanya sering kabur</a:t>
            </a:r>
            <a:endParaRPr lang="en-US" dirty="0"/>
          </a:p>
          <a:p>
            <a:pPr lvl="0"/>
            <a:r>
              <a:rPr lang="id-ID" dirty="0"/>
              <a:t>Ruang lingkup sistem pemerintahan </a:t>
            </a:r>
            <a:r>
              <a:rPr lang="id-ID" b="1" dirty="0"/>
              <a:t>lebih sempit </a:t>
            </a:r>
            <a:r>
              <a:rPr lang="id-ID" dirty="0"/>
              <a:t>dari sistem politik</a:t>
            </a:r>
            <a:endParaRPr lang="en-US" dirty="0"/>
          </a:p>
          <a:p>
            <a:pPr lvl="0"/>
            <a:r>
              <a:rPr lang="id-ID" dirty="0"/>
              <a:t>Sistem pemerintahan = sub-sistem dari sistem politik (selain sistem ekonomi, sistem hukum, sistem administrasi, dll)</a:t>
            </a:r>
            <a:endParaRPr lang="en-US" dirty="0"/>
          </a:p>
          <a:p>
            <a:pPr marL="0" indent="0">
              <a:buNone/>
            </a:pPr>
            <a:r>
              <a:rPr lang="en-US" b="1" dirty="0"/>
              <a:t> </a:t>
            </a:r>
            <a:endParaRPr lang="en-US" dirty="0"/>
          </a:p>
          <a:p>
            <a:pPr marL="0" indent="0">
              <a:buNone/>
            </a:pPr>
            <a:endParaRPr lang="en-US" dirty="0"/>
          </a:p>
        </p:txBody>
      </p:sp>
    </p:spTree>
    <p:extLst>
      <p:ext uri="{BB962C8B-B14F-4D97-AF65-F5344CB8AC3E}">
        <p14:creationId xmlns:p14="http://schemas.microsoft.com/office/powerpoint/2010/main" val="1941490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43742"/>
          </a:xfrm>
        </p:spPr>
        <p:txBody>
          <a:bodyPr>
            <a:normAutofit/>
          </a:bodyPr>
          <a:lstStyle/>
          <a:p>
            <a:pPr algn="ctr"/>
            <a:r>
              <a:rPr lang="en-US" sz="3600" b="1" dirty="0" smtClean="0"/>
              <a:t>PENTING !    </a:t>
            </a:r>
            <a:endParaRPr lang="en-US" sz="3600" b="1" dirty="0"/>
          </a:p>
        </p:txBody>
      </p:sp>
      <p:sp>
        <p:nvSpPr>
          <p:cNvPr id="3" name="Content Placeholder 2"/>
          <p:cNvSpPr>
            <a:spLocks noGrp="1"/>
          </p:cNvSpPr>
          <p:nvPr>
            <p:ph idx="1"/>
          </p:nvPr>
        </p:nvSpPr>
        <p:spPr>
          <a:xfrm>
            <a:off x="1371600" y="1654233"/>
            <a:ext cx="9601200" cy="4213167"/>
          </a:xfrm>
        </p:spPr>
        <p:txBody>
          <a:bodyPr/>
          <a:lstStyle/>
          <a:p>
            <a:pPr marL="0" indent="0">
              <a:buNone/>
            </a:pPr>
            <a:r>
              <a:rPr lang="en-US" dirty="0" err="1" smtClean="0"/>
              <a:t>Sebagai</a:t>
            </a:r>
            <a:r>
              <a:rPr lang="en-US" dirty="0" smtClean="0"/>
              <a:t> </a:t>
            </a:r>
            <a:r>
              <a:rPr lang="en-US" dirty="0" err="1"/>
              <a:t>sebuah</a:t>
            </a:r>
            <a:r>
              <a:rPr lang="en-US" dirty="0"/>
              <a:t> </a:t>
            </a:r>
            <a:r>
              <a:rPr lang="en-US" dirty="0" err="1"/>
              <a:t>sistem</a:t>
            </a:r>
            <a:r>
              <a:rPr lang="en-US" dirty="0"/>
              <a:t>, </a:t>
            </a:r>
            <a:r>
              <a:rPr lang="en-US" dirty="0" err="1"/>
              <a:t>maka</a:t>
            </a:r>
            <a:r>
              <a:rPr lang="en-US" dirty="0"/>
              <a:t> </a:t>
            </a:r>
            <a:r>
              <a:rPr lang="en-US" dirty="0" err="1"/>
              <a:t>teori</a:t>
            </a:r>
            <a:r>
              <a:rPr lang="en-US" dirty="0"/>
              <a:t> </a:t>
            </a:r>
            <a:r>
              <a:rPr lang="en-US" dirty="0" err="1"/>
              <a:t>politik</a:t>
            </a:r>
            <a:r>
              <a:rPr lang="en-US" dirty="0"/>
              <a:t> </a:t>
            </a:r>
            <a:r>
              <a:rPr lang="en-US" dirty="0" err="1"/>
              <a:t>selalu</a:t>
            </a:r>
            <a:r>
              <a:rPr lang="en-US" dirty="0"/>
              <a:t> </a:t>
            </a:r>
            <a:r>
              <a:rPr lang="en-US" dirty="0" err="1"/>
              <a:t>melalui</a:t>
            </a:r>
            <a:r>
              <a:rPr lang="en-US" dirty="0"/>
              <a:t> 3 proses </a:t>
            </a:r>
            <a:r>
              <a:rPr lang="en-US" dirty="0" smtClean="0"/>
              <a:t>: </a:t>
            </a:r>
          </a:p>
          <a:p>
            <a:pPr marL="0" indent="0">
              <a:buNone/>
            </a:pPr>
            <a:endParaRPr lang="en-US" dirty="0"/>
          </a:p>
          <a:p>
            <a:pPr marL="0" indent="0">
              <a:buNone/>
            </a:pPr>
            <a:r>
              <a:rPr lang="en-US" dirty="0" smtClean="0"/>
              <a:t> INPUT ----------&gt; PROSES ------</a:t>
            </a:r>
            <a:r>
              <a:rPr lang="en-US" dirty="0" smtClean="0">
                <a:sym typeface="Wingdings" panose="05000000000000000000" pitchFamily="2" charset="2"/>
              </a:rPr>
              <a:t>-&gt; OUTPUT</a:t>
            </a:r>
          </a:p>
          <a:p>
            <a:pPr marL="0" indent="0">
              <a:buNone/>
            </a:pPr>
            <a:r>
              <a:rPr lang="id-ID" b="1" i="1" dirty="0" smtClean="0"/>
              <a:t>Penjelasan </a:t>
            </a:r>
            <a:r>
              <a:rPr lang="id-ID" b="1" i="1" dirty="0"/>
              <a:t>:</a:t>
            </a:r>
            <a:endParaRPr lang="en-US" dirty="0"/>
          </a:p>
          <a:p>
            <a:pPr>
              <a:lnSpc>
                <a:spcPct val="100000"/>
              </a:lnSpc>
              <a:spcBef>
                <a:spcPts val="0"/>
              </a:spcBef>
              <a:spcAft>
                <a:spcPts val="0"/>
              </a:spcAft>
            </a:pPr>
            <a:r>
              <a:rPr lang="id-ID" dirty="0"/>
              <a:t>Yang menjamin terus bekerjanya sistem itu adalah BERBAGAI INPUT</a:t>
            </a:r>
            <a:endParaRPr lang="en-US" dirty="0"/>
          </a:p>
          <a:p>
            <a:pPr>
              <a:lnSpc>
                <a:spcPct val="100000"/>
              </a:lnSpc>
              <a:spcBef>
                <a:spcPts val="0"/>
              </a:spcBef>
              <a:spcAft>
                <a:spcPts val="0"/>
              </a:spcAft>
            </a:pPr>
            <a:r>
              <a:rPr lang="id-ID" dirty="0"/>
              <a:t>Input diubah melalui serangkaian </a:t>
            </a:r>
            <a:r>
              <a:rPr lang="id-ID" cap="all" dirty="0"/>
              <a:t>proses / transformasi</a:t>
            </a:r>
            <a:r>
              <a:rPr lang="id-ID" dirty="0"/>
              <a:t> dalam sistem menjadi OUTPUT </a:t>
            </a:r>
            <a:endParaRPr lang="en-US" dirty="0"/>
          </a:p>
          <a:p>
            <a:pPr>
              <a:lnSpc>
                <a:spcPct val="100000"/>
              </a:lnSpc>
              <a:spcBef>
                <a:spcPts val="0"/>
              </a:spcBef>
              <a:spcAft>
                <a:spcPts val="0"/>
              </a:spcAft>
            </a:pPr>
            <a:r>
              <a:rPr lang="id-ID" dirty="0"/>
              <a:t>Output = akan menimbulkan pengaruh terhadap sistem itu sendiri maupun terhadap lingkungan, dan lingkungan itu akan memberikan umpan balik / </a:t>
            </a:r>
            <a:r>
              <a:rPr lang="id-ID" i="1" dirty="0"/>
              <a:t>feedback</a:t>
            </a:r>
            <a:r>
              <a:rPr lang="id-ID" dirty="0"/>
              <a:t> sebagai masukan baru, dst.</a:t>
            </a:r>
            <a:endParaRPr lang="en-US" dirty="0"/>
          </a:p>
          <a:p>
            <a:pPr marL="0" indent="0">
              <a:buNone/>
            </a:pPr>
            <a:endParaRPr lang="en-US" dirty="0"/>
          </a:p>
        </p:txBody>
      </p:sp>
    </p:spTree>
    <p:extLst>
      <p:ext uri="{BB962C8B-B14F-4D97-AF65-F5344CB8AC3E}">
        <p14:creationId xmlns:p14="http://schemas.microsoft.com/office/powerpoint/2010/main" val="2565359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15884"/>
            <a:ext cx="9601200" cy="1005840"/>
          </a:xfrm>
        </p:spPr>
        <p:txBody>
          <a:bodyPr>
            <a:noAutofit/>
          </a:bodyPr>
          <a:lstStyle/>
          <a:p>
            <a:pPr algn="ctr"/>
            <a:r>
              <a:rPr lang="id-ID" sz="2800" b="1" dirty="0"/>
              <a:t>CIRI-CIRI UTAMA SISTEM POLITIK </a:t>
            </a:r>
            <a:r>
              <a:rPr lang="en-US" sz="2800" b="1" dirty="0" smtClean="0"/>
              <a:t/>
            </a:r>
            <a:br>
              <a:rPr lang="en-US" sz="2800" b="1" dirty="0" smtClean="0"/>
            </a:br>
            <a:r>
              <a:rPr lang="id-ID" sz="2800" b="1" dirty="0" smtClean="0"/>
              <a:t>DAVID </a:t>
            </a:r>
            <a:r>
              <a:rPr lang="id-ID" sz="2800" b="1" dirty="0"/>
              <a:t>EASTON :</a:t>
            </a:r>
            <a:r>
              <a:rPr lang="en-US" sz="2800" dirty="0"/>
              <a:t/>
            </a:r>
            <a:br>
              <a:rPr lang="en-US" sz="2800" dirty="0"/>
            </a:br>
            <a:endParaRPr lang="en-US" sz="2800" dirty="0"/>
          </a:p>
        </p:txBody>
      </p:sp>
      <p:sp>
        <p:nvSpPr>
          <p:cNvPr id="3" name="Content Placeholder 2"/>
          <p:cNvSpPr>
            <a:spLocks noGrp="1"/>
          </p:cNvSpPr>
          <p:nvPr>
            <p:ph idx="1"/>
          </p:nvPr>
        </p:nvSpPr>
        <p:spPr>
          <a:xfrm>
            <a:off x="1371600" y="1255222"/>
            <a:ext cx="9601200" cy="4896196"/>
          </a:xfrm>
        </p:spPr>
        <p:txBody>
          <a:bodyPr>
            <a:normAutofit fontScale="25000" lnSpcReduction="20000"/>
          </a:bodyPr>
          <a:lstStyle/>
          <a:p>
            <a:pPr marL="0" lvl="0" indent="0">
              <a:lnSpc>
                <a:spcPct val="120000"/>
              </a:lnSpc>
              <a:spcBef>
                <a:spcPts val="0"/>
              </a:spcBef>
              <a:spcAft>
                <a:spcPts val="0"/>
              </a:spcAft>
              <a:buNone/>
            </a:pPr>
            <a:r>
              <a:rPr lang="en-US" sz="5600" b="1" dirty="0" smtClean="0"/>
              <a:t>-- </a:t>
            </a:r>
            <a:r>
              <a:rPr lang="id-ID" sz="5600" b="1" dirty="0" smtClean="0"/>
              <a:t>C</a:t>
            </a:r>
            <a:r>
              <a:rPr lang="en-US" sz="5600" b="1" dirty="0" smtClean="0"/>
              <a:t>IRI CIRI IDENTIFIKASI</a:t>
            </a:r>
          </a:p>
          <a:p>
            <a:pPr marL="0" indent="0">
              <a:lnSpc>
                <a:spcPct val="120000"/>
              </a:lnSpc>
              <a:spcBef>
                <a:spcPts val="0"/>
              </a:spcBef>
              <a:spcAft>
                <a:spcPts val="0"/>
              </a:spcAft>
              <a:buNone/>
            </a:pPr>
            <a:r>
              <a:rPr lang="id-ID" sz="5600" dirty="0"/>
              <a:t>Sistem politik memiliki perbatasan, sama halnya dengan sistem fisik (co : sistem mesin, sistem aliran darah, dsb</a:t>
            </a:r>
            <a:r>
              <a:rPr lang="id-ID" sz="5600" dirty="0" smtClean="0"/>
              <a:t>.</a:t>
            </a:r>
            <a:endParaRPr lang="en-US" sz="5600" dirty="0" smtClean="0"/>
          </a:p>
          <a:p>
            <a:pPr marL="0" indent="0">
              <a:lnSpc>
                <a:spcPct val="120000"/>
              </a:lnSpc>
              <a:spcBef>
                <a:spcPts val="0"/>
              </a:spcBef>
              <a:spcAft>
                <a:spcPts val="0"/>
              </a:spcAft>
              <a:buNone/>
            </a:pPr>
            <a:endParaRPr lang="en-US" sz="5600" dirty="0" smtClean="0"/>
          </a:p>
          <a:p>
            <a:pPr marL="0" lvl="0" indent="0">
              <a:lnSpc>
                <a:spcPct val="120000"/>
              </a:lnSpc>
              <a:spcBef>
                <a:spcPts val="0"/>
              </a:spcBef>
              <a:spcAft>
                <a:spcPts val="0"/>
              </a:spcAft>
              <a:buNone/>
            </a:pPr>
            <a:r>
              <a:rPr lang="en-US" sz="5600" b="1" dirty="0" smtClean="0"/>
              <a:t>- </a:t>
            </a:r>
            <a:r>
              <a:rPr lang="id-ID" sz="5600" b="1" dirty="0" smtClean="0"/>
              <a:t>I</a:t>
            </a:r>
            <a:r>
              <a:rPr lang="en-US" sz="5600" b="1" dirty="0" smtClean="0"/>
              <a:t>NPUT DAN OUTPUT</a:t>
            </a:r>
          </a:p>
          <a:p>
            <a:pPr marL="0" lvl="0" indent="0">
              <a:lnSpc>
                <a:spcPct val="120000"/>
              </a:lnSpc>
              <a:spcBef>
                <a:spcPts val="0"/>
              </a:spcBef>
              <a:spcAft>
                <a:spcPts val="0"/>
              </a:spcAft>
              <a:buNone/>
            </a:pPr>
            <a:r>
              <a:rPr lang="id-ID" sz="5600" dirty="0" smtClean="0"/>
              <a:t>Sistem </a:t>
            </a:r>
            <a:r>
              <a:rPr lang="id-ID" sz="5600" dirty="0"/>
              <a:t>politik harus mendapatkan INPUT berupa </a:t>
            </a:r>
            <a:r>
              <a:rPr lang="id-ID" sz="5600" i="1" dirty="0"/>
              <a:t>tuntutan dan dukungan</a:t>
            </a:r>
            <a:r>
              <a:rPr lang="id-ID" sz="5600" dirty="0"/>
              <a:t> sebagai bahan mentah / informasi yang harus DIPROSES dalam sistem itu, dan sebagai ENERGI untuk kelangsungan hidup sistem </a:t>
            </a:r>
            <a:r>
              <a:rPr lang="id-ID" sz="5600" dirty="0" smtClean="0"/>
              <a:t>itu.</a:t>
            </a:r>
            <a:endParaRPr lang="en-US" sz="5600" dirty="0"/>
          </a:p>
          <a:p>
            <a:pPr marL="0" lvl="0" indent="0">
              <a:lnSpc>
                <a:spcPct val="120000"/>
              </a:lnSpc>
              <a:spcBef>
                <a:spcPts val="0"/>
              </a:spcBef>
              <a:spcAft>
                <a:spcPts val="0"/>
              </a:spcAft>
              <a:buNone/>
            </a:pPr>
            <a:r>
              <a:rPr lang="id-ID" sz="5600" dirty="0" smtClean="0"/>
              <a:t>Sistem </a:t>
            </a:r>
            <a:r>
              <a:rPr lang="id-ID" sz="5600" dirty="0"/>
              <a:t>politik punya konsekuensi-konsekuensi penting bagi masyarakat </a:t>
            </a:r>
            <a:r>
              <a:rPr lang="id-ID" sz="5600" dirty="0">
                <a:sym typeface="Wingdings" panose="05000000000000000000" pitchFamily="2" charset="2"/>
              </a:rPr>
              <a:t></a:t>
            </a:r>
            <a:r>
              <a:rPr lang="id-ID" sz="5600" dirty="0"/>
              <a:t> keputusan2 yang sifatnya otoritatif. </a:t>
            </a:r>
            <a:r>
              <a:rPr lang="id-ID" sz="5600" dirty="0">
                <a:sym typeface="Wingdings" panose="05000000000000000000" pitchFamily="2" charset="2"/>
              </a:rPr>
              <a:t></a:t>
            </a:r>
            <a:r>
              <a:rPr lang="id-ID" sz="5600" dirty="0"/>
              <a:t> </a:t>
            </a:r>
            <a:r>
              <a:rPr lang="id-ID" sz="5600" dirty="0" smtClean="0"/>
              <a:t>OUTPUT</a:t>
            </a:r>
            <a:endParaRPr lang="en-US" sz="5600" dirty="0" smtClean="0"/>
          </a:p>
          <a:p>
            <a:pPr marL="0" lvl="0" indent="0">
              <a:lnSpc>
                <a:spcPct val="120000"/>
              </a:lnSpc>
              <a:spcBef>
                <a:spcPts val="0"/>
              </a:spcBef>
              <a:spcAft>
                <a:spcPts val="0"/>
              </a:spcAft>
              <a:buNone/>
            </a:pPr>
            <a:endParaRPr lang="en-US" sz="5600" dirty="0" smtClean="0"/>
          </a:p>
          <a:p>
            <a:pPr marL="0" indent="0">
              <a:lnSpc>
                <a:spcPct val="120000"/>
              </a:lnSpc>
              <a:spcBef>
                <a:spcPts val="0"/>
              </a:spcBef>
              <a:spcAft>
                <a:spcPts val="0"/>
              </a:spcAft>
              <a:buNone/>
            </a:pPr>
            <a:r>
              <a:rPr lang="en-US" sz="5600" b="1" dirty="0" smtClean="0"/>
              <a:t>- </a:t>
            </a:r>
            <a:r>
              <a:rPr lang="id-ID" sz="5600" b="1" dirty="0" smtClean="0"/>
              <a:t>D</a:t>
            </a:r>
            <a:r>
              <a:rPr lang="en-US" sz="5600" b="1" dirty="0" smtClean="0"/>
              <a:t>IFERENSIASI DALAM SUATU SISTEM</a:t>
            </a:r>
          </a:p>
          <a:p>
            <a:pPr marL="0" indent="0">
              <a:lnSpc>
                <a:spcPct val="120000"/>
              </a:lnSpc>
              <a:spcBef>
                <a:spcPts val="0"/>
              </a:spcBef>
              <a:spcAft>
                <a:spcPts val="0"/>
              </a:spcAft>
              <a:buNone/>
            </a:pPr>
            <a:r>
              <a:rPr lang="id-ID" sz="5600" dirty="0"/>
              <a:t>Suatu sistem politik harus melaksanakan pekerjaan yang bermacam-macam dalam waktu terbatas, maka harus ada </a:t>
            </a:r>
            <a:r>
              <a:rPr lang="id-ID" sz="5600" b="1" dirty="0"/>
              <a:t>diferensiasi minimal</a:t>
            </a:r>
            <a:r>
              <a:rPr lang="id-ID" sz="5600" dirty="0"/>
              <a:t> dalam struktur-strukturnya. Tidak ada suatu sistem politik yang unit-unitnya melakukan aktivitas dalam waktu yang bersamaan. Paling tidak ada pembagian kerja minimal yang menyediakan struktur sebagai tempat berlangsungnya aktivitas itu</a:t>
            </a:r>
            <a:r>
              <a:rPr lang="id-ID" sz="5600" dirty="0" smtClean="0"/>
              <a:t>.</a:t>
            </a:r>
            <a:endParaRPr lang="en-US" sz="5600" dirty="0" smtClean="0"/>
          </a:p>
          <a:p>
            <a:pPr marL="0" indent="0">
              <a:lnSpc>
                <a:spcPct val="120000"/>
              </a:lnSpc>
              <a:spcBef>
                <a:spcPts val="0"/>
              </a:spcBef>
              <a:spcAft>
                <a:spcPts val="0"/>
              </a:spcAft>
              <a:buNone/>
            </a:pPr>
            <a:endParaRPr lang="en-US" sz="5600" dirty="0"/>
          </a:p>
          <a:p>
            <a:pPr marL="0" lvl="0" indent="0">
              <a:lnSpc>
                <a:spcPct val="120000"/>
              </a:lnSpc>
              <a:spcBef>
                <a:spcPts val="0"/>
              </a:spcBef>
              <a:spcAft>
                <a:spcPts val="0"/>
              </a:spcAft>
              <a:buNone/>
            </a:pPr>
            <a:r>
              <a:rPr lang="en-US" sz="5600" b="1" dirty="0" smtClean="0"/>
              <a:t>-INTEGRASI DALAM SUATU SISTEM</a:t>
            </a:r>
          </a:p>
          <a:p>
            <a:pPr lvl="2">
              <a:lnSpc>
                <a:spcPct val="120000"/>
              </a:lnSpc>
              <a:spcBef>
                <a:spcPts val="0"/>
              </a:spcBef>
              <a:spcAft>
                <a:spcPts val="0"/>
              </a:spcAft>
            </a:pPr>
            <a:r>
              <a:rPr lang="id-ID" sz="5600" dirty="0"/>
              <a:t>Diferensiasi </a:t>
            </a:r>
            <a:r>
              <a:rPr lang="id-ID" sz="5600" dirty="0">
                <a:sym typeface="Wingdings" panose="05000000000000000000" pitchFamily="2" charset="2"/>
              </a:rPr>
              <a:t></a:t>
            </a:r>
            <a:r>
              <a:rPr lang="id-ID" sz="5600" dirty="0"/>
              <a:t> bisa merusak integritas sistem.</a:t>
            </a:r>
            <a:endParaRPr lang="en-US" sz="5600" dirty="0"/>
          </a:p>
          <a:p>
            <a:pPr lvl="2">
              <a:lnSpc>
                <a:spcPct val="120000"/>
              </a:lnSpc>
              <a:spcBef>
                <a:spcPts val="0"/>
              </a:spcBef>
              <a:spcAft>
                <a:spcPts val="0"/>
              </a:spcAft>
            </a:pPr>
            <a:r>
              <a:rPr lang="id-ID" sz="5600" dirty="0"/>
              <a:t>Misal : ada dua / lbh unit yang melakukan aktivitas berbeda, bagaimana aktivitas2 itu bisa menghasilkan artikulasi yang berarti </a:t>
            </a:r>
            <a:r>
              <a:rPr lang="id-ID" sz="5600" dirty="0" smtClean="0"/>
              <a:t>?</a:t>
            </a:r>
            <a:r>
              <a:rPr lang="en-US" sz="5600" dirty="0"/>
              <a:t> </a:t>
            </a:r>
            <a:r>
              <a:rPr lang="id-ID" sz="5600" dirty="0" smtClean="0"/>
              <a:t>(</a:t>
            </a:r>
            <a:r>
              <a:rPr lang="id-ID" sz="5600" dirty="0"/>
              <a:t>jadi harus ada keterkaitan dan </a:t>
            </a:r>
            <a:r>
              <a:rPr lang="id-ID" sz="5600" dirty="0" smtClean="0"/>
              <a:t>kesinambungan)</a:t>
            </a:r>
            <a:endParaRPr lang="en-US" sz="5600" dirty="0"/>
          </a:p>
          <a:p>
            <a:pPr lvl="2">
              <a:lnSpc>
                <a:spcPct val="120000"/>
              </a:lnSpc>
              <a:spcBef>
                <a:spcPts val="0"/>
              </a:spcBef>
              <a:spcAft>
                <a:spcPts val="0"/>
              </a:spcAft>
            </a:pPr>
            <a:r>
              <a:rPr lang="en-US" sz="5600" dirty="0" err="1" smtClean="0"/>
              <a:t>Jika</a:t>
            </a:r>
            <a:r>
              <a:rPr lang="en-US" sz="5600" dirty="0" smtClean="0"/>
              <a:t> </a:t>
            </a:r>
            <a:r>
              <a:rPr lang="en-US" sz="5600" dirty="0" err="1"/>
              <a:t>suatu</a:t>
            </a:r>
            <a:r>
              <a:rPr lang="en-US" sz="5600" dirty="0"/>
              <a:t> </a:t>
            </a:r>
            <a:r>
              <a:rPr lang="en-US" sz="5600" dirty="0" err="1"/>
              <a:t>sistem</a:t>
            </a:r>
            <a:r>
              <a:rPr lang="en-US" sz="5600" dirty="0"/>
              <a:t> yang </a:t>
            </a:r>
            <a:r>
              <a:rPr lang="en-US" sz="5600" dirty="0" err="1"/>
              <a:t>memiliki</a:t>
            </a:r>
            <a:r>
              <a:rPr lang="en-US" sz="5600" dirty="0"/>
              <a:t> </a:t>
            </a:r>
            <a:r>
              <a:rPr lang="en-US" sz="5600" dirty="0" err="1"/>
              <a:t>struktur</a:t>
            </a:r>
            <a:r>
              <a:rPr lang="en-US" sz="5600" dirty="0"/>
              <a:t> </a:t>
            </a:r>
            <a:r>
              <a:rPr lang="en-US" sz="5600" dirty="0" err="1"/>
              <a:t>ingin</a:t>
            </a:r>
            <a:r>
              <a:rPr lang="en-US" sz="5600" dirty="0"/>
              <a:t> </a:t>
            </a:r>
            <a:r>
              <a:rPr lang="en-US" sz="5600" dirty="0" err="1"/>
              <a:t>mempertahankan</a:t>
            </a:r>
            <a:r>
              <a:rPr lang="en-US" sz="5600" dirty="0"/>
              <a:t> </a:t>
            </a:r>
            <a:r>
              <a:rPr lang="en-US" sz="5600" dirty="0" err="1"/>
              <a:t>dirinya</a:t>
            </a:r>
            <a:r>
              <a:rPr lang="en-US" sz="5600" dirty="0"/>
              <a:t>, </a:t>
            </a:r>
            <a:r>
              <a:rPr lang="en-US" sz="5600" dirty="0" err="1"/>
              <a:t>maka</a:t>
            </a:r>
            <a:r>
              <a:rPr lang="en-US" sz="5600" dirty="0"/>
              <a:t> </a:t>
            </a:r>
            <a:r>
              <a:rPr lang="en-US" sz="5600" dirty="0" err="1"/>
              <a:t>sistem</a:t>
            </a:r>
            <a:r>
              <a:rPr lang="en-US" sz="5600" dirty="0"/>
              <a:t> </a:t>
            </a:r>
            <a:r>
              <a:rPr lang="en-US" sz="5600" dirty="0" err="1"/>
              <a:t>itu</a:t>
            </a:r>
            <a:r>
              <a:rPr lang="en-US" sz="5600" dirty="0"/>
              <a:t> </a:t>
            </a:r>
            <a:r>
              <a:rPr lang="en-US" sz="5600" dirty="0" err="1"/>
              <a:t>harus</a:t>
            </a:r>
            <a:r>
              <a:rPr lang="en-US" sz="5600" dirty="0"/>
              <a:t> </a:t>
            </a:r>
            <a:r>
              <a:rPr lang="en-US" sz="5600" b="1" dirty="0" err="1"/>
              <a:t>mengadakan</a:t>
            </a:r>
            <a:r>
              <a:rPr lang="en-US" sz="5600" b="1" dirty="0"/>
              <a:t> / </a:t>
            </a:r>
            <a:r>
              <a:rPr lang="en-US" sz="5600" b="1" dirty="0" err="1"/>
              <a:t>menetapkan</a:t>
            </a:r>
            <a:r>
              <a:rPr lang="en-US" sz="5600" b="1" dirty="0"/>
              <a:t> </a:t>
            </a:r>
            <a:r>
              <a:rPr lang="en-US" sz="5600" b="1" dirty="0" err="1"/>
              <a:t>mekanisme</a:t>
            </a:r>
            <a:r>
              <a:rPr lang="en-US" sz="5600" b="1" dirty="0"/>
              <a:t> yang </a:t>
            </a:r>
            <a:r>
              <a:rPr lang="en-US" sz="5600" b="1" dirty="0" err="1"/>
              <a:t>dapat</a:t>
            </a:r>
            <a:r>
              <a:rPr lang="en-US" sz="5600" b="1" dirty="0"/>
              <a:t> </a:t>
            </a:r>
            <a:r>
              <a:rPr lang="en-US" sz="5600" b="1" dirty="0" err="1"/>
              <a:t>mengintegrasikan</a:t>
            </a:r>
            <a:r>
              <a:rPr lang="en-US" sz="5600" b="1" dirty="0"/>
              <a:t> / </a:t>
            </a:r>
            <a:r>
              <a:rPr lang="en-US" sz="5600" b="1" dirty="0" err="1"/>
              <a:t>membujuk</a:t>
            </a:r>
            <a:r>
              <a:rPr lang="en-US" sz="5600" b="1" dirty="0"/>
              <a:t> </a:t>
            </a:r>
            <a:r>
              <a:rPr lang="en-US" sz="5600" b="1" dirty="0" err="1"/>
              <a:t>anggota-anggotanya</a:t>
            </a:r>
            <a:r>
              <a:rPr lang="en-US" sz="5600" b="1" dirty="0"/>
              <a:t> </a:t>
            </a:r>
            <a:r>
              <a:rPr lang="en-US" sz="5600" b="1" dirty="0" err="1"/>
              <a:t>untuk</a:t>
            </a:r>
            <a:r>
              <a:rPr lang="en-US" sz="5600" b="1" dirty="0"/>
              <a:t> </a:t>
            </a:r>
            <a:r>
              <a:rPr lang="en-US" sz="5600" b="1" dirty="0" err="1"/>
              <a:t>bekerja</a:t>
            </a:r>
            <a:r>
              <a:rPr lang="en-US" sz="5600" b="1" dirty="0"/>
              <a:t> </a:t>
            </a:r>
            <a:r>
              <a:rPr lang="en-US" sz="5600" b="1" dirty="0" err="1"/>
              <a:t>sama</a:t>
            </a:r>
            <a:r>
              <a:rPr lang="en-US" sz="5600" b="1" dirty="0"/>
              <a:t> </a:t>
            </a:r>
            <a:r>
              <a:rPr lang="en-US" sz="5600" dirty="0" err="1"/>
              <a:t>walau</a:t>
            </a:r>
            <a:r>
              <a:rPr lang="en-US" sz="5600" dirty="0"/>
              <a:t> </a:t>
            </a:r>
            <a:r>
              <a:rPr lang="en-US" sz="5600" dirty="0" err="1"/>
              <a:t>dalam</a:t>
            </a:r>
            <a:r>
              <a:rPr lang="en-US" sz="5600" dirty="0"/>
              <a:t> </a:t>
            </a:r>
            <a:r>
              <a:rPr lang="en-US" sz="5600" dirty="0" err="1"/>
              <a:t>kadar</a:t>
            </a:r>
            <a:r>
              <a:rPr lang="en-US" sz="5600" dirty="0"/>
              <a:t> minimal </a:t>
            </a:r>
            <a:r>
              <a:rPr lang="en-US" sz="5600" dirty="0" err="1"/>
              <a:t>sekalipun</a:t>
            </a:r>
            <a:r>
              <a:rPr lang="en-US" sz="5600" dirty="0"/>
              <a:t>, </a:t>
            </a:r>
            <a:r>
              <a:rPr lang="en-US" sz="5600" b="1" dirty="0" err="1"/>
              <a:t>sehingga</a:t>
            </a:r>
            <a:r>
              <a:rPr lang="en-US" sz="5600" b="1" dirty="0"/>
              <a:t> </a:t>
            </a:r>
            <a:r>
              <a:rPr lang="en-US" sz="5600" b="1" dirty="0" err="1"/>
              <a:t>sistem</a:t>
            </a:r>
            <a:r>
              <a:rPr lang="en-US" sz="5600" b="1" dirty="0"/>
              <a:t> </a:t>
            </a:r>
            <a:r>
              <a:rPr lang="en-US" sz="5600" b="1" dirty="0" err="1"/>
              <a:t>politik</a:t>
            </a:r>
            <a:r>
              <a:rPr lang="en-US" sz="5600" b="1" dirty="0"/>
              <a:t> </a:t>
            </a:r>
            <a:r>
              <a:rPr lang="en-US" sz="5600" b="1" dirty="0" err="1"/>
              <a:t>bisa</a:t>
            </a:r>
            <a:r>
              <a:rPr lang="en-US" sz="5600" b="1" dirty="0"/>
              <a:t> </a:t>
            </a:r>
            <a:r>
              <a:rPr lang="en-US" sz="5600" b="1" dirty="0" err="1"/>
              <a:t>membuat</a:t>
            </a:r>
            <a:r>
              <a:rPr lang="en-US" sz="5600" b="1" dirty="0"/>
              <a:t> keputusan2 </a:t>
            </a:r>
            <a:r>
              <a:rPr lang="en-US" sz="5600" b="1" dirty="0" smtClean="0"/>
              <a:t>Yang </a:t>
            </a:r>
            <a:r>
              <a:rPr lang="en-US" sz="5600" b="1" dirty="0" err="1" smtClean="0"/>
              <a:t>otoritatif</a:t>
            </a:r>
            <a:endParaRPr lang="en-US" sz="5600" dirty="0"/>
          </a:p>
          <a:p>
            <a:pPr marL="0" indent="0">
              <a:lnSpc>
                <a:spcPct val="120000"/>
              </a:lnSpc>
              <a:spcBef>
                <a:spcPts val="0"/>
              </a:spcBef>
              <a:spcAft>
                <a:spcPts val="0"/>
              </a:spcAft>
              <a:buNone/>
            </a:pPr>
            <a:endParaRPr lang="en-US" sz="5600" b="1" dirty="0" smtClean="0"/>
          </a:p>
          <a:p>
            <a:pPr>
              <a:buFontTx/>
              <a:buChar char="-"/>
            </a:pPr>
            <a:endParaRPr lang="en-US" sz="5600" dirty="0"/>
          </a:p>
          <a:p>
            <a:pPr marL="0" lvl="0" indent="0">
              <a:buNone/>
            </a:pPr>
            <a:endParaRPr lang="en-US" dirty="0"/>
          </a:p>
          <a:p>
            <a:pPr marL="0" indent="0">
              <a:buNone/>
            </a:pPr>
            <a:r>
              <a:rPr lang="id-ID" dirty="0"/>
              <a:t> </a:t>
            </a:r>
            <a:endParaRPr lang="en-US" dirty="0"/>
          </a:p>
          <a:p>
            <a:pPr marL="0" lvl="0" indent="0">
              <a:buNone/>
            </a:pPr>
            <a:endParaRPr lang="en-US" dirty="0"/>
          </a:p>
          <a:p>
            <a:pPr marL="0" indent="0">
              <a:buNone/>
            </a:pPr>
            <a:r>
              <a:rPr lang="id-ID" dirty="0" smtClean="0"/>
              <a:t> </a:t>
            </a:r>
            <a:endParaRPr lang="en-US" dirty="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3339050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P</a:t>
            </a:r>
            <a:r>
              <a:rPr lang="id-ID" sz="3600" b="1" dirty="0" smtClean="0"/>
              <a:t>emikiran </a:t>
            </a:r>
            <a:r>
              <a:rPr lang="id-ID" sz="3600" b="1" dirty="0"/>
              <a:t>David Easton </a:t>
            </a:r>
            <a:r>
              <a:rPr lang="en-US" sz="3600" b="1" dirty="0" smtClean="0"/>
              <a:t/>
            </a:r>
            <a:br>
              <a:rPr lang="en-US" sz="3600" b="1" dirty="0" smtClean="0"/>
            </a:br>
            <a:r>
              <a:rPr lang="en-US" sz="3600" b="1" dirty="0"/>
              <a:t>T</a:t>
            </a:r>
            <a:r>
              <a:rPr lang="id-ID" sz="3600" b="1" dirty="0" smtClean="0"/>
              <a:t>entang </a:t>
            </a:r>
            <a:r>
              <a:rPr lang="en-US" sz="3600" b="1" dirty="0"/>
              <a:t>C</a:t>
            </a:r>
            <a:r>
              <a:rPr lang="id-ID" sz="3600" b="1" dirty="0" smtClean="0"/>
              <a:t>iri-</a:t>
            </a:r>
            <a:r>
              <a:rPr lang="en-US" sz="3600" b="1" dirty="0" smtClean="0"/>
              <a:t>C</a:t>
            </a:r>
            <a:r>
              <a:rPr lang="id-ID" sz="3600" b="1" dirty="0" smtClean="0"/>
              <a:t>iri </a:t>
            </a:r>
            <a:r>
              <a:rPr lang="en-US" sz="3600" b="1" dirty="0" smtClean="0"/>
              <a:t>S</a:t>
            </a:r>
            <a:r>
              <a:rPr lang="id-ID" sz="3600" b="1" dirty="0" smtClean="0"/>
              <a:t>istem </a:t>
            </a:r>
            <a:r>
              <a:rPr lang="en-US" sz="3600" b="1" dirty="0"/>
              <a:t>P</a:t>
            </a:r>
            <a:r>
              <a:rPr lang="id-ID" sz="3600" b="1" dirty="0" smtClean="0"/>
              <a:t>olitik </a:t>
            </a:r>
            <a:r>
              <a:rPr lang="id-ID" sz="3600" b="1" dirty="0"/>
              <a:t>:</a:t>
            </a:r>
            <a:r>
              <a:rPr lang="en-US" sz="3600" dirty="0"/>
              <a:t/>
            </a:r>
            <a:br>
              <a:rPr lang="en-US" sz="3600" dirty="0"/>
            </a:br>
            <a:endParaRPr lang="en-US" sz="3600" dirty="0"/>
          </a:p>
        </p:txBody>
      </p:sp>
      <p:sp>
        <p:nvSpPr>
          <p:cNvPr id="3" name="Content Placeholder 2"/>
          <p:cNvSpPr>
            <a:spLocks noGrp="1"/>
          </p:cNvSpPr>
          <p:nvPr>
            <p:ph idx="1"/>
          </p:nvPr>
        </p:nvSpPr>
        <p:spPr>
          <a:xfrm>
            <a:off x="1371600" y="2269374"/>
            <a:ext cx="9601200" cy="3598025"/>
          </a:xfrm>
        </p:spPr>
        <p:txBody>
          <a:bodyPr/>
          <a:lstStyle/>
          <a:p>
            <a:pPr lvl="0"/>
            <a:r>
              <a:rPr lang="id-ID" sz="2400" dirty="0"/>
              <a:t>Ada unit-unit yang membentuk sistem itu, sekaligus batas-batas pengaruhnya</a:t>
            </a:r>
            <a:endParaRPr lang="en-US" sz="2400" dirty="0"/>
          </a:p>
          <a:p>
            <a:pPr lvl="0"/>
            <a:r>
              <a:rPr lang="id-ID" sz="2400" dirty="0"/>
              <a:t>Ada input dan output, tercermin dari adanya keputusan-keputusan yang dibuat (output) dan proses pembuatan keputusan (input-proses)</a:t>
            </a:r>
            <a:endParaRPr lang="en-US" sz="2400" dirty="0"/>
          </a:p>
          <a:p>
            <a:pPr lvl="0"/>
            <a:r>
              <a:rPr lang="id-ID" sz="2400" dirty="0"/>
              <a:t>Ada berbagai jenis dan tingkatan diferensiasi dalam sistem</a:t>
            </a:r>
            <a:endParaRPr lang="en-US" sz="2400" dirty="0"/>
          </a:p>
          <a:p>
            <a:pPr lvl="0"/>
            <a:r>
              <a:rPr lang="id-ID" sz="2400" dirty="0"/>
              <a:t>Ada integrasi yang mencerminkan tingkat efisiensinya</a:t>
            </a:r>
            <a:endParaRPr lang="en-US" sz="2400" dirty="0"/>
          </a:p>
          <a:p>
            <a:pPr marL="0" indent="0">
              <a:buNone/>
            </a:pPr>
            <a:endParaRPr lang="en-US" dirty="0"/>
          </a:p>
        </p:txBody>
      </p:sp>
    </p:spTree>
    <p:extLst>
      <p:ext uri="{BB962C8B-B14F-4D97-AF65-F5344CB8AC3E}">
        <p14:creationId xmlns:p14="http://schemas.microsoft.com/office/powerpoint/2010/main" val="3656032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94113"/>
          </a:xfrm>
        </p:spPr>
        <p:txBody>
          <a:bodyPr>
            <a:normAutofit/>
          </a:bodyPr>
          <a:lstStyle/>
          <a:p>
            <a:r>
              <a:rPr lang="en-US" sz="4000" b="1" dirty="0" smtClean="0"/>
              <a:t>MEMAHAMI SISTEM POLITIK</a:t>
            </a:r>
            <a:endParaRPr lang="en-US" sz="4000" b="1" dirty="0"/>
          </a:p>
        </p:txBody>
      </p:sp>
      <p:sp>
        <p:nvSpPr>
          <p:cNvPr id="3" name="Content Placeholder 2"/>
          <p:cNvSpPr>
            <a:spLocks noGrp="1"/>
          </p:cNvSpPr>
          <p:nvPr>
            <p:ph idx="1"/>
          </p:nvPr>
        </p:nvSpPr>
        <p:spPr>
          <a:xfrm>
            <a:off x="1371600" y="2061556"/>
            <a:ext cx="9601200" cy="3805844"/>
          </a:xfrm>
        </p:spPr>
        <p:txBody>
          <a:bodyPr/>
          <a:lstStyle/>
          <a:p>
            <a:pPr marL="0" indent="0">
              <a:buNone/>
            </a:pPr>
            <a:r>
              <a:rPr lang="id-ID" sz="2800" b="1" dirty="0"/>
              <a:t>Menurut </a:t>
            </a:r>
            <a:r>
              <a:rPr lang="id-ID" sz="2800" b="1" dirty="0" smtClean="0"/>
              <a:t>Sukarna</a:t>
            </a:r>
            <a:r>
              <a:rPr lang="en-US" sz="2800" b="1" dirty="0" smtClean="0"/>
              <a:t> </a:t>
            </a:r>
            <a:r>
              <a:rPr lang="id-ID" sz="2800" b="1" dirty="0" smtClean="0"/>
              <a:t>untuk </a:t>
            </a:r>
            <a:r>
              <a:rPr lang="id-ID" sz="2800" b="1" dirty="0"/>
              <a:t>memahaminya bisa ditempuh </a:t>
            </a:r>
            <a:r>
              <a:rPr lang="en-US" sz="2800" b="1" dirty="0" err="1" smtClean="0"/>
              <a:t>dari</a:t>
            </a:r>
            <a:r>
              <a:rPr lang="en-US" sz="2800" b="1" dirty="0" smtClean="0"/>
              <a:t> </a:t>
            </a:r>
            <a:r>
              <a:rPr lang="id-ID" sz="2800" b="1" dirty="0" smtClean="0"/>
              <a:t>2 </a:t>
            </a:r>
            <a:r>
              <a:rPr lang="en-US" sz="2800" b="1" dirty="0" err="1" smtClean="0"/>
              <a:t>sudut</a:t>
            </a:r>
            <a:r>
              <a:rPr lang="en-US" sz="2800" b="1" dirty="0" smtClean="0"/>
              <a:t> </a:t>
            </a:r>
            <a:r>
              <a:rPr lang="en-US" sz="2800" b="1" dirty="0" err="1" smtClean="0"/>
              <a:t>pandang</a:t>
            </a:r>
            <a:r>
              <a:rPr lang="id-ID" sz="2800" b="1" dirty="0" smtClean="0"/>
              <a:t> :</a:t>
            </a:r>
            <a:endParaRPr lang="en-US" sz="2800" b="1" dirty="0" smtClean="0"/>
          </a:p>
          <a:p>
            <a:pPr lvl="1"/>
            <a:r>
              <a:rPr lang="id-ID" sz="2800" b="1" dirty="0"/>
              <a:t>Dari sudut kesatuan yang bulat dan tidak terpisah oleh para sarjana dengan verifikasi kemudian.</a:t>
            </a:r>
            <a:endParaRPr lang="en-US" sz="2800" b="1" dirty="0"/>
          </a:p>
          <a:p>
            <a:pPr lvl="1"/>
            <a:r>
              <a:rPr lang="id-ID" sz="2800" b="1" dirty="0"/>
              <a:t>Secara analitik-divergen : lebih dulu mencari kejelasan tiap kata yang membentuk kebulatan itu. </a:t>
            </a:r>
            <a:r>
              <a:rPr lang="id-ID" sz="2800" b="1" dirty="0">
                <a:sym typeface="Wingdings" panose="05000000000000000000" pitchFamily="2" charset="2"/>
              </a:rPr>
              <a:t></a:t>
            </a:r>
            <a:r>
              <a:rPr lang="id-ID" sz="2800" b="1" dirty="0"/>
              <a:t> cari lebih dulu.</a:t>
            </a:r>
            <a:endParaRPr lang="en-US" sz="2800" b="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6593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320"/>
            <a:ext cx="9601200" cy="789709"/>
          </a:xfrm>
        </p:spPr>
        <p:txBody>
          <a:bodyPr>
            <a:noAutofit/>
          </a:bodyPr>
          <a:lstStyle/>
          <a:p>
            <a:pPr algn="ctr"/>
            <a:r>
              <a:rPr lang="en-US" sz="2400" b="1" dirty="0"/>
              <a:t>SISTEM POLITIK MENURUT PENDEKATAN </a:t>
            </a:r>
            <a:r>
              <a:rPr lang="en-US" sz="2400" b="1" dirty="0" smtClean="0"/>
              <a:t/>
            </a:r>
            <a:br>
              <a:rPr lang="en-US" sz="2400" b="1" dirty="0" smtClean="0"/>
            </a:br>
            <a:r>
              <a:rPr lang="en-US" sz="2400" b="1" dirty="0" smtClean="0"/>
              <a:t>“</a:t>
            </a:r>
            <a:r>
              <a:rPr lang="en-US" sz="2400" b="1" dirty="0"/>
              <a:t>ANALITIK DIVERGEN”</a:t>
            </a:r>
            <a:br>
              <a:rPr lang="en-US" sz="2400" b="1" dirty="0"/>
            </a:br>
            <a:endParaRPr lang="en-US" sz="2400" dirty="0"/>
          </a:p>
        </p:txBody>
      </p:sp>
      <p:sp>
        <p:nvSpPr>
          <p:cNvPr id="3" name="Content Placeholder 2"/>
          <p:cNvSpPr>
            <a:spLocks noGrp="1"/>
          </p:cNvSpPr>
          <p:nvPr>
            <p:ph idx="1"/>
          </p:nvPr>
        </p:nvSpPr>
        <p:spPr>
          <a:xfrm>
            <a:off x="1371600" y="1213658"/>
            <a:ext cx="9601200" cy="5245331"/>
          </a:xfrm>
        </p:spPr>
        <p:txBody>
          <a:bodyPr>
            <a:normAutofit/>
          </a:bodyPr>
          <a:lstStyle/>
          <a:p>
            <a:pPr marL="0" lvl="0" indent="0">
              <a:buNone/>
            </a:pPr>
            <a:r>
              <a:rPr lang="en-US" sz="1700" b="1" dirty="0"/>
              <a:t>SISTEM </a:t>
            </a:r>
            <a:r>
              <a:rPr lang="en-US" sz="1700" b="1" dirty="0" smtClean="0"/>
              <a:t>:</a:t>
            </a:r>
          </a:p>
          <a:p>
            <a:pPr marL="0" lvl="0" indent="0">
              <a:lnSpc>
                <a:spcPct val="120000"/>
              </a:lnSpc>
              <a:buNone/>
            </a:pPr>
            <a:r>
              <a:rPr lang="en-US" sz="1700" b="1" dirty="0" smtClean="0"/>
              <a:t>Webster New Collegiate Dictionary :</a:t>
            </a:r>
          </a:p>
          <a:p>
            <a:pPr marL="0" indent="0">
              <a:lnSpc>
                <a:spcPct val="120000"/>
              </a:lnSpc>
              <a:spcBef>
                <a:spcPts val="0"/>
              </a:spcBef>
              <a:spcAft>
                <a:spcPts val="0"/>
              </a:spcAft>
              <a:buNone/>
            </a:pPr>
            <a:r>
              <a:rPr lang="en-US" sz="1700" dirty="0" err="1" smtClean="0"/>
              <a:t>Sistem</a:t>
            </a:r>
            <a:r>
              <a:rPr lang="en-US" sz="1700" dirty="0" smtClean="0"/>
              <a:t> </a:t>
            </a:r>
            <a:r>
              <a:rPr lang="en-US" sz="1700" dirty="0" err="1" smtClean="0"/>
              <a:t>adalah</a:t>
            </a:r>
            <a:r>
              <a:rPr lang="en-US" sz="1700" dirty="0" smtClean="0"/>
              <a:t> </a:t>
            </a:r>
            <a:r>
              <a:rPr lang="en-US" sz="1700" dirty="0" err="1" smtClean="0"/>
              <a:t>Suatu</a:t>
            </a:r>
            <a:r>
              <a:rPr lang="id-ID" sz="1700" dirty="0"/>
              <a:t>kumpulan ide, prinsip, dll yang membentuk suatu keseluruhan </a:t>
            </a:r>
            <a:r>
              <a:rPr lang="id-ID" sz="1700" dirty="0" smtClean="0"/>
              <a:t>yang </a:t>
            </a:r>
            <a:r>
              <a:rPr lang="id-ID" sz="1700" dirty="0"/>
              <a:t>saling berhubungan satu sama lain, seperti sistem politik </a:t>
            </a:r>
            <a:r>
              <a:rPr lang="id-ID" sz="1700" dirty="0" smtClean="0"/>
              <a:t>Amerika</a:t>
            </a:r>
            <a:endParaRPr lang="en-US" sz="1700" dirty="0" smtClean="0"/>
          </a:p>
          <a:p>
            <a:pPr marL="0" indent="0">
              <a:lnSpc>
                <a:spcPct val="120000"/>
              </a:lnSpc>
              <a:spcBef>
                <a:spcPts val="0"/>
              </a:spcBef>
              <a:spcAft>
                <a:spcPts val="0"/>
              </a:spcAft>
              <a:buNone/>
            </a:pPr>
            <a:endParaRPr lang="en-US" sz="1700" dirty="0"/>
          </a:p>
          <a:p>
            <a:pPr marL="0" indent="0">
              <a:lnSpc>
                <a:spcPct val="100000"/>
              </a:lnSpc>
              <a:spcBef>
                <a:spcPts val="0"/>
              </a:spcBef>
              <a:spcAft>
                <a:spcPts val="0"/>
              </a:spcAft>
              <a:buNone/>
            </a:pPr>
            <a:r>
              <a:rPr lang="en-US" sz="1700" b="1" dirty="0" smtClean="0"/>
              <a:t>Prof. </a:t>
            </a:r>
            <a:r>
              <a:rPr lang="en-US" sz="1700" b="1" dirty="0" err="1" smtClean="0"/>
              <a:t>Pamuji</a:t>
            </a:r>
            <a:r>
              <a:rPr lang="en-US" sz="1700" b="1" dirty="0" smtClean="0"/>
              <a:t> :</a:t>
            </a:r>
          </a:p>
          <a:p>
            <a:pPr>
              <a:lnSpc>
                <a:spcPct val="100000"/>
              </a:lnSpc>
              <a:spcBef>
                <a:spcPts val="0"/>
              </a:spcBef>
              <a:spcAft>
                <a:spcPts val="0"/>
              </a:spcAft>
            </a:pPr>
            <a:r>
              <a:rPr lang="en-US" sz="1700" dirty="0"/>
              <a:t>K</a:t>
            </a:r>
            <a:r>
              <a:rPr lang="id-ID" sz="1700" dirty="0" smtClean="0"/>
              <a:t>ebulatan </a:t>
            </a:r>
            <a:r>
              <a:rPr lang="id-ID" sz="1700" dirty="0"/>
              <a:t>/ keseluruhan yang kompleks / </a:t>
            </a:r>
            <a:r>
              <a:rPr lang="id-ID" sz="1700" dirty="0" smtClean="0"/>
              <a:t>terorganisir</a:t>
            </a:r>
            <a:endParaRPr lang="en-US" sz="1700" dirty="0" smtClean="0"/>
          </a:p>
          <a:p>
            <a:pPr>
              <a:lnSpc>
                <a:spcPct val="100000"/>
              </a:lnSpc>
              <a:spcBef>
                <a:spcPts val="0"/>
              </a:spcBef>
              <a:spcAft>
                <a:spcPts val="0"/>
              </a:spcAft>
            </a:pPr>
            <a:r>
              <a:rPr lang="en-US" sz="1700" dirty="0" smtClean="0"/>
              <a:t>H</a:t>
            </a:r>
            <a:r>
              <a:rPr lang="id-ID" sz="1700" dirty="0" smtClean="0"/>
              <a:t>impunan </a:t>
            </a:r>
            <a:r>
              <a:rPr lang="id-ID" sz="1700" dirty="0"/>
              <a:t>/ perpaduan hal-hal / bagian-bagian yang membentuk kebulatan / keseluruhan yang kompleks / </a:t>
            </a:r>
            <a:r>
              <a:rPr lang="id-ID" sz="1700" dirty="0" smtClean="0"/>
              <a:t>utuh</a:t>
            </a:r>
            <a:endParaRPr lang="en-US" sz="1700" dirty="0" smtClean="0"/>
          </a:p>
          <a:p>
            <a:pPr>
              <a:lnSpc>
                <a:spcPct val="100000"/>
              </a:lnSpc>
              <a:spcBef>
                <a:spcPts val="0"/>
              </a:spcBef>
              <a:spcAft>
                <a:spcPts val="0"/>
              </a:spcAft>
            </a:pPr>
            <a:r>
              <a:rPr lang="en-US" sz="1700" dirty="0" err="1" smtClean="0"/>
              <a:t>Suatu</a:t>
            </a:r>
            <a:r>
              <a:rPr lang="en-US" sz="1700" dirty="0" smtClean="0"/>
              <a:t> </a:t>
            </a:r>
            <a:r>
              <a:rPr lang="en-US" sz="1700" dirty="0" err="1"/>
              <a:t>kesatuan</a:t>
            </a:r>
            <a:r>
              <a:rPr lang="en-US" sz="1700" dirty="0"/>
              <a:t> yang </a:t>
            </a:r>
            <a:r>
              <a:rPr lang="en-US" sz="1700" dirty="0" err="1"/>
              <a:t>terbentuk</a:t>
            </a:r>
            <a:r>
              <a:rPr lang="en-US" sz="1700" dirty="0"/>
              <a:t> </a:t>
            </a:r>
            <a:r>
              <a:rPr lang="en-US" sz="1700" dirty="0" err="1"/>
              <a:t>dari</a:t>
            </a:r>
            <a:r>
              <a:rPr lang="en-US" sz="1700" dirty="0"/>
              <a:t> </a:t>
            </a:r>
            <a:r>
              <a:rPr lang="en-US" sz="1700" dirty="0" err="1"/>
              <a:t>beberapa</a:t>
            </a:r>
            <a:r>
              <a:rPr lang="en-US" sz="1700" dirty="0"/>
              <a:t> </a:t>
            </a:r>
            <a:r>
              <a:rPr lang="en-US" sz="1700" dirty="0" err="1"/>
              <a:t>unsur</a:t>
            </a:r>
            <a:r>
              <a:rPr lang="en-US" sz="1700" dirty="0"/>
              <a:t> / </a:t>
            </a:r>
            <a:r>
              <a:rPr lang="en-US" sz="1700" dirty="0" err="1"/>
              <a:t>elemen</a:t>
            </a:r>
            <a:r>
              <a:rPr lang="en-US" sz="1700" dirty="0"/>
              <a:t> yang </a:t>
            </a:r>
            <a:r>
              <a:rPr lang="en-US" sz="1700" dirty="0" err="1"/>
              <a:t>saling</a:t>
            </a:r>
            <a:r>
              <a:rPr lang="en-US" sz="1700" dirty="0"/>
              <a:t> </a:t>
            </a:r>
            <a:r>
              <a:rPr lang="en-US" sz="1700" dirty="0" err="1"/>
              <a:t>terkait</a:t>
            </a:r>
            <a:r>
              <a:rPr lang="en-US" sz="1700" dirty="0"/>
              <a:t> </a:t>
            </a:r>
            <a:r>
              <a:rPr lang="en-US" sz="1700" dirty="0" err="1"/>
              <a:t>dan</a:t>
            </a:r>
            <a:r>
              <a:rPr lang="en-US" sz="1700" dirty="0"/>
              <a:t> </a:t>
            </a:r>
            <a:r>
              <a:rPr lang="en-US" sz="1700" dirty="0" err="1"/>
              <a:t>fungsional</a:t>
            </a:r>
            <a:r>
              <a:rPr lang="en-US" sz="1700" dirty="0"/>
              <a:t>. </a:t>
            </a:r>
            <a:r>
              <a:rPr lang="en-US" sz="1700" dirty="0" err="1"/>
              <a:t>Masing-masing</a:t>
            </a:r>
            <a:r>
              <a:rPr lang="en-US" sz="1700" dirty="0"/>
              <a:t> </a:t>
            </a:r>
            <a:r>
              <a:rPr lang="en-US" sz="1700" dirty="0" err="1"/>
              <a:t>kohesif</a:t>
            </a:r>
            <a:r>
              <a:rPr lang="en-US" sz="1700" dirty="0"/>
              <a:t> / </a:t>
            </a:r>
            <a:r>
              <a:rPr lang="en-US" sz="1700" dirty="0" err="1"/>
              <a:t>berpadu</a:t>
            </a:r>
            <a:r>
              <a:rPr lang="en-US" sz="1700" dirty="0"/>
              <a:t> </a:t>
            </a:r>
            <a:r>
              <a:rPr lang="en-US" sz="1700" dirty="0" err="1"/>
              <a:t>satu</a:t>
            </a:r>
            <a:r>
              <a:rPr lang="en-US" sz="1700" dirty="0"/>
              <a:t> </a:t>
            </a:r>
            <a:r>
              <a:rPr lang="en-US" sz="1700" dirty="0" err="1"/>
              <a:t>sama</a:t>
            </a:r>
            <a:r>
              <a:rPr lang="en-US" sz="1700" dirty="0"/>
              <a:t> lain </a:t>
            </a:r>
            <a:r>
              <a:rPr lang="en-US" sz="1700" dirty="0" err="1"/>
              <a:t>sehingga</a:t>
            </a:r>
            <a:r>
              <a:rPr lang="en-US" sz="1700" dirty="0"/>
              <a:t> </a:t>
            </a:r>
            <a:r>
              <a:rPr lang="en-US" sz="1700" dirty="0" err="1"/>
              <a:t>ketotalitasan</a:t>
            </a:r>
            <a:r>
              <a:rPr lang="en-US" sz="1700" dirty="0"/>
              <a:t> unit </a:t>
            </a:r>
            <a:r>
              <a:rPr lang="en-US" sz="1700" dirty="0" err="1"/>
              <a:t>terjaga</a:t>
            </a:r>
            <a:r>
              <a:rPr lang="en-US" sz="1700" dirty="0"/>
              <a:t> </a:t>
            </a:r>
            <a:r>
              <a:rPr lang="en-US" sz="1700" dirty="0" err="1"/>
              <a:t>utuh</a:t>
            </a:r>
            <a:r>
              <a:rPr lang="en-US" sz="1700" dirty="0"/>
              <a:t> </a:t>
            </a:r>
            <a:r>
              <a:rPr lang="en-US" sz="1700" dirty="0" err="1"/>
              <a:t>eksistensinya</a:t>
            </a:r>
            <a:r>
              <a:rPr lang="en-US" sz="1700" dirty="0" smtClean="0"/>
              <a:t>.</a:t>
            </a:r>
          </a:p>
          <a:p>
            <a:pPr marL="0" indent="0">
              <a:lnSpc>
                <a:spcPct val="100000"/>
              </a:lnSpc>
              <a:spcBef>
                <a:spcPts val="0"/>
              </a:spcBef>
              <a:spcAft>
                <a:spcPts val="0"/>
              </a:spcAft>
              <a:buNone/>
            </a:pPr>
            <a:endParaRPr lang="en-US" sz="1700" dirty="0"/>
          </a:p>
          <a:p>
            <a:pPr marL="0" indent="0">
              <a:lnSpc>
                <a:spcPct val="100000"/>
              </a:lnSpc>
              <a:spcBef>
                <a:spcPts val="0"/>
              </a:spcBef>
              <a:spcAft>
                <a:spcPts val="0"/>
              </a:spcAft>
              <a:buNone/>
            </a:pPr>
            <a:r>
              <a:rPr lang="en-US" sz="1700" b="1" dirty="0" smtClean="0"/>
              <a:t>Drs. </a:t>
            </a:r>
            <a:r>
              <a:rPr lang="en-US" sz="1700" b="1" dirty="0" err="1" smtClean="0"/>
              <a:t>Sukarna</a:t>
            </a:r>
            <a:r>
              <a:rPr lang="en-US" sz="1700" b="1" dirty="0" smtClean="0"/>
              <a:t> :</a:t>
            </a:r>
          </a:p>
          <a:p>
            <a:pPr marL="0" indent="0">
              <a:lnSpc>
                <a:spcPct val="100000"/>
              </a:lnSpc>
              <a:spcBef>
                <a:spcPts val="0"/>
              </a:spcBef>
              <a:spcAft>
                <a:spcPts val="0"/>
              </a:spcAft>
              <a:buNone/>
            </a:pPr>
            <a:r>
              <a:rPr lang="en-US" dirty="0" err="1"/>
              <a:t>Suatu</a:t>
            </a:r>
            <a:r>
              <a:rPr lang="en-US" dirty="0"/>
              <a:t> </a:t>
            </a:r>
            <a:r>
              <a:rPr lang="en-US" dirty="0" err="1"/>
              <a:t>kesatuan</a:t>
            </a:r>
            <a:r>
              <a:rPr lang="en-US" dirty="0"/>
              <a:t> yang </a:t>
            </a:r>
            <a:r>
              <a:rPr lang="en-US" dirty="0" err="1"/>
              <a:t>terbentuk</a:t>
            </a:r>
            <a:r>
              <a:rPr lang="en-US" dirty="0"/>
              <a:t> </a:t>
            </a:r>
            <a:r>
              <a:rPr lang="en-US" dirty="0" err="1"/>
              <a:t>dari</a:t>
            </a:r>
            <a:r>
              <a:rPr lang="en-US" dirty="0"/>
              <a:t> </a:t>
            </a:r>
            <a:r>
              <a:rPr lang="en-US" dirty="0" err="1"/>
              <a:t>beberapa</a:t>
            </a:r>
            <a:r>
              <a:rPr lang="en-US" dirty="0"/>
              <a:t> </a:t>
            </a:r>
            <a:r>
              <a:rPr lang="en-US" dirty="0" err="1"/>
              <a:t>unsur</a:t>
            </a:r>
            <a:r>
              <a:rPr lang="en-US" dirty="0"/>
              <a:t> / </a:t>
            </a:r>
            <a:r>
              <a:rPr lang="en-US" dirty="0" err="1"/>
              <a:t>elemen</a:t>
            </a:r>
            <a:r>
              <a:rPr lang="en-US" dirty="0"/>
              <a:t> yang </a:t>
            </a:r>
            <a:r>
              <a:rPr lang="en-US" dirty="0" err="1"/>
              <a:t>saling</a:t>
            </a:r>
            <a:r>
              <a:rPr lang="en-US" dirty="0"/>
              <a:t> </a:t>
            </a:r>
            <a:r>
              <a:rPr lang="en-US" dirty="0" err="1"/>
              <a:t>terkait</a:t>
            </a:r>
            <a:r>
              <a:rPr lang="en-US" dirty="0"/>
              <a:t> </a:t>
            </a:r>
            <a:r>
              <a:rPr lang="en-US" dirty="0" err="1"/>
              <a:t>dan</a:t>
            </a:r>
            <a:r>
              <a:rPr lang="en-US" dirty="0"/>
              <a:t> </a:t>
            </a:r>
            <a:r>
              <a:rPr lang="en-US" dirty="0" err="1"/>
              <a:t>fungsional</a:t>
            </a:r>
            <a:r>
              <a:rPr lang="en-US" dirty="0"/>
              <a:t>. </a:t>
            </a:r>
            <a:r>
              <a:rPr lang="en-US" dirty="0" err="1"/>
              <a:t>Masing-masing</a:t>
            </a:r>
            <a:r>
              <a:rPr lang="en-US" dirty="0"/>
              <a:t> </a:t>
            </a:r>
            <a:r>
              <a:rPr lang="en-US" dirty="0" err="1"/>
              <a:t>kohesif</a:t>
            </a:r>
            <a:r>
              <a:rPr lang="en-US" dirty="0"/>
              <a:t> / </a:t>
            </a:r>
            <a:r>
              <a:rPr lang="en-US" dirty="0" err="1"/>
              <a:t>berpadu</a:t>
            </a:r>
            <a:r>
              <a:rPr lang="en-US" dirty="0"/>
              <a:t> </a:t>
            </a:r>
            <a:r>
              <a:rPr lang="en-US" dirty="0" err="1"/>
              <a:t>satu</a:t>
            </a:r>
            <a:r>
              <a:rPr lang="en-US" dirty="0"/>
              <a:t> </a:t>
            </a:r>
            <a:r>
              <a:rPr lang="en-US" dirty="0" err="1"/>
              <a:t>sama</a:t>
            </a:r>
            <a:r>
              <a:rPr lang="en-US" dirty="0"/>
              <a:t> lain </a:t>
            </a:r>
            <a:r>
              <a:rPr lang="en-US" dirty="0" err="1"/>
              <a:t>sehingga</a:t>
            </a:r>
            <a:r>
              <a:rPr lang="en-US" dirty="0"/>
              <a:t> </a:t>
            </a:r>
            <a:r>
              <a:rPr lang="en-US" dirty="0" err="1"/>
              <a:t>ketotalitasan</a:t>
            </a:r>
            <a:r>
              <a:rPr lang="en-US" dirty="0"/>
              <a:t> unit </a:t>
            </a:r>
            <a:r>
              <a:rPr lang="en-US" dirty="0" err="1"/>
              <a:t>terjaga</a:t>
            </a:r>
            <a:r>
              <a:rPr lang="en-US" dirty="0"/>
              <a:t> </a:t>
            </a:r>
            <a:r>
              <a:rPr lang="en-US" dirty="0" err="1"/>
              <a:t>utuh</a:t>
            </a:r>
            <a:r>
              <a:rPr lang="en-US" dirty="0"/>
              <a:t> </a:t>
            </a:r>
            <a:r>
              <a:rPr lang="en-US" dirty="0" err="1"/>
              <a:t>eksistensinya</a:t>
            </a:r>
            <a:r>
              <a:rPr lang="en-US" dirty="0"/>
              <a:t>.</a:t>
            </a:r>
          </a:p>
          <a:p>
            <a:pPr marL="0" indent="0">
              <a:lnSpc>
                <a:spcPct val="100000"/>
              </a:lnSpc>
              <a:spcBef>
                <a:spcPts val="0"/>
              </a:spcBef>
              <a:spcAft>
                <a:spcPts val="0"/>
              </a:spcAft>
              <a:buNone/>
            </a:pPr>
            <a:endParaRPr lang="en-US" sz="1700" dirty="0"/>
          </a:p>
          <a:p>
            <a:pPr marL="0" indent="0">
              <a:buNone/>
            </a:pPr>
            <a:endParaRPr lang="en-US" sz="1700" dirty="0"/>
          </a:p>
          <a:p>
            <a:pPr marL="0" indent="0">
              <a:lnSpc>
                <a:spcPct val="120000"/>
              </a:lnSpc>
              <a:spcBef>
                <a:spcPts val="0"/>
              </a:spcBef>
              <a:spcAft>
                <a:spcPts val="0"/>
              </a:spcAft>
              <a:buNone/>
            </a:pPr>
            <a:endParaRPr lang="en-US" dirty="0"/>
          </a:p>
          <a:p>
            <a:pPr marL="0" lvl="0" indent="0">
              <a:buNone/>
            </a:pPr>
            <a:endParaRPr lang="en-US" dirty="0" smtClean="0"/>
          </a:p>
        </p:txBody>
      </p:sp>
    </p:spTree>
    <p:extLst>
      <p:ext uri="{BB962C8B-B14F-4D97-AF65-F5344CB8AC3E}">
        <p14:creationId xmlns:p14="http://schemas.microsoft.com/office/powerpoint/2010/main" val="412416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6255"/>
            <a:ext cx="9601200" cy="748145"/>
          </a:xfrm>
        </p:spPr>
        <p:txBody>
          <a:bodyPr>
            <a:normAutofit/>
          </a:bodyPr>
          <a:lstStyle/>
          <a:p>
            <a:pPr algn="ctr"/>
            <a:r>
              <a:rPr lang="en-US" sz="3200" b="1" dirty="0" smtClean="0"/>
              <a:t>KESIMPULAN</a:t>
            </a:r>
            <a:endParaRPr lang="en-US" sz="3200" b="1" dirty="0"/>
          </a:p>
        </p:txBody>
      </p:sp>
      <p:sp>
        <p:nvSpPr>
          <p:cNvPr id="3" name="Content Placeholder 2"/>
          <p:cNvSpPr>
            <a:spLocks noGrp="1"/>
          </p:cNvSpPr>
          <p:nvPr>
            <p:ph idx="1"/>
          </p:nvPr>
        </p:nvSpPr>
        <p:spPr>
          <a:xfrm>
            <a:off x="1371600" y="914400"/>
            <a:ext cx="9601200" cy="4953000"/>
          </a:xfrm>
        </p:spPr>
        <p:txBody>
          <a:bodyPr>
            <a:noAutofit/>
          </a:bodyPr>
          <a:lstStyle/>
          <a:p>
            <a:pPr marL="0" indent="0">
              <a:buNone/>
            </a:pPr>
            <a:r>
              <a:rPr lang="en-US" sz="2400" b="1" dirty="0" err="1" smtClean="0"/>
              <a:t>Sistem</a:t>
            </a:r>
            <a:r>
              <a:rPr lang="en-US" sz="2400" b="1" dirty="0" smtClean="0"/>
              <a:t> </a:t>
            </a:r>
            <a:r>
              <a:rPr lang="en-US" sz="2400" b="1" dirty="0" err="1" smtClean="0"/>
              <a:t>Adalah</a:t>
            </a:r>
            <a:r>
              <a:rPr lang="en-US" sz="2400" b="1" dirty="0" smtClean="0"/>
              <a:t> : </a:t>
            </a:r>
          </a:p>
          <a:p>
            <a:r>
              <a:rPr lang="id-ID" sz="2400" dirty="0" smtClean="0"/>
              <a:t>Kesatuan </a:t>
            </a:r>
            <a:r>
              <a:rPr lang="id-ID" sz="2400" dirty="0"/>
              <a:t>utuh dari suatu rangkaian yang saling terkait satu sama lain. Bagian / sub sistem dari suatu sistem, menjadi induk sistem dari rangkaian selanjutnya, begitu seterusnya sampai bagian yang terkecil. Rusaknya salah satu bagian akan mengganggu kestabilan sistem itu </a:t>
            </a:r>
            <a:r>
              <a:rPr lang="id-ID" sz="2400" dirty="0" smtClean="0"/>
              <a:t>sendiri.</a:t>
            </a:r>
            <a:endParaRPr lang="en-US" sz="2400" dirty="0"/>
          </a:p>
          <a:p>
            <a:r>
              <a:rPr lang="id-ID" sz="2400" dirty="0" smtClean="0"/>
              <a:t>Satu </a:t>
            </a:r>
            <a:r>
              <a:rPr lang="id-ID" sz="2400" dirty="0"/>
              <a:t>bagian berubah, maka bagian-bagian lain akan </a:t>
            </a:r>
            <a:r>
              <a:rPr lang="id-ID" sz="2400" dirty="0" smtClean="0"/>
              <a:t>berubah</a:t>
            </a:r>
            <a:r>
              <a:rPr lang="en-US" sz="2400" dirty="0" smtClean="0"/>
              <a:t>, </a:t>
            </a:r>
            <a:r>
              <a:rPr lang="id-ID" sz="2400" dirty="0" smtClean="0"/>
              <a:t>Contoh </a:t>
            </a:r>
            <a:r>
              <a:rPr lang="id-ID" sz="2400" dirty="0"/>
              <a:t>: partikel baut dalam suatu mesin berubah, maka mur-nya juga harus disesuaikan agar pas dengan baut </a:t>
            </a:r>
            <a:r>
              <a:rPr lang="id-ID" sz="2400" dirty="0" smtClean="0"/>
              <a:t>itu</a:t>
            </a:r>
            <a:endParaRPr lang="en-US" sz="2400" dirty="0"/>
          </a:p>
          <a:p>
            <a:r>
              <a:rPr lang="id-ID" sz="2400" dirty="0" smtClean="0"/>
              <a:t>Sistem </a:t>
            </a:r>
            <a:r>
              <a:rPr lang="id-ID" sz="2400" dirty="0"/>
              <a:t>bisa diartikan </a:t>
            </a:r>
            <a:r>
              <a:rPr lang="id-ID" sz="2400" i="1" dirty="0"/>
              <a:t>kumpulan fakta, pendapat, kepercayaan, dll yang </a:t>
            </a:r>
            <a:r>
              <a:rPr lang="id-ID" sz="2400" b="1" i="1" dirty="0"/>
              <a:t>disusun dalam suatu cara yang teratur</a:t>
            </a:r>
            <a:r>
              <a:rPr lang="id-ID" sz="2400" i="1" dirty="0"/>
              <a:t>, </a:t>
            </a:r>
            <a:r>
              <a:rPr lang="id-ID" sz="2400" dirty="0"/>
              <a:t>seperti sistem filsafat, sistem ekonomi.</a:t>
            </a:r>
            <a:endParaRPr lang="en-US" sz="2400" dirty="0"/>
          </a:p>
          <a:p>
            <a:endParaRPr lang="en-US" sz="2400" dirty="0"/>
          </a:p>
        </p:txBody>
      </p:sp>
    </p:spTree>
    <p:extLst>
      <p:ext uri="{BB962C8B-B14F-4D97-AF65-F5344CB8AC3E}">
        <p14:creationId xmlns:p14="http://schemas.microsoft.com/office/powerpoint/2010/main" val="264382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10491"/>
          </a:xfrm>
        </p:spPr>
        <p:txBody>
          <a:bodyPr>
            <a:normAutofit/>
          </a:bodyPr>
          <a:lstStyle/>
          <a:p>
            <a:pPr algn="ctr"/>
            <a:r>
              <a:rPr lang="en-US" sz="3200" b="1" dirty="0"/>
              <a:t>KESIMPULAN</a:t>
            </a:r>
            <a:endParaRPr lang="en-US" sz="3200" dirty="0"/>
          </a:p>
        </p:txBody>
      </p:sp>
      <p:sp>
        <p:nvSpPr>
          <p:cNvPr id="3" name="Content Placeholder 2"/>
          <p:cNvSpPr>
            <a:spLocks noGrp="1"/>
          </p:cNvSpPr>
          <p:nvPr>
            <p:ph idx="1"/>
          </p:nvPr>
        </p:nvSpPr>
        <p:spPr>
          <a:xfrm>
            <a:off x="1371600" y="1903615"/>
            <a:ext cx="9601200" cy="3963785"/>
          </a:xfrm>
        </p:spPr>
        <p:txBody>
          <a:bodyPr>
            <a:normAutofit fontScale="92500" lnSpcReduction="10000"/>
          </a:bodyPr>
          <a:lstStyle/>
          <a:p>
            <a:r>
              <a:rPr lang="en-US" sz="2400" dirty="0" err="1" smtClean="0"/>
              <a:t>Sistem</a:t>
            </a:r>
            <a:r>
              <a:rPr lang="en-US" sz="2400" dirty="0" smtClean="0"/>
              <a:t> di </a:t>
            </a:r>
            <a:r>
              <a:rPr lang="en-US" sz="2400" dirty="0" err="1" smtClean="0"/>
              <a:t>mulai</a:t>
            </a:r>
            <a:r>
              <a:rPr lang="en-US" sz="2400" dirty="0" smtClean="0"/>
              <a:t> </a:t>
            </a:r>
            <a:r>
              <a:rPr lang="en-US" sz="2400" dirty="0" err="1" smtClean="0"/>
              <a:t>disuatu</a:t>
            </a:r>
            <a:r>
              <a:rPr lang="en-US" sz="2400" dirty="0" smtClean="0"/>
              <a:t> </a:t>
            </a:r>
            <a:r>
              <a:rPr lang="en-US" sz="2400" dirty="0" err="1" smtClean="0"/>
              <a:t>tempat</a:t>
            </a:r>
            <a:r>
              <a:rPr lang="en-US" sz="2400" dirty="0" smtClean="0"/>
              <a:t> </a:t>
            </a:r>
            <a:r>
              <a:rPr lang="en-US" sz="2400" dirty="0" err="1" smtClean="0"/>
              <a:t>dan</a:t>
            </a:r>
            <a:r>
              <a:rPr lang="en-US" sz="2400" dirty="0" smtClean="0"/>
              <a:t> </a:t>
            </a:r>
            <a:r>
              <a:rPr lang="en-US" sz="2400" dirty="0" err="1" smtClean="0"/>
              <a:t>diakhiri</a:t>
            </a:r>
            <a:r>
              <a:rPr lang="en-US" sz="2400" dirty="0" smtClean="0"/>
              <a:t> </a:t>
            </a:r>
            <a:r>
              <a:rPr lang="en-US" sz="2400" dirty="0" err="1" smtClean="0"/>
              <a:t>disuatu</a:t>
            </a:r>
            <a:r>
              <a:rPr lang="en-US" sz="2400" dirty="0" smtClean="0"/>
              <a:t> </a:t>
            </a:r>
            <a:r>
              <a:rPr lang="en-US" sz="2400" dirty="0" err="1" smtClean="0"/>
              <a:t>tempat</a:t>
            </a:r>
            <a:r>
              <a:rPr lang="en-US" sz="2400" dirty="0" smtClean="0"/>
              <a:t> lain pula</a:t>
            </a:r>
          </a:p>
          <a:p>
            <a:r>
              <a:rPr lang="en-US" sz="2400" dirty="0" err="1" smtClean="0"/>
              <a:t>Sistem</a:t>
            </a:r>
            <a:r>
              <a:rPr lang="en-US" sz="2400" dirty="0" smtClean="0"/>
              <a:t> = </a:t>
            </a:r>
            <a:r>
              <a:rPr lang="en-US" sz="2400" dirty="0" err="1" smtClean="0"/>
              <a:t>Pola</a:t>
            </a:r>
            <a:r>
              <a:rPr lang="en-US" sz="2400" dirty="0" smtClean="0"/>
              <a:t> yang relative </a:t>
            </a:r>
            <a:r>
              <a:rPr lang="en-US" sz="2400" dirty="0" err="1" smtClean="0"/>
              <a:t>Tetap</a:t>
            </a:r>
            <a:r>
              <a:rPr lang="en-US" sz="2400" dirty="0" smtClean="0"/>
              <a:t> </a:t>
            </a:r>
            <a:r>
              <a:rPr lang="en-US" sz="2400" dirty="0" err="1" smtClean="0"/>
              <a:t>dari</a:t>
            </a:r>
            <a:r>
              <a:rPr lang="en-US" sz="2400" dirty="0" smtClean="0"/>
              <a:t> </a:t>
            </a:r>
            <a:r>
              <a:rPr lang="en-US" sz="2400" dirty="0" err="1" smtClean="0"/>
              <a:t>hubungan</a:t>
            </a:r>
            <a:r>
              <a:rPr lang="en-US" sz="2400" dirty="0" smtClean="0"/>
              <a:t> </a:t>
            </a:r>
            <a:r>
              <a:rPr lang="en-US" sz="2400" dirty="0" err="1" smtClean="0"/>
              <a:t>antar</a:t>
            </a:r>
            <a:r>
              <a:rPr lang="en-US" sz="2400" dirty="0" smtClean="0"/>
              <a:t> </a:t>
            </a:r>
            <a:r>
              <a:rPr lang="en-US" sz="2400" dirty="0" err="1" smtClean="0"/>
              <a:t>manusia</a:t>
            </a:r>
            <a:r>
              <a:rPr lang="en-US" sz="2400" dirty="0" smtClean="0"/>
              <a:t> yang </a:t>
            </a:r>
            <a:r>
              <a:rPr lang="en-US" sz="2400" dirty="0" err="1" smtClean="0"/>
              <a:t>melibatkan</a:t>
            </a:r>
            <a:r>
              <a:rPr lang="en-US" sz="2400" dirty="0" smtClean="0"/>
              <a:t> </a:t>
            </a:r>
            <a:r>
              <a:rPr lang="en-US" sz="2400" dirty="0" err="1" smtClean="0"/>
              <a:t>kekuasaan</a:t>
            </a:r>
            <a:r>
              <a:rPr lang="en-US" sz="2400" dirty="0" smtClean="0"/>
              <a:t>, </a:t>
            </a:r>
            <a:r>
              <a:rPr lang="en-US" sz="2400" dirty="0" err="1" smtClean="0"/>
              <a:t>aturan-aturan</a:t>
            </a:r>
            <a:r>
              <a:rPr lang="en-US" sz="2400" dirty="0" smtClean="0"/>
              <a:t> </a:t>
            </a:r>
            <a:r>
              <a:rPr lang="en-US" sz="2400" dirty="0" err="1" smtClean="0"/>
              <a:t>dan</a:t>
            </a:r>
            <a:r>
              <a:rPr lang="en-US" sz="2400" dirty="0" smtClean="0"/>
              <a:t> </a:t>
            </a:r>
            <a:r>
              <a:rPr lang="en-US" sz="2400" dirty="0" err="1" smtClean="0"/>
              <a:t>kewenangan</a:t>
            </a:r>
            <a:endParaRPr lang="en-US" sz="2400" dirty="0" smtClean="0"/>
          </a:p>
          <a:p>
            <a:pPr marL="0" indent="0">
              <a:buNone/>
            </a:pPr>
            <a:endParaRPr lang="en-US" sz="2400" dirty="0"/>
          </a:p>
          <a:p>
            <a:pPr marL="0" indent="0">
              <a:buNone/>
            </a:pPr>
            <a:r>
              <a:rPr lang="en-US" sz="2400" b="1" dirty="0" err="1" smtClean="0"/>
              <a:t>Contoh</a:t>
            </a:r>
            <a:r>
              <a:rPr lang="en-US" sz="2400" b="1" dirty="0" smtClean="0"/>
              <a:t> : </a:t>
            </a:r>
          </a:p>
          <a:p>
            <a:pPr lvl="2"/>
            <a:r>
              <a:rPr lang="id-ID" sz="2400" dirty="0"/>
              <a:t>Sistem komputer, mesin mobil</a:t>
            </a:r>
            <a:endParaRPr lang="en-US" sz="2400" dirty="0"/>
          </a:p>
          <a:p>
            <a:pPr lvl="2"/>
            <a:r>
              <a:rPr lang="id-ID" sz="2400" dirty="0"/>
              <a:t>Sistem filsafat, sistem ekonomi</a:t>
            </a:r>
            <a:endParaRPr lang="en-US" sz="2400" dirty="0"/>
          </a:p>
          <a:p>
            <a:pPr lvl="2"/>
            <a:r>
              <a:rPr lang="id-ID" sz="2400" dirty="0"/>
              <a:t>Sistem peredaran darah, sistem syaraf</a:t>
            </a:r>
            <a:endParaRPr lang="en-US" sz="2400" dirty="0"/>
          </a:p>
          <a:p>
            <a:pPr lvl="2"/>
            <a:r>
              <a:rPr lang="id-ID" sz="2400" dirty="0"/>
              <a:t>Sistem tata surya</a:t>
            </a:r>
            <a:endParaRPr lang="en-US" sz="2400" dirty="0"/>
          </a:p>
          <a:p>
            <a:pPr marL="0" indent="0">
              <a:buNone/>
            </a:pPr>
            <a:r>
              <a:rPr lang="en-US" sz="2400" dirty="0"/>
              <a:t> </a:t>
            </a:r>
          </a:p>
          <a:p>
            <a:pPr marL="0" indent="0">
              <a:buNone/>
            </a:pPr>
            <a:endParaRPr lang="en-US" dirty="0"/>
          </a:p>
        </p:txBody>
      </p:sp>
    </p:spTree>
    <p:extLst>
      <p:ext uri="{BB962C8B-B14F-4D97-AF65-F5344CB8AC3E}">
        <p14:creationId xmlns:p14="http://schemas.microsoft.com/office/powerpoint/2010/main" val="570954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35676"/>
          </a:xfrm>
        </p:spPr>
        <p:txBody>
          <a:bodyPr/>
          <a:lstStyle/>
          <a:p>
            <a:pPr algn="ctr"/>
            <a:r>
              <a:rPr lang="en-US" b="1" dirty="0" smtClean="0"/>
              <a:t>POLITIK</a:t>
            </a:r>
            <a:endParaRPr lang="en-US" b="1" dirty="0"/>
          </a:p>
        </p:txBody>
      </p:sp>
      <p:sp>
        <p:nvSpPr>
          <p:cNvPr id="3" name="Content Placeholder 2"/>
          <p:cNvSpPr>
            <a:spLocks noGrp="1"/>
          </p:cNvSpPr>
          <p:nvPr>
            <p:ph idx="1"/>
          </p:nvPr>
        </p:nvSpPr>
        <p:spPr/>
        <p:txBody>
          <a:bodyPr/>
          <a:lstStyle/>
          <a:p>
            <a:pPr marL="0" indent="0">
              <a:buNone/>
            </a:pPr>
            <a:r>
              <a:rPr lang="en-US" sz="2800" b="1" dirty="0" smtClean="0"/>
              <a:t>POLIS</a:t>
            </a:r>
            <a:r>
              <a:rPr lang="en-US" sz="2800" dirty="0" smtClean="0"/>
              <a:t> </a:t>
            </a:r>
            <a:r>
              <a:rPr lang="en-US" sz="2800" dirty="0" err="1" smtClean="0"/>
              <a:t>dari</a:t>
            </a:r>
            <a:r>
              <a:rPr lang="en-US" sz="2800" dirty="0" smtClean="0"/>
              <a:t> Bahasa </a:t>
            </a:r>
            <a:r>
              <a:rPr lang="en-US" sz="2800" dirty="0" err="1" smtClean="0"/>
              <a:t>Yunani</a:t>
            </a:r>
            <a:r>
              <a:rPr lang="en-US" sz="2800" dirty="0" smtClean="0"/>
              <a:t> </a:t>
            </a:r>
            <a:r>
              <a:rPr lang="en-US" sz="2800" dirty="0" smtClean="0">
                <a:sym typeface="Wingdings" panose="05000000000000000000" pitchFamily="2" charset="2"/>
              </a:rPr>
              <a:t> Negara Kota</a:t>
            </a:r>
          </a:p>
          <a:p>
            <a:pPr marL="0" lvl="1" indent="0">
              <a:spcBef>
                <a:spcPts val="1000"/>
              </a:spcBef>
              <a:buNone/>
            </a:pPr>
            <a:r>
              <a:rPr lang="en-US" sz="2800" b="1" i="0" dirty="0" smtClean="0">
                <a:sym typeface="Wingdings" panose="05000000000000000000" pitchFamily="2" charset="2"/>
              </a:rPr>
              <a:t>POLITIKA</a:t>
            </a:r>
            <a:r>
              <a:rPr lang="en-US" sz="2800" dirty="0" smtClean="0">
                <a:sym typeface="Wingdings" panose="05000000000000000000" pitchFamily="2" charset="2"/>
              </a:rPr>
              <a:t>  </a:t>
            </a:r>
            <a:r>
              <a:rPr lang="en-US" sz="2800" i="0" dirty="0">
                <a:sym typeface="Wingdings" panose="05000000000000000000" pitchFamily="2" charset="2"/>
              </a:rPr>
              <a:t>S</a:t>
            </a:r>
            <a:r>
              <a:rPr lang="id-ID" sz="2800" i="0" dirty="0" smtClean="0"/>
              <a:t>emua </a:t>
            </a:r>
            <a:r>
              <a:rPr lang="id-ID" sz="2800" i="0" dirty="0"/>
              <a:t>aktivitas yang dijalankan oleh POLIS untuk kelestarian dan </a:t>
            </a:r>
            <a:r>
              <a:rPr lang="id-ID" sz="2800" i="0" dirty="0" smtClean="0"/>
              <a:t>perkembangannya</a:t>
            </a:r>
            <a:endParaRPr lang="en-US" sz="2800" i="0" dirty="0" smtClean="0"/>
          </a:p>
          <a:p>
            <a:pPr marL="0" lvl="1" indent="0">
              <a:spcBef>
                <a:spcPts val="1000"/>
              </a:spcBef>
              <a:buNone/>
            </a:pPr>
            <a:r>
              <a:rPr lang="en-US" sz="2800" i="0" dirty="0" err="1" smtClean="0"/>
              <a:t>Sehingga</a:t>
            </a:r>
            <a:r>
              <a:rPr lang="en-US" sz="2800" i="0" dirty="0" smtClean="0"/>
              <a:t> </a:t>
            </a:r>
            <a:r>
              <a:rPr lang="en-US" sz="2800" i="0" dirty="0" err="1" smtClean="0"/>
              <a:t>Definisi</a:t>
            </a:r>
            <a:r>
              <a:rPr lang="en-US" sz="2800" i="0" dirty="0" smtClean="0"/>
              <a:t> </a:t>
            </a:r>
            <a:r>
              <a:rPr lang="en-US" sz="2800" i="0" dirty="0" err="1" smtClean="0"/>
              <a:t>Dasar</a:t>
            </a:r>
            <a:r>
              <a:rPr lang="en-US" sz="2800" i="0" dirty="0" smtClean="0"/>
              <a:t> </a:t>
            </a:r>
            <a:r>
              <a:rPr lang="en-US" sz="2800" b="1" i="0" dirty="0" smtClean="0"/>
              <a:t>POLITIK </a:t>
            </a:r>
            <a:r>
              <a:rPr lang="en-US" sz="2800" i="0" dirty="0" err="1" smtClean="0"/>
              <a:t>adalah</a:t>
            </a:r>
            <a:r>
              <a:rPr lang="en-US" sz="2800" i="0" dirty="0" smtClean="0"/>
              <a:t> </a:t>
            </a:r>
            <a:r>
              <a:rPr lang="en-US" sz="2800" i="0" dirty="0" smtClean="0">
                <a:sym typeface="Wingdings" panose="05000000000000000000" pitchFamily="2" charset="2"/>
              </a:rPr>
              <a:t> </a:t>
            </a:r>
            <a:r>
              <a:rPr lang="en-US" sz="2800" dirty="0">
                <a:sym typeface="Wingdings" panose="05000000000000000000" pitchFamily="2" charset="2"/>
              </a:rPr>
              <a:t>T</a:t>
            </a:r>
            <a:r>
              <a:rPr lang="id-ID" sz="2800" dirty="0" smtClean="0"/>
              <a:t>he </a:t>
            </a:r>
            <a:r>
              <a:rPr lang="id-ID" sz="2800" dirty="0"/>
              <a:t>art and science of government </a:t>
            </a:r>
            <a:r>
              <a:rPr lang="id-ID" sz="2800" i="0" dirty="0"/>
              <a:t>(seni dan ilmu memerintah)</a:t>
            </a:r>
            <a:endParaRPr lang="en-US" sz="2800" i="0" dirty="0"/>
          </a:p>
          <a:p>
            <a:pPr marL="0" lvl="1" indent="0">
              <a:spcBef>
                <a:spcPts val="1000"/>
              </a:spcBef>
              <a:buNone/>
            </a:pPr>
            <a:endParaRPr lang="en-US" sz="2800" i="0" dirty="0" smtClean="0"/>
          </a:p>
          <a:p>
            <a:pPr marL="0" indent="0">
              <a:buNone/>
            </a:pPr>
            <a:endParaRPr lang="en-US" dirty="0"/>
          </a:p>
        </p:txBody>
      </p:sp>
    </p:spTree>
    <p:extLst>
      <p:ext uri="{BB962C8B-B14F-4D97-AF65-F5344CB8AC3E}">
        <p14:creationId xmlns:p14="http://schemas.microsoft.com/office/powerpoint/2010/main" val="378989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85800"/>
          </a:xfrm>
        </p:spPr>
        <p:txBody>
          <a:bodyPr>
            <a:normAutofit fontScale="90000"/>
          </a:bodyPr>
          <a:lstStyle/>
          <a:p>
            <a:pPr algn="ctr"/>
            <a:r>
              <a:rPr lang="en-US" b="1" dirty="0" smtClean="0"/>
              <a:t>POLITIK</a:t>
            </a:r>
            <a:endParaRPr lang="en-US" b="1" dirty="0"/>
          </a:p>
        </p:txBody>
      </p:sp>
      <p:sp>
        <p:nvSpPr>
          <p:cNvPr id="3" name="Content Placeholder 2"/>
          <p:cNvSpPr>
            <a:spLocks noGrp="1"/>
          </p:cNvSpPr>
          <p:nvPr>
            <p:ph idx="1"/>
          </p:nvPr>
        </p:nvSpPr>
        <p:spPr>
          <a:xfrm>
            <a:off x="1371600" y="1795549"/>
            <a:ext cx="9601200" cy="4071851"/>
          </a:xfrm>
        </p:spPr>
        <p:txBody>
          <a:bodyPr>
            <a:normAutofit/>
          </a:bodyPr>
          <a:lstStyle/>
          <a:p>
            <a:pPr marL="0" indent="0">
              <a:buNone/>
            </a:pPr>
            <a:r>
              <a:rPr lang="en-US" dirty="0" err="1" smtClean="0"/>
              <a:t>Definisi</a:t>
            </a:r>
            <a:r>
              <a:rPr lang="en-US" dirty="0" smtClean="0"/>
              <a:t> </a:t>
            </a:r>
            <a:r>
              <a:rPr lang="en-US" dirty="0" err="1" smtClean="0"/>
              <a:t>Politik</a:t>
            </a:r>
            <a:r>
              <a:rPr lang="en-US" dirty="0" smtClean="0"/>
              <a:t> </a:t>
            </a:r>
            <a:r>
              <a:rPr lang="en-US" dirty="0" err="1" smtClean="0"/>
              <a:t>Menurut</a:t>
            </a:r>
            <a:r>
              <a:rPr lang="en-US" dirty="0" smtClean="0"/>
              <a:t> </a:t>
            </a:r>
            <a:r>
              <a:rPr lang="en-US" dirty="0" err="1" smtClean="0"/>
              <a:t>Arifin</a:t>
            </a:r>
            <a:r>
              <a:rPr lang="en-US" dirty="0" smtClean="0"/>
              <a:t> Rahman :</a:t>
            </a:r>
          </a:p>
          <a:p>
            <a:r>
              <a:rPr lang="id-ID" dirty="0" smtClean="0"/>
              <a:t>Politik </a:t>
            </a:r>
            <a:r>
              <a:rPr lang="id-ID" dirty="0"/>
              <a:t>= “pengertian” (science) dan “kemahiran” (art) untuk mencukupi dan menyelenggarakan keperluan dan kepentingan bangsa dan </a:t>
            </a:r>
            <a:r>
              <a:rPr lang="id-ID" dirty="0" smtClean="0"/>
              <a:t>negara</a:t>
            </a:r>
            <a:r>
              <a:rPr lang="en-US" dirty="0" smtClean="0"/>
              <a:t>. </a:t>
            </a:r>
            <a:r>
              <a:rPr lang="id-ID" u="sng" dirty="0" smtClean="0"/>
              <a:t>Science </a:t>
            </a:r>
            <a:r>
              <a:rPr lang="id-ID" u="sng" dirty="0"/>
              <a:t>/ ilmu : </a:t>
            </a:r>
            <a:r>
              <a:rPr lang="id-ID" dirty="0"/>
              <a:t>karena memiliki objek, subyek, terminologi, ciri, teori, filosofis, dan metodologi yang khas dan spesifik serta diterima secara universal, dapat diajarkan dan dipelajari oleh orang </a:t>
            </a:r>
            <a:r>
              <a:rPr lang="id-ID" dirty="0" smtClean="0"/>
              <a:t>banyak.</a:t>
            </a:r>
            <a:r>
              <a:rPr lang="en-US" dirty="0"/>
              <a:t> </a:t>
            </a:r>
            <a:r>
              <a:rPr lang="id-ID" u="sng" dirty="0" smtClean="0"/>
              <a:t>Art </a:t>
            </a:r>
            <a:r>
              <a:rPr lang="id-ID" u="sng" dirty="0"/>
              <a:t>/ seni :</a:t>
            </a:r>
            <a:r>
              <a:rPr lang="id-ID" dirty="0"/>
              <a:t> banyak politikus yang tanpa pendidikan ilmu politik, tetapi mampu berpolitik, mempunyai bakat sejak lahir, sehingga dengan kharismatik menjalankan politik praktis</a:t>
            </a:r>
            <a:r>
              <a:rPr lang="id-ID" dirty="0" smtClean="0"/>
              <a:t>.</a:t>
            </a:r>
            <a:endParaRPr lang="en-US" dirty="0"/>
          </a:p>
          <a:p>
            <a:r>
              <a:rPr lang="id-ID" dirty="0" smtClean="0"/>
              <a:t>“</a:t>
            </a:r>
            <a:r>
              <a:rPr lang="id-ID" dirty="0"/>
              <a:t>Macam-macam kegiatan dalam suatu sistem politik / negara, yang menyangkut proses menentukan dan sekaligus melaksanakan tujuan-tujuan sistem itu”.</a:t>
            </a:r>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1111573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18804"/>
          </a:xfrm>
        </p:spPr>
        <p:txBody>
          <a:bodyPr>
            <a:normAutofit/>
          </a:bodyPr>
          <a:lstStyle/>
          <a:p>
            <a:pPr algn="ctr"/>
            <a:r>
              <a:rPr lang="en-US" sz="3600" b="1" dirty="0" smtClean="0"/>
              <a:t>SISTEM POLITIK</a:t>
            </a:r>
            <a:endParaRPr lang="en-US" sz="3600" b="1" dirty="0"/>
          </a:p>
        </p:txBody>
      </p:sp>
      <p:sp>
        <p:nvSpPr>
          <p:cNvPr id="3" name="Content Placeholder 2"/>
          <p:cNvSpPr>
            <a:spLocks noGrp="1"/>
          </p:cNvSpPr>
          <p:nvPr>
            <p:ph idx="1"/>
          </p:nvPr>
        </p:nvSpPr>
        <p:spPr>
          <a:xfrm>
            <a:off x="1371600" y="1645921"/>
            <a:ext cx="9601200" cy="4221480"/>
          </a:xfrm>
        </p:spPr>
        <p:txBody>
          <a:bodyPr/>
          <a:lstStyle/>
          <a:p>
            <a:pPr marL="0" indent="0">
              <a:lnSpc>
                <a:spcPct val="100000"/>
              </a:lnSpc>
              <a:spcBef>
                <a:spcPts val="0"/>
              </a:spcBef>
              <a:spcAft>
                <a:spcPts val="0"/>
              </a:spcAft>
              <a:buNone/>
            </a:pPr>
            <a:r>
              <a:rPr lang="en-US" sz="2400" b="1" dirty="0" err="1" smtClean="0"/>
              <a:t>Pengertian</a:t>
            </a:r>
            <a:r>
              <a:rPr lang="en-US" sz="2400" b="1" dirty="0" smtClean="0"/>
              <a:t> </a:t>
            </a:r>
            <a:r>
              <a:rPr lang="en-US" sz="2400" b="1" dirty="0" err="1" smtClean="0"/>
              <a:t>Sistem</a:t>
            </a:r>
            <a:r>
              <a:rPr lang="en-US" sz="2400" b="1" dirty="0" smtClean="0"/>
              <a:t> </a:t>
            </a:r>
            <a:r>
              <a:rPr lang="en-US" sz="2400" b="1" dirty="0" err="1" smtClean="0"/>
              <a:t>Politik</a:t>
            </a:r>
            <a:r>
              <a:rPr lang="en-US" sz="2400" b="1" dirty="0" smtClean="0"/>
              <a:t> :</a:t>
            </a:r>
          </a:p>
          <a:p>
            <a:pPr marL="0" indent="0">
              <a:lnSpc>
                <a:spcPct val="100000"/>
              </a:lnSpc>
              <a:spcBef>
                <a:spcPts val="0"/>
              </a:spcBef>
              <a:spcAft>
                <a:spcPts val="0"/>
              </a:spcAft>
              <a:buNone/>
            </a:pPr>
            <a:r>
              <a:rPr lang="en-US" sz="2400" b="1" dirty="0" smtClean="0"/>
              <a:t> </a:t>
            </a:r>
          </a:p>
          <a:p>
            <a:pPr marL="0" indent="0">
              <a:lnSpc>
                <a:spcPct val="100000"/>
              </a:lnSpc>
              <a:spcBef>
                <a:spcPts val="0"/>
              </a:spcBef>
              <a:spcAft>
                <a:spcPts val="0"/>
              </a:spcAft>
              <a:buNone/>
            </a:pPr>
            <a:r>
              <a:rPr lang="id-ID" sz="2400" dirty="0" smtClean="0"/>
              <a:t>Mekanisme </a:t>
            </a:r>
            <a:r>
              <a:rPr lang="id-ID" sz="2400" dirty="0"/>
              <a:t>seperangkat fungsi atau peranan </a:t>
            </a:r>
            <a:r>
              <a:rPr lang="id-ID" sz="2400" u="sng" dirty="0"/>
              <a:t>dalam struktur politik</a:t>
            </a:r>
            <a:r>
              <a:rPr lang="id-ID" sz="2400" dirty="0"/>
              <a:t> dalam hubungannya satu sama lain yang menunjukkan suatu </a:t>
            </a:r>
            <a:r>
              <a:rPr lang="id-ID" sz="2400" u="sng" dirty="0"/>
              <a:t>proses</a:t>
            </a:r>
            <a:r>
              <a:rPr lang="id-ID" sz="2400" dirty="0"/>
              <a:t> yang langgeng. </a:t>
            </a:r>
            <a:endParaRPr lang="en-US" sz="2400" dirty="0"/>
          </a:p>
          <a:p>
            <a:pPr marL="0" indent="0">
              <a:lnSpc>
                <a:spcPct val="100000"/>
              </a:lnSpc>
              <a:spcBef>
                <a:spcPts val="0"/>
              </a:spcBef>
              <a:spcAft>
                <a:spcPts val="0"/>
              </a:spcAft>
              <a:buNone/>
            </a:pPr>
            <a:r>
              <a:rPr lang="id-ID" sz="2400" b="1" dirty="0" smtClean="0"/>
              <a:t>Proses </a:t>
            </a:r>
            <a:r>
              <a:rPr lang="id-ID" sz="2400" dirty="0"/>
              <a:t>= ada dimensi waktu (masa lampau, kini, </a:t>
            </a:r>
            <a:r>
              <a:rPr lang="id-ID" sz="2400" dirty="0" smtClean="0"/>
              <a:t>mendatang)</a:t>
            </a:r>
            <a:endParaRPr lang="en-US" sz="2400" dirty="0"/>
          </a:p>
          <a:p>
            <a:pPr marL="0" indent="0">
              <a:lnSpc>
                <a:spcPct val="100000"/>
              </a:lnSpc>
              <a:spcBef>
                <a:spcPts val="0"/>
              </a:spcBef>
              <a:spcAft>
                <a:spcPts val="0"/>
              </a:spcAft>
              <a:buNone/>
            </a:pPr>
            <a:endParaRPr lang="en-US" sz="2400" dirty="0"/>
          </a:p>
          <a:p>
            <a:pPr marL="0" indent="0">
              <a:lnSpc>
                <a:spcPct val="100000"/>
              </a:lnSpc>
              <a:spcBef>
                <a:spcPts val="0"/>
              </a:spcBef>
              <a:spcAft>
                <a:spcPts val="0"/>
              </a:spcAft>
              <a:buNone/>
            </a:pPr>
            <a:r>
              <a:rPr lang="en-US" sz="2400" b="1" dirty="0" err="1" smtClean="0"/>
              <a:t>Menurut</a:t>
            </a:r>
            <a:r>
              <a:rPr lang="en-US" sz="2400" b="1" dirty="0" smtClean="0"/>
              <a:t> Gabriel </a:t>
            </a:r>
            <a:r>
              <a:rPr lang="en-US" sz="2400" b="1" dirty="0"/>
              <a:t>A. Almond </a:t>
            </a:r>
            <a:r>
              <a:rPr lang="en-US" sz="2400" b="1" dirty="0" smtClean="0"/>
              <a:t>: </a:t>
            </a:r>
          </a:p>
          <a:p>
            <a:pPr marL="0" indent="0">
              <a:lnSpc>
                <a:spcPct val="100000"/>
              </a:lnSpc>
              <a:spcBef>
                <a:spcPts val="0"/>
              </a:spcBef>
              <a:spcAft>
                <a:spcPts val="0"/>
              </a:spcAft>
              <a:buNone/>
            </a:pPr>
            <a:r>
              <a:rPr lang="en-US" sz="2400" dirty="0" err="1" smtClean="0"/>
              <a:t>Sistem</a:t>
            </a:r>
            <a:r>
              <a:rPr lang="en-US" sz="2400" dirty="0" smtClean="0"/>
              <a:t> </a:t>
            </a:r>
            <a:r>
              <a:rPr lang="en-US" sz="2400" dirty="0" err="1"/>
              <a:t>interaksi</a:t>
            </a:r>
            <a:r>
              <a:rPr lang="en-US" sz="2400" dirty="0"/>
              <a:t> yang </a:t>
            </a:r>
            <a:r>
              <a:rPr lang="en-US" sz="2400" dirty="0" err="1"/>
              <a:t>ditemui</a:t>
            </a:r>
            <a:r>
              <a:rPr lang="en-US" sz="2400" dirty="0"/>
              <a:t> </a:t>
            </a:r>
            <a:r>
              <a:rPr lang="en-US" sz="2400" dirty="0" err="1"/>
              <a:t>dalam</a:t>
            </a:r>
            <a:r>
              <a:rPr lang="en-US" sz="2400" dirty="0"/>
              <a:t> </a:t>
            </a:r>
            <a:r>
              <a:rPr lang="en-US" sz="2400" dirty="0" err="1"/>
              <a:t>masyarakat</a:t>
            </a:r>
            <a:r>
              <a:rPr lang="en-US" sz="2400" dirty="0"/>
              <a:t> </a:t>
            </a:r>
            <a:r>
              <a:rPr lang="en-US" sz="2400" dirty="0" err="1"/>
              <a:t>merdeka</a:t>
            </a:r>
            <a:r>
              <a:rPr lang="en-US" sz="2400" dirty="0"/>
              <a:t>, yang </a:t>
            </a:r>
            <a:r>
              <a:rPr lang="en-US" sz="2400" dirty="0" err="1"/>
              <a:t>menjalankan</a:t>
            </a:r>
            <a:r>
              <a:rPr lang="en-US" sz="2400" dirty="0"/>
              <a:t> </a:t>
            </a:r>
            <a:r>
              <a:rPr lang="en-US" sz="2400" dirty="0" err="1"/>
              <a:t>fungsi</a:t>
            </a:r>
            <a:r>
              <a:rPr lang="en-US" sz="2400" dirty="0"/>
              <a:t> </a:t>
            </a:r>
            <a:r>
              <a:rPr lang="en-US" sz="2400" dirty="0" err="1"/>
              <a:t>integrasi</a:t>
            </a:r>
            <a:r>
              <a:rPr lang="en-US" sz="2400" dirty="0"/>
              <a:t> </a:t>
            </a:r>
            <a:r>
              <a:rPr lang="en-US" sz="2400" dirty="0" err="1"/>
              <a:t>dan</a:t>
            </a:r>
            <a:r>
              <a:rPr lang="en-US" sz="2400" dirty="0"/>
              <a:t> </a:t>
            </a:r>
            <a:r>
              <a:rPr lang="en-US" sz="2400" dirty="0" err="1"/>
              <a:t>adaptasi</a:t>
            </a:r>
            <a:r>
              <a:rPr lang="en-US" sz="2400" dirty="0"/>
              <a:t>.</a:t>
            </a:r>
          </a:p>
          <a:p>
            <a:pPr marL="0" indent="0">
              <a:lnSpc>
                <a:spcPct val="100000"/>
              </a:lnSpc>
              <a:spcBef>
                <a:spcPts val="0"/>
              </a:spcBef>
              <a:spcAft>
                <a:spcPts val="0"/>
              </a:spcAft>
              <a:buNone/>
            </a:pPr>
            <a:endParaRPr lang="en-US" dirty="0"/>
          </a:p>
        </p:txBody>
      </p:sp>
    </p:spTree>
    <p:extLst>
      <p:ext uri="{BB962C8B-B14F-4D97-AF65-F5344CB8AC3E}">
        <p14:creationId xmlns:p14="http://schemas.microsoft.com/office/powerpoint/2010/main" val="2545404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24196"/>
            <a:ext cx="9601200" cy="1047404"/>
          </a:xfrm>
        </p:spPr>
        <p:txBody>
          <a:bodyPr>
            <a:noAutofit/>
          </a:bodyPr>
          <a:lstStyle/>
          <a:p>
            <a:pPr algn="ctr"/>
            <a:r>
              <a:rPr lang="en-US" sz="2400" b="1" dirty="0"/>
              <a:t>SISTEM POLITIK MENURUT PENDEKATAN </a:t>
            </a:r>
            <a:r>
              <a:rPr lang="en-US" sz="2400" b="1" dirty="0" smtClean="0"/>
              <a:t/>
            </a:r>
            <a:br>
              <a:rPr lang="en-US" sz="2400" b="1" dirty="0" smtClean="0"/>
            </a:br>
            <a:r>
              <a:rPr lang="en-US" sz="2400" b="1" dirty="0" smtClean="0"/>
              <a:t>“</a:t>
            </a:r>
            <a:r>
              <a:rPr lang="en-US" sz="2400" b="1" dirty="0"/>
              <a:t>KESATUAN YANG BULAT YANG TAK TERPISAHKAN”</a:t>
            </a:r>
            <a:br>
              <a:rPr lang="en-US" sz="2400" b="1" dirty="0"/>
            </a:br>
            <a:endParaRPr lang="en-US" sz="2400" dirty="0"/>
          </a:p>
        </p:txBody>
      </p:sp>
      <p:sp>
        <p:nvSpPr>
          <p:cNvPr id="3" name="Content Placeholder 2"/>
          <p:cNvSpPr>
            <a:spLocks noGrp="1"/>
          </p:cNvSpPr>
          <p:nvPr>
            <p:ph idx="1"/>
          </p:nvPr>
        </p:nvSpPr>
        <p:spPr>
          <a:xfrm>
            <a:off x="1371600" y="1371600"/>
            <a:ext cx="9601200" cy="4495800"/>
          </a:xfrm>
        </p:spPr>
        <p:txBody>
          <a:bodyPr>
            <a:normAutofit lnSpcReduction="10000"/>
          </a:bodyPr>
          <a:lstStyle/>
          <a:p>
            <a:pPr marL="0" lvl="0" indent="0">
              <a:lnSpc>
                <a:spcPct val="100000"/>
              </a:lnSpc>
              <a:spcBef>
                <a:spcPts val="0"/>
              </a:spcBef>
              <a:spcAft>
                <a:spcPts val="0"/>
              </a:spcAft>
              <a:buNone/>
            </a:pPr>
            <a:r>
              <a:rPr lang="id-ID" sz="1800" b="1" dirty="0"/>
              <a:t>David </a:t>
            </a:r>
            <a:r>
              <a:rPr lang="id-ID" sz="1800" b="1" dirty="0" smtClean="0"/>
              <a:t>Easton</a:t>
            </a:r>
            <a:r>
              <a:rPr lang="en-US" sz="1800" b="1" dirty="0"/>
              <a:t> </a:t>
            </a:r>
            <a:r>
              <a:rPr lang="en-US" sz="1800" dirty="0" smtClean="0"/>
              <a:t> : </a:t>
            </a:r>
          </a:p>
          <a:p>
            <a:pPr marL="0" lvl="0" indent="0">
              <a:lnSpc>
                <a:spcPct val="100000"/>
              </a:lnSpc>
              <a:spcBef>
                <a:spcPts val="0"/>
              </a:spcBef>
              <a:spcAft>
                <a:spcPts val="0"/>
              </a:spcAft>
              <a:buNone/>
            </a:pPr>
            <a:r>
              <a:rPr lang="id-ID" sz="1800" dirty="0" smtClean="0"/>
              <a:t>Sistem </a:t>
            </a:r>
            <a:r>
              <a:rPr lang="id-ID" sz="1800" dirty="0"/>
              <a:t>Politik  = Alokasi nilai-nilai yang menggunakan paksaan atau kewenangan, dan paksaan dan kewenangan ini mengikat masyarakat sebagai suatu keseluruhan.</a:t>
            </a:r>
            <a:endParaRPr lang="en-US" sz="1800" dirty="0"/>
          </a:p>
          <a:p>
            <a:pPr marL="0" lvl="0" indent="0">
              <a:lnSpc>
                <a:spcPct val="100000"/>
              </a:lnSpc>
              <a:spcBef>
                <a:spcPts val="0"/>
              </a:spcBef>
              <a:spcAft>
                <a:spcPts val="0"/>
              </a:spcAft>
              <a:buNone/>
            </a:pPr>
            <a:endParaRPr lang="en-US" sz="1800" dirty="0" smtClean="0"/>
          </a:p>
          <a:p>
            <a:pPr marL="0" lvl="0" indent="0">
              <a:lnSpc>
                <a:spcPct val="100000"/>
              </a:lnSpc>
              <a:spcBef>
                <a:spcPts val="0"/>
              </a:spcBef>
              <a:spcAft>
                <a:spcPts val="0"/>
              </a:spcAft>
              <a:buNone/>
            </a:pPr>
            <a:r>
              <a:rPr lang="id-ID" sz="1800" b="1" dirty="0" smtClean="0"/>
              <a:t>Robert Dahl</a:t>
            </a:r>
            <a:r>
              <a:rPr lang="en-US" sz="1800" b="1" dirty="0" smtClean="0"/>
              <a:t>  </a:t>
            </a:r>
            <a:r>
              <a:rPr lang="en-US" sz="1800" dirty="0" smtClean="0"/>
              <a:t>: </a:t>
            </a:r>
            <a:endParaRPr lang="en-US" sz="1800" dirty="0"/>
          </a:p>
          <a:p>
            <a:pPr marL="0" lvl="0" indent="0">
              <a:lnSpc>
                <a:spcPct val="100000"/>
              </a:lnSpc>
              <a:spcBef>
                <a:spcPts val="0"/>
              </a:spcBef>
              <a:spcAft>
                <a:spcPts val="0"/>
              </a:spcAft>
              <a:buNone/>
            </a:pPr>
            <a:r>
              <a:rPr lang="id-ID" sz="1800" i="1" dirty="0" smtClean="0"/>
              <a:t>A </a:t>
            </a:r>
            <a:r>
              <a:rPr lang="id-ID" sz="1800" i="1" dirty="0"/>
              <a:t>political system is any persistent of power relationship that involves the significant extent, power, rulers or authority</a:t>
            </a:r>
            <a:r>
              <a:rPr lang="id-ID" sz="1800" i="1" dirty="0" smtClean="0"/>
              <a:t>”</a:t>
            </a:r>
            <a:r>
              <a:rPr lang="en-US" sz="1800" dirty="0"/>
              <a:t> </a:t>
            </a:r>
            <a:r>
              <a:rPr lang="id-ID" sz="1800" dirty="0" smtClean="0"/>
              <a:t>(</a:t>
            </a:r>
            <a:r>
              <a:rPr lang="id-ID" sz="1800" dirty="0"/>
              <a:t>Pola yang tetap dari hubungan antar manusia yang melibatkan makna yang luas dari kekuasaan, aturan-aturan dan kewenangan</a:t>
            </a:r>
            <a:r>
              <a:rPr lang="id-ID" sz="1800" dirty="0" smtClean="0"/>
              <a:t>)</a:t>
            </a:r>
            <a:endParaRPr lang="en-US" sz="1800" dirty="0" smtClean="0"/>
          </a:p>
          <a:p>
            <a:pPr marL="0" lvl="0" indent="0">
              <a:lnSpc>
                <a:spcPct val="100000"/>
              </a:lnSpc>
              <a:spcBef>
                <a:spcPts val="0"/>
              </a:spcBef>
              <a:spcAft>
                <a:spcPts val="0"/>
              </a:spcAft>
              <a:buNone/>
            </a:pPr>
            <a:endParaRPr lang="en-US" sz="1800" dirty="0" smtClean="0"/>
          </a:p>
          <a:p>
            <a:pPr marL="0" lvl="0" indent="0">
              <a:lnSpc>
                <a:spcPct val="100000"/>
              </a:lnSpc>
              <a:spcBef>
                <a:spcPts val="0"/>
              </a:spcBef>
              <a:spcAft>
                <a:spcPts val="0"/>
              </a:spcAft>
              <a:buNone/>
            </a:pPr>
            <a:r>
              <a:rPr lang="id-ID" sz="1800" b="1" dirty="0" smtClean="0"/>
              <a:t>Prof</a:t>
            </a:r>
            <a:r>
              <a:rPr lang="id-ID" sz="1800" b="1" dirty="0"/>
              <a:t>. </a:t>
            </a:r>
            <a:r>
              <a:rPr lang="id-ID" sz="1800" b="1" dirty="0" smtClean="0"/>
              <a:t>Sumantri</a:t>
            </a:r>
            <a:r>
              <a:rPr lang="en-US" sz="1800" b="1" dirty="0" smtClean="0"/>
              <a:t>  </a:t>
            </a:r>
            <a:r>
              <a:rPr lang="en-US" sz="1800" dirty="0" smtClean="0"/>
              <a:t>:</a:t>
            </a:r>
            <a:endParaRPr lang="en-US" sz="1800" dirty="0"/>
          </a:p>
          <a:p>
            <a:pPr marL="0" lvl="0" indent="0">
              <a:lnSpc>
                <a:spcPct val="100000"/>
              </a:lnSpc>
              <a:spcBef>
                <a:spcPts val="0"/>
              </a:spcBef>
              <a:spcAft>
                <a:spcPts val="0"/>
              </a:spcAft>
              <a:buNone/>
            </a:pPr>
            <a:r>
              <a:rPr lang="id-ID" sz="1800" dirty="0" smtClean="0"/>
              <a:t>“Pelembagaan </a:t>
            </a:r>
            <a:r>
              <a:rPr lang="id-ID" sz="1800" dirty="0"/>
              <a:t>hubungan antar manusia yang berupa hubungan infra dan supra struktur politik</a:t>
            </a:r>
            <a:r>
              <a:rPr lang="id-ID" sz="1800" dirty="0" smtClean="0"/>
              <a:t>”</a:t>
            </a:r>
            <a:endParaRPr lang="en-US" sz="1800" dirty="0" smtClean="0"/>
          </a:p>
          <a:p>
            <a:pPr marL="0" lvl="0" indent="0">
              <a:lnSpc>
                <a:spcPct val="110000"/>
              </a:lnSpc>
              <a:spcBef>
                <a:spcPts val="0"/>
              </a:spcBef>
              <a:spcAft>
                <a:spcPts val="0"/>
              </a:spcAft>
              <a:buNone/>
            </a:pPr>
            <a:endParaRPr lang="en-US" dirty="0" smtClean="0"/>
          </a:p>
          <a:p>
            <a:pPr marL="0" lvl="0" indent="0">
              <a:lnSpc>
                <a:spcPct val="110000"/>
              </a:lnSpc>
              <a:spcBef>
                <a:spcPts val="0"/>
              </a:spcBef>
              <a:spcAft>
                <a:spcPts val="0"/>
              </a:spcAft>
              <a:buNone/>
            </a:pPr>
            <a:r>
              <a:rPr lang="id-ID" sz="1800" b="1" dirty="0" smtClean="0"/>
              <a:t>Gabriel </a:t>
            </a:r>
            <a:r>
              <a:rPr lang="id-ID" sz="1800" b="1" dirty="0"/>
              <a:t>A. Almond </a:t>
            </a:r>
            <a:endParaRPr lang="en-US" sz="1800" b="1" dirty="0"/>
          </a:p>
          <a:p>
            <a:pPr marL="0" lvl="0" indent="0">
              <a:lnSpc>
                <a:spcPct val="110000"/>
              </a:lnSpc>
              <a:spcBef>
                <a:spcPts val="0"/>
              </a:spcBef>
              <a:spcAft>
                <a:spcPts val="0"/>
              </a:spcAft>
              <a:buNone/>
            </a:pPr>
            <a:r>
              <a:rPr lang="id-ID" sz="1800" dirty="0" smtClean="0"/>
              <a:t>“</a:t>
            </a:r>
            <a:r>
              <a:rPr lang="id-ID" sz="1800" dirty="0"/>
              <a:t>Sistem interaksi yang ditemui dalam masyarakat merdeka, yang menjalankan fungsi integrasi dan adaptasi. Fungsi yang dijalankan oleh sistem politik adalah untuk mencapai kesatuan dan persatuan dalam masyarakat tsb, sedangkan fungsi adaptasi adalah fungsi penyesuaian terhadap lingkungan’</a:t>
            </a:r>
            <a:endParaRPr lang="en-US" sz="1800" dirty="0"/>
          </a:p>
          <a:p>
            <a:pPr marL="0" lvl="0" indent="0">
              <a:lnSpc>
                <a:spcPct val="100000"/>
              </a:lnSpc>
              <a:spcBef>
                <a:spcPts val="0"/>
              </a:spcBef>
              <a:spcAft>
                <a:spcPts val="0"/>
              </a:spcAft>
              <a:buNone/>
            </a:pPr>
            <a:endParaRPr lang="en-US" sz="1800" dirty="0"/>
          </a:p>
          <a:p>
            <a:pPr marL="0" lvl="0" indent="0">
              <a:lnSpc>
                <a:spcPct val="100000"/>
              </a:lnSpc>
              <a:spcBef>
                <a:spcPts val="0"/>
              </a:spcBef>
              <a:spcAft>
                <a:spcPts val="0"/>
              </a:spcAft>
              <a:buNone/>
            </a:pPr>
            <a:endParaRPr lang="en-US" dirty="0"/>
          </a:p>
          <a:p>
            <a:pPr marL="0" indent="0">
              <a:lnSpc>
                <a:spcPct val="100000"/>
              </a:lnSpc>
              <a:spcBef>
                <a:spcPts val="0"/>
              </a:spcBef>
              <a:spcAft>
                <a:spcPts val="0"/>
              </a:spcAft>
              <a:buNone/>
            </a:pPr>
            <a:endParaRPr lang="en-US" dirty="0"/>
          </a:p>
        </p:txBody>
      </p:sp>
    </p:spTree>
    <p:extLst>
      <p:ext uri="{BB962C8B-B14F-4D97-AF65-F5344CB8AC3E}">
        <p14:creationId xmlns:p14="http://schemas.microsoft.com/office/powerpoint/2010/main" val="407944368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208</TotalTime>
  <Words>1100</Words>
  <Application>Microsoft Office PowerPoint</Application>
  <PresentationFormat>Widescreen</PresentationFormat>
  <Paragraphs>109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Franklin Gothic Book</vt:lpstr>
      <vt:lpstr>Symbol</vt:lpstr>
      <vt:lpstr>Wingdings</vt:lpstr>
      <vt:lpstr>Crop</vt:lpstr>
      <vt:lpstr>Sistem politik indonesia</vt:lpstr>
      <vt:lpstr>MEMAHAMI SISTEM POLITIK</vt:lpstr>
      <vt:lpstr>SISTEM POLITIK MENURUT PENDEKATAN  “ANALITIK DIVERGEN” </vt:lpstr>
      <vt:lpstr>KESIMPULAN</vt:lpstr>
      <vt:lpstr>KESIMPULAN</vt:lpstr>
      <vt:lpstr>POLITIK</vt:lpstr>
      <vt:lpstr>POLITIK</vt:lpstr>
      <vt:lpstr>SISTEM POLITIK</vt:lpstr>
      <vt:lpstr>SISTEM POLITIK MENURUT PENDEKATAN  “KESATUAN YANG BULAT YANG TAK TERPISAHKAN” </vt:lpstr>
      <vt:lpstr>CAKUPAN SISTEM POLITIK</vt:lpstr>
      <vt:lpstr>PENTING !    </vt:lpstr>
      <vt:lpstr>CIRI-CIRI UTAMA SISTEM POLITIK  DAVID EASTON : </vt:lpstr>
      <vt:lpstr>Pemikiran David Easton  Tentang Ciri-Ciri Sistem Politik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politik indonesia</dc:title>
  <dc:creator>Direktur_Kmhasiswaan</dc:creator>
  <cp:lastModifiedBy>Direktur_Kmhasiswaan</cp:lastModifiedBy>
  <cp:revision>9</cp:revision>
  <dcterms:created xsi:type="dcterms:W3CDTF">2020-03-24T04:16:14Z</dcterms:created>
  <dcterms:modified xsi:type="dcterms:W3CDTF">2020-03-24T07:44:35Z</dcterms:modified>
</cp:coreProperties>
</file>