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33"/>
  </p:notesMasterIdLst>
  <p:handoutMasterIdLst>
    <p:handoutMasterId r:id="rId34"/>
  </p:handoutMasterIdLst>
  <p:sldIdLst>
    <p:sldId id="256" r:id="rId5"/>
    <p:sldId id="279" r:id="rId6"/>
    <p:sldId id="271" r:id="rId7"/>
    <p:sldId id="294" r:id="rId8"/>
    <p:sldId id="296" r:id="rId9"/>
    <p:sldId id="297" r:id="rId10"/>
    <p:sldId id="298" r:id="rId11"/>
    <p:sldId id="299" r:id="rId12"/>
    <p:sldId id="295" r:id="rId13"/>
    <p:sldId id="300" r:id="rId14"/>
    <p:sldId id="303" r:id="rId15"/>
    <p:sldId id="304" r:id="rId16"/>
    <p:sldId id="301" r:id="rId17"/>
    <p:sldId id="302" r:id="rId18"/>
    <p:sldId id="286" r:id="rId19"/>
    <p:sldId id="305" r:id="rId20"/>
    <p:sldId id="306" r:id="rId21"/>
    <p:sldId id="307" r:id="rId22"/>
    <p:sldId id="308" r:id="rId23"/>
    <p:sldId id="288" r:id="rId24"/>
    <p:sldId id="309" r:id="rId25"/>
    <p:sldId id="310" r:id="rId26"/>
    <p:sldId id="311" r:id="rId27"/>
    <p:sldId id="312" r:id="rId28"/>
    <p:sldId id="313" r:id="rId29"/>
    <p:sldId id="314" r:id="rId30"/>
    <p:sldId id="293" r:id="rId31"/>
    <p:sldId id="29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</p14:sldIdLst>
        </p14:section>
        <p14:section name="Design, Morph, Annotate, Work Together, Tell Me" id="{B9B51309-D148-4332-87C2-07BE32FBCA3B}">
          <p14:sldIdLst>
            <p14:sldId id="279"/>
            <p14:sldId id="271"/>
            <p14:sldId id="294"/>
            <p14:sldId id="296"/>
            <p14:sldId id="297"/>
            <p14:sldId id="298"/>
            <p14:sldId id="299"/>
            <p14:sldId id="295"/>
            <p14:sldId id="300"/>
            <p14:sldId id="303"/>
            <p14:sldId id="304"/>
            <p14:sldId id="301"/>
            <p14:sldId id="302"/>
            <p14:sldId id="286"/>
            <p14:sldId id="305"/>
            <p14:sldId id="306"/>
            <p14:sldId id="307"/>
            <p14:sldId id="308"/>
            <p14:sldId id="288"/>
            <p14:sldId id="309"/>
            <p14:sldId id="310"/>
            <p14:sldId id="311"/>
            <p14:sldId id="312"/>
            <p14:sldId id="313"/>
            <p14:sldId id="314"/>
            <p14:sldId id="293"/>
            <p14:sldId id="292"/>
          </p14:sldIdLst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41" autoAdjust="0"/>
  </p:normalViewPr>
  <p:slideViewPr>
    <p:cSldViewPr snapToGrid="0">
      <p:cViewPr varScale="1">
        <p:scale>
          <a:sx n="71" d="100"/>
          <a:sy n="71" d="100"/>
        </p:scale>
        <p:origin x="41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</a:rPr>
              <a:t>Komputer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Aplikasi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Bisnis</a:t>
            </a:r>
            <a:r>
              <a:rPr lang="en-US" sz="4400" dirty="0" smtClean="0">
                <a:solidFill>
                  <a:schemeClr val="bg1"/>
                </a:solidFill>
              </a:rPr>
              <a:t> &amp; </a:t>
            </a:r>
            <a:r>
              <a:rPr lang="en-US" sz="4400" dirty="0" err="1" smtClean="0">
                <a:solidFill>
                  <a:schemeClr val="bg1"/>
                </a:solidFill>
              </a:rPr>
              <a:t>Perkantoran</a:t>
            </a:r>
            <a:r>
              <a:rPr lang="en-US" sz="4400" dirty="0" smtClean="0">
                <a:solidFill>
                  <a:schemeClr val="bg1"/>
                </a:solidFill>
              </a:rPr>
              <a:t> IV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(Microsoft Access)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55620" y="2933105"/>
            <a:ext cx="9582736" cy="113779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Program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Studi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Sastra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Jepang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–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Unikom</a:t>
            </a: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Pertemuan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2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Membuat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Query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Content Placeholder 17"/>
          <p:cNvSpPr txBox="1">
            <a:spLocks/>
          </p:cNvSpPr>
          <p:nvPr/>
        </p:nvSpPr>
        <p:spPr>
          <a:xfrm>
            <a:off x="521207" y="1483657"/>
            <a:ext cx="11061193" cy="5378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Aft>
                <a:spcPts val="600"/>
              </a:spcAft>
              <a:buNone/>
              <a:defRPr/>
            </a:pPr>
            <a:r>
              <a:rPr lang="en-US" sz="1600" dirty="0" err="1" smtClean="0"/>
              <a:t>Sebelum</a:t>
            </a:r>
            <a:r>
              <a:rPr lang="en-US" sz="1600" dirty="0" smtClean="0"/>
              <a:t> </a:t>
            </a:r>
            <a:r>
              <a:rPr lang="en-US" sz="1600" dirty="0" err="1" smtClean="0"/>
              <a:t>membuat</a:t>
            </a:r>
            <a:r>
              <a:rPr lang="en-US" sz="1600" dirty="0" smtClean="0"/>
              <a:t> query, </a:t>
            </a:r>
            <a:r>
              <a:rPr lang="en-US" sz="1600" dirty="0" err="1" smtClean="0"/>
              <a:t>sebagai</a:t>
            </a:r>
            <a:r>
              <a:rPr lang="en-US" sz="1600" dirty="0" smtClean="0"/>
              <a:t> </a:t>
            </a:r>
            <a:r>
              <a:rPr lang="en-US" sz="1600" dirty="0" err="1" smtClean="0"/>
              <a:t>contoh</a:t>
            </a:r>
            <a:r>
              <a:rPr lang="en-US" sz="1600" dirty="0"/>
              <a:t> </a:t>
            </a:r>
            <a:r>
              <a:rPr lang="en-US" sz="1600" dirty="0" err="1" smtClean="0"/>
              <a:t>buatlah</a:t>
            </a:r>
            <a:r>
              <a:rPr lang="en-US" sz="1600" dirty="0" smtClean="0"/>
              <a:t> 2 </a:t>
            </a:r>
            <a:r>
              <a:rPr lang="en-US" sz="1600" dirty="0" err="1" smtClean="0"/>
              <a:t>buah</a:t>
            </a:r>
            <a:r>
              <a:rPr lang="en-US" sz="1600" dirty="0" smtClean="0"/>
              <a:t> </a:t>
            </a:r>
            <a:r>
              <a:rPr lang="en-US" sz="1600" dirty="0" err="1" smtClean="0"/>
              <a:t>tabel</a:t>
            </a:r>
            <a:r>
              <a:rPr lang="en-US" sz="1600" dirty="0" smtClean="0"/>
              <a:t> </a:t>
            </a:r>
            <a:r>
              <a:rPr lang="en-US" sz="1600" dirty="0" err="1" smtClean="0"/>
              <a:t>baru</a:t>
            </a:r>
            <a:r>
              <a:rPr lang="en-US" sz="1600" dirty="0" smtClean="0"/>
              <a:t>. </a:t>
            </a:r>
            <a:r>
              <a:rPr lang="en-US" sz="1600" dirty="0" err="1" smtClean="0"/>
              <a:t>Tabel</a:t>
            </a:r>
            <a:r>
              <a:rPr lang="en-US" sz="1600" dirty="0" smtClean="0"/>
              <a:t> </a:t>
            </a:r>
            <a:r>
              <a:rPr lang="en-US" sz="1600" dirty="0" err="1" smtClean="0"/>
              <a:t>kesatu</a:t>
            </a:r>
            <a:r>
              <a:rPr lang="en-US" sz="1600" dirty="0" smtClean="0"/>
              <a:t> </a:t>
            </a:r>
            <a:r>
              <a:rPr lang="en-US" sz="1600" b="1" dirty="0" smtClean="0"/>
              <a:t>Mobil</a:t>
            </a:r>
            <a:r>
              <a:rPr lang="en-US" sz="1600" dirty="0" smtClean="0"/>
              <a:t>, </a:t>
            </a:r>
            <a:r>
              <a:rPr lang="en-US" sz="1600" dirty="0" err="1" smtClean="0"/>
              <a:t>dan</a:t>
            </a:r>
            <a:r>
              <a:rPr lang="en-US" sz="1600" dirty="0" smtClean="0"/>
              <a:t> table </a:t>
            </a:r>
            <a:r>
              <a:rPr lang="en-US" sz="1600" dirty="0" err="1" smtClean="0"/>
              <a:t>kedua</a:t>
            </a:r>
            <a:r>
              <a:rPr lang="en-US" sz="1600" dirty="0" smtClean="0"/>
              <a:t> </a:t>
            </a:r>
            <a:r>
              <a:rPr lang="en-US" sz="1600" dirty="0" err="1" smtClean="0"/>
              <a:t>yaitu</a:t>
            </a:r>
            <a:r>
              <a:rPr lang="en-US" sz="1600" dirty="0" smtClean="0"/>
              <a:t> </a:t>
            </a:r>
            <a:r>
              <a:rPr lang="en-US" sz="1600" b="1" dirty="0" err="1" smtClean="0"/>
              <a:t>Jual</a:t>
            </a:r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364" t="22592" r="22727" b="9080"/>
          <a:stretch/>
        </p:blipFill>
        <p:spPr>
          <a:xfrm>
            <a:off x="2652550" y="2147046"/>
            <a:ext cx="6798506" cy="428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6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Membuat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Query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414" t="27980" r="23585" b="42211"/>
          <a:stretch/>
        </p:blipFill>
        <p:spPr>
          <a:xfrm>
            <a:off x="842682" y="1251652"/>
            <a:ext cx="6741459" cy="1883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42" y="3205587"/>
            <a:ext cx="4747370" cy="33599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82" y="3205587"/>
            <a:ext cx="4747370" cy="3359981"/>
          </a:xfrm>
          <a:prstGeom prst="rect">
            <a:avLst/>
          </a:prstGeom>
        </p:spPr>
      </p:pic>
      <p:cxnSp>
        <p:nvCxnSpPr>
          <p:cNvPr id="4" name="Elbow Connector 3"/>
          <p:cNvCxnSpPr>
            <a:stCxn id="3" idx="3"/>
            <a:endCxn id="6" idx="0"/>
          </p:cNvCxnSpPr>
          <p:nvPr/>
        </p:nvCxnSpPr>
        <p:spPr>
          <a:xfrm>
            <a:off x="7584141" y="2193641"/>
            <a:ext cx="1550186" cy="1011946"/>
          </a:xfrm>
          <a:prstGeom prst="bentConnector2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6" idx="1"/>
            <a:endCxn id="9" idx="3"/>
          </p:cNvCxnSpPr>
          <p:nvPr/>
        </p:nvCxnSpPr>
        <p:spPr>
          <a:xfrm flipH="1">
            <a:off x="5590052" y="4885578"/>
            <a:ext cx="117059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76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Membuat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Query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07" y="1833346"/>
            <a:ext cx="5237456" cy="37068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376" y="1833346"/>
            <a:ext cx="5237456" cy="3706842"/>
          </a:xfrm>
          <a:prstGeom prst="rect">
            <a:avLst/>
          </a:prstGeom>
        </p:spPr>
      </p:pic>
      <p:cxnSp>
        <p:nvCxnSpPr>
          <p:cNvPr id="4" name="Straight Arrow Connector 3"/>
          <p:cNvCxnSpPr>
            <a:stCxn id="10" idx="3"/>
            <a:endCxn id="11" idx="1"/>
          </p:cNvCxnSpPr>
          <p:nvPr/>
        </p:nvCxnSpPr>
        <p:spPr>
          <a:xfrm>
            <a:off x="5758663" y="3686767"/>
            <a:ext cx="749713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01155" y="3671110"/>
            <a:ext cx="530162" cy="4638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139955" y="2819462"/>
            <a:ext cx="530162" cy="4638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Membuat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Query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07" y="1498791"/>
            <a:ext cx="5204572" cy="36835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892" y="1498791"/>
            <a:ext cx="5204571" cy="3683568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13" idx="3"/>
            <a:endCxn id="14" idx="1"/>
          </p:cNvCxnSpPr>
          <p:nvPr/>
        </p:nvCxnSpPr>
        <p:spPr>
          <a:xfrm>
            <a:off x="5725779" y="3340575"/>
            <a:ext cx="535113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801035" y="4518212"/>
            <a:ext cx="1004047" cy="8785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0461416" y="4518211"/>
            <a:ext cx="1004047" cy="8785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Membuat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Query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202" t="19809" r="46010" b="33502"/>
          <a:stretch/>
        </p:blipFill>
        <p:spPr>
          <a:xfrm>
            <a:off x="2832847" y="2107250"/>
            <a:ext cx="6502944" cy="4403035"/>
          </a:xfrm>
          <a:prstGeom prst="rect">
            <a:avLst/>
          </a:prstGeom>
        </p:spPr>
      </p:pic>
      <p:sp>
        <p:nvSpPr>
          <p:cNvPr id="6" name="Content Placeholder 17"/>
          <p:cNvSpPr txBox="1">
            <a:spLocks/>
          </p:cNvSpPr>
          <p:nvPr/>
        </p:nvSpPr>
        <p:spPr>
          <a:xfrm>
            <a:off x="521207" y="1483657"/>
            <a:ext cx="3871499" cy="5378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Aft>
                <a:spcPts val="600"/>
              </a:spcAft>
              <a:buNone/>
              <a:defRPr/>
            </a:pPr>
            <a:r>
              <a:rPr lang="en-US" sz="1600" dirty="0" smtClean="0"/>
              <a:t>Isi data </a:t>
            </a:r>
            <a:r>
              <a:rPr lang="en-US" sz="1600" dirty="0" err="1" smtClean="0"/>
              <a:t>pada</a:t>
            </a:r>
            <a:r>
              <a:rPr lang="en-US" sz="1600" dirty="0" smtClean="0"/>
              <a:t> table </a:t>
            </a:r>
            <a:r>
              <a:rPr lang="en-US" sz="1600" b="1" dirty="0" smtClean="0"/>
              <a:t>JUAL</a:t>
            </a:r>
            <a:r>
              <a:rPr lang="en-US" sz="1600" dirty="0" smtClean="0"/>
              <a:t> </a:t>
            </a:r>
            <a:r>
              <a:rPr lang="en-US" sz="1600" dirty="0" err="1" smtClean="0"/>
              <a:t>seperti</a:t>
            </a:r>
            <a:r>
              <a:rPr lang="en-US" sz="1600" dirty="0" smtClean="0"/>
              <a:t> </a:t>
            </a:r>
            <a:r>
              <a:rPr lang="en-US" sz="1600" dirty="0" err="1" smtClean="0"/>
              <a:t>berikut</a:t>
            </a:r>
            <a:r>
              <a:rPr lang="en-US" sz="1600" dirty="0" smtClean="0"/>
              <a:t> :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20300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Membuat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Query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41609" y="1431011"/>
            <a:ext cx="8009345" cy="362278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ts val="1800"/>
              </a:lnSpc>
              <a:spcAft>
                <a:spcPts val="600"/>
              </a:spcAft>
            </a:pPr>
            <a:r>
              <a:rPr lang="en-US" sz="1600" b="1" u="sng" dirty="0" smtClean="0"/>
              <a:t>1. </a:t>
            </a:r>
            <a:r>
              <a:rPr lang="en-US" sz="1600" b="1" u="sng" dirty="0" err="1" smtClean="0"/>
              <a:t>Membuat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Tabel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Dengan</a:t>
            </a:r>
            <a:r>
              <a:rPr lang="en-US" sz="1600" b="1" u="sng" dirty="0" smtClean="0"/>
              <a:t> Query Wizard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11" y="2505636"/>
            <a:ext cx="4571049" cy="35529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1609" y="1788395"/>
            <a:ext cx="7723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600" dirty="0" err="1" smtClean="0"/>
              <a:t>Klik</a:t>
            </a:r>
            <a:r>
              <a:rPr lang="en-US" sz="1600" dirty="0" smtClean="0"/>
              <a:t> </a:t>
            </a:r>
            <a:r>
              <a:rPr lang="en-US" sz="1600" dirty="0"/>
              <a:t>tab </a:t>
            </a:r>
            <a:r>
              <a:rPr lang="en-US" sz="1600" b="1" dirty="0"/>
              <a:t>Create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group Queries, </a:t>
            </a:r>
            <a:r>
              <a:rPr lang="en-US" sz="1600" dirty="0" err="1"/>
              <a:t>pilih</a:t>
            </a:r>
            <a:r>
              <a:rPr lang="en-US" sz="1600" dirty="0"/>
              <a:t> </a:t>
            </a:r>
            <a:r>
              <a:rPr lang="en-US" sz="1600" b="1" dirty="0"/>
              <a:t>Query Wizard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err="1" smtClean="0"/>
              <a:t>Pilih</a:t>
            </a:r>
            <a:r>
              <a:rPr lang="en-US" sz="1600" dirty="0" smtClean="0"/>
              <a:t> </a:t>
            </a:r>
            <a:r>
              <a:rPr lang="en-US" sz="1600" b="1" dirty="0"/>
              <a:t>Simple Query Wizard</a:t>
            </a:r>
            <a:r>
              <a:rPr lang="en-US" sz="1600" dirty="0"/>
              <a:t>, </a:t>
            </a:r>
            <a:r>
              <a:rPr lang="en-US" sz="1600" dirty="0" err="1"/>
              <a:t>klik</a:t>
            </a:r>
            <a:r>
              <a:rPr lang="en-US" sz="1600" dirty="0"/>
              <a:t> </a:t>
            </a:r>
            <a:r>
              <a:rPr lang="en-US" sz="1600" dirty="0" err="1"/>
              <a:t>tombol</a:t>
            </a:r>
            <a:r>
              <a:rPr lang="en-US" sz="1600" dirty="0"/>
              <a:t> OK, </a:t>
            </a:r>
            <a:r>
              <a:rPr lang="en-US" sz="1600" dirty="0" err="1"/>
              <a:t>hingga</a:t>
            </a:r>
            <a:r>
              <a:rPr lang="en-US" sz="1600" dirty="0"/>
              <a:t> </a:t>
            </a:r>
            <a:r>
              <a:rPr lang="en-US" sz="1600" dirty="0" err="1"/>
              <a:t>muncul</a:t>
            </a:r>
            <a:r>
              <a:rPr lang="en-US" sz="1600" dirty="0"/>
              <a:t> </a:t>
            </a:r>
            <a:r>
              <a:rPr lang="en-US" sz="1600" dirty="0" err="1"/>
              <a:t>tampilan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 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151" y="2505636"/>
            <a:ext cx="4743606" cy="3552904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4" idx="3"/>
            <a:endCxn id="8" idx="1"/>
          </p:cNvCxnSpPr>
          <p:nvPr/>
        </p:nvCxnSpPr>
        <p:spPr>
          <a:xfrm>
            <a:off x="5150960" y="4282088"/>
            <a:ext cx="1028191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56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Membuat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Query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1207" y="1320105"/>
            <a:ext cx="11142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3"/>
            </a:pP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kotak</a:t>
            </a:r>
            <a:r>
              <a:rPr lang="en-US" sz="1600" dirty="0"/>
              <a:t> </a:t>
            </a:r>
            <a:r>
              <a:rPr lang="en-US" sz="1600" dirty="0" err="1"/>
              <a:t>daftar</a:t>
            </a:r>
            <a:r>
              <a:rPr lang="en-US" sz="1600" dirty="0"/>
              <a:t> </a:t>
            </a:r>
            <a:r>
              <a:rPr lang="en-US" sz="1600" dirty="0" err="1"/>
              <a:t>pilihan</a:t>
            </a:r>
            <a:r>
              <a:rPr lang="en-US" sz="1600" dirty="0"/>
              <a:t> Tables/Queries, </a:t>
            </a:r>
            <a:r>
              <a:rPr lang="en-US" sz="1600" dirty="0" err="1"/>
              <a:t>pilih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klik</a:t>
            </a:r>
            <a:r>
              <a:rPr lang="en-US" sz="1600" dirty="0"/>
              <a:t> </a:t>
            </a:r>
            <a:r>
              <a:rPr lang="en-US" sz="1600" dirty="0" err="1"/>
              <a:t>nama</a:t>
            </a:r>
            <a:r>
              <a:rPr lang="en-US" sz="1600" dirty="0"/>
              <a:t> </a:t>
            </a:r>
            <a:r>
              <a:rPr lang="en-US" sz="1600" dirty="0" err="1"/>
              <a:t>tabel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query </a:t>
            </a:r>
            <a:r>
              <a:rPr lang="en-US" sz="1600" dirty="0" smtClean="0"/>
              <a:t>yang </a:t>
            </a:r>
            <a:r>
              <a:rPr lang="en-US" sz="1600" dirty="0" err="1" smtClean="0"/>
              <a:t>diinginkan</a:t>
            </a:r>
            <a:r>
              <a:rPr lang="en-US" sz="1600" dirty="0"/>
              <a:t>, </a:t>
            </a:r>
            <a:r>
              <a:rPr lang="en-US" sz="1600" dirty="0" err="1"/>
              <a:t>misal</a:t>
            </a:r>
            <a:r>
              <a:rPr lang="en-US" sz="1600" dirty="0"/>
              <a:t> :  </a:t>
            </a:r>
          </a:p>
          <a:p>
            <a:pPr marL="719138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/>
              <a:t>Tabel</a:t>
            </a:r>
            <a:r>
              <a:rPr lang="en-US" sz="1600" dirty="0" smtClean="0"/>
              <a:t> </a:t>
            </a:r>
            <a:r>
              <a:rPr lang="en-US" sz="1600" b="1" dirty="0"/>
              <a:t>MOBIL</a:t>
            </a:r>
            <a:r>
              <a:rPr lang="en-US" sz="1600" dirty="0"/>
              <a:t>, </a:t>
            </a:r>
            <a:r>
              <a:rPr lang="en-US" sz="1600" dirty="0" err="1"/>
              <a:t>nama</a:t>
            </a:r>
            <a:r>
              <a:rPr lang="en-US" sz="1600" dirty="0"/>
              <a:t> field-field yang </a:t>
            </a:r>
            <a:r>
              <a:rPr lang="en-US" sz="1600" dirty="0" err="1"/>
              <a:t>diinginkan</a:t>
            </a:r>
            <a:r>
              <a:rPr lang="en-US" sz="1600" dirty="0"/>
              <a:t> </a:t>
            </a:r>
            <a:r>
              <a:rPr lang="en-US" sz="1600" dirty="0" err="1"/>
              <a:t>yaitu</a:t>
            </a:r>
            <a:r>
              <a:rPr lang="en-US" sz="1600" dirty="0"/>
              <a:t> </a:t>
            </a:r>
            <a:r>
              <a:rPr lang="en-US" sz="1600" b="1" dirty="0"/>
              <a:t>KODE</a:t>
            </a:r>
            <a:r>
              <a:rPr lang="en-US" sz="1600" dirty="0"/>
              <a:t>, </a:t>
            </a:r>
            <a:r>
              <a:rPr lang="en-US" sz="1600" b="1" dirty="0"/>
              <a:t>NAMA MOBIL</a:t>
            </a:r>
            <a:r>
              <a:rPr lang="en-US" sz="1600" dirty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b="1" dirty="0" smtClean="0"/>
              <a:t>HARGA</a:t>
            </a:r>
          </a:p>
          <a:p>
            <a:pPr marL="719138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/>
              <a:t>Tabel</a:t>
            </a:r>
            <a:r>
              <a:rPr lang="en-US" sz="1600" dirty="0" smtClean="0"/>
              <a:t> </a:t>
            </a:r>
            <a:r>
              <a:rPr lang="en-US" sz="1600" b="1" dirty="0"/>
              <a:t>JUAL</a:t>
            </a:r>
            <a:r>
              <a:rPr lang="en-US" sz="1600" dirty="0"/>
              <a:t>, </a:t>
            </a:r>
            <a:r>
              <a:rPr lang="en-US" sz="1600" dirty="0" err="1"/>
              <a:t>nama</a:t>
            </a:r>
            <a:r>
              <a:rPr lang="en-US" sz="1600" dirty="0"/>
              <a:t> field-field yang </a:t>
            </a:r>
            <a:r>
              <a:rPr lang="en-US" sz="1600" dirty="0" err="1"/>
              <a:t>diinginkan</a:t>
            </a:r>
            <a:r>
              <a:rPr lang="en-US" sz="1600" dirty="0"/>
              <a:t> </a:t>
            </a:r>
            <a:r>
              <a:rPr lang="en-US" sz="1600" dirty="0" err="1"/>
              <a:t>yaitu</a:t>
            </a:r>
            <a:r>
              <a:rPr lang="en-US" sz="1600" dirty="0"/>
              <a:t> </a:t>
            </a:r>
            <a:r>
              <a:rPr lang="en-US" sz="1600" b="1" dirty="0"/>
              <a:t>NO URUT</a:t>
            </a:r>
            <a:r>
              <a:rPr lang="en-US" sz="1600" dirty="0"/>
              <a:t>, </a:t>
            </a:r>
            <a:r>
              <a:rPr lang="en-US" sz="1600" b="1" dirty="0"/>
              <a:t>PEMBELI</a:t>
            </a:r>
            <a:r>
              <a:rPr lang="en-US" sz="1600" dirty="0"/>
              <a:t>, </a:t>
            </a:r>
            <a:r>
              <a:rPr lang="en-US" sz="1600" b="1" dirty="0"/>
              <a:t>UNIT</a:t>
            </a:r>
            <a:r>
              <a:rPr lang="en-US" sz="1600" dirty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b="1" dirty="0" smtClean="0"/>
              <a:t>TGL FAKTUR</a:t>
            </a:r>
          </a:p>
          <a:p>
            <a:pPr marL="342900" indent="-342900" algn="just">
              <a:buFont typeface="+mj-lt"/>
              <a:buAutoNum type="arabicPeriod" startAt="4"/>
            </a:pP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kotak</a:t>
            </a:r>
            <a:r>
              <a:rPr lang="en-US" sz="1600" dirty="0" smtClean="0"/>
              <a:t> </a:t>
            </a:r>
            <a:r>
              <a:rPr lang="en-US" sz="1600" dirty="0" err="1" smtClean="0"/>
              <a:t>daftar</a:t>
            </a:r>
            <a:r>
              <a:rPr lang="en-US" sz="1600" dirty="0" smtClean="0"/>
              <a:t> </a:t>
            </a:r>
            <a:r>
              <a:rPr lang="en-US" sz="1600" dirty="0" err="1" smtClean="0"/>
              <a:t>pilihan</a:t>
            </a:r>
            <a:r>
              <a:rPr lang="en-US" sz="1600" dirty="0" smtClean="0"/>
              <a:t> Available Field, </a:t>
            </a:r>
            <a:r>
              <a:rPr lang="en-US" sz="1600" dirty="0" err="1" smtClean="0"/>
              <a:t>pilih</a:t>
            </a:r>
            <a:r>
              <a:rPr lang="en-US" sz="1600" dirty="0" smtClean="0"/>
              <a:t> field-</a:t>
            </a:r>
            <a:r>
              <a:rPr lang="en-US" sz="1600" dirty="0" err="1" smtClean="0"/>
              <a:t>fieldnya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menekan</a:t>
            </a:r>
            <a:r>
              <a:rPr lang="en-US" sz="1600" dirty="0" smtClean="0"/>
              <a:t> </a:t>
            </a:r>
            <a:r>
              <a:rPr lang="en-US" sz="1600" dirty="0" err="1" smtClean="0"/>
              <a:t>tombol</a:t>
            </a:r>
            <a:r>
              <a:rPr lang="en-US" sz="1600" dirty="0"/>
              <a:t> </a:t>
            </a:r>
            <a:r>
              <a:rPr lang="en-US" sz="1600" dirty="0" smtClean="0"/>
              <a:t>&gt;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memilih</a:t>
            </a:r>
            <a:r>
              <a:rPr lang="en-US" sz="1600" dirty="0"/>
              <a:t> field </a:t>
            </a:r>
            <a:r>
              <a:rPr lang="en-US" sz="1600" dirty="0" err="1"/>
              <a:t>tertentu</a:t>
            </a:r>
            <a:r>
              <a:rPr lang="en-US" sz="1600" dirty="0"/>
              <a:t>, </a:t>
            </a:r>
            <a:r>
              <a:rPr lang="en-US" sz="1600" dirty="0" err="1"/>
              <a:t>klik</a:t>
            </a:r>
            <a:r>
              <a:rPr lang="en-US" sz="1600" dirty="0"/>
              <a:t> </a:t>
            </a:r>
            <a:r>
              <a:rPr lang="en-US" sz="1600" dirty="0" err="1" smtClean="0"/>
              <a:t>tombol</a:t>
            </a:r>
            <a:r>
              <a:rPr lang="en-US" sz="1600" dirty="0" smtClean="0"/>
              <a:t> </a:t>
            </a:r>
            <a:r>
              <a:rPr lang="en-US" sz="1600" dirty="0"/>
              <a:t>&gt;&gt;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memilih</a:t>
            </a:r>
            <a:r>
              <a:rPr lang="en-US" sz="1600" dirty="0"/>
              <a:t> </a:t>
            </a:r>
            <a:r>
              <a:rPr lang="en-US" sz="1600" dirty="0" err="1"/>
              <a:t>semua</a:t>
            </a:r>
            <a:r>
              <a:rPr lang="en-US" sz="1600" dirty="0"/>
              <a:t> field, </a:t>
            </a:r>
            <a:r>
              <a:rPr lang="en-US" sz="1600" dirty="0" err="1"/>
              <a:t>klik</a:t>
            </a:r>
            <a:r>
              <a:rPr lang="en-US" sz="1600" dirty="0"/>
              <a:t> </a:t>
            </a:r>
            <a:r>
              <a:rPr lang="en-US" sz="1600" dirty="0" err="1" smtClean="0"/>
              <a:t>tombol</a:t>
            </a:r>
            <a:r>
              <a:rPr lang="en-US" sz="1600" dirty="0" smtClean="0"/>
              <a:t> &lt;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menghapus</a:t>
            </a:r>
            <a:r>
              <a:rPr lang="en-US" sz="1600" dirty="0"/>
              <a:t> field </a:t>
            </a:r>
            <a:r>
              <a:rPr lang="en-US" sz="1600" dirty="0" err="1"/>
              <a:t>tertentu</a:t>
            </a:r>
            <a:r>
              <a:rPr lang="en-US" sz="1600" dirty="0"/>
              <a:t>, </a:t>
            </a:r>
            <a:r>
              <a:rPr lang="en-US" sz="1600" dirty="0" err="1"/>
              <a:t>klik</a:t>
            </a:r>
            <a:r>
              <a:rPr lang="en-US" sz="1600" dirty="0"/>
              <a:t> </a:t>
            </a:r>
            <a:r>
              <a:rPr lang="en-US" sz="1600" dirty="0" err="1"/>
              <a:t>tombol</a:t>
            </a:r>
            <a:r>
              <a:rPr lang="en-US" sz="1600" dirty="0"/>
              <a:t> &lt;&lt;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menghapus</a:t>
            </a:r>
            <a:r>
              <a:rPr lang="en-US" sz="1600" dirty="0"/>
              <a:t> </a:t>
            </a:r>
            <a:r>
              <a:rPr lang="en-US" sz="1600" dirty="0" err="1"/>
              <a:t>semua</a:t>
            </a:r>
            <a:r>
              <a:rPr lang="en-US" sz="1600" dirty="0"/>
              <a:t> field. </a:t>
            </a:r>
            <a:r>
              <a:rPr lang="en-US" sz="1600" dirty="0" err="1" smtClean="0"/>
              <a:t>Pilih</a:t>
            </a:r>
            <a:r>
              <a:rPr lang="en-US" sz="1600" dirty="0" smtClean="0"/>
              <a:t> field-field </a:t>
            </a:r>
            <a:r>
              <a:rPr lang="en-US" sz="1600" dirty="0"/>
              <a:t>di </a:t>
            </a:r>
            <a:r>
              <a:rPr lang="en-US" sz="1600" dirty="0" err="1"/>
              <a:t>atas</a:t>
            </a:r>
            <a:r>
              <a:rPr lang="en-US" sz="1600" dirty="0"/>
              <a:t>,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urutan</a:t>
            </a:r>
            <a:r>
              <a:rPr lang="en-US" sz="1600" dirty="0"/>
              <a:t> </a:t>
            </a:r>
            <a:r>
              <a:rPr lang="en-US" sz="1600" dirty="0" err="1"/>
              <a:t>hasilnya</a:t>
            </a:r>
            <a:r>
              <a:rPr lang="en-US" sz="1600" dirty="0"/>
              <a:t> </a:t>
            </a:r>
            <a:r>
              <a:rPr lang="en-US" sz="1600" dirty="0" err="1"/>
              <a:t>setelah</a:t>
            </a:r>
            <a:r>
              <a:rPr lang="en-US" sz="1600" dirty="0"/>
              <a:t> </a:t>
            </a:r>
            <a:r>
              <a:rPr lang="en-US" sz="1600" dirty="0" err="1"/>
              <a:t>dipilih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kotak</a:t>
            </a:r>
            <a:r>
              <a:rPr lang="en-US" sz="1600" dirty="0"/>
              <a:t> Selected </a:t>
            </a:r>
            <a:r>
              <a:rPr lang="en-US" sz="1600" dirty="0" smtClean="0"/>
              <a:t>Fields, </a:t>
            </a:r>
            <a:r>
              <a:rPr lang="en-US" sz="1600" dirty="0" err="1" smtClean="0"/>
              <a:t>hasilnya</a:t>
            </a:r>
            <a:r>
              <a:rPr lang="en-US" sz="1600" dirty="0" smtClean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 :</a:t>
            </a:r>
          </a:p>
          <a:p>
            <a:pPr algn="just"/>
            <a:endParaRPr lang="en-US" sz="1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579" y="2958873"/>
            <a:ext cx="4747221" cy="360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3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Membuat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Query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1207" y="1320105"/>
            <a:ext cx="111423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5"/>
            </a:pPr>
            <a:r>
              <a:rPr lang="en-US" sz="1600" dirty="0" err="1"/>
              <a:t>Klik</a:t>
            </a:r>
            <a:r>
              <a:rPr lang="en-US" sz="1600" dirty="0"/>
              <a:t> </a:t>
            </a:r>
            <a:r>
              <a:rPr lang="en-US" sz="1600" dirty="0" err="1"/>
              <a:t>tombol</a:t>
            </a:r>
            <a:r>
              <a:rPr lang="en-US" sz="1600" dirty="0"/>
              <a:t> Next, </a:t>
            </a:r>
            <a:r>
              <a:rPr lang="en-US" sz="1600" dirty="0" err="1"/>
              <a:t>hingga</a:t>
            </a:r>
            <a:r>
              <a:rPr lang="en-US" sz="1600" dirty="0"/>
              <a:t> </a:t>
            </a:r>
            <a:r>
              <a:rPr lang="en-US" sz="1600" dirty="0" err="1"/>
              <a:t>muncul</a:t>
            </a:r>
            <a:r>
              <a:rPr lang="en-US" sz="1600" dirty="0"/>
              <a:t> </a:t>
            </a:r>
            <a:r>
              <a:rPr lang="en-US" sz="1600" dirty="0" err="1"/>
              <a:t>tampilan</a:t>
            </a:r>
            <a:r>
              <a:rPr lang="en-US" sz="1600" dirty="0"/>
              <a:t> </a:t>
            </a:r>
            <a:r>
              <a:rPr lang="en-US" sz="1600" dirty="0" err="1"/>
              <a:t>berikutnya</a:t>
            </a:r>
            <a:r>
              <a:rPr lang="en-US" sz="1600" dirty="0"/>
              <a:t> </a:t>
            </a:r>
            <a:r>
              <a:rPr lang="en-US" sz="1600" dirty="0" smtClean="0"/>
              <a:t>: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n-US" sz="1600" dirty="0" smtClean="0"/>
          </a:p>
          <a:p>
            <a:pPr marL="342900" indent="-342900" algn="just">
              <a:buFont typeface="+mj-lt"/>
              <a:buAutoNum type="arabicPeriod" startAt="5"/>
            </a:pPr>
            <a:endParaRPr lang="en-US" sz="1600" dirty="0"/>
          </a:p>
          <a:p>
            <a:pPr marL="342900" indent="-342900" algn="just">
              <a:buFont typeface="+mj-lt"/>
              <a:buAutoNum type="arabicPeriod" startAt="5"/>
            </a:pPr>
            <a:endParaRPr lang="en-US" sz="1600" dirty="0" smtClean="0"/>
          </a:p>
          <a:p>
            <a:pPr marL="342900" indent="-342900" algn="just">
              <a:buFont typeface="+mj-lt"/>
              <a:buAutoNum type="arabicPeriod" startAt="5"/>
            </a:pPr>
            <a:endParaRPr lang="en-US" sz="1600" dirty="0"/>
          </a:p>
          <a:p>
            <a:pPr marL="342900" indent="-342900" algn="just">
              <a:buFont typeface="+mj-lt"/>
              <a:buAutoNum type="arabicPeriod" startAt="5"/>
            </a:pPr>
            <a:endParaRPr lang="en-US" sz="1600" dirty="0" smtClean="0"/>
          </a:p>
          <a:p>
            <a:pPr marL="342900" indent="-342900" algn="just">
              <a:buFont typeface="+mj-lt"/>
              <a:buAutoNum type="arabicPeriod" startAt="5"/>
            </a:pPr>
            <a:endParaRPr lang="en-US" sz="1600" dirty="0"/>
          </a:p>
          <a:p>
            <a:pPr marL="342900" indent="-342900" algn="just">
              <a:buFont typeface="+mj-lt"/>
              <a:buAutoNum type="arabicPeriod" startAt="5"/>
            </a:pPr>
            <a:endParaRPr lang="en-US" sz="1600" dirty="0" smtClean="0"/>
          </a:p>
          <a:p>
            <a:pPr marL="342900" indent="-342900" algn="just">
              <a:buFont typeface="+mj-lt"/>
              <a:buAutoNum type="arabicPeriod" startAt="5"/>
            </a:pPr>
            <a:endParaRPr lang="en-US" sz="1600" dirty="0"/>
          </a:p>
          <a:p>
            <a:pPr marL="342900" indent="-342900" algn="just">
              <a:buFont typeface="+mj-lt"/>
              <a:buAutoNum type="arabicPeriod" startAt="5"/>
            </a:pPr>
            <a:endParaRPr lang="en-US" sz="1600" dirty="0" smtClean="0"/>
          </a:p>
          <a:p>
            <a:pPr marL="342900" indent="-342900" algn="just">
              <a:buFont typeface="+mj-lt"/>
              <a:buAutoNum type="arabicPeriod" startAt="5"/>
            </a:pPr>
            <a:endParaRPr lang="en-US" sz="1600" dirty="0"/>
          </a:p>
          <a:p>
            <a:pPr marL="342900" indent="-342900" algn="just">
              <a:buFont typeface="+mj-lt"/>
              <a:buAutoNum type="arabicPeriod" startAt="5"/>
            </a:pPr>
            <a:endParaRPr lang="en-US" sz="1600" dirty="0" smtClean="0"/>
          </a:p>
          <a:p>
            <a:pPr marL="342900" indent="-342900" algn="just">
              <a:buFont typeface="+mj-lt"/>
              <a:buAutoNum type="arabicPeriod" startAt="5"/>
            </a:pPr>
            <a:endParaRPr lang="en-US" sz="1600" dirty="0"/>
          </a:p>
          <a:p>
            <a:pPr marL="342900" indent="-342900" algn="just">
              <a:buFont typeface="+mj-lt"/>
              <a:buAutoNum type="arabicPeriod" startAt="5"/>
            </a:pPr>
            <a:endParaRPr lang="en-US" sz="1600" dirty="0" smtClean="0"/>
          </a:p>
          <a:p>
            <a:pPr marL="342900" indent="-342900" algn="just">
              <a:buFont typeface="+mj-lt"/>
              <a:buAutoNum type="arabicPeriod" startAt="5"/>
            </a:pPr>
            <a:endParaRPr lang="en-US" sz="1600" dirty="0" smtClean="0"/>
          </a:p>
          <a:p>
            <a:pPr marL="342900" indent="-342900" algn="just">
              <a:buFont typeface="+mj-lt"/>
              <a:buAutoNum type="arabicPeriod" startAt="5"/>
            </a:pPr>
            <a:endParaRPr lang="en-US" sz="1600" dirty="0"/>
          </a:p>
          <a:p>
            <a:pPr marL="342900" indent="-342900" algn="just">
              <a:buFont typeface="+mj-lt"/>
              <a:buAutoNum type="arabicPeriod" startAt="5"/>
            </a:pP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tahap</a:t>
            </a:r>
            <a:r>
              <a:rPr lang="en-US" sz="1600" dirty="0"/>
              <a:t> </a:t>
            </a:r>
            <a:r>
              <a:rPr lang="en-US" sz="1600" dirty="0" err="1"/>
              <a:t>berikutnya</a:t>
            </a:r>
            <a:r>
              <a:rPr lang="en-US" sz="1600" dirty="0"/>
              <a:t>, </a:t>
            </a:r>
            <a:r>
              <a:rPr lang="en-US" sz="1600" dirty="0" err="1"/>
              <a:t>pilih</a:t>
            </a:r>
            <a:r>
              <a:rPr lang="en-US" sz="1600" dirty="0"/>
              <a:t> </a:t>
            </a:r>
            <a:r>
              <a:rPr lang="en-US" sz="1600" dirty="0" err="1"/>
              <a:t>bentuk</a:t>
            </a:r>
            <a:r>
              <a:rPr lang="en-US" sz="1600" dirty="0"/>
              <a:t> query yang </a:t>
            </a:r>
            <a:r>
              <a:rPr lang="en-US" sz="1600" dirty="0" err="1"/>
              <a:t>diinginkan</a:t>
            </a:r>
            <a:r>
              <a:rPr lang="en-US" sz="1600" dirty="0"/>
              <a:t>, </a:t>
            </a:r>
            <a:r>
              <a:rPr lang="en-US" sz="1600" dirty="0" err="1"/>
              <a:t>apakah</a:t>
            </a:r>
            <a:r>
              <a:rPr lang="en-US" sz="1600" dirty="0"/>
              <a:t> </a:t>
            </a:r>
            <a:r>
              <a:rPr lang="en-US" sz="1600" dirty="0" err="1"/>
              <a:t>ingin</a:t>
            </a:r>
            <a:r>
              <a:rPr lang="en-US" sz="1600" dirty="0"/>
              <a:t> </a:t>
            </a:r>
            <a:r>
              <a:rPr lang="en-US" sz="1600" dirty="0" err="1" smtClean="0"/>
              <a:t>menampilkan</a:t>
            </a:r>
            <a:r>
              <a:rPr lang="en-US" sz="1600" dirty="0" smtClean="0"/>
              <a:t> </a:t>
            </a:r>
            <a:r>
              <a:rPr lang="en-US" sz="1600" dirty="0" err="1" smtClean="0"/>
              <a:t>seluruh</a:t>
            </a:r>
            <a:r>
              <a:rPr lang="en-US" sz="1600" dirty="0" smtClean="0"/>
              <a:t> </a:t>
            </a:r>
            <a:r>
              <a:rPr lang="en-US" sz="1600" dirty="0"/>
              <a:t>field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seluruh</a:t>
            </a:r>
            <a:r>
              <a:rPr lang="en-US" sz="1600" dirty="0"/>
              <a:t> record </a:t>
            </a:r>
            <a:r>
              <a:rPr lang="en-US" sz="1600" dirty="0" err="1"/>
              <a:t>datanya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lengkap</a:t>
            </a:r>
            <a:r>
              <a:rPr lang="en-US" sz="1600" dirty="0"/>
              <a:t> (Detail) </a:t>
            </a:r>
            <a:r>
              <a:rPr lang="en-US" sz="1600" dirty="0" err="1" smtClean="0"/>
              <a:t>atau</a:t>
            </a:r>
            <a:r>
              <a:rPr lang="en-US" sz="1600" dirty="0" smtClean="0"/>
              <a:t> Summary </a:t>
            </a:r>
            <a:r>
              <a:rPr lang="en-US" sz="1600" dirty="0"/>
              <a:t>(</a:t>
            </a:r>
            <a:r>
              <a:rPr lang="en-US" sz="1600" dirty="0" err="1"/>
              <a:t>cukup</a:t>
            </a:r>
            <a:r>
              <a:rPr lang="en-US" sz="1600" dirty="0"/>
              <a:t> </a:t>
            </a:r>
            <a:r>
              <a:rPr lang="en-US" sz="1600" dirty="0" err="1"/>
              <a:t>rangkumanya</a:t>
            </a:r>
            <a:r>
              <a:rPr lang="en-US" sz="1600" dirty="0"/>
              <a:t> </a:t>
            </a:r>
            <a:r>
              <a:rPr lang="en-US" sz="1600" dirty="0" err="1"/>
              <a:t>saja</a:t>
            </a:r>
            <a:r>
              <a:rPr lang="en-US" sz="1600" dirty="0"/>
              <a:t>),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hal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pilih</a:t>
            </a:r>
            <a:r>
              <a:rPr lang="en-US" sz="1600" dirty="0"/>
              <a:t> </a:t>
            </a:r>
            <a:r>
              <a:rPr lang="en-US" sz="1600" b="1" dirty="0"/>
              <a:t>Detail (shows every field </a:t>
            </a:r>
            <a:r>
              <a:rPr lang="en-US" sz="1600" b="1" dirty="0" smtClean="0"/>
              <a:t>of every </a:t>
            </a:r>
            <a:r>
              <a:rPr lang="en-US" sz="1600" b="1" dirty="0"/>
              <a:t>record</a:t>
            </a:r>
            <a:r>
              <a:rPr lang="en-US" sz="1600" b="1" dirty="0" smtClean="0"/>
              <a:t>)</a:t>
            </a:r>
            <a:r>
              <a:rPr lang="en-US" sz="1600" dirty="0" smtClean="0"/>
              <a:t>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n-US" sz="1600" dirty="0" err="1"/>
              <a:t>Klik</a:t>
            </a:r>
            <a:r>
              <a:rPr lang="en-US" sz="1600" dirty="0"/>
              <a:t> </a:t>
            </a:r>
            <a:r>
              <a:rPr lang="en-US" sz="1600" dirty="0" err="1"/>
              <a:t>tombol</a:t>
            </a:r>
            <a:r>
              <a:rPr lang="en-US" sz="1600" dirty="0"/>
              <a:t> </a:t>
            </a:r>
            <a:r>
              <a:rPr lang="en-US" sz="1600" b="1" dirty="0"/>
              <a:t>Next</a:t>
            </a:r>
            <a:r>
              <a:rPr lang="en-US" sz="1600" dirty="0"/>
              <a:t>,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menuju</a:t>
            </a:r>
            <a:r>
              <a:rPr lang="en-US" sz="1600" dirty="0"/>
              <a:t> </a:t>
            </a:r>
            <a:r>
              <a:rPr lang="en-US" sz="1600" dirty="0" err="1"/>
              <a:t>tahapan</a:t>
            </a:r>
            <a:r>
              <a:rPr lang="en-US" sz="1600" dirty="0"/>
              <a:t> </a:t>
            </a:r>
            <a:r>
              <a:rPr lang="en-US" sz="1600" dirty="0" err="1"/>
              <a:t>terakhir</a:t>
            </a:r>
            <a:r>
              <a:rPr lang="en-US" sz="1600" dirty="0"/>
              <a:t>.</a:t>
            </a:r>
          </a:p>
          <a:p>
            <a:pPr algn="just"/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813" y="1811194"/>
            <a:ext cx="4277896" cy="316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5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Membuat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Query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1207" y="1320105"/>
            <a:ext cx="1114239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8"/>
            </a:pPr>
            <a:r>
              <a:rPr lang="en-US" sz="1600" dirty="0" err="1"/>
              <a:t>Pada</a:t>
            </a:r>
            <a:r>
              <a:rPr lang="en-US" sz="1600" dirty="0"/>
              <a:t> What title do you want for your query?, </a:t>
            </a:r>
            <a:r>
              <a:rPr lang="en-US" sz="1600" dirty="0" err="1"/>
              <a:t>isikan</a:t>
            </a:r>
            <a:r>
              <a:rPr lang="en-US" sz="1600" dirty="0"/>
              <a:t> </a:t>
            </a:r>
            <a:r>
              <a:rPr lang="en-US" sz="1600" dirty="0" err="1"/>
              <a:t>nama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judul</a:t>
            </a:r>
            <a:r>
              <a:rPr lang="en-US" sz="1600" dirty="0"/>
              <a:t> yang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 smtClean="0"/>
              <a:t>Anda</a:t>
            </a:r>
            <a:r>
              <a:rPr lang="en-US" sz="1600" dirty="0" smtClean="0"/>
              <a:t> </a:t>
            </a:r>
            <a:r>
              <a:rPr lang="en-US" sz="1600" dirty="0" err="1" smtClean="0"/>
              <a:t>berikan</a:t>
            </a:r>
            <a:r>
              <a:rPr lang="en-US" sz="1600" dirty="0" smtClean="0"/>
              <a:t> </a:t>
            </a:r>
            <a:r>
              <a:rPr lang="en-US" sz="1600" dirty="0" err="1"/>
              <a:t>pada</a:t>
            </a:r>
            <a:r>
              <a:rPr lang="en-US" sz="1600" dirty="0"/>
              <a:t> query, </a:t>
            </a:r>
            <a:r>
              <a:rPr lang="en-US" sz="1600" dirty="0" err="1"/>
              <a:t>misal</a:t>
            </a:r>
            <a:r>
              <a:rPr lang="en-US" sz="1600" dirty="0"/>
              <a:t> QUERY KENDARAAN. </a:t>
            </a:r>
            <a:r>
              <a:rPr lang="en-US" sz="1600" dirty="0" err="1"/>
              <a:t>Lalu</a:t>
            </a:r>
            <a:r>
              <a:rPr lang="en-US" sz="1600" dirty="0"/>
              <a:t> </a:t>
            </a:r>
            <a:r>
              <a:rPr lang="en-US" sz="1600" dirty="0" err="1"/>
              <a:t>pilih</a:t>
            </a:r>
            <a:r>
              <a:rPr lang="en-US" sz="1600" dirty="0"/>
              <a:t> Open the query to </a:t>
            </a:r>
            <a:r>
              <a:rPr lang="en-US" sz="1600" dirty="0" smtClean="0"/>
              <a:t>view information </a:t>
            </a:r>
            <a:r>
              <a:rPr lang="en-US" sz="1600" dirty="0" err="1"/>
              <a:t>utuk</a:t>
            </a:r>
            <a:r>
              <a:rPr lang="en-US" sz="1600" dirty="0"/>
              <a:t> </a:t>
            </a:r>
            <a:r>
              <a:rPr lang="en-US" sz="1600" dirty="0" err="1"/>
              <a:t>menampilkan</a:t>
            </a:r>
            <a:r>
              <a:rPr lang="en-US" sz="1600" dirty="0"/>
              <a:t> </a:t>
            </a:r>
            <a:r>
              <a:rPr lang="en-US" sz="1600" dirty="0" err="1"/>
              <a:t>hasil</a:t>
            </a:r>
            <a:r>
              <a:rPr lang="en-US" sz="1600" dirty="0"/>
              <a:t> query yang </a:t>
            </a:r>
            <a:r>
              <a:rPr lang="en-US" sz="1600" dirty="0" err="1"/>
              <a:t>terbentuk</a:t>
            </a:r>
            <a:r>
              <a:rPr lang="en-US" sz="1600" dirty="0"/>
              <a:t>.</a:t>
            </a:r>
            <a:endParaRPr lang="en-US" sz="1600" dirty="0" smtClean="0"/>
          </a:p>
          <a:p>
            <a:pPr marL="342900" indent="-342900" algn="just">
              <a:buFont typeface="+mj-lt"/>
              <a:buAutoNum type="arabicPeriod" startAt="8"/>
            </a:pPr>
            <a:endParaRPr lang="en-US" sz="1600" dirty="0" smtClean="0"/>
          </a:p>
          <a:p>
            <a:pPr marL="342900" indent="-342900" algn="just">
              <a:buFont typeface="+mj-lt"/>
              <a:buAutoNum type="arabicPeriod" startAt="8"/>
            </a:pPr>
            <a:endParaRPr lang="en-US" sz="1600" dirty="0"/>
          </a:p>
          <a:p>
            <a:pPr marL="342900" indent="-342900" algn="just">
              <a:buFont typeface="+mj-lt"/>
              <a:buAutoNum type="arabicPeriod" startAt="8"/>
            </a:pPr>
            <a:endParaRPr lang="en-US" sz="1600" dirty="0" smtClean="0"/>
          </a:p>
          <a:p>
            <a:pPr marL="342900" indent="-342900" algn="just">
              <a:buFont typeface="+mj-lt"/>
              <a:buAutoNum type="arabicPeriod" startAt="8"/>
            </a:pPr>
            <a:endParaRPr lang="en-US" sz="1600" dirty="0"/>
          </a:p>
          <a:p>
            <a:pPr marL="342900" indent="-342900" algn="just">
              <a:buFont typeface="+mj-lt"/>
              <a:buAutoNum type="arabicPeriod" startAt="8"/>
            </a:pPr>
            <a:endParaRPr lang="en-US" sz="1600" dirty="0" smtClean="0"/>
          </a:p>
          <a:p>
            <a:pPr marL="342900" indent="-342900" algn="just">
              <a:buFont typeface="+mj-lt"/>
              <a:buAutoNum type="arabicPeriod" startAt="8"/>
            </a:pPr>
            <a:endParaRPr lang="en-US" sz="1600" dirty="0"/>
          </a:p>
          <a:p>
            <a:pPr marL="342900" indent="-342900" algn="just">
              <a:buFont typeface="+mj-lt"/>
              <a:buAutoNum type="arabicPeriod" startAt="8"/>
            </a:pPr>
            <a:endParaRPr lang="en-US" sz="1600" dirty="0" smtClean="0"/>
          </a:p>
          <a:p>
            <a:pPr marL="342900" indent="-342900" algn="just">
              <a:buFont typeface="+mj-lt"/>
              <a:buAutoNum type="arabicPeriod" startAt="8"/>
            </a:pPr>
            <a:endParaRPr lang="en-US" sz="1600" dirty="0"/>
          </a:p>
          <a:p>
            <a:pPr marL="342900" indent="-342900" algn="just">
              <a:buFont typeface="+mj-lt"/>
              <a:buAutoNum type="arabicPeriod" startAt="8"/>
            </a:pPr>
            <a:endParaRPr lang="en-US" sz="1600" dirty="0" smtClean="0"/>
          </a:p>
          <a:p>
            <a:pPr marL="342900" indent="-342900" algn="just">
              <a:buFont typeface="+mj-lt"/>
              <a:buAutoNum type="arabicPeriod" startAt="8"/>
            </a:pPr>
            <a:endParaRPr lang="en-US" sz="1600" dirty="0"/>
          </a:p>
          <a:p>
            <a:pPr marL="342900" indent="-342900" algn="just">
              <a:buFont typeface="+mj-lt"/>
              <a:buAutoNum type="arabicPeriod" startAt="8"/>
            </a:pPr>
            <a:endParaRPr lang="en-US" sz="1600" dirty="0" smtClean="0"/>
          </a:p>
          <a:p>
            <a:pPr marL="342900" indent="-342900" algn="just">
              <a:buFont typeface="+mj-lt"/>
              <a:buAutoNum type="arabicPeriod" startAt="8"/>
            </a:pPr>
            <a:endParaRPr lang="en-US" sz="1600" dirty="0"/>
          </a:p>
          <a:p>
            <a:pPr marL="342900" indent="-342900" algn="just">
              <a:buFont typeface="+mj-lt"/>
              <a:buAutoNum type="arabicPeriod" startAt="8"/>
            </a:pPr>
            <a:endParaRPr lang="en-US" sz="1600" dirty="0" smtClean="0"/>
          </a:p>
          <a:p>
            <a:pPr marL="342900" indent="-342900" algn="just">
              <a:buFont typeface="+mj-lt"/>
              <a:buAutoNum type="arabicPeriod" startAt="8"/>
            </a:pPr>
            <a:endParaRPr lang="en-US" sz="1600" dirty="0" smtClean="0"/>
          </a:p>
          <a:p>
            <a:pPr algn="just"/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465" y="2242454"/>
            <a:ext cx="4420202" cy="335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7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Membuat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Query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1207" y="1320105"/>
            <a:ext cx="111423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9"/>
            </a:pPr>
            <a:r>
              <a:rPr lang="en-US" sz="1600" dirty="0" err="1"/>
              <a:t>Klik</a:t>
            </a:r>
            <a:r>
              <a:rPr lang="en-US" sz="1600" dirty="0"/>
              <a:t> </a:t>
            </a:r>
            <a:r>
              <a:rPr lang="en-US" sz="1600" dirty="0" err="1"/>
              <a:t>tombol</a:t>
            </a:r>
            <a:r>
              <a:rPr lang="en-US" sz="1600" dirty="0"/>
              <a:t> Finish, </a:t>
            </a:r>
            <a:r>
              <a:rPr lang="en-US" sz="1600" dirty="0" err="1"/>
              <a:t>hingga</a:t>
            </a:r>
            <a:r>
              <a:rPr lang="en-US" sz="1600" dirty="0"/>
              <a:t> </a:t>
            </a:r>
            <a:r>
              <a:rPr lang="en-US" sz="1600" dirty="0" err="1"/>
              <a:t>muncul</a:t>
            </a:r>
            <a:r>
              <a:rPr lang="en-US" sz="1600" dirty="0"/>
              <a:t> </a:t>
            </a:r>
            <a:r>
              <a:rPr lang="en-US" sz="1600" dirty="0" err="1"/>
              <a:t>tampilan</a:t>
            </a:r>
            <a:r>
              <a:rPr lang="en-US" sz="1600" dirty="0"/>
              <a:t> </a:t>
            </a:r>
            <a:r>
              <a:rPr lang="en-US" sz="1600" dirty="0" err="1"/>
              <a:t>akhir</a:t>
            </a:r>
            <a:r>
              <a:rPr lang="en-US" sz="1600" dirty="0"/>
              <a:t> </a:t>
            </a:r>
            <a:r>
              <a:rPr lang="en-US" sz="1600" dirty="0" err="1"/>
              <a:t>setelah</a:t>
            </a:r>
            <a:r>
              <a:rPr lang="en-US" sz="1600" dirty="0"/>
              <a:t> </a:t>
            </a:r>
            <a:r>
              <a:rPr lang="en-US" sz="1600" dirty="0" err="1"/>
              <a:t>dibuatkan</a:t>
            </a:r>
            <a:r>
              <a:rPr lang="en-US" sz="1600" dirty="0"/>
              <a:t> query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:</a:t>
            </a:r>
            <a:endParaRPr lang="en-US" sz="1600" b="1" dirty="0"/>
          </a:p>
          <a:p>
            <a:pPr marL="342900" indent="-342900" algn="just">
              <a:buFont typeface="+mj-lt"/>
              <a:buAutoNum type="arabicPeriod" startAt="9"/>
            </a:pPr>
            <a:endParaRPr lang="en-US" sz="1600" dirty="0" smtClean="0"/>
          </a:p>
          <a:p>
            <a:pPr marL="342900" indent="-342900" algn="just">
              <a:buFont typeface="+mj-lt"/>
              <a:buAutoNum type="arabicPeriod" startAt="9"/>
            </a:pPr>
            <a:endParaRPr lang="en-US" sz="1600" dirty="0"/>
          </a:p>
          <a:p>
            <a:pPr marL="342900" indent="-342900" algn="just">
              <a:buFont typeface="+mj-lt"/>
              <a:buAutoNum type="arabicPeriod" startAt="9"/>
            </a:pPr>
            <a:endParaRPr lang="en-US" sz="1600" dirty="0" smtClean="0"/>
          </a:p>
          <a:p>
            <a:pPr marL="342900" indent="-342900" algn="just">
              <a:buFont typeface="+mj-lt"/>
              <a:buAutoNum type="arabicPeriod" startAt="9"/>
            </a:pPr>
            <a:endParaRPr lang="en-US" sz="1600" dirty="0"/>
          </a:p>
          <a:p>
            <a:pPr marL="342900" indent="-342900" algn="just">
              <a:buFont typeface="+mj-lt"/>
              <a:buAutoNum type="arabicPeriod" startAt="9"/>
            </a:pPr>
            <a:endParaRPr lang="en-US" sz="1600" dirty="0" smtClean="0"/>
          </a:p>
          <a:p>
            <a:pPr marL="342900" indent="-342900" algn="just">
              <a:buFont typeface="+mj-lt"/>
              <a:buAutoNum type="arabicPeriod" startAt="9"/>
            </a:pPr>
            <a:endParaRPr lang="en-US" sz="1600" dirty="0"/>
          </a:p>
          <a:p>
            <a:pPr marL="342900" indent="-342900" algn="just">
              <a:buFont typeface="+mj-lt"/>
              <a:buAutoNum type="arabicPeriod" startAt="9"/>
            </a:pPr>
            <a:endParaRPr lang="en-US" sz="1600" dirty="0" smtClean="0"/>
          </a:p>
          <a:p>
            <a:pPr marL="342900" indent="-342900" algn="just">
              <a:buFont typeface="+mj-lt"/>
              <a:buAutoNum type="arabicPeriod" startAt="9"/>
            </a:pPr>
            <a:endParaRPr lang="en-US" sz="1600" dirty="0"/>
          </a:p>
          <a:p>
            <a:pPr marL="342900" indent="-342900" algn="just">
              <a:buFont typeface="+mj-lt"/>
              <a:buAutoNum type="arabicPeriod" startAt="9"/>
            </a:pPr>
            <a:endParaRPr lang="en-US" sz="1600" dirty="0" smtClean="0"/>
          </a:p>
          <a:p>
            <a:pPr marL="342900" indent="-342900" algn="just">
              <a:buFont typeface="+mj-lt"/>
              <a:buAutoNum type="arabicPeriod" startAt="9"/>
            </a:pPr>
            <a:endParaRPr lang="en-US" sz="1600" dirty="0"/>
          </a:p>
          <a:p>
            <a:pPr marL="342900" indent="-342900" algn="just">
              <a:buFont typeface="+mj-lt"/>
              <a:buAutoNum type="arabicPeriod" startAt="9"/>
            </a:pPr>
            <a:endParaRPr lang="en-US" sz="1600" dirty="0" smtClean="0"/>
          </a:p>
          <a:p>
            <a:pPr marL="342900" indent="-342900" algn="just">
              <a:buFont typeface="+mj-lt"/>
              <a:buAutoNum type="arabicPeriod" startAt="9"/>
            </a:pPr>
            <a:endParaRPr lang="en-US" sz="1600" dirty="0"/>
          </a:p>
          <a:p>
            <a:pPr marL="342900" indent="-342900" algn="just">
              <a:buFont typeface="+mj-lt"/>
              <a:buAutoNum type="arabicPeriod" startAt="9"/>
            </a:pPr>
            <a:endParaRPr lang="en-US" sz="1600" dirty="0" smtClean="0"/>
          </a:p>
          <a:p>
            <a:pPr marL="342900" indent="-342900" algn="just">
              <a:buFont typeface="+mj-lt"/>
              <a:buAutoNum type="arabicPeriod" startAt="9"/>
            </a:pPr>
            <a:endParaRPr lang="en-US" sz="1600" dirty="0" smtClean="0"/>
          </a:p>
          <a:p>
            <a:pPr algn="just"/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101" t="19720" r="31111" b="33681"/>
          <a:stretch/>
        </p:blipFill>
        <p:spPr>
          <a:xfrm>
            <a:off x="2165181" y="1982469"/>
            <a:ext cx="7854443" cy="382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1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Outline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8" name="Group 17" descr="Small circle with number 1 inside  indicating step 1"/>
          <p:cNvGrpSpPr/>
          <p:nvPr/>
        </p:nvGrpSpPr>
        <p:grpSpPr bwMode="blackWhite">
          <a:xfrm>
            <a:off x="531552" y="1917997"/>
            <a:ext cx="558179" cy="409838"/>
            <a:chOff x="6953426" y="711274"/>
            <a:chExt cx="558179" cy="409838"/>
          </a:xfrm>
        </p:grpSpPr>
        <p:sp>
          <p:nvSpPr>
            <p:cNvPr id="19" name="Oval 18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 descr="Numb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1" name="Content Placeholder 17"/>
          <p:cNvSpPr txBox="1">
            <a:spLocks/>
          </p:cNvSpPr>
          <p:nvPr/>
        </p:nvSpPr>
        <p:spPr>
          <a:xfrm>
            <a:off x="1056513" y="1958189"/>
            <a:ext cx="4585731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Tipe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Data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sp>
        <p:nvSpPr>
          <p:cNvPr id="16" name="Oval 15" descr="Small circle"/>
          <p:cNvSpPr/>
          <p:nvPr/>
        </p:nvSpPr>
        <p:spPr bwMode="blackWhite">
          <a:xfrm>
            <a:off x="592850" y="2561145"/>
            <a:ext cx="409838" cy="409838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Content Placeholder 17"/>
          <p:cNvSpPr txBox="1">
            <a:spLocks/>
          </p:cNvSpPr>
          <p:nvPr/>
        </p:nvSpPr>
        <p:spPr>
          <a:xfrm>
            <a:off x="1046168" y="2601337"/>
            <a:ext cx="4585731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Lookup Wizard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grpSp>
        <p:nvGrpSpPr>
          <p:cNvPr id="23" name="Group 22" descr="Small circle with number 1 inside  indicating step 1"/>
          <p:cNvGrpSpPr/>
          <p:nvPr/>
        </p:nvGrpSpPr>
        <p:grpSpPr bwMode="blackWhite">
          <a:xfrm>
            <a:off x="521207" y="3204293"/>
            <a:ext cx="558179" cy="409838"/>
            <a:chOff x="6953426" y="711274"/>
            <a:chExt cx="558179" cy="409838"/>
          </a:xfrm>
        </p:grpSpPr>
        <p:sp>
          <p:nvSpPr>
            <p:cNvPr id="24" name="Oval 23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 descr="Numb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29" name="Content Placeholder 17"/>
          <p:cNvSpPr txBox="1">
            <a:spLocks/>
          </p:cNvSpPr>
          <p:nvPr/>
        </p:nvSpPr>
        <p:spPr>
          <a:xfrm>
            <a:off x="1046168" y="3244485"/>
            <a:ext cx="4585731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Membuat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en-US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engatur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Query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Membuat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Query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41608" y="1431011"/>
            <a:ext cx="10888391" cy="3831102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ts val="1800"/>
              </a:lnSpc>
              <a:spcAft>
                <a:spcPts val="600"/>
              </a:spcAft>
            </a:pPr>
            <a:r>
              <a:rPr lang="en-US" sz="1600" b="1" u="sng" dirty="0" err="1" smtClean="0"/>
              <a:t>Membuat</a:t>
            </a:r>
            <a:r>
              <a:rPr lang="en-US" sz="1600" b="1" u="sng" dirty="0" smtClean="0"/>
              <a:t> Query </a:t>
            </a:r>
            <a:r>
              <a:rPr lang="en-US" sz="1600" b="1" u="sng" dirty="0" err="1" smtClean="0"/>
              <a:t>Dengan</a:t>
            </a:r>
            <a:r>
              <a:rPr lang="en-US" sz="1600" b="1" u="sng" dirty="0" smtClean="0"/>
              <a:t> Query Design</a:t>
            </a:r>
          </a:p>
          <a:p>
            <a:pPr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541608" y="1788395"/>
            <a:ext cx="97229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600" dirty="0" err="1" smtClean="0"/>
              <a:t>Klik</a:t>
            </a:r>
            <a:r>
              <a:rPr lang="en-US" sz="1600" dirty="0" smtClean="0"/>
              <a:t> </a:t>
            </a:r>
            <a:r>
              <a:rPr lang="en-US" sz="1600" dirty="0"/>
              <a:t>tab </a:t>
            </a:r>
            <a:r>
              <a:rPr lang="en-US" sz="1600" b="1" dirty="0"/>
              <a:t>Create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group Queries, </a:t>
            </a:r>
            <a:r>
              <a:rPr lang="en-US" sz="1600" dirty="0" err="1"/>
              <a:t>pilih</a:t>
            </a:r>
            <a:r>
              <a:rPr lang="en-US" sz="1600" dirty="0"/>
              <a:t> </a:t>
            </a:r>
            <a:r>
              <a:rPr lang="en-US" sz="1600" b="1" dirty="0"/>
              <a:t>Query </a:t>
            </a:r>
            <a:r>
              <a:rPr lang="en-US" sz="1600" b="1" dirty="0" smtClean="0"/>
              <a:t>Design </a:t>
            </a:r>
            <a:r>
              <a:rPr lang="en-US" sz="1600" dirty="0" err="1"/>
              <a:t>hingga</a:t>
            </a:r>
            <a:r>
              <a:rPr lang="en-US" sz="1600" dirty="0"/>
              <a:t> </a:t>
            </a:r>
            <a:r>
              <a:rPr lang="en-US" sz="1600" dirty="0" err="1" smtClean="0"/>
              <a:t>muncul</a:t>
            </a:r>
            <a:r>
              <a:rPr lang="en-US" sz="1600" dirty="0"/>
              <a:t> </a:t>
            </a:r>
            <a:r>
              <a:rPr lang="en-US" sz="1600" dirty="0" err="1"/>
              <a:t>jendela</a:t>
            </a:r>
            <a:r>
              <a:rPr lang="en-US" sz="1600" dirty="0"/>
              <a:t> </a:t>
            </a:r>
            <a:r>
              <a:rPr lang="en-US" sz="1600" b="1" dirty="0"/>
              <a:t>Show </a:t>
            </a:r>
            <a:r>
              <a:rPr lang="en-US" sz="1600" b="1" dirty="0" smtClean="0"/>
              <a:t>Table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jendela</a:t>
            </a:r>
            <a:r>
              <a:rPr lang="en-US" sz="1600" dirty="0" smtClean="0"/>
              <a:t> Show Table, </a:t>
            </a:r>
            <a:r>
              <a:rPr lang="en-US" sz="1600" dirty="0" err="1" smtClean="0"/>
              <a:t>pilih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klik</a:t>
            </a:r>
            <a:r>
              <a:rPr lang="en-US" sz="1600" dirty="0" smtClean="0"/>
              <a:t> </a:t>
            </a:r>
            <a:r>
              <a:rPr lang="en-US" sz="1600" dirty="0" err="1" smtClean="0"/>
              <a:t>tabel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query yang </a:t>
            </a:r>
            <a:r>
              <a:rPr lang="en-US" sz="1600" dirty="0" err="1" smtClean="0"/>
              <a:t>akan</a:t>
            </a:r>
            <a:r>
              <a:rPr lang="en-US" sz="1600" dirty="0" smtClean="0"/>
              <a:t> </a:t>
            </a:r>
            <a:r>
              <a:rPr lang="en-US" sz="1600" dirty="0" err="1" smtClean="0"/>
              <a:t>ditampilkan</a:t>
            </a:r>
            <a:r>
              <a:rPr lang="en-US" sz="1600" dirty="0" smtClean="0"/>
              <a:t>, </a:t>
            </a:r>
            <a:r>
              <a:rPr lang="en-US" sz="1600" dirty="0" err="1" smtClean="0"/>
              <a:t>lalu</a:t>
            </a:r>
            <a:r>
              <a:rPr lang="en-US" sz="1600" dirty="0" smtClean="0"/>
              <a:t> </a:t>
            </a:r>
            <a:r>
              <a:rPr lang="en-US" sz="1600" dirty="0" err="1" smtClean="0"/>
              <a:t>klik</a:t>
            </a:r>
            <a:r>
              <a:rPr lang="en-US" sz="1600" dirty="0" smtClean="0"/>
              <a:t> </a:t>
            </a:r>
            <a:r>
              <a:rPr lang="en-US" sz="1600" dirty="0" err="1" smtClean="0"/>
              <a:t>tombol</a:t>
            </a:r>
            <a:r>
              <a:rPr lang="en-US" sz="1600" dirty="0" smtClean="0"/>
              <a:t> Add,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klik</a:t>
            </a:r>
            <a:r>
              <a:rPr lang="en-US" sz="1600" dirty="0" smtClean="0"/>
              <a:t> </a:t>
            </a:r>
            <a:r>
              <a:rPr lang="en-US" sz="1600" dirty="0" err="1" smtClean="0"/>
              <a:t>dua</a:t>
            </a:r>
            <a:r>
              <a:rPr lang="en-US" sz="1600" dirty="0" smtClean="0"/>
              <a:t> kali </a:t>
            </a:r>
            <a:r>
              <a:rPr lang="en-US" sz="1600" dirty="0" err="1" smtClean="0"/>
              <a:t>nama</a:t>
            </a:r>
            <a:r>
              <a:rPr lang="en-US" sz="1600" dirty="0" smtClean="0"/>
              <a:t> </a:t>
            </a:r>
            <a:r>
              <a:rPr lang="en-US" sz="1600" dirty="0" err="1" smtClean="0"/>
              <a:t>filenya</a:t>
            </a:r>
            <a:r>
              <a:rPr lang="en-US" sz="1600" dirty="0" smtClean="0"/>
              <a:t>. </a:t>
            </a:r>
            <a:r>
              <a:rPr lang="en-US" sz="1600" dirty="0" err="1" smtClean="0"/>
              <a:t>Pilih</a:t>
            </a:r>
            <a:r>
              <a:rPr lang="en-US" sz="1600" dirty="0" smtClean="0"/>
              <a:t> </a:t>
            </a:r>
            <a:r>
              <a:rPr lang="en-US" sz="1600" dirty="0" err="1" smtClean="0"/>
              <a:t>kedua</a:t>
            </a:r>
            <a:r>
              <a:rPr lang="en-US" sz="1600" dirty="0" smtClean="0"/>
              <a:t> file </a:t>
            </a:r>
            <a:r>
              <a:rPr lang="en-US" sz="1600" dirty="0" err="1" smtClean="0"/>
              <a:t>tersebut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179" y="2709039"/>
            <a:ext cx="3884660" cy="360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6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Membuat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Query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207" y="1438265"/>
            <a:ext cx="97229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3"/>
            </a:pPr>
            <a:r>
              <a:rPr lang="en-US" sz="1600" dirty="0" err="1"/>
              <a:t>Klik</a:t>
            </a:r>
            <a:r>
              <a:rPr lang="en-US" sz="1600" dirty="0"/>
              <a:t> </a:t>
            </a:r>
            <a:r>
              <a:rPr lang="en-US" sz="1600" dirty="0" err="1"/>
              <a:t>tombol</a:t>
            </a:r>
            <a:r>
              <a:rPr lang="en-US" sz="1600" dirty="0"/>
              <a:t> Close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keluar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jendela</a:t>
            </a:r>
            <a:r>
              <a:rPr lang="en-US" sz="1600" dirty="0"/>
              <a:t> Show Table, </a:t>
            </a:r>
            <a:r>
              <a:rPr lang="en-US" sz="1600" dirty="0" err="1"/>
              <a:t>hingga</a:t>
            </a:r>
            <a:r>
              <a:rPr lang="en-US" sz="1600" dirty="0"/>
              <a:t> </a:t>
            </a:r>
            <a:r>
              <a:rPr lang="en-US" sz="1600" dirty="0" err="1"/>
              <a:t>tampilan</a:t>
            </a:r>
            <a:r>
              <a:rPr lang="en-US" sz="1600" dirty="0"/>
              <a:t> </a:t>
            </a:r>
            <a:r>
              <a:rPr lang="en-US" sz="1600" dirty="0" err="1" smtClean="0"/>
              <a:t>akan</a:t>
            </a:r>
            <a:r>
              <a:rPr lang="en-US" sz="1600" dirty="0" smtClean="0"/>
              <a:t> </a:t>
            </a:r>
            <a:r>
              <a:rPr lang="en-US" sz="1600" dirty="0" err="1" smtClean="0"/>
              <a:t>muncul</a:t>
            </a:r>
            <a:r>
              <a:rPr lang="en-US" sz="1600" dirty="0" smtClean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 :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9646" t="31391" r="18283" b="14916"/>
          <a:stretch/>
        </p:blipFill>
        <p:spPr>
          <a:xfrm>
            <a:off x="1622612" y="1893867"/>
            <a:ext cx="8884296" cy="432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8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Membuat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Query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208" y="1438265"/>
            <a:ext cx="466935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4"/>
            </a:pP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jendela</a:t>
            </a:r>
            <a:r>
              <a:rPr lang="en-US" sz="1600" dirty="0"/>
              <a:t> </a:t>
            </a:r>
            <a:r>
              <a:rPr lang="en-US" sz="1600" dirty="0" err="1"/>
              <a:t>kerja</a:t>
            </a:r>
            <a:r>
              <a:rPr lang="en-US" sz="1600" dirty="0"/>
              <a:t> Query di </a:t>
            </a:r>
            <a:r>
              <a:rPr lang="en-US" sz="1600" dirty="0" err="1"/>
              <a:t>atas</a:t>
            </a:r>
            <a:r>
              <a:rPr lang="en-US" sz="1600" dirty="0"/>
              <a:t>, </a:t>
            </a:r>
            <a:r>
              <a:rPr lang="en-US" sz="1600" dirty="0" err="1"/>
              <a:t>letakkan</a:t>
            </a:r>
            <a:r>
              <a:rPr lang="en-US" sz="1600" dirty="0"/>
              <a:t> field-field yang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inginkan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 smtClean="0"/>
              <a:t>kolom</a:t>
            </a:r>
            <a:r>
              <a:rPr lang="en-US" sz="1600" dirty="0" smtClean="0"/>
              <a:t> yang </a:t>
            </a:r>
            <a:r>
              <a:rPr lang="en-US" sz="1600" dirty="0" err="1"/>
              <a:t>telah</a:t>
            </a:r>
            <a:r>
              <a:rPr lang="en-US" sz="1600" dirty="0"/>
              <a:t> </a:t>
            </a:r>
            <a:r>
              <a:rPr lang="en-US" sz="1600" dirty="0" err="1"/>
              <a:t>disediakan</a:t>
            </a:r>
            <a:r>
              <a:rPr lang="en-US" sz="1600" dirty="0"/>
              <a:t> (QBE).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itu</a:t>
            </a:r>
            <a:r>
              <a:rPr lang="en-US" sz="1600" dirty="0"/>
              <a:t>, </a:t>
            </a:r>
            <a:r>
              <a:rPr lang="en-US" sz="1600" dirty="0" err="1"/>
              <a:t>ada</a:t>
            </a:r>
            <a:r>
              <a:rPr lang="en-US" sz="1600" dirty="0"/>
              <a:t> 3 (</a:t>
            </a:r>
            <a:r>
              <a:rPr lang="en-US" sz="1600" dirty="0" err="1"/>
              <a:t>tiga</a:t>
            </a:r>
            <a:r>
              <a:rPr lang="en-US" sz="1600" dirty="0"/>
              <a:t>) </a:t>
            </a:r>
            <a:r>
              <a:rPr lang="en-US" sz="1600" dirty="0" err="1"/>
              <a:t>cara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menempatkan</a:t>
            </a:r>
            <a:r>
              <a:rPr lang="en-US" sz="1600" dirty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meletakkan</a:t>
            </a:r>
            <a:r>
              <a:rPr lang="en-US" sz="1600" dirty="0" smtClean="0"/>
              <a:t> </a:t>
            </a:r>
            <a:r>
              <a:rPr lang="en-US" sz="1600" dirty="0"/>
              <a:t>field-field </a:t>
            </a:r>
            <a:r>
              <a:rPr lang="en-US" sz="1600" dirty="0" err="1"/>
              <a:t>tersebut</a:t>
            </a:r>
            <a:r>
              <a:rPr lang="en-US" sz="1600" dirty="0"/>
              <a:t>, di </a:t>
            </a:r>
            <a:r>
              <a:rPr lang="en-US" sz="1600" dirty="0" err="1"/>
              <a:t>antaranya</a:t>
            </a:r>
            <a:r>
              <a:rPr lang="en-US" sz="1600" dirty="0"/>
              <a:t> </a:t>
            </a:r>
            <a:r>
              <a:rPr lang="en-US" sz="1600" dirty="0" smtClean="0"/>
              <a:t>:</a:t>
            </a:r>
          </a:p>
          <a:p>
            <a:pPr marL="627063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/>
              <a:t>kolom</a:t>
            </a:r>
            <a:r>
              <a:rPr lang="en-US" sz="1600" dirty="0"/>
              <a:t> </a:t>
            </a:r>
            <a:r>
              <a:rPr lang="en-US" sz="1600" dirty="0" err="1"/>
              <a:t>pertama</a:t>
            </a:r>
            <a:r>
              <a:rPr lang="en-US" sz="1600" dirty="0"/>
              <a:t> </a:t>
            </a:r>
            <a:r>
              <a:rPr lang="en-US" sz="1600" dirty="0" err="1"/>
              <a:t>baris</a:t>
            </a:r>
            <a:r>
              <a:rPr lang="en-US" sz="1600" dirty="0"/>
              <a:t> Field, </a:t>
            </a:r>
            <a:r>
              <a:rPr lang="en-US" sz="1600" dirty="0" err="1"/>
              <a:t>klik</a:t>
            </a:r>
            <a:r>
              <a:rPr lang="en-US" sz="1600" dirty="0"/>
              <a:t> </a:t>
            </a:r>
            <a:r>
              <a:rPr lang="en-US" sz="1600" dirty="0" err="1"/>
              <a:t>tombol</a:t>
            </a:r>
            <a:r>
              <a:rPr lang="en-US" sz="1600" dirty="0"/>
              <a:t> </a:t>
            </a:r>
            <a:r>
              <a:rPr lang="en-US" sz="1600" dirty="0" err="1"/>
              <a:t>pilihan</a:t>
            </a:r>
            <a:r>
              <a:rPr lang="en-US" sz="1600" dirty="0"/>
              <a:t> </a:t>
            </a:r>
            <a:r>
              <a:rPr lang="en-US" sz="1600" dirty="0" err="1"/>
              <a:t>lalu</a:t>
            </a:r>
            <a:r>
              <a:rPr lang="en-US" sz="1600" dirty="0"/>
              <a:t> </a:t>
            </a:r>
            <a:r>
              <a:rPr lang="en-US" sz="1600" dirty="0" err="1"/>
              <a:t>pilih</a:t>
            </a:r>
            <a:r>
              <a:rPr lang="en-US" sz="1600" dirty="0"/>
              <a:t> </a:t>
            </a:r>
            <a:r>
              <a:rPr lang="en-US" sz="1600" dirty="0" err="1"/>
              <a:t>nama</a:t>
            </a:r>
            <a:r>
              <a:rPr lang="en-US" sz="1600" dirty="0"/>
              <a:t> </a:t>
            </a:r>
            <a:r>
              <a:rPr lang="en-US" sz="1600" dirty="0" err="1" smtClean="0"/>
              <a:t>fieldnya</a:t>
            </a:r>
            <a:r>
              <a:rPr lang="en-US" sz="1600" dirty="0" smtClean="0"/>
              <a:t>, </a:t>
            </a:r>
            <a:r>
              <a:rPr lang="en-US" sz="1600" dirty="0" err="1" smtClean="0"/>
              <a:t>misal</a:t>
            </a:r>
            <a:r>
              <a:rPr lang="en-US" sz="1600" dirty="0" smtClean="0"/>
              <a:t> </a:t>
            </a:r>
            <a:r>
              <a:rPr lang="en-US" sz="1600" dirty="0"/>
              <a:t>JUAL.NO URUT, </a:t>
            </a:r>
            <a:r>
              <a:rPr lang="en-US" sz="1600" dirty="0" err="1"/>
              <a:t>ulangi</a:t>
            </a:r>
            <a:r>
              <a:rPr lang="en-US" sz="1600" dirty="0"/>
              <a:t> </a:t>
            </a:r>
            <a:r>
              <a:rPr lang="en-US" sz="1600" dirty="0" err="1"/>
              <a:t>langkah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mengisi</a:t>
            </a:r>
            <a:r>
              <a:rPr lang="en-US" sz="1600" dirty="0"/>
              <a:t> </a:t>
            </a:r>
            <a:r>
              <a:rPr lang="en-US" sz="1600" dirty="0" err="1"/>
              <a:t>kolom</a:t>
            </a:r>
            <a:r>
              <a:rPr lang="en-US" sz="1600" dirty="0"/>
              <a:t> </a:t>
            </a:r>
            <a:r>
              <a:rPr lang="en-US" sz="1600" dirty="0" err="1" smtClean="0"/>
              <a:t>berikutnya</a:t>
            </a:r>
            <a:r>
              <a:rPr lang="en-US" sz="1600" dirty="0" smtClean="0"/>
              <a:t>. </a:t>
            </a:r>
          </a:p>
          <a:p>
            <a:pPr marL="627063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/>
              <a:t>jendela</a:t>
            </a:r>
            <a:r>
              <a:rPr lang="en-US" sz="1600" dirty="0"/>
              <a:t> Query di </a:t>
            </a:r>
            <a:r>
              <a:rPr lang="en-US" sz="1600" dirty="0" err="1"/>
              <a:t>atas</a:t>
            </a:r>
            <a:r>
              <a:rPr lang="en-US" sz="1600" dirty="0"/>
              <a:t>, </a:t>
            </a:r>
            <a:r>
              <a:rPr lang="en-US" sz="1600" dirty="0" err="1"/>
              <a:t>pilih</a:t>
            </a:r>
            <a:r>
              <a:rPr lang="en-US" sz="1600" dirty="0"/>
              <a:t> </a:t>
            </a:r>
            <a:r>
              <a:rPr lang="en-US" sz="1600" dirty="0" err="1"/>
              <a:t>nama</a:t>
            </a:r>
            <a:r>
              <a:rPr lang="en-US" sz="1600" dirty="0"/>
              <a:t> field yang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tempatkan</a:t>
            </a:r>
            <a:r>
              <a:rPr lang="en-US" sz="1600" dirty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kolom</a:t>
            </a:r>
            <a:r>
              <a:rPr lang="en-US" sz="1600" dirty="0" smtClean="0"/>
              <a:t> </a:t>
            </a:r>
            <a:r>
              <a:rPr lang="en-US" sz="1600" dirty="0" err="1"/>
              <a:t>pertama</a:t>
            </a:r>
            <a:r>
              <a:rPr lang="en-US" sz="1600" dirty="0"/>
              <a:t>, </a:t>
            </a:r>
            <a:r>
              <a:rPr lang="en-US" sz="1600" dirty="0" err="1"/>
              <a:t>lalu</a:t>
            </a:r>
            <a:r>
              <a:rPr lang="en-US" sz="1600" dirty="0"/>
              <a:t> </a:t>
            </a:r>
            <a:r>
              <a:rPr lang="en-US" sz="1600" dirty="0" err="1"/>
              <a:t>tarik</a:t>
            </a:r>
            <a:r>
              <a:rPr lang="en-US" sz="1600" dirty="0"/>
              <a:t> (drag)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kolom</a:t>
            </a:r>
            <a:r>
              <a:rPr lang="en-US" sz="1600" dirty="0"/>
              <a:t> </a:t>
            </a:r>
            <a:r>
              <a:rPr lang="en-US" sz="1600" dirty="0" err="1"/>
              <a:t>pertama</a:t>
            </a:r>
            <a:r>
              <a:rPr lang="en-US" sz="1600" dirty="0"/>
              <a:t> </a:t>
            </a:r>
            <a:r>
              <a:rPr lang="en-US" sz="1600" dirty="0" err="1"/>
              <a:t>baris</a:t>
            </a:r>
            <a:r>
              <a:rPr lang="en-US" sz="1600" dirty="0"/>
              <a:t> </a:t>
            </a:r>
            <a:r>
              <a:rPr lang="en-US" sz="1600" dirty="0" smtClean="0"/>
              <a:t>Field.</a:t>
            </a:r>
          </a:p>
          <a:p>
            <a:pPr marL="627063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/>
              <a:t>jendela</a:t>
            </a:r>
            <a:r>
              <a:rPr lang="en-US" sz="1600" dirty="0"/>
              <a:t> Query di </a:t>
            </a:r>
            <a:r>
              <a:rPr lang="en-US" sz="1600" dirty="0" err="1"/>
              <a:t>atas</a:t>
            </a:r>
            <a:r>
              <a:rPr lang="en-US" sz="1600" dirty="0"/>
              <a:t>, </a:t>
            </a:r>
            <a:r>
              <a:rPr lang="en-US" sz="1600" dirty="0" err="1"/>
              <a:t>klik</a:t>
            </a:r>
            <a:r>
              <a:rPr lang="en-US" sz="1600" dirty="0"/>
              <a:t> </a:t>
            </a:r>
            <a:r>
              <a:rPr lang="en-US" sz="1600" dirty="0" err="1"/>
              <a:t>dua</a:t>
            </a:r>
            <a:r>
              <a:rPr lang="en-US" sz="1600" dirty="0"/>
              <a:t> kali </a:t>
            </a:r>
            <a:r>
              <a:rPr lang="en-US" sz="1600" dirty="0" err="1"/>
              <a:t>nama</a:t>
            </a:r>
            <a:r>
              <a:rPr lang="en-US" sz="1600" dirty="0"/>
              <a:t> field yang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 smtClean="0"/>
              <a:t>tempatkan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/>
              <a:t>jendela</a:t>
            </a:r>
            <a:r>
              <a:rPr lang="en-US" sz="1600" dirty="0"/>
              <a:t> QBE</a:t>
            </a:r>
            <a:r>
              <a:rPr lang="en-US" sz="1600" dirty="0" smtClean="0"/>
              <a:t>.</a:t>
            </a:r>
            <a:endParaRPr lang="en-US" sz="1600" dirty="0"/>
          </a:p>
          <a:p>
            <a:pPr marL="17463" indent="-17463" algn="just"/>
            <a:r>
              <a:rPr lang="en-US" sz="1600" dirty="0" err="1"/>
              <a:t>Setelah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menempatkan</a:t>
            </a:r>
            <a:r>
              <a:rPr lang="en-US" sz="1600" dirty="0"/>
              <a:t> field-field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salah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di </a:t>
            </a:r>
            <a:r>
              <a:rPr lang="en-US" sz="1600" dirty="0" err="1" smtClean="0"/>
              <a:t>atas</a:t>
            </a:r>
            <a:r>
              <a:rPr lang="en-US" sz="1600" dirty="0" smtClean="0"/>
              <a:t>, </a:t>
            </a:r>
            <a:r>
              <a:rPr lang="en-US" sz="1600" dirty="0" err="1" smtClean="0"/>
              <a:t>maka</a:t>
            </a:r>
            <a:r>
              <a:rPr lang="en-US" sz="1600" dirty="0" smtClean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tampak</a:t>
            </a:r>
            <a:r>
              <a:rPr lang="en-US" sz="1600" dirty="0"/>
              <a:t> </a:t>
            </a:r>
            <a:r>
              <a:rPr lang="en-US" sz="1600" dirty="0" err="1"/>
              <a:t>hasilnya</a:t>
            </a:r>
            <a:r>
              <a:rPr lang="en-US" sz="1600" dirty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 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5808" t="19988" r="17020" b="3064"/>
          <a:stretch/>
        </p:blipFill>
        <p:spPr>
          <a:xfrm>
            <a:off x="5405718" y="1527912"/>
            <a:ext cx="6505001" cy="419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4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Membuat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Query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207" y="1438265"/>
            <a:ext cx="110253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5"/>
            </a:pPr>
            <a:r>
              <a:rPr lang="en-US" sz="1600" dirty="0" err="1"/>
              <a:t>Klik</a:t>
            </a:r>
            <a:r>
              <a:rPr lang="en-US" sz="1600" dirty="0"/>
              <a:t> </a:t>
            </a:r>
            <a:r>
              <a:rPr lang="en-US" sz="1600" dirty="0" err="1"/>
              <a:t>tombol</a:t>
            </a:r>
            <a:r>
              <a:rPr lang="en-US" sz="1600" dirty="0"/>
              <a:t> </a:t>
            </a:r>
            <a:r>
              <a:rPr lang="en-US" sz="1600" b="1" dirty="0" smtClean="0"/>
              <a:t>Save</a:t>
            </a:r>
            <a:r>
              <a:rPr lang="en-US" sz="1600" dirty="0" smtClean="0"/>
              <a:t> </a:t>
            </a:r>
            <a:r>
              <a:rPr lang="en-US" sz="1600" dirty="0" err="1"/>
              <a:t>pada</a:t>
            </a:r>
            <a:r>
              <a:rPr lang="en-US" sz="1600" dirty="0"/>
              <a:t> Quick Access Toolbar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b="1" dirty="0" err="1"/>
              <a:t>Ctrl+S</a:t>
            </a:r>
            <a:r>
              <a:rPr lang="en-US" sz="1600" dirty="0"/>
              <a:t>, </a:t>
            </a:r>
            <a:r>
              <a:rPr lang="en-US" sz="1600" dirty="0" err="1" smtClean="0"/>
              <a:t>ketikan</a:t>
            </a:r>
            <a:r>
              <a:rPr lang="en-US" sz="1600" dirty="0" smtClean="0"/>
              <a:t> </a:t>
            </a:r>
            <a:r>
              <a:rPr lang="en-US" sz="1600" dirty="0" err="1" smtClean="0"/>
              <a:t>nama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judul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query </a:t>
            </a:r>
            <a:r>
              <a:rPr lang="en-US" sz="1600" dirty="0" err="1" smtClean="0"/>
              <a:t>tersebut</a:t>
            </a:r>
            <a:r>
              <a:rPr lang="en-US" sz="1600" dirty="0" smtClean="0"/>
              <a:t>, </a:t>
            </a:r>
            <a:r>
              <a:rPr lang="en-US" sz="1600" dirty="0" err="1" smtClean="0"/>
              <a:t>misal</a:t>
            </a:r>
            <a:r>
              <a:rPr lang="en-US" sz="1600" dirty="0" smtClean="0"/>
              <a:t> </a:t>
            </a:r>
            <a:r>
              <a:rPr lang="en-US" sz="1600" b="1" dirty="0" smtClean="0"/>
              <a:t>QUERY KENDARAAN 2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n-US" sz="1600" dirty="0" err="1" smtClean="0"/>
              <a:t>Klik</a:t>
            </a:r>
            <a:r>
              <a:rPr lang="en-US" sz="1600" dirty="0" smtClean="0"/>
              <a:t> </a:t>
            </a:r>
            <a:r>
              <a:rPr lang="en-US" sz="1600" dirty="0" err="1" smtClean="0"/>
              <a:t>tombol</a:t>
            </a:r>
            <a:r>
              <a:rPr lang="en-US" sz="1600" dirty="0" smtClean="0"/>
              <a:t> View </a:t>
            </a:r>
            <a:r>
              <a:rPr lang="en-US" sz="1600" dirty="0" err="1" smtClean="0"/>
              <a:t>atau</a:t>
            </a:r>
            <a:r>
              <a:rPr lang="en-US" sz="1600" dirty="0" smtClean="0"/>
              <a:t> Run                   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menjalankan</a:t>
            </a:r>
            <a:r>
              <a:rPr lang="en-US" sz="1600" dirty="0" smtClean="0"/>
              <a:t> query </a:t>
            </a:r>
            <a:r>
              <a:rPr lang="en-US" sz="1600" dirty="0" err="1" smtClean="0"/>
              <a:t>tersebut</a:t>
            </a:r>
            <a:r>
              <a:rPr lang="en-US" sz="1600" dirty="0"/>
              <a:t>,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muncul</a:t>
            </a:r>
            <a:r>
              <a:rPr lang="en-US" sz="1600" dirty="0"/>
              <a:t> </a:t>
            </a:r>
            <a:r>
              <a:rPr lang="en-US" sz="1600" dirty="0" err="1"/>
              <a:t>hasil</a:t>
            </a:r>
            <a:r>
              <a:rPr lang="en-US" sz="1600" dirty="0"/>
              <a:t> query </a:t>
            </a:r>
            <a:r>
              <a:rPr lang="en-US" sz="1600" dirty="0" err="1"/>
              <a:t>berikut</a:t>
            </a:r>
            <a:r>
              <a:rPr lang="en-US" sz="1600" dirty="0"/>
              <a:t> :             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8320" r="93889" b="83485"/>
          <a:stretch/>
        </p:blipFill>
        <p:spPr>
          <a:xfrm>
            <a:off x="3400966" y="1847785"/>
            <a:ext cx="893128" cy="6736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5152" t="19809" r="31313" b="33322"/>
          <a:stretch/>
        </p:blipFill>
        <p:spPr>
          <a:xfrm>
            <a:off x="2070847" y="2619391"/>
            <a:ext cx="8123926" cy="400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7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Membuat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Query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207" y="1438265"/>
            <a:ext cx="110253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7"/>
            </a:pPr>
            <a:r>
              <a:rPr lang="en-US" sz="1600" dirty="0" err="1" smtClean="0"/>
              <a:t>Jika</a:t>
            </a:r>
            <a:r>
              <a:rPr lang="en-US" sz="1600" dirty="0" smtClean="0"/>
              <a:t> </a:t>
            </a:r>
            <a:r>
              <a:rPr lang="en-US" sz="1600" dirty="0" err="1" smtClean="0"/>
              <a:t>ingin</a:t>
            </a:r>
            <a:r>
              <a:rPr lang="en-US" sz="1600" dirty="0" smtClean="0"/>
              <a:t> </a:t>
            </a:r>
            <a:r>
              <a:rPr lang="en-US" sz="1600" dirty="0" err="1" smtClean="0"/>
              <a:t>kembali</a:t>
            </a:r>
            <a:r>
              <a:rPr lang="en-US" sz="1600" dirty="0" smtClean="0"/>
              <a:t> </a:t>
            </a:r>
            <a:r>
              <a:rPr lang="en-US" sz="1600" dirty="0" err="1" smtClean="0"/>
              <a:t>ke</a:t>
            </a:r>
            <a:r>
              <a:rPr lang="en-US" sz="1600" dirty="0" smtClean="0"/>
              <a:t> </a:t>
            </a:r>
            <a:r>
              <a:rPr lang="en-US" sz="1600" b="1" dirty="0" smtClean="0"/>
              <a:t>Design Query</a:t>
            </a:r>
            <a:r>
              <a:rPr lang="en-US" sz="1600" dirty="0" smtClean="0"/>
              <a:t>, </a:t>
            </a:r>
            <a:r>
              <a:rPr lang="en-US" sz="1600" dirty="0" err="1" smtClean="0"/>
              <a:t>klik</a:t>
            </a:r>
            <a:r>
              <a:rPr lang="en-US" sz="1600" dirty="0" smtClean="0"/>
              <a:t> </a:t>
            </a:r>
            <a:r>
              <a:rPr lang="en-US" sz="1600" dirty="0" err="1" smtClean="0"/>
              <a:t>tombol</a:t>
            </a:r>
            <a:r>
              <a:rPr lang="en-US" sz="1600" dirty="0" smtClean="0"/>
              <a:t> </a:t>
            </a:r>
            <a:r>
              <a:rPr lang="en-US" sz="1600" b="1" dirty="0" smtClean="0"/>
              <a:t>Design View</a:t>
            </a:r>
            <a:r>
              <a:rPr lang="en-US" sz="1600" dirty="0"/>
              <a:t>, </a:t>
            </a:r>
            <a:r>
              <a:rPr lang="en-US" sz="1600" dirty="0" err="1"/>
              <a:t>hingga</a:t>
            </a:r>
            <a:r>
              <a:rPr lang="en-US" sz="1600" dirty="0"/>
              <a:t> </a:t>
            </a:r>
            <a:r>
              <a:rPr lang="en-US" sz="1600" dirty="0" err="1"/>
              <a:t>kembali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tampilan</a:t>
            </a:r>
            <a:r>
              <a:rPr lang="en-US" sz="1600" dirty="0"/>
              <a:t> </a:t>
            </a:r>
            <a:r>
              <a:rPr lang="en-US" sz="1600" dirty="0" smtClean="0"/>
              <a:t>design </a:t>
            </a:r>
            <a:r>
              <a:rPr lang="en-US" sz="1600" dirty="0"/>
              <a:t>query </a:t>
            </a:r>
            <a:r>
              <a:rPr lang="en-US" sz="1600" dirty="0" err="1"/>
              <a:t>berikut</a:t>
            </a:r>
            <a:r>
              <a:rPr lang="en-US" sz="1600" dirty="0"/>
              <a:t> :    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778" r="87626" b="64657"/>
          <a:stretch/>
        </p:blipFill>
        <p:spPr>
          <a:xfrm>
            <a:off x="955692" y="1944965"/>
            <a:ext cx="1769701" cy="2217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5808" t="19988" r="17020" b="3064"/>
          <a:stretch/>
        </p:blipFill>
        <p:spPr>
          <a:xfrm>
            <a:off x="4098772" y="1944965"/>
            <a:ext cx="7447769" cy="4799052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2" idx="3"/>
          </p:cNvCxnSpPr>
          <p:nvPr/>
        </p:nvCxnSpPr>
        <p:spPr>
          <a:xfrm flipV="1">
            <a:off x="2725393" y="3053736"/>
            <a:ext cx="1373379" cy="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45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Tugas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41608" y="1431011"/>
            <a:ext cx="10888391" cy="3831102"/>
          </a:xfr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dirty="0" err="1" smtClean="0"/>
              <a:t>Buat</a:t>
            </a:r>
            <a:r>
              <a:rPr lang="en-US" sz="1600" dirty="0" smtClean="0"/>
              <a:t> </a:t>
            </a:r>
            <a:r>
              <a:rPr lang="en-US" sz="1600" b="1" dirty="0" smtClean="0"/>
              <a:t>database</a:t>
            </a:r>
            <a:r>
              <a:rPr lang="en-US" sz="1600" dirty="0" smtClean="0"/>
              <a:t> </a:t>
            </a:r>
            <a:r>
              <a:rPr lang="en-US" sz="1600" dirty="0" err="1" smtClean="0"/>
              <a:t>baru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nama</a:t>
            </a:r>
            <a:r>
              <a:rPr lang="en-US" sz="1600" dirty="0" smtClean="0"/>
              <a:t> </a:t>
            </a:r>
            <a:r>
              <a:rPr lang="en-US" sz="1600" b="1" dirty="0" smtClean="0"/>
              <a:t>NIM_NAMA_TUGAS1</a:t>
            </a:r>
            <a:r>
              <a:rPr lang="en-US" sz="1600" dirty="0" smtClean="0"/>
              <a:t>. </a:t>
            </a:r>
            <a:r>
              <a:rPr lang="en-US" sz="1600" dirty="0" err="1" smtClean="0"/>
              <a:t>Buat</a:t>
            </a:r>
            <a:r>
              <a:rPr lang="en-US" sz="1600" dirty="0" smtClean="0"/>
              <a:t> 3 </a:t>
            </a:r>
            <a:r>
              <a:rPr lang="en-US" sz="1600" dirty="0" err="1" smtClean="0"/>
              <a:t>Tabel</a:t>
            </a:r>
            <a:r>
              <a:rPr lang="en-US" sz="1600" dirty="0" smtClean="0"/>
              <a:t> </a:t>
            </a:r>
            <a:r>
              <a:rPr lang="en-US" sz="1600" dirty="0" err="1"/>
              <a:t>baru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b="1" dirty="0"/>
              <a:t>Table Design</a:t>
            </a:r>
            <a:r>
              <a:rPr lang="en-US" sz="1600" dirty="0"/>
              <a:t> </a:t>
            </a:r>
            <a:r>
              <a:rPr lang="en-US" sz="1600" dirty="0" err="1" smtClean="0"/>
              <a:t>seperti</a:t>
            </a:r>
            <a:r>
              <a:rPr lang="en-US" sz="1600" dirty="0" smtClean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smtClean="0"/>
              <a:t>:</a:t>
            </a:r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dirty="0" smtClean="0"/>
              <a:t>Field </a:t>
            </a:r>
            <a:r>
              <a:rPr lang="en-US" sz="1600" b="1" dirty="0" smtClean="0"/>
              <a:t>Nama </a:t>
            </a:r>
            <a:r>
              <a:rPr lang="en-US" sz="1600" b="1" dirty="0" err="1" smtClean="0"/>
              <a:t>Barang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b="1" dirty="0" err="1" smtClean="0"/>
              <a:t>Tabel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Barang</a:t>
            </a:r>
            <a:r>
              <a:rPr lang="en-US" sz="1600" dirty="0" smtClean="0"/>
              <a:t> </a:t>
            </a:r>
            <a:r>
              <a:rPr lang="en-US" sz="1600" dirty="0" err="1" smtClean="0"/>
              <a:t>gunakan</a:t>
            </a:r>
            <a:r>
              <a:rPr lang="en-US" sz="1600" dirty="0" smtClean="0"/>
              <a:t> </a:t>
            </a:r>
            <a:r>
              <a:rPr lang="en-US" sz="1600" dirty="0" err="1" smtClean="0"/>
              <a:t>tipe</a:t>
            </a:r>
            <a:r>
              <a:rPr lang="en-US" sz="1600" dirty="0" smtClean="0"/>
              <a:t> data </a:t>
            </a:r>
            <a:r>
              <a:rPr lang="en-US" sz="1600" b="1" dirty="0" smtClean="0"/>
              <a:t>Lookup Wizard</a:t>
            </a:r>
            <a:r>
              <a:rPr lang="en-US" sz="1600" dirty="0" smtClean="0"/>
              <a:t>, </a:t>
            </a:r>
            <a:r>
              <a:rPr lang="en-US" sz="1600" dirty="0" err="1" smtClean="0"/>
              <a:t>isikan</a:t>
            </a:r>
            <a:r>
              <a:rPr lang="en-US" sz="1600" dirty="0" smtClean="0"/>
              <a:t> </a:t>
            </a:r>
            <a:r>
              <a:rPr lang="en-US" sz="1600" dirty="0" err="1" smtClean="0"/>
              <a:t>daftar</a:t>
            </a:r>
            <a:r>
              <a:rPr lang="en-US" sz="1600" dirty="0" smtClean="0"/>
              <a:t> </a:t>
            </a:r>
            <a:r>
              <a:rPr lang="en-US" sz="1600" dirty="0" err="1" smtClean="0"/>
              <a:t>nama</a:t>
            </a:r>
            <a:r>
              <a:rPr lang="en-US" sz="1600" dirty="0" smtClean="0"/>
              <a:t> </a:t>
            </a:r>
            <a:r>
              <a:rPr lang="en-US" sz="1600" dirty="0" err="1" smtClean="0"/>
              <a:t>barang</a:t>
            </a:r>
            <a:r>
              <a:rPr lang="en-US" sz="1600" dirty="0" smtClean="0"/>
              <a:t> </a:t>
            </a:r>
            <a:r>
              <a:rPr lang="en-US" sz="1600" dirty="0" err="1" smtClean="0"/>
              <a:t>sesuai</a:t>
            </a:r>
            <a:r>
              <a:rPr lang="en-US" sz="1600" dirty="0" smtClean="0"/>
              <a:t> </a:t>
            </a:r>
            <a:r>
              <a:rPr lang="en-US" sz="1600" dirty="0" err="1" smtClean="0"/>
              <a:t>ketentuan</a:t>
            </a:r>
            <a:r>
              <a:rPr lang="en-US" sz="1600" dirty="0" smtClean="0"/>
              <a:t> </a:t>
            </a:r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dirty="0"/>
              <a:t>Field </a:t>
            </a:r>
            <a:r>
              <a:rPr lang="en-US" sz="1600" b="1" dirty="0" err="1" smtClean="0"/>
              <a:t>Kode</a:t>
            </a:r>
            <a:r>
              <a:rPr lang="en-US" sz="1600" b="1" dirty="0" smtClean="0"/>
              <a:t> Supplier</a:t>
            </a:r>
            <a:r>
              <a:rPr lang="en-US" sz="1600" dirty="0" smtClean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b="1" dirty="0" err="1"/>
              <a:t>Tabel</a:t>
            </a:r>
            <a:r>
              <a:rPr lang="en-US" sz="1600" b="1" dirty="0"/>
              <a:t> </a:t>
            </a:r>
            <a:r>
              <a:rPr lang="en-US" sz="1600" b="1" dirty="0" err="1" smtClean="0"/>
              <a:t>Pembelian</a:t>
            </a:r>
            <a:r>
              <a:rPr lang="en-US" sz="1600" dirty="0" smtClean="0"/>
              <a:t> </a:t>
            </a:r>
            <a:r>
              <a:rPr lang="en-US" sz="1600" dirty="0" err="1"/>
              <a:t>gunakan</a:t>
            </a:r>
            <a:r>
              <a:rPr lang="en-US" sz="1600" dirty="0"/>
              <a:t> </a:t>
            </a:r>
            <a:r>
              <a:rPr lang="en-US" sz="1600" dirty="0" err="1"/>
              <a:t>tipe</a:t>
            </a:r>
            <a:r>
              <a:rPr lang="en-US" sz="1600" dirty="0"/>
              <a:t> data </a:t>
            </a:r>
            <a:r>
              <a:rPr lang="en-US" sz="1600" b="1" dirty="0"/>
              <a:t>Lookup </a:t>
            </a:r>
            <a:r>
              <a:rPr lang="en-US" sz="1600" b="1" dirty="0" smtClean="0"/>
              <a:t>Wizard</a:t>
            </a:r>
            <a:r>
              <a:rPr lang="en-US" sz="1600" dirty="0" smtClean="0"/>
              <a:t> yang </a:t>
            </a:r>
            <a:r>
              <a:rPr lang="en-US" sz="1600" dirty="0" err="1" smtClean="0"/>
              <a:t>mengacu</a:t>
            </a:r>
            <a:r>
              <a:rPr lang="en-US" sz="1600" dirty="0" smtClean="0"/>
              <a:t> </a:t>
            </a:r>
            <a:r>
              <a:rPr lang="en-US" sz="1600" dirty="0" err="1" smtClean="0"/>
              <a:t>kepada</a:t>
            </a:r>
            <a:r>
              <a:rPr lang="en-US" sz="1600" dirty="0" smtClean="0"/>
              <a:t> field </a:t>
            </a:r>
            <a:r>
              <a:rPr lang="en-US" sz="1600" b="1" dirty="0" err="1" smtClean="0"/>
              <a:t>Kode</a:t>
            </a:r>
            <a:r>
              <a:rPr lang="en-US" sz="1600" b="1" dirty="0" smtClean="0"/>
              <a:t> Supplier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b="1" dirty="0" err="1" smtClean="0"/>
              <a:t>Tabel</a:t>
            </a:r>
            <a:r>
              <a:rPr lang="en-US" sz="1600" b="1" dirty="0" smtClean="0"/>
              <a:t> Supplier</a:t>
            </a:r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dirty="0" smtClean="0"/>
              <a:t>Field </a:t>
            </a:r>
            <a:r>
              <a:rPr lang="en-US" sz="1600" b="1" dirty="0" err="1"/>
              <a:t>Kode</a:t>
            </a:r>
            <a:r>
              <a:rPr lang="en-US" sz="1600" b="1" dirty="0"/>
              <a:t> </a:t>
            </a:r>
            <a:r>
              <a:rPr lang="en-US" sz="1600" b="1" dirty="0" err="1" smtClean="0"/>
              <a:t>Barang</a:t>
            </a:r>
            <a:r>
              <a:rPr lang="en-US" sz="1600" dirty="0" smtClean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b="1" dirty="0" err="1"/>
              <a:t>Tabel</a:t>
            </a:r>
            <a:r>
              <a:rPr lang="en-US" sz="1600" b="1" dirty="0"/>
              <a:t> </a:t>
            </a:r>
            <a:r>
              <a:rPr lang="en-US" sz="1600" b="1" dirty="0" err="1"/>
              <a:t>Pembelian</a:t>
            </a:r>
            <a:r>
              <a:rPr lang="en-US" sz="1600" dirty="0"/>
              <a:t> </a:t>
            </a:r>
            <a:r>
              <a:rPr lang="en-US" sz="1600" dirty="0" err="1"/>
              <a:t>gunakan</a:t>
            </a:r>
            <a:r>
              <a:rPr lang="en-US" sz="1600" dirty="0"/>
              <a:t> </a:t>
            </a:r>
            <a:r>
              <a:rPr lang="en-US" sz="1600" dirty="0" err="1"/>
              <a:t>tipe</a:t>
            </a:r>
            <a:r>
              <a:rPr lang="en-US" sz="1600" dirty="0"/>
              <a:t> data </a:t>
            </a:r>
            <a:r>
              <a:rPr lang="en-US" sz="1600" b="1" dirty="0"/>
              <a:t>Lookup Wizard</a:t>
            </a:r>
            <a:r>
              <a:rPr lang="en-US" sz="1600" dirty="0"/>
              <a:t> yang </a:t>
            </a:r>
            <a:r>
              <a:rPr lang="en-US" sz="1600" dirty="0" err="1"/>
              <a:t>mengacu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field </a:t>
            </a:r>
            <a:r>
              <a:rPr lang="en-US" sz="1600" b="1" dirty="0" err="1"/>
              <a:t>Kode</a:t>
            </a:r>
            <a:r>
              <a:rPr lang="en-US" sz="1600" b="1" dirty="0"/>
              <a:t> </a:t>
            </a:r>
            <a:r>
              <a:rPr lang="en-US" sz="1600" b="1" dirty="0" err="1" smtClean="0"/>
              <a:t>Barang</a:t>
            </a:r>
            <a:r>
              <a:rPr lang="en-US" sz="1600" dirty="0" smtClean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b="1" dirty="0" err="1"/>
              <a:t>Tabel</a:t>
            </a:r>
            <a:r>
              <a:rPr lang="en-US" sz="1600" b="1" dirty="0"/>
              <a:t> </a:t>
            </a:r>
            <a:r>
              <a:rPr lang="en-US" sz="1600" b="1" dirty="0" err="1" smtClean="0"/>
              <a:t>Barang</a:t>
            </a: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959813"/>
              </p:ext>
            </p:extLst>
          </p:nvPr>
        </p:nvGraphicFramePr>
        <p:xfrm>
          <a:off x="1257058" y="2189846"/>
          <a:ext cx="4426566" cy="11807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7916">
                  <a:extLst>
                    <a:ext uri="{9D8B030D-6E8A-4147-A177-3AD203B41FA5}">
                      <a16:colId xmlns:a16="http://schemas.microsoft.com/office/drawing/2014/main" val="591194"/>
                    </a:ext>
                  </a:extLst>
                </a:gridCol>
                <a:gridCol w="1223697">
                  <a:extLst>
                    <a:ext uri="{9D8B030D-6E8A-4147-A177-3AD203B41FA5}">
                      <a16:colId xmlns:a16="http://schemas.microsoft.com/office/drawing/2014/main" val="1265251842"/>
                    </a:ext>
                  </a:extLst>
                </a:gridCol>
                <a:gridCol w="1155475">
                  <a:extLst>
                    <a:ext uri="{9D8B030D-6E8A-4147-A177-3AD203B41FA5}">
                      <a16:colId xmlns:a16="http://schemas.microsoft.com/office/drawing/2014/main" val="1135204974"/>
                    </a:ext>
                  </a:extLst>
                </a:gridCol>
                <a:gridCol w="969478">
                  <a:extLst>
                    <a:ext uri="{9D8B030D-6E8A-4147-A177-3AD203B41FA5}">
                      <a16:colId xmlns:a16="http://schemas.microsoft.com/office/drawing/2014/main" val="85375868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Kode Barang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Nama Barang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Harga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Satuan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410504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BRG001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Xiaomi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Rp 3500000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127685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BRG002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Samsung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Rp 8000000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076019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BRG003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Iphone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Rp 10000000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61699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BRG004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Oppo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Rp 4000000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630755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BRG005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Vivo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Rp 3000000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Unit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0662752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954919"/>
              </p:ext>
            </p:extLst>
          </p:nvPr>
        </p:nvGraphicFramePr>
        <p:xfrm>
          <a:off x="5864785" y="2189846"/>
          <a:ext cx="5430744" cy="1261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350">
                  <a:extLst>
                    <a:ext uri="{9D8B030D-6E8A-4147-A177-3AD203B41FA5}">
                      <a16:colId xmlns:a16="http://schemas.microsoft.com/office/drawing/2014/main" val="1054536720"/>
                    </a:ext>
                  </a:extLst>
                </a:gridCol>
                <a:gridCol w="1332909">
                  <a:extLst>
                    <a:ext uri="{9D8B030D-6E8A-4147-A177-3AD203B41FA5}">
                      <a16:colId xmlns:a16="http://schemas.microsoft.com/office/drawing/2014/main" val="2595943014"/>
                    </a:ext>
                  </a:extLst>
                </a:gridCol>
                <a:gridCol w="1342272">
                  <a:extLst>
                    <a:ext uri="{9D8B030D-6E8A-4147-A177-3AD203B41FA5}">
                      <a16:colId xmlns:a16="http://schemas.microsoft.com/office/drawing/2014/main" val="2526848633"/>
                    </a:ext>
                  </a:extLst>
                </a:gridCol>
                <a:gridCol w="1170587">
                  <a:extLst>
                    <a:ext uri="{9D8B030D-6E8A-4147-A177-3AD203B41FA5}">
                      <a16:colId xmlns:a16="http://schemas.microsoft.com/office/drawing/2014/main" val="2056832511"/>
                    </a:ext>
                  </a:extLst>
                </a:gridCol>
                <a:gridCol w="1248626">
                  <a:extLst>
                    <a:ext uri="{9D8B030D-6E8A-4147-A177-3AD203B41FA5}">
                      <a16:colId xmlns:a16="http://schemas.microsoft.com/office/drawing/2014/main" val="348068869"/>
                    </a:ext>
                  </a:extLst>
                </a:gridCol>
              </a:tblGrid>
              <a:tr h="192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Kode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</a:rPr>
                        <a:t>Pembelian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Kode</a:t>
                      </a:r>
                      <a:r>
                        <a:rPr lang="en-US" sz="1200" dirty="0" smtClean="0">
                          <a:effectLst/>
                        </a:rPr>
                        <a:t> Supplier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Kode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</a:rPr>
                        <a:t>Barang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Jumlah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extLst>
                  <a:ext uri="{0D108BD9-81ED-4DB2-BD59-A6C34878D82A}">
                    <a16:rowId xmlns:a16="http://schemas.microsoft.com/office/drawing/2014/main" val="4232246030"/>
                  </a:ext>
                </a:extLst>
              </a:tr>
              <a:tr h="192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BL001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SP002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BRG002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extLst>
                  <a:ext uri="{0D108BD9-81ED-4DB2-BD59-A6C34878D82A}">
                    <a16:rowId xmlns:a16="http://schemas.microsoft.com/office/drawing/2014/main" val="3406023548"/>
                  </a:ext>
                </a:extLst>
              </a:tr>
              <a:tr h="192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BL002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SP001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BRG005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extLst>
                  <a:ext uri="{0D108BD9-81ED-4DB2-BD59-A6C34878D82A}">
                    <a16:rowId xmlns:a16="http://schemas.microsoft.com/office/drawing/2014/main" val="1851427416"/>
                  </a:ext>
                </a:extLst>
              </a:tr>
              <a:tr h="192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BL003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SP003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BRG001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extLst>
                  <a:ext uri="{0D108BD9-81ED-4DB2-BD59-A6C34878D82A}">
                    <a16:rowId xmlns:a16="http://schemas.microsoft.com/office/drawing/2014/main" val="486057344"/>
                  </a:ext>
                </a:extLst>
              </a:tr>
              <a:tr h="192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BL004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SP002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BRG004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extLst>
                  <a:ext uri="{0D108BD9-81ED-4DB2-BD59-A6C34878D82A}">
                    <a16:rowId xmlns:a16="http://schemas.microsoft.com/office/drawing/2014/main" val="3384537685"/>
                  </a:ext>
                </a:extLst>
              </a:tr>
              <a:tr h="192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BL005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SP003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BRG003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1" marR="68541" marT="0" marB="0" anchor="b"/>
                </a:tc>
                <a:extLst>
                  <a:ext uri="{0D108BD9-81ED-4DB2-BD59-A6C34878D82A}">
                    <a16:rowId xmlns:a16="http://schemas.microsoft.com/office/drawing/2014/main" val="3892683746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904426"/>
              </p:ext>
            </p:extLst>
          </p:nvPr>
        </p:nvGraphicFramePr>
        <p:xfrm>
          <a:off x="3738282" y="3814072"/>
          <a:ext cx="4253005" cy="787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3054">
                  <a:extLst>
                    <a:ext uri="{9D8B030D-6E8A-4147-A177-3AD203B41FA5}">
                      <a16:colId xmlns:a16="http://schemas.microsoft.com/office/drawing/2014/main" val="3849726880"/>
                    </a:ext>
                  </a:extLst>
                </a:gridCol>
                <a:gridCol w="1742773">
                  <a:extLst>
                    <a:ext uri="{9D8B030D-6E8A-4147-A177-3AD203B41FA5}">
                      <a16:colId xmlns:a16="http://schemas.microsoft.com/office/drawing/2014/main" val="3561642908"/>
                    </a:ext>
                  </a:extLst>
                </a:gridCol>
                <a:gridCol w="1167178">
                  <a:extLst>
                    <a:ext uri="{9D8B030D-6E8A-4147-A177-3AD203B41FA5}">
                      <a16:colId xmlns:a16="http://schemas.microsoft.com/office/drawing/2014/main" val="6457754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Kode Supplier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Nama Supplier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Alamat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787750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SP001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B-Cell Corp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Pharmindo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166791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SP002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Arasy</a:t>
                      </a:r>
                      <a:r>
                        <a:rPr lang="en-US" sz="1200" dirty="0">
                          <a:effectLst/>
                        </a:rPr>
                        <a:t> Store Indonesia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Cihanjuang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700812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SP003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PT Emjeystore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Pasirhonje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52689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14237" y="1926651"/>
            <a:ext cx="1280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Tabel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Barang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743437" y="1937764"/>
            <a:ext cx="15651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Tabel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Pembelian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06233" y="3506295"/>
            <a:ext cx="1384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Tabel</a:t>
            </a:r>
            <a:r>
              <a:rPr lang="en-US" sz="1400" b="1" dirty="0" smtClean="0"/>
              <a:t> Supplier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37660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Tugas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41608" y="1431011"/>
            <a:ext cx="10888391" cy="3831102"/>
          </a:xfr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r>
              <a:rPr lang="en-US" sz="1600" dirty="0" err="1" smtClean="0"/>
              <a:t>Buatlah</a:t>
            </a:r>
            <a:r>
              <a:rPr lang="en-US" sz="1600" dirty="0" smtClean="0"/>
              <a:t> query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nama</a:t>
            </a:r>
            <a:r>
              <a:rPr lang="en-US" sz="1600" dirty="0" smtClean="0"/>
              <a:t> </a:t>
            </a:r>
            <a:r>
              <a:rPr lang="en-US" sz="1600" b="1" dirty="0" smtClean="0"/>
              <a:t>Query </a:t>
            </a:r>
            <a:r>
              <a:rPr lang="en-US" sz="1600" b="1" dirty="0" err="1" smtClean="0"/>
              <a:t>Pembelian</a:t>
            </a:r>
            <a:r>
              <a:rPr lang="en-US" sz="1600" dirty="0" smtClean="0"/>
              <a:t> </a:t>
            </a:r>
            <a:r>
              <a:rPr lang="en-US" sz="1600" dirty="0" err="1" smtClean="0"/>
              <a:t>menggunakan</a:t>
            </a:r>
            <a:r>
              <a:rPr lang="en-US" sz="1600" dirty="0" smtClean="0"/>
              <a:t> </a:t>
            </a:r>
            <a:r>
              <a:rPr lang="en-US" sz="1600" b="1" dirty="0" smtClean="0"/>
              <a:t>Query Design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menampilkan</a:t>
            </a:r>
            <a:r>
              <a:rPr lang="en-US" sz="1600" dirty="0" smtClean="0"/>
              <a:t> query </a:t>
            </a:r>
            <a:r>
              <a:rPr lang="en-US" sz="1600" dirty="0" err="1" smtClean="0"/>
              <a:t>seperti</a:t>
            </a:r>
            <a:r>
              <a:rPr lang="en-US" sz="1600" dirty="0" smtClean="0"/>
              <a:t> </a:t>
            </a:r>
            <a:r>
              <a:rPr lang="en-US" sz="1600" dirty="0" err="1" smtClean="0"/>
              <a:t>berikut</a:t>
            </a:r>
            <a:r>
              <a:rPr lang="en-US" sz="1600" dirty="0" smtClean="0"/>
              <a:t> :</a:t>
            </a:r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 smtClean="0"/>
          </a:p>
          <a:p>
            <a:pPr marL="285750" indent="-28575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Field </a:t>
            </a:r>
            <a:r>
              <a:rPr lang="en-US" sz="1600" b="1" dirty="0" smtClean="0"/>
              <a:t>Id </a:t>
            </a:r>
            <a:r>
              <a:rPr lang="en-US" sz="1600" dirty="0" err="1" smtClean="0"/>
              <a:t>diambil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b="1" dirty="0" err="1" smtClean="0"/>
              <a:t>Tabel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Pembelian</a:t>
            </a:r>
            <a:endParaRPr lang="en-US" sz="1600" b="1" dirty="0" smtClean="0"/>
          </a:p>
          <a:p>
            <a:pPr marL="285750" indent="-28575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Field </a:t>
            </a:r>
            <a:r>
              <a:rPr lang="en-US" sz="1600" b="1" dirty="0" err="1" smtClean="0"/>
              <a:t>Kode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Pembelian</a:t>
            </a:r>
            <a:r>
              <a:rPr lang="en-US" sz="1600" b="1" dirty="0" smtClean="0"/>
              <a:t> </a:t>
            </a:r>
            <a:r>
              <a:rPr lang="en-US" sz="1600" dirty="0" err="1"/>
              <a:t>diambil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b="1" dirty="0" err="1"/>
              <a:t>Tabel</a:t>
            </a:r>
            <a:r>
              <a:rPr lang="en-US" sz="1600" b="1" dirty="0"/>
              <a:t> </a:t>
            </a:r>
            <a:r>
              <a:rPr lang="en-US" sz="1600" b="1" dirty="0" err="1" smtClean="0"/>
              <a:t>Pembelian</a:t>
            </a:r>
            <a:endParaRPr lang="en-US" sz="1600" b="1" dirty="0" smtClean="0"/>
          </a:p>
          <a:p>
            <a:pPr marL="285750" indent="-28575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Field </a:t>
            </a:r>
            <a:r>
              <a:rPr lang="en-US" sz="1600" b="1" dirty="0" err="1" smtClean="0"/>
              <a:t>Kode</a:t>
            </a:r>
            <a:r>
              <a:rPr lang="en-US" sz="1600" b="1" dirty="0" smtClean="0"/>
              <a:t> Supplier </a:t>
            </a:r>
            <a:r>
              <a:rPr lang="en-US" sz="1600" dirty="0" err="1"/>
              <a:t>diambil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b="1" dirty="0" err="1"/>
              <a:t>Tabel</a:t>
            </a:r>
            <a:r>
              <a:rPr lang="en-US" sz="1600" b="1" dirty="0"/>
              <a:t> </a:t>
            </a:r>
            <a:r>
              <a:rPr lang="en-US" sz="1600" b="1" dirty="0" err="1" smtClean="0"/>
              <a:t>Pembelian</a:t>
            </a:r>
            <a:endParaRPr lang="en-US" sz="1600" b="1" dirty="0" smtClean="0"/>
          </a:p>
          <a:p>
            <a:pPr marL="285750" indent="-28575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Field </a:t>
            </a:r>
            <a:r>
              <a:rPr lang="en-US" sz="1600" b="1" dirty="0" smtClean="0"/>
              <a:t>Nama Supplier </a:t>
            </a:r>
            <a:r>
              <a:rPr lang="en-US" sz="1600" dirty="0" err="1"/>
              <a:t>diambil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b="1" dirty="0" err="1"/>
              <a:t>Tabel</a:t>
            </a:r>
            <a:r>
              <a:rPr lang="en-US" sz="1600" b="1" dirty="0"/>
              <a:t> </a:t>
            </a:r>
            <a:r>
              <a:rPr lang="en-US" sz="1600" b="1" dirty="0" smtClean="0"/>
              <a:t>Supplier</a:t>
            </a:r>
          </a:p>
          <a:p>
            <a:pPr marL="285750" indent="-28575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Field </a:t>
            </a:r>
            <a:r>
              <a:rPr lang="en-US" sz="1600" b="1" dirty="0" smtClean="0"/>
              <a:t>Nama </a:t>
            </a:r>
            <a:r>
              <a:rPr lang="en-US" sz="1600" b="1" dirty="0" err="1" smtClean="0"/>
              <a:t>Barang</a:t>
            </a:r>
            <a:r>
              <a:rPr lang="en-US" sz="1600" b="1" dirty="0" smtClean="0"/>
              <a:t> </a:t>
            </a:r>
            <a:r>
              <a:rPr lang="en-US" sz="1600" dirty="0" err="1"/>
              <a:t>diambil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b="1" dirty="0" err="1"/>
              <a:t>Tabel</a:t>
            </a:r>
            <a:r>
              <a:rPr lang="en-US" sz="1600" b="1" dirty="0"/>
              <a:t> </a:t>
            </a:r>
            <a:r>
              <a:rPr lang="en-US" sz="1600" b="1" dirty="0" err="1" smtClean="0"/>
              <a:t>Barang</a:t>
            </a:r>
            <a:endParaRPr lang="en-US" sz="1600" b="1" dirty="0" smtClean="0"/>
          </a:p>
          <a:p>
            <a:pPr marL="285750" indent="-28575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Field </a:t>
            </a:r>
            <a:r>
              <a:rPr lang="en-US" sz="1600" b="1" dirty="0" err="1" smtClean="0"/>
              <a:t>Harga</a:t>
            </a:r>
            <a:r>
              <a:rPr lang="en-US" sz="1600" b="1" dirty="0" smtClean="0"/>
              <a:t> </a:t>
            </a:r>
            <a:r>
              <a:rPr lang="en-US" sz="1600" dirty="0" err="1"/>
              <a:t>diambil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b="1" dirty="0" err="1"/>
              <a:t>Tabel</a:t>
            </a:r>
            <a:r>
              <a:rPr lang="en-US" sz="1600" b="1" dirty="0"/>
              <a:t> </a:t>
            </a:r>
            <a:r>
              <a:rPr lang="en-US" sz="1600" b="1" dirty="0" err="1" smtClean="0"/>
              <a:t>Barang</a:t>
            </a:r>
            <a:endParaRPr lang="en-US" sz="1600" b="1" dirty="0" smtClean="0"/>
          </a:p>
          <a:p>
            <a:pPr marL="285750" indent="-28575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Field </a:t>
            </a:r>
            <a:r>
              <a:rPr lang="en-US" sz="1600" b="1" dirty="0" err="1" smtClean="0"/>
              <a:t>Jumlah</a:t>
            </a:r>
            <a:r>
              <a:rPr lang="en-US" sz="1600" b="1" dirty="0" smtClean="0"/>
              <a:t> </a:t>
            </a:r>
            <a:r>
              <a:rPr lang="en-US" sz="1600" dirty="0" err="1"/>
              <a:t>diambil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b="1" dirty="0" err="1"/>
              <a:t>Tabel</a:t>
            </a:r>
            <a:r>
              <a:rPr lang="en-US" sz="1600" b="1" dirty="0"/>
              <a:t> </a:t>
            </a:r>
            <a:r>
              <a:rPr lang="en-US" sz="1600" b="1" dirty="0" err="1" smtClean="0"/>
              <a:t>Pembelian</a:t>
            </a:r>
            <a:endParaRPr lang="en-US" sz="1600" b="1" dirty="0" smtClean="0"/>
          </a:p>
          <a:p>
            <a:pPr marL="285750" indent="-28575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Field </a:t>
            </a:r>
            <a:r>
              <a:rPr lang="en-US" sz="1600" b="1" dirty="0" err="1" smtClean="0"/>
              <a:t>Satuan</a:t>
            </a:r>
            <a:r>
              <a:rPr lang="en-US" sz="1600" b="1" dirty="0" smtClean="0"/>
              <a:t> </a:t>
            </a:r>
            <a:r>
              <a:rPr lang="en-US" sz="1600" dirty="0" err="1"/>
              <a:t>diambil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b="1" dirty="0" err="1"/>
              <a:t>Tabel</a:t>
            </a:r>
            <a:r>
              <a:rPr lang="en-US" sz="1600" b="1" dirty="0"/>
              <a:t> </a:t>
            </a:r>
            <a:r>
              <a:rPr lang="en-US" sz="1600" b="1" dirty="0" err="1" smtClean="0"/>
              <a:t>Barang</a:t>
            </a:r>
            <a:endParaRPr lang="en-US" sz="1600" b="1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</a:pPr>
            <a:endParaRPr lang="en-US" sz="1600" dirty="0"/>
          </a:p>
          <a:p>
            <a:pPr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5202" t="19988" r="16363" b="60258"/>
          <a:stretch/>
        </p:blipFill>
        <p:spPr>
          <a:xfrm>
            <a:off x="833717" y="2089863"/>
            <a:ext cx="10712824" cy="177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8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Tugas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41608" y="1431011"/>
            <a:ext cx="10888391" cy="4422942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 err="1" smtClean="0"/>
              <a:t>Ketentuan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Pengumpulan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Tugas</a:t>
            </a:r>
            <a:endParaRPr lang="en-US" sz="1600" b="1" u="sng" dirty="0" smtClean="0"/>
          </a:p>
          <a:p>
            <a:pPr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 smtClean="0"/>
              <a:t>Buatlah</a:t>
            </a:r>
            <a:r>
              <a:rPr lang="en-US" sz="1600" dirty="0" smtClean="0"/>
              <a:t> database, table, </a:t>
            </a:r>
            <a:r>
              <a:rPr lang="en-US" sz="1600" dirty="0" err="1" smtClean="0"/>
              <a:t>dan</a:t>
            </a:r>
            <a:r>
              <a:rPr lang="en-US" sz="1600" dirty="0" smtClean="0"/>
              <a:t> query </a:t>
            </a:r>
            <a:r>
              <a:rPr lang="en-US" sz="1600" dirty="0" err="1" smtClean="0"/>
              <a:t>sesuai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petunjuk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soal</a:t>
            </a:r>
            <a:r>
              <a:rPr lang="en-US" sz="1600" dirty="0" smtClean="0"/>
              <a:t> </a:t>
            </a:r>
            <a:r>
              <a:rPr lang="en-US" sz="1600" dirty="0" err="1" smtClean="0"/>
              <a:t>menggunakan</a:t>
            </a:r>
            <a:r>
              <a:rPr lang="en-US" sz="1600" dirty="0" smtClean="0"/>
              <a:t> Ms. Access</a:t>
            </a:r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 smtClean="0"/>
              <a:t>Buatlah</a:t>
            </a:r>
            <a:r>
              <a:rPr lang="en-US" sz="1600" dirty="0" smtClean="0"/>
              <a:t> </a:t>
            </a:r>
            <a:r>
              <a:rPr lang="en-US" sz="1600" dirty="0" err="1" smtClean="0"/>
              <a:t>langkah-langkah</a:t>
            </a:r>
            <a:r>
              <a:rPr lang="en-US" sz="1600" dirty="0" smtClean="0"/>
              <a:t> </a:t>
            </a:r>
            <a:r>
              <a:rPr lang="en-US" sz="1600" dirty="0" err="1" smtClean="0"/>
              <a:t>pengerjaan</a:t>
            </a:r>
            <a:r>
              <a:rPr lang="en-US" sz="1600" dirty="0" smtClean="0"/>
              <a:t> </a:t>
            </a:r>
            <a:r>
              <a:rPr lang="en-US" sz="1600" dirty="0" err="1" smtClean="0"/>
              <a:t>soal</a:t>
            </a:r>
            <a:r>
              <a:rPr lang="en-US" sz="1600" dirty="0"/>
              <a:t> </a:t>
            </a:r>
            <a:r>
              <a:rPr lang="en-US" sz="1600" dirty="0" err="1" smtClean="0"/>
              <a:t>tersebut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bentuk</a:t>
            </a:r>
            <a:r>
              <a:rPr lang="en-US" sz="1600" dirty="0" smtClean="0"/>
              <a:t> screenshot </a:t>
            </a:r>
            <a:r>
              <a:rPr lang="en-US" sz="1600" dirty="0" err="1" smtClean="0"/>
              <a:t>berserta</a:t>
            </a:r>
            <a:r>
              <a:rPr lang="en-US" sz="1600" dirty="0" smtClean="0"/>
              <a:t> </a:t>
            </a:r>
            <a:r>
              <a:rPr lang="en-US" sz="1600" dirty="0" err="1" smtClean="0"/>
              <a:t>deskripsi</a:t>
            </a:r>
            <a:r>
              <a:rPr lang="en-US" sz="1600" dirty="0" err="1" smtClean="0"/>
              <a:t>nya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bentuk</a:t>
            </a:r>
            <a:r>
              <a:rPr lang="en-US" sz="1600" dirty="0" smtClean="0"/>
              <a:t> file </a:t>
            </a:r>
            <a:r>
              <a:rPr lang="en-US" sz="1600" b="1" dirty="0" smtClean="0"/>
              <a:t>word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format </a:t>
            </a:r>
            <a:r>
              <a:rPr lang="en-US" sz="1600" b="1" dirty="0" err="1" smtClean="0"/>
              <a:t>nama</a:t>
            </a:r>
            <a:r>
              <a:rPr lang="en-US" sz="1600" b="1" dirty="0" smtClean="0"/>
              <a:t> file -&gt; NIM_NAMA_TUGAS1.docx</a:t>
            </a:r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 smtClean="0"/>
              <a:t>Masukkan</a:t>
            </a:r>
            <a:r>
              <a:rPr lang="en-US" sz="1600" dirty="0" smtClean="0"/>
              <a:t> database </a:t>
            </a:r>
            <a:r>
              <a:rPr lang="en-US" sz="1600" dirty="0" err="1" smtClean="0"/>
              <a:t>dan</a:t>
            </a:r>
            <a:r>
              <a:rPr lang="en-US" sz="1600" dirty="0" smtClean="0"/>
              <a:t> file word </a:t>
            </a:r>
            <a:r>
              <a:rPr lang="en-US" sz="1600" dirty="0" err="1" smtClean="0"/>
              <a:t>dalam</a:t>
            </a:r>
            <a:r>
              <a:rPr lang="en-US" sz="1600" dirty="0" smtClean="0"/>
              <a:t> 1 folder, </a:t>
            </a:r>
            <a:r>
              <a:rPr lang="en-US" sz="1600" dirty="0" err="1" smtClean="0"/>
              <a:t>beri</a:t>
            </a:r>
            <a:r>
              <a:rPr lang="en-US" sz="1600" dirty="0" smtClean="0"/>
              <a:t> </a:t>
            </a:r>
            <a:r>
              <a:rPr lang="en-US" sz="1600" dirty="0" err="1" smtClean="0"/>
              <a:t>nama</a:t>
            </a:r>
            <a:r>
              <a:rPr lang="en-US" sz="1600" dirty="0" smtClean="0"/>
              <a:t> folder </a:t>
            </a:r>
            <a:r>
              <a:rPr lang="en-US" sz="1600" dirty="0" err="1" smtClean="0"/>
              <a:t>tersebut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b="1" dirty="0" smtClean="0"/>
              <a:t>format -&gt; NIM_NAMA_TUGAS1</a:t>
            </a:r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b="1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b="1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b="1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b="1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b="1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b="1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b="1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b="1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/>
              <a:t>Compress folder </a:t>
            </a:r>
            <a:r>
              <a:rPr lang="en-US" sz="1600" dirty="0" err="1" smtClean="0"/>
              <a:t>tersebut</a:t>
            </a:r>
            <a:r>
              <a:rPr lang="en-US" sz="1600" dirty="0" smtClean="0"/>
              <a:t> </a:t>
            </a:r>
            <a:r>
              <a:rPr lang="en-US" sz="1600" dirty="0" err="1" smtClean="0"/>
              <a:t>sehingga</a:t>
            </a:r>
            <a:r>
              <a:rPr lang="en-US" sz="1600" dirty="0" smtClean="0"/>
              <a:t> </a:t>
            </a:r>
            <a:r>
              <a:rPr lang="en-US" sz="1600" dirty="0" err="1" smtClean="0"/>
              <a:t>menjadi</a:t>
            </a:r>
            <a:r>
              <a:rPr lang="en-US" sz="1600" dirty="0" smtClean="0"/>
              <a:t> </a:t>
            </a:r>
            <a:r>
              <a:rPr lang="en-US" sz="1600" b="1" dirty="0" smtClean="0"/>
              <a:t>.</a:t>
            </a:r>
            <a:r>
              <a:rPr lang="en-US" sz="1600" b="1" dirty="0" err="1" smtClean="0"/>
              <a:t>rar</a:t>
            </a:r>
            <a:r>
              <a:rPr lang="en-US" sz="1600" b="1" dirty="0" smtClean="0"/>
              <a:t> / .zip</a:t>
            </a:r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/>
              <a:t>Upload folder yang </a:t>
            </a:r>
            <a:r>
              <a:rPr lang="en-US" sz="1600" dirty="0" err="1" smtClean="0"/>
              <a:t>sudah</a:t>
            </a:r>
            <a:r>
              <a:rPr lang="en-US" sz="1600" dirty="0" smtClean="0"/>
              <a:t> di compress </a:t>
            </a:r>
            <a:r>
              <a:rPr lang="en-US" sz="1600" dirty="0" err="1" smtClean="0"/>
              <a:t>tersebut</a:t>
            </a:r>
            <a:r>
              <a:rPr lang="en-US" sz="1600" dirty="0" smtClean="0"/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ke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kuliah</a:t>
            </a:r>
            <a:r>
              <a:rPr lang="en-US" sz="1600" b="1" dirty="0" smtClean="0">
                <a:solidFill>
                  <a:srgbClr val="FF0000"/>
                </a:solidFill>
              </a:rPr>
              <a:t> online paling </a:t>
            </a:r>
            <a:r>
              <a:rPr lang="en-US" sz="1600" b="1" dirty="0" err="1" smtClean="0">
                <a:solidFill>
                  <a:srgbClr val="FF0000"/>
                </a:solidFill>
              </a:rPr>
              <a:t>lambat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Minggu</a:t>
            </a:r>
            <a:r>
              <a:rPr lang="en-US" sz="1600" b="1" dirty="0" smtClean="0">
                <a:solidFill>
                  <a:srgbClr val="FF0000"/>
                </a:solidFill>
              </a:rPr>
              <a:t> 29/03/2020 jam 23.59</a:t>
            </a:r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 smtClean="0"/>
              <a:t>Pengumpulan</a:t>
            </a:r>
            <a:r>
              <a:rPr lang="en-US" sz="1600" dirty="0" smtClean="0"/>
              <a:t> </a:t>
            </a:r>
            <a:r>
              <a:rPr lang="en-US" sz="1600" dirty="0" err="1" smtClean="0"/>
              <a:t>tugas</a:t>
            </a:r>
            <a:r>
              <a:rPr lang="en-US" sz="1600" dirty="0" smtClean="0"/>
              <a:t> </a:t>
            </a:r>
            <a:r>
              <a:rPr lang="en-US" sz="1600" dirty="0" err="1" smtClean="0"/>
              <a:t>merupakan</a:t>
            </a:r>
            <a:r>
              <a:rPr lang="en-US" sz="1600" dirty="0" smtClean="0"/>
              <a:t> </a:t>
            </a:r>
            <a:r>
              <a:rPr lang="en-US" sz="1600" dirty="0" err="1" smtClean="0"/>
              <a:t>pengganti</a:t>
            </a:r>
            <a:r>
              <a:rPr lang="en-US" sz="1600" dirty="0" smtClean="0"/>
              <a:t> </a:t>
            </a:r>
            <a:r>
              <a:rPr lang="en-US" sz="1600" dirty="0" err="1" smtClean="0"/>
              <a:t>absensi</a:t>
            </a:r>
            <a:r>
              <a:rPr lang="en-US" sz="1600" dirty="0" smtClean="0"/>
              <a:t> </a:t>
            </a:r>
            <a:r>
              <a:rPr lang="en-US" sz="1600" dirty="0" err="1" smtClean="0"/>
              <a:t>perkuliahan</a:t>
            </a: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3031" t="65779" r="83080" b="30989"/>
          <a:stretch/>
        </p:blipFill>
        <p:spPr>
          <a:xfrm>
            <a:off x="3690472" y="3041751"/>
            <a:ext cx="3677194" cy="4813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21818" t="29416" r="61061" b="64478"/>
          <a:stretch/>
        </p:blipFill>
        <p:spPr>
          <a:xfrm>
            <a:off x="4268131" y="3586969"/>
            <a:ext cx="4284996" cy="859526"/>
          </a:xfrm>
          <a:prstGeom prst="rect">
            <a:avLst/>
          </a:prstGeom>
        </p:spPr>
      </p:pic>
      <p:cxnSp>
        <p:nvCxnSpPr>
          <p:cNvPr id="16" name="Elbow Connector 15"/>
          <p:cNvCxnSpPr>
            <a:endCxn id="14" idx="1"/>
          </p:cNvCxnSpPr>
          <p:nvPr/>
        </p:nvCxnSpPr>
        <p:spPr>
          <a:xfrm rot="16200000" flipH="1">
            <a:off x="3863982" y="3612582"/>
            <a:ext cx="493603" cy="314696"/>
          </a:xfrm>
          <a:prstGeom prst="bentConnector2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56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66314" y="3236080"/>
            <a:ext cx="2204063" cy="64008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Terima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Kasih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4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Tipe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Data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6657315" y="1534606"/>
            <a:ext cx="5278958" cy="372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err="1" smtClean="0"/>
              <a:t>Pada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Ms</a:t>
            </a:r>
            <a:r>
              <a:rPr lang="en-US" sz="1400" i="1" dirty="0" smtClean="0"/>
              <a:t> Access </a:t>
            </a:r>
            <a:r>
              <a:rPr lang="en-US" sz="1400" i="1" dirty="0" err="1" smtClean="0"/>
              <a:t>versi</a:t>
            </a:r>
            <a:r>
              <a:rPr lang="en-US" sz="1400" i="1" dirty="0" smtClean="0"/>
              <a:t> 2013 </a:t>
            </a:r>
            <a:r>
              <a:rPr lang="en-US" sz="1400" i="1" dirty="0" err="1" smtClean="0"/>
              <a:t>ke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atas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tipe</a:t>
            </a:r>
            <a:r>
              <a:rPr lang="en-US" sz="1400" i="1" dirty="0" smtClean="0"/>
              <a:t> data </a:t>
            </a:r>
            <a:r>
              <a:rPr lang="en-US" sz="1400" b="1" i="1" dirty="0" smtClean="0"/>
              <a:t>text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bernama</a:t>
            </a:r>
            <a:r>
              <a:rPr lang="en-US" sz="1400" i="1" dirty="0" smtClean="0"/>
              <a:t> </a:t>
            </a:r>
            <a:r>
              <a:rPr lang="en-US" sz="1400" b="1" i="1" dirty="0" smtClean="0"/>
              <a:t>short text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err="1" smtClean="0"/>
              <a:t>Pada</a:t>
            </a:r>
            <a:r>
              <a:rPr lang="en-US" sz="1400" i="1" dirty="0" smtClean="0"/>
              <a:t> </a:t>
            </a:r>
            <a:r>
              <a:rPr lang="en-US" sz="1400" i="1" dirty="0" err="1"/>
              <a:t>Ms</a:t>
            </a:r>
            <a:r>
              <a:rPr lang="en-US" sz="1400" i="1" dirty="0"/>
              <a:t> Access </a:t>
            </a:r>
            <a:r>
              <a:rPr lang="en-US" sz="1400" i="1" dirty="0" err="1"/>
              <a:t>versi</a:t>
            </a:r>
            <a:r>
              <a:rPr lang="en-US" sz="1400" i="1" dirty="0"/>
              <a:t> 2013 </a:t>
            </a:r>
            <a:r>
              <a:rPr lang="en-US" sz="1400" i="1" dirty="0" err="1"/>
              <a:t>ke</a:t>
            </a:r>
            <a:r>
              <a:rPr lang="en-US" sz="1400" i="1" dirty="0"/>
              <a:t> </a:t>
            </a:r>
            <a:r>
              <a:rPr lang="en-US" sz="1400" i="1" dirty="0" err="1"/>
              <a:t>atas</a:t>
            </a:r>
            <a:r>
              <a:rPr lang="en-US" sz="1400" i="1" dirty="0"/>
              <a:t>, </a:t>
            </a:r>
            <a:r>
              <a:rPr lang="en-US" sz="1400" i="1" dirty="0" err="1"/>
              <a:t>tipe</a:t>
            </a:r>
            <a:r>
              <a:rPr lang="en-US" sz="1400" i="1" dirty="0"/>
              <a:t> data </a:t>
            </a:r>
            <a:r>
              <a:rPr lang="en-US" sz="1400" b="1" i="1" dirty="0" smtClean="0"/>
              <a:t>memo</a:t>
            </a:r>
            <a:r>
              <a:rPr lang="en-US" sz="1400" i="1" dirty="0" smtClean="0"/>
              <a:t> </a:t>
            </a:r>
            <a:r>
              <a:rPr lang="en-US" sz="1400" i="1" dirty="0" err="1"/>
              <a:t>bernama</a:t>
            </a:r>
            <a:r>
              <a:rPr lang="en-US" sz="1400" i="1" dirty="0"/>
              <a:t> </a:t>
            </a:r>
            <a:r>
              <a:rPr lang="en-US" sz="1400" b="1" i="1" dirty="0" smtClean="0"/>
              <a:t>long </a:t>
            </a:r>
            <a:r>
              <a:rPr lang="en-US" sz="1400" b="1" i="1" dirty="0"/>
              <a:t>text</a:t>
            </a:r>
            <a:endParaRPr lang="en-US" sz="1400" b="1" dirty="0"/>
          </a:p>
          <a:p>
            <a:pPr lvl="0" algn="just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1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071" t="12986" r="21061" b="5309"/>
          <a:stretch/>
        </p:blipFill>
        <p:spPr>
          <a:xfrm>
            <a:off x="584949" y="1319855"/>
            <a:ext cx="6072366" cy="490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Lookup Wizard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21207" y="1506778"/>
            <a:ext cx="10915285" cy="348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Aft>
                <a:spcPts val="600"/>
              </a:spcAft>
              <a:buNone/>
              <a:defRPr/>
            </a:pPr>
            <a:r>
              <a:rPr lang="en-US" sz="1600" dirty="0" smtClean="0"/>
              <a:t>Lookup Wizard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  <a:r>
              <a:rPr lang="en-US" sz="1600" dirty="0" err="1" smtClean="0"/>
              <a:t>tipe</a:t>
            </a:r>
            <a:r>
              <a:rPr lang="en-US" sz="1600" dirty="0" smtClean="0"/>
              <a:t> data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drop box yang </a:t>
            </a:r>
            <a:r>
              <a:rPr lang="en-US" sz="1600" dirty="0" err="1"/>
              <a:t>menampilkan</a:t>
            </a:r>
            <a:r>
              <a:rPr lang="en-US" sz="1600" dirty="0"/>
              <a:t> data </a:t>
            </a:r>
            <a:r>
              <a:rPr lang="en-US" sz="1600" dirty="0" err="1"/>
              <a:t>disuatu</a:t>
            </a:r>
            <a:r>
              <a:rPr lang="en-US" sz="1600" dirty="0"/>
              <a:t> field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303" t="23580" r="55455" b="34759"/>
          <a:stretch/>
        </p:blipFill>
        <p:spPr>
          <a:xfrm>
            <a:off x="5782233" y="1972234"/>
            <a:ext cx="5347855" cy="4285673"/>
          </a:xfrm>
          <a:prstGeom prst="rect">
            <a:avLst/>
          </a:prstGeom>
        </p:spPr>
      </p:pic>
      <p:sp>
        <p:nvSpPr>
          <p:cNvPr id="5" name="Content Placeholder 17"/>
          <p:cNvSpPr txBox="1">
            <a:spLocks/>
          </p:cNvSpPr>
          <p:nvPr/>
        </p:nvSpPr>
        <p:spPr>
          <a:xfrm>
            <a:off x="545467" y="1972234"/>
            <a:ext cx="4875546" cy="10757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Aft>
                <a:spcPts val="600"/>
              </a:spcAft>
              <a:buNone/>
              <a:defRPr/>
            </a:pPr>
            <a:r>
              <a:rPr lang="en-US" sz="1600" b="1" dirty="0" err="1" smtClean="0"/>
              <a:t>Contoh</a:t>
            </a:r>
            <a:r>
              <a:rPr lang="en-US" sz="1600" dirty="0" smtClean="0"/>
              <a:t> : </a:t>
            </a:r>
            <a:r>
              <a:rPr lang="en-US" sz="1600" dirty="0" err="1" smtClean="0"/>
              <a:t>Buat</a:t>
            </a:r>
            <a:r>
              <a:rPr lang="en-US" sz="1600" dirty="0" smtClean="0"/>
              <a:t> </a:t>
            </a:r>
            <a:r>
              <a:rPr lang="en-US" sz="1600" dirty="0" err="1" smtClean="0"/>
              <a:t>satu</a:t>
            </a:r>
            <a:r>
              <a:rPr lang="en-US" sz="1600" dirty="0" smtClean="0"/>
              <a:t> table </a:t>
            </a:r>
            <a:r>
              <a:rPr lang="en-US" sz="1600" dirty="0" err="1" smtClean="0"/>
              <a:t>baru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b="1" dirty="0" smtClean="0"/>
              <a:t>Table Design</a:t>
            </a:r>
            <a:r>
              <a:rPr lang="en-US" sz="1600" dirty="0" smtClean="0"/>
              <a:t> </a:t>
            </a:r>
            <a:r>
              <a:rPr lang="en-US" sz="1600" dirty="0" err="1" smtClean="0"/>
              <a:t>seperti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gambar</a:t>
            </a:r>
            <a:r>
              <a:rPr lang="en-US" sz="1600" dirty="0" smtClean="0"/>
              <a:t>. </a:t>
            </a:r>
            <a:r>
              <a:rPr lang="en-US" sz="1600" dirty="0" err="1" smtClean="0"/>
              <a:t>Pada</a:t>
            </a:r>
            <a:r>
              <a:rPr lang="en-US" sz="1600" dirty="0" smtClean="0"/>
              <a:t> field </a:t>
            </a:r>
            <a:r>
              <a:rPr lang="en-US" sz="1600" b="1" dirty="0" err="1" smtClean="0"/>
              <a:t>proragm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studi</a:t>
            </a:r>
            <a:r>
              <a:rPr lang="en-US" sz="1600" dirty="0" smtClean="0"/>
              <a:t>, </a:t>
            </a:r>
            <a:r>
              <a:rPr lang="en-US" sz="1600" dirty="0" err="1" smtClean="0"/>
              <a:t>pilih</a:t>
            </a:r>
            <a:r>
              <a:rPr lang="en-US" sz="1600" dirty="0" smtClean="0"/>
              <a:t> </a:t>
            </a:r>
            <a:r>
              <a:rPr lang="en-US" sz="1600" dirty="0" err="1" smtClean="0"/>
              <a:t>tipe</a:t>
            </a:r>
            <a:r>
              <a:rPr lang="en-US" sz="1600" dirty="0" smtClean="0"/>
              <a:t> data </a:t>
            </a:r>
            <a:r>
              <a:rPr lang="en-US" sz="1600" b="1" dirty="0" smtClean="0"/>
              <a:t>Lookup Wizard</a:t>
            </a:r>
          </a:p>
          <a:p>
            <a:pPr marL="0" lvl="0" indent="0" algn="just">
              <a:spcAft>
                <a:spcPts val="600"/>
              </a:spcAft>
              <a:buNone/>
              <a:defRPr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295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Lookup Wizard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699" y="1640539"/>
            <a:ext cx="6145866" cy="4349775"/>
          </a:xfrm>
          <a:prstGeom prst="rect">
            <a:avLst/>
          </a:prstGeom>
        </p:spPr>
      </p:pic>
      <p:sp>
        <p:nvSpPr>
          <p:cNvPr id="9" name="Content Placeholder 17"/>
          <p:cNvSpPr txBox="1">
            <a:spLocks/>
          </p:cNvSpPr>
          <p:nvPr/>
        </p:nvSpPr>
        <p:spPr>
          <a:xfrm>
            <a:off x="521207" y="1640538"/>
            <a:ext cx="4875546" cy="16853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Aft>
                <a:spcPts val="600"/>
              </a:spcAft>
              <a:buNone/>
              <a:defRPr/>
            </a:pPr>
            <a:r>
              <a:rPr lang="en-US" sz="1600" dirty="0" err="1" smtClean="0"/>
              <a:t>Terdapat</a:t>
            </a:r>
            <a:r>
              <a:rPr lang="en-US" sz="1600" dirty="0" smtClean="0"/>
              <a:t> </a:t>
            </a:r>
            <a:r>
              <a:rPr lang="en-US" sz="1600" dirty="0" err="1" smtClean="0"/>
              <a:t>dua</a:t>
            </a:r>
            <a:r>
              <a:rPr lang="en-US" sz="1600" dirty="0" smtClean="0"/>
              <a:t> </a:t>
            </a:r>
            <a:r>
              <a:rPr lang="en-US" sz="1600" dirty="0" err="1" smtClean="0"/>
              <a:t>opsi</a:t>
            </a:r>
            <a:r>
              <a:rPr lang="en-US" sz="1600" dirty="0" smtClean="0"/>
              <a:t>, </a:t>
            </a:r>
            <a:r>
              <a:rPr lang="en-US" sz="1600" b="1" dirty="0" err="1" smtClean="0"/>
              <a:t>opsi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pertama</a:t>
            </a:r>
            <a:r>
              <a:rPr lang="en-US" sz="1600" dirty="0" smtClean="0"/>
              <a:t> </a:t>
            </a:r>
            <a:r>
              <a:rPr lang="en-US" sz="1600" dirty="0" err="1" smtClean="0"/>
              <a:t>merupakan</a:t>
            </a:r>
            <a:r>
              <a:rPr lang="en-US" sz="1600" dirty="0" smtClean="0"/>
              <a:t> </a:t>
            </a:r>
            <a:r>
              <a:rPr lang="en-US" sz="1600" dirty="0" err="1" smtClean="0"/>
              <a:t>cara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mengisi</a:t>
            </a:r>
            <a:r>
              <a:rPr lang="en-US" sz="1600" dirty="0" smtClean="0"/>
              <a:t> </a:t>
            </a:r>
            <a:r>
              <a:rPr lang="en-US" sz="1600" dirty="0" err="1" smtClean="0"/>
              <a:t>nilai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tabel</a:t>
            </a:r>
            <a:r>
              <a:rPr lang="en-US" sz="1600" dirty="0" smtClean="0"/>
              <a:t> lain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query. </a:t>
            </a:r>
            <a:r>
              <a:rPr lang="en-US" sz="1600" b="1" dirty="0" err="1" smtClean="0"/>
              <a:t>Opsi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kedua</a:t>
            </a:r>
            <a:r>
              <a:rPr lang="en-US" sz="1600" dirty="0" smtClean="0"/>
              <a:t> </a:t>
            </a:r>
            <a:r>
              <a:rPr lang="en-US" sz="1600" dirty="0" err="1" smtClean="0"/>
              <a:t>merupakan</a:t>
            </a:r>
            <a:r>
              <a:rPr lang="en-US" sz="1600" dirty="0" smtClean="0"/>
              <a:t> </a:t>
            </a:r>
            <a:r>
              <a:rPr lang="en-US" sz="1600" dirty="0" err="1" smtClean="0"/>
              <a:t>cara</a:t>
            </a:r>
            <a:r>
              <a:rPr lang="en-US" sz="1600" dirty="0"/>
              <a:t> </a:t>
            </a:r>
            <a:r>
              <a:rPr lang="en-US" sz="1600" dirty="0" smtClean="0"/>
              <a:t>agar </a:t>
            </a:r>
            <a:r>
              <a:rPr lang="en-US" sz="1600" dirty="0" err="1" smtClean="0"/>
              <a:t>kita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mengisi</a:t>
            </a:r>
            <a:r>
              <a:rPr lang="en-US" sz="1600" dirty="0" smtClean="0"/>
              <a:t> </a:t>
            </a:r>
            <a:r>
              <a:rPr lang="en-US" sz="1600" dirty="0" err="1" smtClean="0"/>
              <a:t>nilai</a:t>
            </a:r>
            <a:r>
              <a:rPr lang="en-US" sz="1600" dirty="0" smtClean="0"/>
              <a:t> </a:t>
            </a:r>
            <a:r>
              <a:rPr lang="en-US" sz="1600" dirty="0" err="1" smtClean="0"/>
              <a:t>sendiri</a:t>
            </a:r>
            <a:r>
              <a:rPr lang="en-US" sz="1600" dirty="0" smtClean="0"/>
              <a:t>.</a:t>
            </a:r>
          </a:p>
          <a:p>
            <a:pPr marL="0" lvl="0" indent="0" algn="just">
              <a:spcAft>
                <a:spcPts val="600"/>
              </a:spcAft>
              <a:buNone/>
              <a:defRPr/>
            </a:pP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contoh</a:t>
            </a:r>
            <a:r>
              <a:rPr lang="en-US" sz="1600" dirty="0" smtClean="0"/>
              <a:t> </a:t>
            </a:r>
            <a:r>
              <a:rPr lang="en-US" sz="1600" dirty="0" err="1" smtClean="0"/>
              <a:t>ini</a:t>
            </a:r>
            <a:r>
              <a:rPr lang="en-US" sz="1600" dirty="0" smtClean="0"/>
              <a:t> </a:t>
            </a:r>
            <a:r>
              <a:rPr lang="en-US" sz="1600" dirty="0" err="1" smtClean="0"/>
              <a:t>pilih</a:t>
            </a:r>
            <a:r>
              <a:rPr lang="en-US" sz="1600" dirty="0" smtClean="0"/>
              <a:t> </a:t>
            </a:r>
            <a:r>
              <a:rPr lang="en-US" sz="1600" dirty="0" err="1" smtClean="0"/>
              <a:t>opsi</a:t>
            </a:r>
            <a:r>
              <a:rPr lang="en-US" sz="1600" dirty="0" smtClean="0"/>
              <a:t> </a:t>
            </a:r>
            <a:r>
              <a:rPr lang="en-US" sz="1600" dirty="0" err="1" smtClean="0"/>
              <a:t>ke</a:t>
            </a:r>
            <a:r>
              <a:rPr lang="en-US" sz="1600" dirty="0" smtClean="0"/>
              <a:t> </a:t>
            </a:r>
            <a:r>
              <a:rPr lang="en-US" sz="1600" dirty="0" err="1" smtClean="0"/>
              <a:t>dua</a:t>
            </a:r>
            <a:r>
              <a:rPr lang="en-US" sz="1600" dirty="0" smtClean="0"/>
              <a:t>, </a:t>
            </a:r>
            <a:r>
              <a:rPr lang="en-US" sz="1600" dirty="0" err="1" smtClean="0"/>
              <a:t>kemudian</a:t>
            </a:r>
            <a:r>
              <a:rPr lang="en-US" sz="1600" dirty="0" smtClean="0"/>
              <a:t> </a:t>
            </a:r>
            <a:r>
              <a:rPr lang="en-US" sz="1600" dirty="0" err="1" smtClean="0"/>
              <a:t>pilih</a:t>
            </a:r>
            <a:r>
              <a:rPr lang="en-US" sz="1600" dirty="0" smtClean="0"/>
              <a:t> </a:t>
            </a:r>
            <a:r>
              <a:rPr lang="en-US" sz="1600" b="1" dirty="0" smtClean="0"/>
              <a:t>Next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7880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Lookup Wizard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372" y="1515032"/>
            <a:ext cx="6333188" cy="4482353"/>
          </a:xfrm>
          <a:prstGeom prst="rect">
            <a:avLst/>
          </a:prstGeom>
        </p:spPr>
      </p:pic>
      <p:sp>
        <p:nvSpPr>
          <p:cNvPr id="7" name="Content Placeholder 17"/>
          <p:cNvSpPr txBox="1">
            <a:spLocks/>
          </p:cNvSpPr>
          <p:nvPr/>
        </p:nvSpPr>
        <p:spPr>
          <a:xfrm>
            <a:off x="521207" y="1515033"/>
            <a:ext cx="4875546" cy="5378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Aft>
                <a:spcPts val="600"/>
              </a:spcAft>
              <a:buNone/>
              <a:defRPr/>
            </a:pPr>
            <a:r>
              <a:rPr lang="en-US" sz="1600" dirty="0" err="1" smtClean="0"/>
              <a:t>Isikan</a:t>
            </a:r>
            <a:r>
              <a:rPr lang="en-US" sz="1600" dirty="0" smtClean="0"/>
              <a:t> </a:t>
            </a:r>
            <a:r>
              <a:rPr lang="en-US" sz="1600" dirty="0" err="1" smtClean="0"/>
              <a:t>nilai-nilai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b="1" dirty="0" smtClean="0"/>
              <a:t>Col 1</a:t>
            </a:r>
            <a:r>
              <a:rPr lang="en-US" sz="1600" dirty="0" smtClean="0"/>
              <a:t> </a:t>
            </a:r>
            <a:r>
              <a:rPr lang="en-US" sz="1600" dirty="0" err="1" smtClean="0"/>
              <a:t>seperti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gambar</a:t>
            </a:r>
            <a:r>
              <a:rPr lang="en-US" sz="1600" dirty="0" smtClean="0"/>
              <a:t>. </a:t>
            </a:r>
            <a:r>
              <a:rPr lang="en-US" sz="1600" dirty="0" err="1" smtClean="0"/>
              <a:t>Lalu</a:t>
            </a:r>
            <a:r>
              <a:rPr lang="en-US" sz="1600" dirty="0" smtClean="0"/>
              <a:t> </a:t>
            </a:r>
            <a:r>
              <a:rPr lang="en-US" sz="1600" dirty="0" err="1" smtClean="0"/>
              <a:t>pilih</a:t>
            </a:r>
            <a:r>
              <a:rPr lang="en-US" sz="1600" dirty="0" smtClean="0"/>
              <a:t> </a:t>
            </a:r>
            <a:r>
              <a:rPr lang="en-US" sz="1600" b="1" dirty="0" smtClean="0"/>
              <a:t>Next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8994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Lookup Wizard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424" y="1541928"/>
            <a:ext cx="6344854" cy="4490610"/>
          </a:xfrm>
          <a:prstGeom prst="rect">
            <a:avLst/>
          </a:prstGeom>
        </p:spPr>
      </p:pic>
      <p:sp>
        <p:nvSpPr>
          <p:cNvPr id="6" name="Content Placeholder 17"/>
          <p:cNvSpPr txBox="1">
            <a:spLocks/>
          </p:cNvSpPr>
          <p:nvPr/>
        </p:nvSpPr>
        <p:spPr>
          <a:xfrm>
            <a:off x="610853" y="1541928"/>
            <a:ext cx="4507994" cy="5378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Aft>
                <a:spcPts val="600"/>
              </a:spcAft>
              <a:buNone/>
              <a:defRPr/>
            </a:pPr>
            <a:r>
              <a:rPr lang="en-US" sz="1600" dirty="0" err="1" smtClean="0"/>
              <a:t>Pada</a:t>
            </a:r>
            <a:r>
              <a:rPr lang="en-US" sz="1600" dirty="0" smtClean="0"/>
              <a:t> window </a:t>
            </a:r>
            <a:r>
              <a:rPr lang="en-US" sz="1600" dirty="0" err="1" smtClean="0"/>
              <a:t>ini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perlu</a:t>
            </a:r>
            <a:r>
              <a:rPr lang="en-US" sz="1600" dirty="0" smtClean="0"/>
              <a:t> </a:t>
            </a:r>
            <a:r>
              <a:rPr lang="en-US" sz="1600" dirty="0" err="1" smtClean="0"/>
              <a:t>ada</a:t>
            </a:r>
            <a:r>
              <a:rPr lang="en-US" sz="1600" dirty="0" smtClean="0"/>
              <a:t> </a:t>
            </a:r>
            <a:r>
              <a:rPr lang="en-US" sz="1600" dirty="0" err="1" smtClean="0"/>
              <a:t>yg</a:t>
            </a:r>
            <a:r>
              <a:rPr lang="en-US" sz="1600" dirty="0" smtClean="0"/>
              <a:t> </a:t>
            </a:r>
            <a:r>
              <a:rPr lang="en-US" sz="1600" dirty="0" err="1" smtClean="0"/>
              <a:t>diubah</a:t>
            </a:r>
            <a:r>
              <a:rPr lang="en-US" sz="1600" dirty="0" smtClean="0"/>
              <a:t>. </a:t>
            </a:r>
            <a:r>
              <a:rPr lang="en-US" sz="1600" dirty="0" err="1" smtClean="0"/>
              <a:t>Pilih</a:t>
            </a:r>
            <a:r>
              <a:rPr lang="en-US" sz="1600" dirty="0" smtClean="0"/>
              <a:t> </a:t>
            </a:r>
            <a:r>
              <a:rPr lang="en-US" sz="1600" b="1" dirty="0" smtClean="0"/>
              <a:t>Finish</a:t>
            </a:r>
            <a:r>
              <a:rPr lang="en-US" sz="1600" dirty="0" smtClean="0"/>
              <a:t>, </a:t>
            </a:r>
            <a:r>
              <a:rPr lang="en-US" sz="1600" dirty="0" err="1" smtClean="0"/>
              <a:t>kemudian</a:t>
            </a:r>
            <a:r>
              <a:rPr lang="en-US" sz="1600" dirty="0" smtClean="0"/>
              <a:t> save table </a:t>
            </a:r>
            <a:r>
              <a:rPr lang="en-US" sz="1600" dirty="0" err="1" smtClean="0"/>
              <a:t>tersebut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81282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Lookup Wizard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253" t="20169" r="53333" b="59809"/>
          <a:stretch/>
        </p:blipFill>
        <p:spPr>
          <a:xfrm>
            <a:off x="2780313" y="2596356"/>
            <a:ext cx="5745018" cy="2059709"/>
          </a:xfrm>
          <a:prstGeom prst="rect">
            <a:avLst/>
          </a:prstGeom>
        </p:spPr>
      </p:pic>
      <p:sp>
        <p:nvSpPr>
          <p:cNvPr id="7" name="Content Placeholder 17"/>
          <p:cNvSpPr txBox="1">
            <a:spLocks/>
          </p:cNvSpPr>
          <p:nvPr/>
        </p:nvSpPr>
        <p:spPr>
          <a:xfrm>
            <a:off x="1704546" y="1631574"/>
            <a:ext cx="8658654" cy="5378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Aft>
                <a:spcPts val="600"/>
              </a:spcAft>
              <a:buNone/>
              <a:defRPr/>
            </a:pPr>
            <a:r>
              <a:rPr lang="en-US" sz="1600" dirty="0" err="1" smtClean="0"/>
              <a:t>Masuk</a:t>
            </a:r>
            <a:r>
              <a:rPr lang="en-US" sz="1600" dirty="0" smtClean="0"/>
              <a:t> </a:t>
            </a:r>
            <a:r>
              <a:rPr lang="en-US" sz="1600" dirty="0" err="1" smtClean="0"/>
              <a:t>ke</a:t>
            </a:r>
            <a:r>
              <a:rPr lang="en-US" sz="1600" dirty="0" smtClean="0"/>
              <a:t> </a:t>
            </a:r>
            <a:r>
              <a:rPr lang="en-US" sz="1600" b="1" dirty="0" smtClean="0"/>
              <a:t>Datasheet View</a:t>
            </a:r>
            <a:r>
              <a:rPr lang="en-US" sz="1600" dirty="0" smtClean="0"/>
              <a:t>. </a:t>
            </a:r>
            <a:r>
              <a:rPr lang="en-US" sz="1600" dirty="0" err="1" smtClean="0"/>
              <a:t>Kemudian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field program </a:t>
            </a:r>
            <a:r>
              <a:rPr lang="en-US" sz="1600" dirty="0" err="1" smtClean="0"/>
              <a:t>studi</a:t>
            </a:r>
            <a:r>
              <a:rPr lang="en-US" sz="1600" dirty="0" smtClean="0"/>
              <a:t>, </a:t>
            </a:r>
            <a:r>
              <a:rPr lang="en-US" sz="1600" dirty="0" err="1" smtClean="0"/>
              <a:t>klik</a:t>
            </a:r>
            <a:r>
              <a:rPr lang="en-US" sz="1600" dirty="0" smtClean="0"/>
              <a:t> </a:t>
            </a:r>
            <a:r>
              <a:rPr lang="en-US" sz="1600" b="1" dirty="0" smtClean="0"/>
              <a:t>drop down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menampilkan</a:t>
            </a:r>
            <a:r>
              <a:rPr lang="en-US" sz="1600" dirty="0" smtClean="0"/>
              <a:t> </a:t>
            </a:r>
            <a:r>
              <a:rPr lang="en-US" sz="1600" dirty="0" err="1" smtClean="0"/>
              <a:t>pilihan</a:t>
            </a:r>
            <a:r>
              <a:rPr lang="en-US" sz="1600" dirty="0" smtClean="0"/>
              <a:t> </a:t>
            </a:r>
            <a:r>
              <a:rPr lang="en-US" sz="1600" dirty="0" err="1" smtClean="0"/>
              <a:t>nilai</a:t>
            </a:r>
            <a:r>
              <a:rPr lang="en-US" sz="1600" dirty="0" smtClean="0"/>
              <a:t> yang </a:t>
            </a:r>
            <a:r>
              <a:rPr lang="en-US" sz="1600" dirty="0" err="1" smtClean="0"/>
              <a:t>sudah</a:t>
            </a:r>
            <a:r>
              <a:rPr lang="en-US" sz="1600" dirty="0" smtClean="0"/>
              <a:t> </a:t>
            </a:r>
            <a:r>
              <a:rPr lang="en-US" sz="1600" dirty="0" err="1" smtClean="0"/>
              <a:t>kita</a:t>
            </a:r>
            <a:r>
              <a:rPr lang="en-US" sz="1600" dirty="0" smtClean="0"/>
              <a:t> </a:t>
            </a:r>
            <a:r>
              <a:rPr lang="en-US" sz="1600" dirty="0" err="1" smtClean="0"/>
              <a:t>buat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proses Lookup Wizard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6478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Pengertian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Query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21207" y="2340496"/>
            <a:ext cx="10915285" cy="2204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Aft>
                <a:spcPts val="600"/>
              </a:spcAft>
              <a:buNone/>
              <a:defRPr/>
            </a:pPr>
            <a:r>
              <a:rPr lang="en-US" sz="1600" i="1" dirty="0" smtClean="0"/>
              <a:t>“</a:t>
            </a:r>
            <a:r>
              <a:rPr lang="en-US" sz="1600" b="1" i="1" dirty="0" smtClean="0"/>
              <a:t>Query</a:t>
            </a:r>
            <a:r>
              <a:rPr lang="en-US" sz="1600" i="1" dirty="0"/>
              <a:t>, a precise request for information retrieval with database and information </a:t>
            </a:r>
            <a:r>
              <a:rPr lang="en-US" sz="1600" i="1" dirty="0" smtClean="0"/>
              <a:t>systems.” </a:t>
            </a:r>
            <a:r>
              <a:rPr lang="en-US" sz="1600" b="1" i="1" dirty="0" smtClean="0"/>
              <a:t>(Wikipedia)</a:t>
            </a:r>
          </a:p>
          <a:p>
            <a:pPr marL="0" lvl="0" indent="0" algn="just">
              <a:spcAft>
                <a:spcPts val="600"/>
              </a:spcAft>
              <a:buNone/>
              <a:defRPr/>
            </a:pPr>
            <a:r>
              <a:rPr lang="en-US" sz="1600" i="1" dirty="0" smtClean="0"/>
              <a:t>“</a:t>
            </a:r>
            <a:r>
              <a:rPr lang="en-US" sz="1600" b="1" i="1" dirty="0" smtClean="0"/>
              <a:t>Query </a:t>
            </a:r>
            <a:r>
              <a:rPr lang="en-US" sz="1600" b="1" i="1" dirty="0"/>
              <a:t>language</a:t>
            </a:r>
            <a:r>
              <a:rPr lang="en-US" sz="1600" i="1" dirty="0"/>
              <a:t>, a computer language used to make queries into databases and information </a:t>
            </a:r>
            <a:r>
              <a:rPr lang="en-US" sz="1600" i="1" dirty="0" smtClean="0"/>
              <a:t>systems.” </a:t>
            </a:r>
            <a:r>
              <a:rPr lang="en-US" sz="1600" b="1" i="1" dirty="0"/>
              <a:t>(Wikipedia)</a:t>
            </a:r>
            <a:endParaRPr lang="en-US" sz="1600" b="1" i="1" dirty="0" smtClean="0"/>
          </a:p>
          <a:p>
            <a:pPr marL="0" lvl="0" indent="0" algn="just">
              <a:spcAft>
                <a:spcPts val="600"/>
              </a:spcAft>
              <a:buNone/>
              <a:defRPr/>
            </a:pPr>
            <a:r>
              <a:rPr lang="en-US" sz="1600" dirty="0"/>
              <a:t>“</a:t>
            </a:r>
            <a:r>
              <a:rPr lang="en-US" sz="1600" b="1" dirty="0"/>
              <a:t>SQL (Structured Query Language)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bahasa</a:t>
            </a:r>
            <a:r>
              <a:rPr lang="en-US" sz="1600" dirty="0"/>
              <a:t> </a:t>
            </a:r>
            <a:r>
              <a:rPr lang="en-US" sz="1600" dirty="0" err="1"/>
              <a:t>pemrograman</a:t>
            </a:r>
            <a:r>
              <a:rPr lang="en-US" sz="1600" dirty="0"/>
              <a:t> </a:t>
            </a:r>
            <a:r>
              <a:rPr lang="en-US" sz="1600" dirty="0" err="1"/>
              <a:t>khusus</a:t>
            </a:r>
            <a:r>
              <a:rPr lang="en-US" sz="1600" dirty="0"/>
              <a:t> yang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memanajemen</a:t>
            </a:r>
            <a:r>
              <a:rPr lang="en-US" sz="1600" dirty="0"/>
              <a:t> data </a:t>
            </a:r>
            <a:r>
              <a:rPr lang="en-US" sz="1600" dirty="0" err="1"/>
              <a:t>dalam</a:t>
            </a:r>
            <a:r>
              <a:rPr lang="en-US" sz="1600" dirty="0"/>
              <a:t> RDBMS. SQL </a:t>
            </a:r>
            <a:r>
              <a:rPr lang="en-US" sz="1600" dirty="0" err="1"/>
              <a:t>biasanya</a:t>
            </a:r>
            <a:r>
              <a:rPr lang="en-US" sz="1600" dirty="0"/>
              <a:t> </a:t>
            </a:r>
            <a:r>
              <a:rPr lang="en-US" sz="1600" dirty="0" err="1"/>
              <a:t>berupa</a:t>
            </a:r>
            <a:r>
              <a:rPr lang="en-US" sz="1600" dirty="0"/>
              <a:t> </a:t>
            </a:r>
            <a:r>
              <a:rPr lang="en-US" sz="1600" dirty="0" err="1"/>
              <a:t>perintah</a:t>
            </a:r>
            <a:r>
              <a:rPr lang="en-US" sz="1600" dirty="0"/>
              <a:t> </a:t>
            </a:r>
            <a:r>
              <a:rPr lang="en-US" sz="1600" dirty="0" err="1"/>
              <a:t>sederhana</a:t>
            </a:r>
            <a:r>
              <a:rPr lang="en-US" sz="1600" dirty="0"/>
              <a:t> yang </a:t>
            </a:r>
            <a:r>
              <a:rPr lang="en-US" sz="1600" dirty="0" err="1"/>
              <a:t>berisi</a:t>
            </a:r>
            <a:r>
              <a:rPr lang="en-US" sz="1600" dirty="0"/>
              <a:t> </a:t>
            </a:r>
            <a:r>
              <a:rPr lang="en-US" sz="1600" dirty="0" err="1"/>
              <a:t>instruksi-instruksi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manipulasi</a:t>
            </a:r>
            <a:r>
              <a:rPr lang="en-US" sz="1600" dirty="0"/>
              <a:t> data. </a:t>
            </a:r>
            <a:r>
              <a:rPr lang="en-US" sz="1600" dirty="0" err="1"/>
              <a:t>Perintah</a:t>
            </a:r>
            <a:r>
              <a:rPr lang="en-US" sz="1600" dirty="0"/>
              <a:t> SQL 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sering</a:t>
            </a:r>
            <a:r>
              <a:rPr lang="en-US" sz="1600" dirty="0"/>
              <a:t> </a:t>
            </a:r>
            <a:r>
              <a:rPr lang="en-US" sz="1600" dirty="0" err="1"/>
              <a:t>juga</a:t>
            </a:r>
            <a:r>
              <a:rPr lang="en-US" sz="1600" dirty="0"/>
              <a:t> </a:t>
            </a:r>
            <a:r>
              <a:rPr lang="en-US" sz="1600" dirty="0" err="1"/>
              <a:t>disingkat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sebutan</a:t>
            </a:r>
            <a:r>
              <a:rPr lang="en-US" sz="1600" dirty="0"/>
              <a:t> 'query'.” </a:t>
            </a:r>
            <a:r>
              <a:rPr lang="en-US" sz="1600" b="1" dirty="0"/>
              <a:t>(www.duniailkom.com)</a:t>
            </a:r>
          </a:p>
          <a:p>
            <a:pPr marL="0" lvl="0" indent="0" algn="just">
              <a:spcAft>
                <a:spcPts val="600"/>
              </a:spcAft>
              <a:buNone/>
              <a:defRPr/>
            </a:pPr>
            <a:endParaRPr lang="en-US" sz="1600" dirty="0"/>
          </a:p>
          <a:p>
            <a:pPr marL="0" lvl="0" indent="0">
              <a:spcAft>
                <a:spcPts val="600"/>
              </a:spcAft>
              <a:buNone/>
              <a:defRPr/>
            </a:pPr>
            <a:endParaRPr lang="en-US" sz="1600" dirty="0"/>
          </a:p>
          <a:p>
            <a:pPr marL="0" lvl="0" indent="0">
              <a:spcAft>
                <a:spcPts val="600"/>
              </a:spcAft>
              <a:buNone/>
              <a:defRPr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2274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108_Welcome to Powerpoint 2016_CLR_v2" id="{CAB9082A-965C-42BE-8170-C940D3319B60}" vid="{82B84162-888A-4FD2-BEC9-B29B6DB2C7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0072C5-DDE0-4258-BA7A-4D4B80DFA632}">
  <ds:schemaRefs>
    <ds:schemaRef ds:uri="http://purl.org/dc/terms/"/>
    <ds:schemaRef ds:uri="http://schemas.microsoft.com/office/2006/documentManagement/types"/>
    <ds:schemaRef ds:uri="16c05727-aa75-4e4a-9b5f-8a80a1165891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0</TotalTime>
  <Words>1108</Words>
  <Application>Microsoft Office PowerPoint</Application>
  <PresentationFormat>Widescreen</PresentationFormat>
  <Paragraphs>302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Segoe UI</vt:lpstr>
      <vt:lpstr>Segoe UI Light</vt:lpstr>
      <vt:lpstr>Segoe UI Semibold</vt:lpstr>
      <vt:lpstr>Times New Roman</vt:lpstr>
      <vt:lpstr>WelcomeDoc</vt:lpstr>
      <vt:lpstr>Komputer Aplikasi Bisnis &amp; Perkantoran IV (Microsoft Access)</vt:lpstr>
      <vt:lpstr>Outline</vt:lpstr>
      <vt:lpstr>Tipe Data</vt:lpstr>
      <vt:lpstr>Lookup Wizard</vt:lpstr>
      <vt:lpstr>Lookup Wizard</vt:lpstr>
      <vt:lpstr>Lookup Wizard</vt:lpstr>
      <vt:lpstr>Lookup Wizard</vt:lpstr>
      <vt:lpstr>Lookup Wizard</vt:lpstr>
      <vt:lpstr>Pengertian Query</vt:lpstr>
      <vt:lpstr>Membuat Query</vt:lpstr>
      <vt:lpstr>Membuat Query</vt:lpstr>
      <vt:lpstr>Membuat Query</vt:lpstr>
      <vt:lpstr>Membuat Query</vt:lpstr>
      <vt:lpstr>Membuat Query</vt:lpstr>
      <vt:lpstr>Membuat Query</vt:lpstr>
      <vt:lpstr>Membuat Query</vt:lpstr>
      <vt:lpstr>Membuat Query</vt:lpstr>
      <vt:lpstr>Membuat Query</vt:lpstr>
      <vt:lpstr>Membuat Query</vt:lpstr>
      <vt:lpstr>Membuat Query</vt:lpstr>
      <vt:lpstr>Membuat Query</vt:lpstr>
      <vt:lpstr>Membuat Query</vt:lpstr>
      <vt:lpstr>Membuat Query</vt:lpstr>
      <vt:lpstr>Membuat Query</vt:lpstr>
      <vt:lpstr>Tugas</vt:lpstr>
      <vt:lpstr>Tugas</vt:lpstr>
      <vt:lpstr>Tugas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2020-03-15T14:42:02Z</dcterms:created>
  <dcterms:modified xsi:type="dcterms:W3CDTF">2020-03-23T00:55:07Z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