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0" r:id="rId4"/>
    <p:sldId id="271" r:id="rId5"/>
    <p:sldId id="262" r:id="rId6"/>
    <p:sldId id="272" r:id="rId7"/>
    <p:sldId id="273" r:id="rId8"/>
    <p:sldId id="263" r:id="rId9"/>
    <p:sldId id="264" r:id="rId10"/>
    <p:sldId id="265" r:id="rId11"/>
    <p:sldId id="266" r:id="rId12"/>
    <p:sldId id="276" r:id="rId13"/>
    <p:sldId id="267" r:id="rId14"/>
    <p:sldId id="275" r:id="rId15"/>
    <p:sldId id="274" r:id="rId16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4CD9F-37E4-4418-BE04-9ABBBF4D91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27095-0D44-4889-A6B1-75AA19ECD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79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3904E-DCDF-4A08-88F8-7C22F92E95F2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DEEB3-E85B-4A07-8FF9-181E56222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9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EEB3-E85B-4A07-8FF9-181E56222A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EEB3-E85B-4A07-8FF9-181E56222A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EEB3-E85B-4A07-8FF9-181E56222A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EEB3-E85B-4A07-8FF9-181E56222A6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8C16F7-11D8-4E94-9BC1-20A53E056A0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302B38-0101-4E49-B3A9-911C3A08B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C16F7-11D8-4E94-9BC1-20A53E056A0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02B38-0101-4E49-B3A9-911C3A08B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D8C16F7-11D8-4E94-9BC1-20A53E056A0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302B38-0101-4E49-B3A9-911C3A08B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C16F7-11D8-4E94-9BC1-20A53E056A0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02B38-0101-4E49-B3A9-911C3A08B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8C16F7-11D8-4E94-9BC1-20A53E056A0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1302B38-0101-4E49-B3A9-911C3A08B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C16F7-11D8-4E94-9BC1-20A53E056A0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02B38-0101-4E49-B3A9-911C3A08B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C16F7-11D8-4E94-9BC1-20A53E056A0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02B38-0101-4E49-B3A9-911C3A08B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C16F7-11D8-4E94-9BC1-20A53E056A0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02B38-0101-4E49-B3A9-911C3A08B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8C16F7-11D8-4E94-9BC1-20A53E056A0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02B38-0101-4E49-B3A9-911C3A08B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C16F7-11D8-4E94-9BC1-20A53E056A0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02B38-0101-4E49-B3A9-911C3A08B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C16F7-11D8-4E94-9BC1-20A53E056A0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02B38-0101-4E49-B3A9-911C3A08B7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D8C16F7-11D8-4E94-9BC1-20A53E056A0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302B38-0101-4E49-B3A9-911C3A08B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914400"/>
            <a:ext cx="3712698" cy="2286000"/>
          </a:xfrm>
        </p:spPr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Pemasaran</a:t>
            </a:r>
            <a:r>
              <a:rPr lang="en-US" dirty="0" smtClean="0">
                <a:solidFill>
                  <a:srgbClr val="FFC000"/>
                </a:solidFill>
              </a:rPr>
              <a:t> Global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pic>
        <p:nvPicPr>
          <p:cNvPr id="14338" name="Picture 2" descr="http://i.istockimg.com/file_thumbview_approve/12827751/2/stock-photo-12827751-global-marke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4114800" cy="4114800"/>
          </a:xfrm>
          <a:prstGeom prst="rect">
            <a:avLst/>
          </a:prstGeom>
          <a:noFill/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  <a:gradFill flip="none" rotWithShape="1">
            <a:gsLst>
              <a:gs pos="0">
                <a:schemeClr val="accent2">
                  <a:tint val="74000"/>
                </a:schemeClr>
              </a:gs>
              <a:gs pos="49000">
                <a:schemeClr val="accent2">
                  <a:tint val="96000"/>
                  <a:shade val="84000"/>
                  <a:satMod val="110000"/>
                </a:schemeClr>
              </a:gs>
              <a:gs pos="49100">
                <a:schemeClr val="accent2">
                  <a:shade val="55000"/>
                  <a:satMod val="150000"/>
                </a:schemeClr>
              </a:gs>
              <a:gs pos="92000">
                <a:schemeClr val="accent2">
                  <a:tint val="98000"/>
                  <a:shade val="90000"/>
                  <a:satMod val="128000"/>
                </a:schemeClr>
              </a:gs>
              <a:gs pos="100000">
                <a:schemeClr val="accent2">
                  <a:tint val="90000"/>
                  <a:shade val="97000"/>
                  <a:satMod val="12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Pemasaran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219200"/>
          <a:ext cx="7162800" cy="4800600"/>
        </p:xfrm>
        <a:graphic>
          <a:graphicData uri="http://schemas.openxmlformats.org/drawingml/2006/table">
            <a:tbl>
              <a:tblPr/>
              <a:tblGrid>
                <a:gridCol w="3581400"/>
                <a:gridCol w="3581400"/>
              </a:tblGrid>
              <a:tr h="1042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latin typeface="Times New Roman"/>
                          <a:ea typeface="Calibri"/>
                          <a:cs typeface="Times New Roman"/>
                        </a:rPr>
                        <a:t>Sasaran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51" marR="26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latin typeface="Times New Roman"/>
                          <a:ea typeface="Calibri"/>
                          <a:cs typeface="Times New Roman"/>
                        </a:rPr>
                        <a:t>Tindakan</a:t>
                      </a:r>
                      <a:r>
                        <a:rPr lang="en-US" sz="15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Times New Roman"/>
                          <a:ea typeface="Calibri"/>
                          <a:cs typeface="Times New Roman"/>
                        </a:rPr>
                        <a:t>Penyesuaian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51" marR="26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68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Mengidentifikasi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Pemasaran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Internasional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51" marR="26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Mengadakan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riset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pemasaran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menganalisis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segmen-segmen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pasar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berupaya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similaritas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perbedaan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kelompok-kelompok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pelanggan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semua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Negara.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51" marR="26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378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Memuaskan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Pelanggan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Global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51" marR="26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Mengadaptasi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barang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jasa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unsure-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unsur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bauran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pemasaran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guna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memuaskan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kebutuhan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pelangaan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berbeda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disemua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Negara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wilayah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Memasukan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kedalam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keputusan-keputusan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teknologi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parbikasi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implikasi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biaya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harga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pengembangan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basis data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informasi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pelanggan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global,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saluran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distribusi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logistik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51" marR="26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http://t1.gstatic.com/images?q=tbn:ANd9GcTuXapyRcI6rJUk8M6pMD6_nzVGcBmzZOLWoNt4qmc6rbpYt8-F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741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066800"/>
          <a:ext cx="7162800" cy="5593080"/>
        </p:xfrm>
        <a:graphic>
          <a:graphicData uri="http://schemas.openxmlformats.org/drawingml/2006/table">
            <a:tbl>
              <a:tblPr/>
              <a:tblGrid>
                <a:gridCol w="3238500"/>
                <a:gridCol w="39243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Calibri"/>
                          <a:cs typeface="Times New Roman"/>
                        </a:rPr>
                        <a:t>Sasaran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51" marR="26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Calibri"/>
                          <a:cs typeface="Times New Roman"/>
                        </a:rPr>
                        <a:t>Tindakan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Calibri"/>
                          <a:cs typeface="Times New Roman"/>
                        </a:rPr>
                        <a:t>Penyesuaian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51" marR="26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1462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Lebih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Baik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Daripada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Kompetisi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51" marR="26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Menilai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memantau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menjawab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kompetisi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global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menawarkan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nilai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lebih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baik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mengembangkan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citra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merk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unggul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penentuan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posisi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produk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cakupan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produk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lebih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luas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harga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lebih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murah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kualitas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tinggi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kinerja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baik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distribusi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periklanan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jasa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Mengakui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bahwa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para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pesaing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dapat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meliputi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BUMN,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perusahaan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multi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nasional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perusahaan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domestik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tujuan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tujuan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berlainan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51" marR="26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252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Mengkoordinasikan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Aktifitas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Pemasaran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51" marR="26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Mengkoordinasikan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mengintergrasikan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strategi-strategi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pemasaran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menerapkannya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bagi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semua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Negara,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wilayah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pasar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global,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melibatkan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sentralisasi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delegasi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standarisasi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daya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tanggap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lokal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51" marR="26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336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Mengenali Kendala Lingkungan Global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51" marR="26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Mengakui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bahwa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lingkungan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global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meliputi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: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Keanekaan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komplek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disebabkan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kebijakan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industrial,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proteksionis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pemerintah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Perbedaan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ekonomi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cultural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Perbedaan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infrastuktur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pemasaran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Kendala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financial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disebabkan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fluktuasi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kurs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valuta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asing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laju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inflasi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51" marR="26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  <a:gradFill flip="none" rotWithShape="1">
            <a:gsLst>
              <a:gs pos="0">
                <a:schemeClr val="accent2">
                  <a:tint val="74000"/>
                </a:schemeClr>
              </a:gs>
              <a:gs pos="49000">
                <a:schemeClr val="accent2">
                  <a:tint val="96000"/>
                  <a:shade val="84000"/>
                  <a:satMod val="110000"/>
                </a:schemeClr>
              </a:gs>
              <a:gs pos="49100">
                <a:schemeClr val="accent2">
                  <a:shade val="55000"/>
                  <a:satMod val="150000"/>
                </a:schemeClr>
              </a:gs>
              <a:gs pos="92000">
                <a:schemeClr val="accent2">
                  <a:tint val="98000"/>
                  <a:shade val="90000"/>
                  <a:satMod val="128000"/>
                </a:schemeClr>
              </a:gs>
              <a:gs pos="100000">
                <a:schemeClr val="accent2">
                  <a:tint val="90000"/>
                  <a:shade val="97000"/>
                  <a:satMod val="12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Pemasaran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endParaRPr lang="en-US" sz="3200" dirty="0"/>
          </a:p>
        </p:txBody>
      </p:sp>
      <p:pic>
        <p:nvPicPr>
          <p:cNvPr id="5" name="Picture 2" descr="http://t1.gstatic.com/images?q=tbn:ANd9GcTuXapyRcI6rJUk8M6pMD6_nzVGcBmzZOLWoNt4qmc6rbpYt8-F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741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55370"/>
            <a:ext cx="6481763" cy="612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6781" y="139662"/>
            <a:ext cx="5867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b="1" dirty="0" err="1">
                <a:latin typeface="Times New Roman"/>
                <a:ea typeface="Calibri"/>
                <a:cs typeface="Times New Roman"/>
              </a:rPr>
              <a:t>Keputusan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dan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Lingkungan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Pemasaran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Internasional</a:t>
            </a:r>
            <a:endParaRPr lang="id-ID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7812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Partisipan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2" indent="-45720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</a:pPr>
            <a:r>
              <a:rPr lang="en-US" dirty="0" smtClean="0"/>
              <a:t>Perusahaan </a:t>
            </a:r>
            <a:r>
              <a:rPr lang="en-US" dirty="0" err="1" smtClean="0"/>
              <a:t>Multinasional</a:t>
            </a:r>
            <a:r>
              <a:rPr lang="en-US" dirty="0" smtClean="0"/>
              <a:t>, </a:t>
            </a:r>
            <a:r>
              <a:rPr lang="en-US" sz="1800" dirty="0" smtClean="0"/>
              <a:t>Perusahaan yang </a:t>
            </a:r>
            <a:r>
              <a:rPr lang="en-US" sz="1800" dirty="0" err="1" smtClean="0"/>
              <a:t>memproduksi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barang-barang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jasa</a:t>
            </a:r>
            <a:r>
              <a:rPr lang="en-US" sz="1800" dirty="0" smtClean="0"/>
              <a:t> </a:t>
            </a:r>
            <a:r>
              <a:rPr lang="en-US" sz="1800" dirty="0" err="1" smtClean="0"/>
              <a:t>diberbagai</a:t>
            </a:r>
            <a:r>
              <a:rPr lang="en-US" sz="1800" dirty="0" smtClean="0"/>
              <a:t> Negara. </a:t>
            </a:r>
            <a:r>
              <a:rPr lang="en-US" sz="1800" dirty="0" err="1" smtClean="0"/>
              <a:t>Contoh</a:t>
            </a:r>
            <a:r>
              <a:rPr lang="en-US" sz="1800" dirty="0" smtClean="0"/>
              <a:t>: IBM, Toyota, Nestle, Unilever, Hyundai Group </a:t>
            </a:r>
            <a:r>
              <a:rPr lang="en-US" sz="1800" dirty="0" err="1" smtClean="0"/>
              <a:t>dll</a:t>
            </a:r>
            <a:endParaRPr lang="en-US" sz="1800" dirty="0" smtClean="0"/>
          </a:p>
          <a:p>
            <a:pPr marL="457200" lvl="2" indent="-45720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</a:pPr>
            <a:r>
              <a:rPr lang="en-US" dirty="0" smtClean="0"/>
              <a:t>Perusahaan Global, </a:t>
            </a:r>
            <a:r>
              <a:rPr lang="en-US" sz="1800" dirty="0" err="1" smtClean="0"/>
              <a:t>Memandang</a:t>
            </a:r>
            <a:r>
              <a:rPr lang="en-US" sz="1800" dirty="0" smtClean="0"/>
              <a:t> </a:t>
            </a:r>
            <a:r>
              <a:rPr lang="en-US" sz="1800" dirty="0" err="1" smtClean="0"/>
              <a:t>dunia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sebuat</a:t>
            </a:r>
            <a:r>
              <a:rPr lang="en-US" sz="1800" dirty="0" smtClean="0"/>
              <a:t> </a:t>
            </a:r>
            <a:r>
              <a:rPr lang="en-US" sz="1800" dirty="0" err="1" smtClean="0"/>
              <a:t>pasar</a:t>
            </a:r>
            <a:r>
              <a:rPr lang="en-US" sz="1800" dirty="0" smtClean="0"/>
              <a:t> </a:t>
            </a:r>
            <a:r>
              <a:rPr lang="en-US" sz="1800" dirty="0" err="1" smtClean="0"/>
              <a:t>tunggal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berupaya</a:t>
            </a:r>
            <a:r>
              <a:rPr lang="en-US" sz="1800" dirty="0" smtClean="0"/>
              <a:t> </a:t>
            </a:r>
            <a:r>
              <a:rPr lang="en-US" sz="1800" dirty="0" err="1" smtClean="0"/>
              <a:t>menghasilkan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jasa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terstandardisasi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memenuhi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</a:t>
            </a:r>
            <a:r>
              <a:rPr lang="en-US" sz="1800" dirty="0" err="1" smtClean="0"/>
              <a:t>pelanggan</a:t>
            </a:r>
            <a:r>
              <a:rPr lang="en-US" sz="1800" dirty="0" smtClean="0"/>
              <a:t> </a:t>
            </a:r>
            <a:r>
              <a:rPr lang="en-US" sz="1800" dirty="0" err="1" smtClean="0"/>
              <a:t>diseluruh</a:t>
            </a:r>
            <a:r>
              <a:rPr lang="en-US" sz="1800" dirty="0" smtClean="0"/>
              <a:t> </a:t>
            </a:r>
            <a:r>
              <a:rPr lang="en-US" sz="1800" dirty="0" err="1" smtClean="0"/>
              <a:t>dunia</a:t>
            </a:r>
            <a:r>
              <a:rPr lang="en-US" sz="1800" dirty="0" smtClean="0"/>
              <a:t>. </a:t>
            </a:r>
            <a:r>
              <a:rPr lang="en-US" sz="1800" dirty="0" err="1" smtClean="0"/>
              <a:t>Contohnya</a:t>
            </a:r>
            <a:r>
              <a:rPr lang="en-US" sz="1800" dirty="0" smtClean="0"/>
              <a:t>: general </a:t>
            </a:r>
            <a:r>
              <a:rPr lang="en-US" sz="1800" dirty="0" err="1" smtClean="0"/>
              <a:t>elektrik</a:t>
            </a:r>
            <a:r>
              <a:rPr lang="en-US" sz="1800" dirty="0" smtClean="0"/>
              <a:t> ( </a:t>
            </a:r>
            <a:r>
              <a:rPr lang="en-US" sz="1800" dirty="0" err="1" smtClean="0"/>
              <a:t>salam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raksasa</a:t>
            </a:r>
            <a:r>
              <a:rPr lang="en-US" sz="1800" dirty="0" smtClean="0"/>
              <a:t> </a:t>
            </a:r>
            <a:r>
              <a:rPr lang="en-US" sz="1800" dirty="0" err="1" smtClean="0"/>
              <a:t>amerika</a:t>
            </a:r>
            <a:r>
              <a:rPr lang="en-US" sz="1800" dirty="0" smtClean="0"/>
              <a:t>), </a:t>
            </a:r>
            <a:r>
              <a:rPr lang="en-US" sz="1800" dirty="0" err="1" smtClean="0"/>
              <a:t>salim</a:t>
            </a:r>
            <a:r>
              <a:rPr lang="en-US" sz="1800" dirty="0" smtClean="0"/>
              <a:t> group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berbasis</a:t>
            </a:r>
            <a:r>
              <a:rPr lang="en-US" sz="1800" dirty="0" smtClean="0"/>
              <a:t> </a:t>
            </a:r>
            <a:r>
              <a:rPr lang="en-US" sz="1800" dirty="0" err="1" smtClean="0"/>
              <a:t>diindonesia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 </a:t>
            </a:r>
            <a:r>
              <a:rPr lang="en-US" sz="1800" dirty="0" err="1" smtClean="0"/>
              <a:t>oleochemical</a:t>
            </a:r>
            <a:r>
              <a:rPr lang="en-US" sz="1800" dirty="0" smtClean="0"/>
              <a:t>.</a:t>
            </a:r>
          </a:p>
          <a:p>
            <a:pPr marL="457200" lvl="2" indent="-45720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</a:pPr>
            <a:r>
              <a:rPr lang="en-US" dirty="0" smtClean="0"/>
              <a:t>Perusahaan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multinasional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 : </a:t>
            </a:r>
            <a:r>
              <a:rPr lang="en-US" sz="1800" dirty="0" smtClean="0"/>
              <a:t>Bank commercial, </a:t>
            </a:r>
            <a:r>
              <a:rPr lang="en-US" sz="1800" dirty="0" err="1" smtClean="0"/>
              <a:t>bankir</a:t>
            </a:r>
            <a:r>
              <a:rPr lang="en-US" sz="1800" dirty="0" smtClean="0"/>
              <a:t> </a:t>
            </a:r>
            <a:r>
              <a:rPr lang="en-US" sz="1800" dirty="0" err="1" smtClean="0"/>
              <a:t>investasi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pialang</a:t>
            </a:r>
            <a:r>
              <a:rPr lang="en-US" sz="1800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mengubah</a:t>
            </a:r>
            <a:r>
              <a:rPr lang="en-US" sz="1800" dirty="0" smtClean="0"/>
              <a:t> </a:t>
            </a:r>
            <a:r>
              <a:rPr lang="en-US" sz="1800" dirty="0" err="1" smtClean="0"/>
              <a:t>dirinya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 </a:t>
            </a:r>
            <a:r>
              <a:rPr lang="en-US" sz="1800" dirty="0" err="1" smtClean="0"/>
              <a:t>jasa</a:t>
            </a:r>
            <a:r>
              <a:rPr lang="en-US" sz="1800" dirty="0" smtClean="0"/>
              <a:t> global, </a:t>
            </a:r>
            <a:r>
              <a:rPr lang="en-US" sz="1800" dirty="0" err="1" smtClean="0"/>
              <a:t>maskapai</a:t>
            </a:r>
            <a:r>
              <a:rPr lang="en-US" sz="1800" dirty="0" smtClean="0"/>
              <a:t> </a:t>
            </a:r>
            <a:r>
              <a:rPr lang="en-US" sz="1800" dirty="0" err="1" smtClean="0"/>
              <a:t>penerbangan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 hotel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mengayuh</a:t>
            </a:r>
            <a:r>
              <a:rPr lang="en-US" sz="1800" dirty="0" smtClean="0"/>
              <a:t> status global, </a:t>
            </a:r>
            <a:r>
              <a:rPr lang="en-US" sz="1800" dirty="0" err="1" smtClean="0"/>
              <a:t>dll</a:t>
            </a:r>
            <a:r>
              <a:rPr lang="en-US" sz="1800" dirty="0" smtClean="0"/>
              <a:t>.</a:t>
            </a:r>
          </a:p>
          <a:p>
            <a:pPr marL="457200" lvl="2" indent="-45720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</a:pPr>
            <a:r>
              <a:rPr lang="en-US" dirty="0" err="1" smtClean="0"/>
              <a:t>Eksportir</a:t>
            </a:r>
            <a:r>
              <a:rPr lang="en-US" dirty="0" smtClean="0"/>
              <a:t>,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jasa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dikirimkan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Negara </a:t>
            </a:r>
            <a:r>
              <a:rPr lang="en-US" sz="1800" dirty="0" err="1" smtClean="0"/>
              <a:t>ke</a:t>
            </a:r>
            <a:r>
              <a:rPr lang="en-US" sz="1800" dirty="0" smtClean="0"/>
              <a:t> Negara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.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: Boeing, General Motor, Intel, </a:t>
            </a:r>
            <a:r>
              <a:rPr lang="en-US" sz="1800" dirty="0" err="1" smtClean="0"/>
              <a:t>Compac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General </a:t>
            </a:r>
            <a:r>
              <a:rPr lang="en-US" sz="1800" dirty="0" err="1" smtClean="0"/>
              <a:t>Elektik</a:t>
            </a:r>
            <a:endParaRPr lang="en-US" sz="1800" dirty="0" smtClean="0"/>
          </a:p>
          <a:p>
            <a:pPr marL="457200" lvl="2" indent="-45720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</a:pPr>
            <a:r>
              <a:rPr lang="en-US" dirty="0" err="1" smtClean="0"/>
              <a:t>Importir</a:t>
            </a:r>
            <a:r>
              <a:rPr lang="en-US" dirty="0" smtClean="0"/>
              <a:t>,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jasa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dibawa</a:t>
            </a:r>
            <a:r>
              <a:rPr lang="en-US" sz="1800" dirty="0" smtClean="0"/>
              <a:t> </a:t>
            </a:r>
            <a:r>
              <a:rPr lang="en-US" sz="1800" dirty="0" err="1" smtClean="0"/>
              <a:t>masuk</a:t>
            </a:r>
            <a:r>
              <a:rPr lang="en-US" sz="1800" dirty="0" smtClean="0"/>
              <a:t> </a:t>
            </a:r>
            <a:r>
              <a:rPr lang="en-US" sz="1800" dirty="0" err="1" smtClean="0"/>
              <a:t>kedalam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Negara yang </a:t>
            </a:r>
            <a:r>
              <a:rPr lang="en-US" sz="1800" dirty="0" err="1" smtClean="0"/>
              <a:t>dibeli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berada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Negara lain.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9000" dist="25400" dir="5400000" rotWithShape="0">
              <a:schemeClr val="accent4">
                <a:shade val="33000"/>
                <a:alpha val="83000"/>
              </a:scheme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en-US" dirty="0" err="1" smtClean="0">
                <a:solidFill>
                  <a:schemeClr val="tx2"/>
                </a:solidFill>
              </a:rPr>
              <a:t>Kerangka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Acuan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Pemasran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Internasional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880"/>
            <a:ext cx="7239000" cy="2331720"/>
          </a:xfrm>
          <a:blipFill>
            <a:blip r:embed="rId3" cstate="print"/>
            <a:tile tx="0" ty="0" sx="100000" sy="100000" flip="none" algn="tl"/>
          </a:blipFill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n-US" sz="2000" dirty="0" smtClean="0"/>
              <a:t>Factor internal </a:t>
            </a:r>
            <a:r>
              <a:rPr lang="en-US" sz="2000" dirty="0" err="1" smtClean="0"/>
              <a:t>berkenanan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,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koorporat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Factor </a:t>
            </a:r>
            <a:r>
              <a:rPr lang="en-US" sz="2000" dirty="0" err="1" smtClean="0"/>
              <a:t>eksternal</a:t>
            </a:r>
            <a:r>
              <a:rPr lang="en-US" sz="2000" dirty="0" smtClean="0"/>
              <a:t> </a:t>
            </a:r>
            <a:r>
              <a:rPr lang="en-US" sz="2000" dirty="0" err="1" smtClean="0"/>
              <a:t>meliputi</a:t>
            </a:r>
            <a:r>
              <a:rPr lang="en-US" sz="2000" dirty="0" smtClean="0"/>
              <a:t> </a:t>
            </a:r>
            <a:r>
              <a:rPr lang="en-US" sz="2000" dirty="0" err="1" smtClean="0"/>
              <a:t>kompetisi</a:t>
            </a:r>
            <a:r>
              <a:rPr lang="en-US" sz="2000" dirty="0" smtClean="0"/>
              <a:t>,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, </a:t>
            </a:r>
            <a:r>
              <a:rPr lang="en-US" sz="2000" dirty="0" err="1" smtClean="0"/>
              <a:t>iklim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,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politik</a:t>
            </a:r>
            <a:r>
              <a:rPr lang="en-US" sz="2000" dirty="0" smtClean="0"/>
              <a:t>,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social </a:t>
            </a:r>
            <a:r>
              <a:rPr lang="en-US" sz="2000" dirty="0" err="1" smtClean="0"/>
              <a:t>dan</a:t>
            </a:r>
            <a:r>
              <a:rPr lang="en-US" sz="2000" dirty="0" smtClean="0"/>
              <a:t> cultural, </a:t>
            </a:r>
            <a:r>
              <a:rPr lang="en-US" sz="2000" dirty="0" err="1" smtClean="0"/>
              <a:t>persyaratan</a:t>
            </a:r>
            <a:r>
              <a:rPr lang="en-US" sz="2000" dirty="0" smtClean="0"/>
              <a:t> hokum </a:t>
            </a:r>
            <a:r>
              <a:rPr lang="en-US" sz="2000" dirty="0" err="1" smtClean="0"/>
              <a:t>terkait</a:t>
            </a:r>
            <a:r>
              <a:rPr lang="en-US" sz="2000" dirty="0" smtClean="0"/>
              <a:t>, </a:t>
            </a:r>
            <a:r>
              <a:rPr lang="en-US" sz="2000" dirty="0" err="1" smtClean="0"/>
              <a:t>stradr</a:t>
            </a:r>
            <a:r>
              <a:rPr lang="en-US" sz="2000" dirty="0" smtClean="0"/>
              <a:t> </a:t>
            </a:r>
            <a:r>
              <a:rPr lang="en-US" sz="2000" dirty="0" err="1" smtClean="0"/>
              <a:t>etika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, </a:t>
            </a:r>
            <a:r>
              <a:rPr lang="en-US" sz="2000" dirty="0" err="1" smtClean="0"/>
              <a:t>konsumerisme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diantara</a:t>
            </a:r>
            <a:r>
              <a:rPr lang="en-US" sz="2000" dirty="0" smtClean="0"/>
              <a:t> </a:t>
            </a:r>
            <a:r>
              <a:rPr lang="en-US" sz="2000" dirty="0" err="1" smtClean="0"/>
              <a:t>saluran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 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sz="1600" dirty="0" smtClean="0"/>
              <a:t>    </a:t>
            </a:r>
            <a:endParaRPr lang="en-US" sz="1800" dirty="0" smtClean="0"/>
          </a:p>
        </p:txBody>
      </p:sp>
      <p:pic>
        <p:nvPicPr>
          <p:cNvPr id="4" name="Picture 2" descr="http://t1.gstatic.com/images?q=tbn:ANd9GcSOJUsM2j2gTyG03EpX3ZaFIKgg4u0XKnGloFuiMFvr-799hgV1X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6109290"/>
            <a:ext cx="990600" cy="74871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1000" y="4648200"/>
            <a:ext cx="7239000" cy="1143000"/>
          </a:xfrm>
          <a:prstGeom prst="rect">
            <a:avLst/>
          </a:prstGeom>
          <a:ln w="11430" cap="flat" cmpd="sng" algn="ctr">
            <a:solidFill>
              <a:schemeClr val="tx2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9000" dist="25400" dir="5400000" rotWithShape="0">
              <a:schemeClr val="accent4">
                <a:shade val="33000"/>
                <a:alpha val="83000"/>
              </a:scheme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45720" tIns="0" rIns="45720" bIns="0" anchor="b" anchorCtr="0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sz="3600" dirty="0" err="1" smtClean="0">
                <a:solidFill>
                  <a:schemeClr val="bg1"/>
                </a:solidFill>
              </a:rPr>
              <a:t>Lingkungan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di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mana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keputusan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diambil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</a:rPr>
              <a:t>adalah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unik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setiap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negara</a:t>
            </a:r>
            <a:endParaRPr kumimoji="0" lang="en-US" sz="3600" i="0" u="none" strike="noStrike" kern="1200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t0.gstatic.com/images?q=tbn:ANd9GcSL4SVlQZ_zNjGlrS68-7WiMXJvhO21Lzs1m1kLQF4Cip0exCF9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577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239000" cy="822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ASPEK PEMASARAN 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smtClean="0"/>
              <a:t>	 	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menarik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menggabungkkan</a:t>
            </a:r>
            <a:r>
              <a:rPr lang="en-US" sz="2000" dirty="0" smtClean="0"/>
              <a:t> </a:t>
            </a:r>
            <a:r>
              <a:rPr lang="en-US" sz="2000" dirty="0" err="1" smtClean="0"/>
              <a:t>sains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seni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disiplin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, anthropology, </a:t>
            </a:r>
            <a:r>
              <a:rPr lang="en-US" sz="2000" dirty="0" err="1" smtClean="0"/>
              <a:t>kajian</a:t>
            </a:r>
            <a:r>
              <a:rPr lang="en-US" sz="2000" dirty="0" smtClean="0"/>
              <a:t> cultural, </a:t>
            </a:r>
            <a:r>
              <a:rPr lang="en-US" sz="2000" dirty="0" err="1" smtClean="0"/>
              <a:t>sejarah</a:t>
            </a:r>
            <a:r>
              <a:rPr lang="en-US" sz="2000" dirty="0" smtClean="0"/>
              <a:t>, </a:t>
            </a:r>
            <a:r>
              <a:rPr lang="en-US" sz="2000" dirty="0" err="1" smtClean="0"/>
              <a:t>bahasa</a:t>
            </a:r>
            <a:r>
              <a:rPr lang="en-US" sz="2000" dirty="0" smtClean="0"/>
              <a:t>, </a:t>
            </a:r>
            <a:r>
              <a:rPr lang="en-US" sz="2000" dirty="0" err="1" smtClean="0"/>
              <a:t>jurisprudensi</a:t>
            </a:r>
            <a:r>
              <a:rPr lang="en-US" sz="2000" dirty="0" smtClean="0"/>
              <a:t>, </a:t>
            </a:r>
            <a:r>
              <a:rPr lang="en-US" sz="2000" dirty="0" err="1" smtClean="0"/>
              <a:t>statistik</a:t>
            </a:r>
            <a:r>
              <a:rPr lang="en-US" sz="2000" dirty="0" smtClean="0"/>
              <a:t>, </a:t>
            </a:r>
            <a:r>
              <a:rPr lang="en-US" sz="2000" dirty="0" err="1" smtClean="0"/>
              <a:t>demografi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</a:t>
            </a:r>
            <a:r>
              <a:rPr lang="en-US" sz="2000" dirty="0" err="1" smtClean="0"/>
              <a:t>berpadu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rangka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mengeksplorasi</a:t>
            </a:r>
            <a:r>
              <a:rPr lang="en-US" sz="2000" dirty="0" smtClean="0"/>
              <a:t>  </a:t>
            </a:r>
            <a:r>
              <a:rPr lang="en-US" sz="2000" dirty="0" err="1" smtClean="0"/>
              <a:t>pasar</a:t>
            </a:r>
            <a:r>
              <a:rPr lang="en-US" sz="2000" dirty="0" smtClean="0"/>
              <a:t> global.</a:t>
            </a:r>
          </a:p>
          <a:p>
            <a:pPr algn="just"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mengglobal</a:t>
            </a:r>
            <a:r>
              <a:rPr lang="en-US" sz="2000" dirty="0" smtClean="0"/>
              <a:t>.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berlangsung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, </a:t>
            </a:r>
            <a:r>
              <a:rPr lang="en-US" sz="2000" dirty="0" err="1" smtClean="0"/>
              <a:t>berdampak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krusial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kelangsungan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keberhasilan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.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sudut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, </a:t>
            </a:r>
            <a:r>
              <a:rPr lang="en-US" sz="2000" dirty="0" err="1" smtClean="0"/>
              <a:t>keterkukungan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berangsur-angsur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mustahil</a:t>
            </a:r>
            <a:r>
              <a:rPr lang="en-US" sz="2000" dirty="0" smtClean="0"/>
              <a:t>. </a:t>
            </a:r>
            <a:r>
              <a:rPr lang="en-US" sz="2000" dirty="0" err="1" smtClean="0"/>
              <a:t>Kegagalan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berpartisipasi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global </a:t>
            </a:r>
            <a:r>
              <a:rPr lang="en-US" sz="2000" dirty="0" err="1" smtClean="0"/>
              <a:t>memastikan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kemerosotan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Negara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degredasi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endParaRPr lang="en-US" sz="1200" dirty="0"/>
          </a:p>
        </p:txBody>
      </p:sp>
      <p:pic>
        <p:nvPicPr>
          <p:cNvPr id="14338" name="Picture 2" descr="http://media.merchantcircle.com/25806260/img-internet-marketing_ful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905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tinjauan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810184"/>
          </a:xfrm>
          <a:gradFill flip="none" rotWithShape="1">
            <a:gsLst>
              <a:gs pos="0">
                <a:schemeClr val="accent4">
                  <a:tint val="74000"/>
                </a:schemeClr>
              </a:gs>
              <a:gs pos="49000">
                <a:schemeClr val="accent4">
                  <a:tint val="96000"/>
                  <a:shade val="84000"/>
                  <a:satMod val="110000"/>
                </a:schemeClr>
              </a:gs>
              <a:gs pos="49100">
                <a:schemeClr val="accent4">
                  <a:shade val="55000"/>
                  <a:satMod val="150000"/>
                </a:schemeClr>
              </a:gs>
              <a:gs pos="92000">
                <a:schemeClr val="accent4">
                  <a:tint val="98000"/>
                  <a:shade val="90000"/>
                  <a:satMod val="128000"/>
                </a:schemeClr>
              </a:gs>
              <a:gs pos="100000">
                <a:schemeClr val="accent4">
                  <a:tint val="90000"/>
                  <a:shade val="97000"/>
                  <a:satMod val="128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lvl="1" indent="-45720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tx2"/>
                </a:solidFill>
              </a:rPr>
              <a:t>Dimensi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internasional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Pemasaran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457200" lvl="1" indent="-45720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457200" lvl="1" indent="-457200">
              <a:spcBef>
                <a:spcPts val="600"/>
              </a:spcBef>
              <a:buClr>
                <a:schemeClr val="tx2"/>
              </a:buClr>
              <a:buSzPct val="73000"/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</a:rPr>
              <a:t>Konfigurasi</a:t>
            </a:r>
            <a:r>
              <a:rPr lang="en-US" sz="2400" dirty="0" smtClean="0">
                <a:solidFill>
                  <a:schemeClr val="tx1"/>
                </a:solidFill>
              </a:rPr>
              <a:t> global </a:t>
            </a:r>
            <a:r>
              <a:rPr lang="en-US" sz="2400" dirty="0" err="1" smtClean="0">
                <a:solidFill>
                  <a:schemeClr val="tx1"/>
                </a:solidFill>
              </a:rPr>
              <a:t>aktifitas-aktifitas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pemasaran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lvl="1" indent="-457200">
              <a:spcBef>
                <a:spcPts val="600"/>
              </a:spcBef>
              <a:buClr>
                <a:schemeClr val="tx2"/>
              </a:buClr>
              <a:buSzPct val="73000"/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</a:rPr>
              <a:t>Koordinasi</a:t>
            </a:r>
            <a:r>
              <a:rPr lang="en-US" sz="2400" dirty="0" smtClean="0">
                <a:solidFill>
                  <a:schemeClr val="tx1"/>
                </a:solidFill>
              </a:rPr>
              <a:t> global </a:t>
            </a:r>
            <a:r>
              <a:rPr lang="en-US" sz="2400" dirty="0" err="1" smtClean="0">
                <a:solidFill>
                  <a:schemeClr val="tx1"/>
                </a:solidFill>
              </a:rPr>
              <a:t>aktifitas-aktifitas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pemasaran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lvl="1" indent="-457200">
              <a:spcBef>
                <a:spcPts val="600"/>
              </a:spcBef>
              <a:buClr>
                <a:schemeClr val="tx2"/>
              </a:buClr>
              <a:buSzPct val="73000"/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</a:rPr>
              <a:t>Hubungan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antar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aktifitas-aktifitas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pemasaran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3200" dirty="0"/>
          </a:p>
        </p:txBody>
      </p:sp>
      <p:pic>
        <p:nvPicPr>
          <p:cNvPr id="13314" name="Picture 2" descr="http://blog.lionbridge.com/marketing/files/2011/10/GlobeTable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0704" y="6096001"/>
            <a:ext cx="1013296" cy="761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tinjauan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800784"/>
          </a:xfrm>
          <a:gradFill flip="none" rotWithShape="1">
            <a:gsLst>
              <a:gs pos="0">
                <a:schemeClr val="accent4">
                  <a:tint val="74000"/>
                </a:schemeClr>
              </a:gs>
              <a:gs pos="49000">
                <a:schemeClr val="accent4">
                  <a:tint val="96000"/>
                  <a:shade val="84000"/>
                  <a:satMod val="110000"/>
                </a:schemeClr>
              </a:gs>
              <a:gs pos="49100">
                <a:schemeClr val="accent4">
                  <a:shade val="55000"/>
                  <a:satMod val="150000"/>
                </a:schemeClr>
              </a:gs>
              <a:gs pos="92000">
                <a:schemeClr val="accent4">
                  <a:tint val="98000"/>
                  <a:shade val="90000"/>
                  <a:satMod val="128000"/>
                </a:schemeClr>
              </a:gs>
              <a:gs pos="100000">
                <a:schemeClr val="accent4">
                  <a:tint val="90000"/>
                  <a:shade val="97000"/>
                  <a:satMod val="128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Clr>
                <a:schemeClr val="accent1"/>
              </a:buClr>
              <a:buSzPct val="80000"/>
              <a:buFont typeface="+mj-lt"/>
              <a:buAutoNum type="arabicPeriod" startAt="2"/>
            </a:pPr>
            <a:r>
              <a:rPr lang="en-US" sz="2400" dirty="0" err="1" smtClean="0">
                <a:solidFill>
                  <a:schemeClr val="tx2"/>
                </a:solidFill>
              </a:rPr>
              <a:t>Aplikasi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Pemasaran</a:t>
            </a:r>
            <a:endParaRPr lang="en-US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Pemasaran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aktivitas</a:t>
            </a:r>
            <a:r>
              <a:rPr lang="en-US" sz="2400" dirty="0" smtClean="0">
                <a:solidFill>
                  <a:schemeClr val="tx1"/>
                </a:solidFill>
              </a:rPr>
              <a:t> universal yang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diaplikasikan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luas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namun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berarti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bahwa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konsumen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semua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belahan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dunia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mesti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harus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dipuaskan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cara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persis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Konsumen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negara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berbeda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signifikan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karena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berlainan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kultur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tingkat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pendapatan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laju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pengembangan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ekonomi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dll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demikian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konsumen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menggunakan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produk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tanpa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harus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disebabkan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kebutuhan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motif yang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sebaliknya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pula </a:t>
            </a:r>
            <a:r>
              <a:rPr lang="en-US" sz="2400" dirty="0" err="1" smtClean="0">
                <a:solidFill>
                  <a:schemeClr val="tx1"/>
                </a:solidFill>
              </a:rPr>
              <a:t>memakai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produk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berbeda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memenuhi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kebutuhan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en-US" sz="2400" i="1" dirty="0" smtClean="0">
                <a:solidFill>
                  <a:schemeClr val="tx1"/>
                </a:solidFill>
              </a:rPr>
              <a:t>	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pic>
        <p:nvPicPr>
          <p:cNvPr id="5" name="Picture 2" descr="http://blog.lionbridge.com/marketing/files/2011/10/GlobeTable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0704" y="6096001"/>
            <a:ext cx="1013296" cy="76199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5715000"/>
            <a:ext cx="72390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yang </a:t>
            </a:r>
            <a:r>
              <a:rPr lang="en-US" dirty="0" err="1" smtClean="0"/>
              <a:t>menyodorkan</a:t>
            </a:r>
            <a:r>
              <a:rPr lang="en-US" dirty="0" smtClean="0"/>
              <a:t> </a:t>
            </a:r>
            <a:r>
              <a:rPr lang="en-US" dirty="0" err="1" smtClean="0"/>
              <a:t>beraneka</a:t>
            </a:r>
            <a:r>
              <a:rPr lang="en-US" dirty="0" smtClean="0"/>
              <a:t> </a:t>
            </a:r>
            <a:r>
              <a:rPr lang="en-US" dirty="0" err="1" smtClean="0"/>
              <a:t>kiat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ampuh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9000" dist="25400" dir="5400000" rotWithShape="0">
              <a:schemeClr val="accent4">
                <a:shade val="33000"/>
                <a:alpha val="83000"/>
              </a:scheme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en-US" dirty="0" err="1" smtClean="0">
                <a:solidFill>
                  <a:schemeClr val="tx2"/>
                </a:solidFill>
              </a:rPr>
              <a:t>Kompetensi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Pemasaran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Internasional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752600"/>
            <a:ext cx="7239000" cy="48463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Kapabiltas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Untuk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Melewati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Batas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Nasional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Kapabilitas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melewati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nasional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efesien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dibatasi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274320" lvl="3" indent="-27432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Penanganan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Regulasi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Pemerintah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274320" lvl="3" indent="-27432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melewati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nasional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dituntut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kepatuhan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peraturan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diberlakukan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bermacam-macam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ketentuan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mengganjal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	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bebas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274320" lvl="3" indent="-27432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b.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Penanggulangan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Pembatasan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Khusus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274320" lvl="3" indent="-27432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terimbas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menyiasati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mendadak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domestiknya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http://t1.gstatic.com/images?q=tbn:ANd9GcSOJUsM2j2gTyG03EpX3ZaFIKgg4u0XKnGloFuiMFvr-799hgV1X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6109290"/>
            <a:ext cx="990600" cy="748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9000" dist="25400" dir="5400000" rotWithShape="0">
              <a:schemeClr val="accent4">
                <a:shade val="33000"/>
                <a:alpha val="83000"/>
              </a:scheme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en-US" dirty="0" err="1" smtClean="0">
                <a:solidFill>
                  <a:schemeClr val="tx2"/>
                </a:solidFill>
              </a:rPr>
              <a:t>Kompetensi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Pemasaran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Internasional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880"/>
            <a:ext cx="7239000" cy="4846320"/>
          </a:xfrm>
          <a:blipFill>
            <a:blip r:embed="rId3" cstate="print"/>
            <a:tile tx="0" ty="0" sx="100000" sy="100000" flip="none" algn="tl"/>
          </a:blipFill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Kapabiltas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Menangani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Nasional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Permasalahan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berkaitan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nasional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marL="274320" lvl="3" indent="-27432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Penanganan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Masalah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274320" lvl="3" indent="-27432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Naskah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promosi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penjualan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buku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panduan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pemeliharaan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reparasi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dokumen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lainnya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berhubungan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mungkin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perlu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diterjemahkan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kedalam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bahasa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lokal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lvl="3" indent="-27432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Penanganan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Valuta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Asing</a:t>
            </a: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320" lvl="3" indent="-27432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eksekutif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tetap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bertanggung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jawab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memahami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bermacam-macam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implikasi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ditimbulkan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perbedaan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fluktuasi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upaya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asing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sz="1600" dirty="0" smtClean="0"/>
              <a:t>    </a:t>
            </a:r>
            <a:endParaRPr lang="en-US" sz="1800" dirty="0" smtClean="0"/>
          </a:p>
        </p:txBody>
      </p:sp>
      <p:pic>
        <p:nvPicPr>
          <p:cNvPr id="4" name="Picture 2" descr="http://t1.gstatic.com/images?q=tbn:ANd9GcSOJUsM2j2gTyG03EpX3ZaFIKgg4u0XKnGloFuiMFvr-799hgV1X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6109290"/>
            <a:ext cx="990600" cy="748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9000" dist="25400" dir="5400000" rotWithShape="0">
              <a:schemeClr val="accent4">
                <a:shade val="33000"/>
                <a:alpha val="83000"/>
              </a:scheme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en-US" dirty="0" err="1" smtClean="0">
                <a:solidFill>
                  <a:schemeClr val="tx2"/>
                </a:solidFill>
              </a:rPr>
              <a:t>Kompetensi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Pemasaran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Internasional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880"/>
            <a:ext cx="7239000" cy="2788920"/>
          </a:xfrm>
          <a:blipFill>
            <a:blip r:embed="rId3" cstate="print"/>
            <a:tile tx="0" ty="0" sx="100000" sy="100000" flip="none" algn="tl"/>
          </a:blipFill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000" b="1" dirty="0" err="1" smtClean="0"/>
              <a:t>Aktifitas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Penunjang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Evaluasi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Upaya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Pemasaran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Asing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/>
              <a:t>Aktifitas-aktifitas</a:t>
            </a:r>
            <a:r>
              <a:rPr lang="en-US" sz="1600" dirty="0" smtClean="0"/>
              <a:t> </a:t>
            </a:r>
            <a:r>
              <a:rPr lang="en-US" sz="1600" dirty="0" err="1" smtClean="0"/>
              <a:t>penunjang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evaluasi</a:t>
            </a:r>
            <a:r>
              <a:rPr lang="en-US" sz="1600" dirty="0" smtClean="0"/>
              <a:t> </a:t>
            </a:r>
            <a:r>
              <a:rPr lang="en-US" sz="1600" dirty="0" err="1" smtClean="0"/>
              <a:t>upaya</a:t>
            </a:r>
            <a:r>
              <a:rPr lang="en-US" sz="1600" dirty="0" smtClean="0"/>
              <a:t> </a:t>
            </a:r>
            <a:r>
              <a:rPr lang="en-US" sz="1600" dirty="0" err="1" smtClean="0"/>
              <a:t>pemasaran</a:t>
            </a:r>
            <a:r>
              <a:rPr lang="en-US" sz="1600" dirty="0" smtClean="0"/>
              <a:t> </a:t>
            </a:r>
            <a:r>
              <a:rPr lang="en-US" sz="1600" dirty="0" err="1" smtClean="0"/>
              <a:t>asing</a:t>
            </a:r>
            <a:r>
              <a:rPr lang="en-US" sz="1600" dirty="0" smtClean="0"/>
              <a:t>, </a:t>
            </a:r>
            <a:r>
              <a:rPr lang="en-US" sz="1600" dirty="0" err="1" smtClean="0"/>
              <a:t>diantaranya</a:t>
            </a:r>
            <a:r>
              <a:rPr lang="en-US" sz="1600" dirty="0" smtClean="0"/>
              <a:t> :</a:t>
            </a:r>
          </a:p>
          <a:p>
            <a:pP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sz="2000" dirty="0" smtClean="0"/>
              <a:t>a. </a:t>
            </a:r>
            <a:r>
              <a:rPr lang="en-US" sz="2000" dirty="0" err="1" smtClean="0"/>
              <a:t>Transportasi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Pergudangan</a:t>
            </a:r>
            <a:r>
              <a:rPr lang="en-US" sz="2000" dirty="0" smtClean="0"/>
              <a:t> Transit</a:t>
            </a:r>
          </a:p>
          <a:p>
            <a:pPr marL="514350" lvl="0" indent="-514350">
              <a:buNone/>
            </a:pPr>
            <a:r>
              <a:rPr lang="en-US" sz="2000" dirty="0" smtClean="0"/>
              <a:t>b. </a:t>
            </a:r>
            <a:r>
              <a:rPr lang="en-US" sz="2000" dirty="0" err="1" smtClean="0"/>
              <a:t>Dukungan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 </a:t>
            </a:r>
            <a:r>
              <a:rPr lang="en-US" sz="2000" dirty="0" err="1" smtClean="0"/>
              <a:t>Asing</a:t>
            </a:r>
            <a:endParaRPr lang="en-US" sz="2000" dirty="0" smtClean="0"/>
          </a:p>
          <a:p>
            <a:pPr marL="514350" lvl="0" indent="-514350">
              <a:buNone/>
            </a:pPr>
            <a:r>
              <a:rPr lang="en-US" sz="2000" dirty="0" smtClean="0"/>
              <a:t>c. </a:t>
            </a:r>
            <a:r>
              <a:rPr lang="en-US" sz="2000" dirty="0" err="1" smtClean="0"/>
              <a:t>Anggaran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</a:t>
            </a:r>
            <a:endParaRPr lang="en-US" sz="2000" dirty="0" smtClean="0"/>
          </a:p>
          <a:p>
            <a:pPr>
              <a:buNone/>
            </a:pP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sz="1600" dirty="0" smtClean="0"/>
              <a:t>    </a:t>
            </a:r>
            <a:endParaRPr lang="en-US" sz="1800" dirty="0" smtClean="0"/>
          </a:p>
        </p:txBody>
      </p:sp>
      <p:pic>
        <p:nvPicPr>
          <p:cNvPr id="4" name="Picture 2" descr="http://t1.gstatic.com/images?q=tbn:ANd9GcSOJUsM2j2gTyG03EpX3ZaFIKgg4u0XKnGloFuiMFvr-799hgV1X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6109290"/>
            <a:ext cx="990600" cy="748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082040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anchor="ctr">
            <a:norm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Konsep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Pemasaran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Internasional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: </a:t>
            </a: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Orientasi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Manajemen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aktifitas-aktifitas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, </a:t>
            </a:r>
            <a:r>
              <a:rPr lang="en-US" dirty="0" err="1" smtClean="0"/>
              <a:t>mengasumsikan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dipasar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(Negara </a:t>
            </a:r>
            <a:r>
              <a:rPr lang="en-US" dirty="0" err="1" smtClean="0"/>
              <a:t>asal</a:t>
            </a:r>
            <a:r>
              <a:rPr lang="en-US" dirty="0" smtClean="0"/>
              <a:t>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pula </a:t>
            </a:r>
            <a:r>
              <a:rPr lang="en-US" dirty="0" err="1" smtClean="0"/>
              <a:t>disemua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</a:p>
          <a:p>
            <a:pPr lvl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Multidomestik</a:t>
            </a:r>
            <a:r>
              <a:rPr lang="en-US" dirty="0" smtClean="0"/>
              <a:t>,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multidomestik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preferensi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ditempat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Global, </a:t>
            </a:r>
            <a:r>
              <a:rPr lang="en-US" dirty="0" err="1" smtClean="0"/>
              <a:t>aktifitas-aktifitas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yang </a:t>
            </a:r>
            <a:r>
              <a:rPr lang="en-US" dirty="0" err="1" smtClean="0"/>
              <a:t>dikoordinasikan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diintegrasikan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media.merchantcircle.com/25806260/img-internet-marketing_ful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905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548640"/>
          </a:xfrm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  <a:latin typeface="Adobe Garamond Pro" pitchFamily="18" charset="0"/>
              </a:rPr>
              <a:t>Dimensi</a:t>
            </a:r>
            <a:r>
              <a:rPr lang="en-US" sz="1800" dirty="0" smtClean="0">
                <a:solidFill>
                  <a:schemeClr val="tx1"/>
                </a:solidFill>
                <a:latin typeface="Adobe Garamond Pro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dobe Garamond Pro" pitchFamily="18" charset="0"/>
              </a:rPr>
              <a:t>globalisasi</a:t>
            </a:r>
            <a:r>
              <a:rPr lang="en-US" sz="1800" dirty="0" smtClean="0">
                <a:solidFill>
                  <a:schemeClr val="tx1"/>
                </a:solidFill>
                <a:latin typeface="Adobe Garamond Pro" pitchFamily="18" charset="0"/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  <a:latin typeface="Adobe Garamond Pro" pitchFamily="18" charset="0"/>
              </a:rPr>
              <a:t>tuasan</a:t>
            </a:r>
            <a:r>
              <a:rPr lang="en-US" sz="1800" dirty="0" smtClean="0">
                <a:solidFill>
                  <a:schemeClr val="tx1"/>
                </a:solidFill>
                <a:latin typeface="Adobe Garamond Pro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dobe Garamond Pro" pitchFamily="18" charset="0"/>
              </a:rPr>
              <a:t>stategi</a:t>
            </a:r>
            <a:r>
              <a:rPr lang="en-US" sz="1800" dirty="0" smtClean="0">
                <a:solidFill>
                  <a:schemeClr val="tx1"/>
                </a:solidFill>
                <a:latin typeface="Adobe Garamond Pro" pitchFamily="18" charset="0"/>
              </a:rPr>
              <a:t> global</a:t>
            </a:r>
            <a:endParaRPr lang="en-US" sz="1800" dirty="0">
              <a:solidFill>
                <a:schemeClr val="tx1"/>
              </a:solidFill>
              <a:latin typeface="Adobe Garamond Pro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046480"/>
          <a:ext cx="8153400" cy="581152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717800"/>
                <a:gridCol w="2717800"/>
                <a:gridCol w="2717800"/>
              </a:tblGrid>
              <a:tr h="9390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Dimensi</a:t>
                      </a:r>
                      <a:endParaRPr lang="en-US" sz="1800" dirty="0" smtClean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Penetapan</a:t>
                      </a:r>
                      <a:r>
                        <a:rPr lang="en-US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Stategi</a:t>
                      </a:r>
                      <a:r>
                        <a:rPr lang="en-US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Multidomestik</a:t>
                      </a:r>
                      <a:r>
                        <a:rPr lang="en-US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Murni</a:t>
                      </a:r>
                      <a:endParaRPr lang="en-US" sz="1800" dirty="0" smtClean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Penetapan</a:t>
                      </a:r>
                      <a:r>
                        <a:rPr lang="en-US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Strategi</a:t>
                      </a:r>
                      <a:r>
                        <a:rPr lang="en-US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Global </a:t>
                      </a:r>
                      <a:r>
                        <a:rPr lang="en-US" sz="1800" b="1" dirty="0" err="1" smtClean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Murni</a:t>
                      </a:r>
                      <a:endParaRPr lang="en-US" sz="1800" dirty="0" smtClean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9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Partisipasi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pasar</a:t>
                      </a:r>
                      <a:endParaRPr lang="en-US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ada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pola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tertentu</a:t>
                      </a:r>
                      <a:endParaRPr lang="en-US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Pangsa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signifikan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dipasar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utama</a:t>
                      </a:r>
                      <a:endParaRPr lang="en-US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9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Penawaran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Produk</a:t>
                      </a:r>
                      <a:endParaRPr lang="en-US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Disesuaikan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secara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penuh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disetiap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Negara</a:t>
                      </a:r>
                      <a:endParaRPr lang="en-US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Terstandarisasi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secara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penuh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diseluruh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dunia</a:t>
                      </a:r>
                      <a:endParaRPr lang="en-US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0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Lokasi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Aktifitas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Nilai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Tambah</a:t>
                      </a:r>
                      <a:endParaRPr lang="en-US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Semua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aktifitas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disetiap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Negara</a:t>
                      </a:r>
                      <a:endParaRPr lang="en-US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Terkonsentrasi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satu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aktifitas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disetiap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Negara yang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berbeda</a:t>
                      </a:r>
                      <a:endParaRPr lang="en-US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AncanganPemasaran</a:t>
                      </a:r>
                      <a:endParaRPr lang="en-US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Lokal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Seragam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diseluruh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dunia</a:t>
                      </a:r>
                      <a:endParaRPr lang="en-US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9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Langkah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Kompetitif</a:t>
                      </a:r>
                      <a:endParaRPr lang="en-US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Berdiri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sendiri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menurut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negaranya</a:t>
                      </a:r>
                      <a:endParaRPr lang="en-US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Terintegrasi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semua</a:t>
                      </a:r>
                      <a:r>
                        <a:rPr lang="en-US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 Negara</a:t>
                      </a:r>
                      <a:endParaRPr lang="en-US" sz="1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 descr="http://t1.gstatic.com/images?q=tbn:ANd9GcTuXapyRcI6rJUk8M6pMD6_nzVGcBmzZOLWoNt4qmc6rbpYt8-F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74199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405</TotalTime>
  <Words>634</Words>
  <Application>Microsoft Office PowerPoint</Application>
  <PresentationFormat>On-screen Show (4:3)</PresentationFormat>
  <Paragraphs>106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Pemasaran Global</vt:lpstr>
      <vt:lpstr>ASPEK PEMASARAN INTERNASIONAL</vt:lpstr>
      <vt:lpstr>Pemasaran Internasional : suatu tinjauan</vt:lpstr>
      <vt:lpstr>Pemasaran Internasional : suatu tinjauan</vt:lpstr>
      <vt:lpstr>Kompetensi Pemasaran Internasional</vt:lpstr>
      <vt:lpstr>Kompetensi Pemasaran Internasional</vt:lpstr>
      <vt:lpstr>Kompetensi Pemasaran Internasional</vt:lpstr>
      <vt:lpstr>Konsep Pemasaran Internasional: Orientasi Manajemen</vt:lpstr>
      <vt:lpstr>Dimensi globalisasi/tuasan stategi global</vt:lpstr>
      <vt:lpstr>Tujuan Pemasaran Internasional</vt:lpstr>
      <vt:lpstr>Tujuan Pemasaran Internasional</vt:lpstr>
      <vt:lpstr>PowerPoint Presentation</vt:lpstr>
      <vt:lpstr>Partisipan Utama Dalam Pemasaran Internasional</vt:lpstr>
      <vt:lpstr>Kerangka Acuan Pemasran Internasional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Pemasaran Global</dc:title>
  <dc:creator>Aspire</dc:creator>
  <cp:lastModifiedBy>ZoeL</cp:lastModifiedBy>
  <cp:revision>42</cp:revision>
  <dcterms:created xsi:type="dcterms:W3CDTF">2013-03-31T09:17:44Z</dcterms:created>
  <dcterms:modified xsi:type="dcterms:W3CDTF">2014-03-10T02:05:17Z</dcterms:modified>
</cp:coreProperties>
</file>