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1180"/>
          </a:xfrm>
        </p:spPr>
        <p:txBody>
          <a:bodyPr>
            <a:noAutofit/>
          </a:bodyPr>
          <a:lstStyle/>
          <a:p>
            <a:r>
              <a:rPr lang="it-IT" sz="3200" dirty="0"/>
              <a:t>Translasi dari Bahasa Alami ke Formula Logika Proposisi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8720" y="1712890"/>
                <a:ext cx="9845899" cy="44818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dirty="0" smtClean="0"/>
                  <a:t>Misalkan</a:t>
                </a:r>
                <a:r>
                  <a:rPr lang="en-US" sz="1800" dirty="0"/>
                  <a:t> p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q </a:t>
                </a:r>
                <a:r>
                  <a:rPr lang="en-US" sz="1800" dirty="0" err="1"/>
                  <a:t>adalah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dua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proposisi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berikut</a:t>
                </a: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dirty="0"/>
                  <a:t>p : </a:t>
                </a:r>
                <a:r>
                  <a:rPr lang="en-US" sz="1800" dirty="0" smtClean="0"/>
                  <a:t>“Alex </a:t>
                </a:r>
                <a:r>
                  <a:rPr lang="en-US" sz="1800" dirty="0" err="1" smtClean="0"/>
                  <a:t>pandai</a:t>
                </a:r>
                <a:r>
                  <a:rPr lang="en-US" sz="1800" dirty="0" smtClean="0"/>
                  <a:t>” </a:t>
                </a:r>
                <a:r>
                  <a:rPr lang="en-US" sz="1800" dirty="0"/>
                  <a:t>q : </a:t>
                </a:r>
                <a:r>
                  <a:rPr lang="en-US" sz="1800" dirty="0" smtClean="0"/>
                  <a:t>“Alex </a:t>
                </a:r>
                <a:r>
                  <a:rPr lang="en-US" sz="1800" dirty="0" err="1" smtClean="0"/>
                  <a:t>tampan</a:t>
                </a:r>
                <a:r>
                  <a:rPr lang="en-US" sz="1800" dirty="0" smtClean="0"/>
                  <a:t>”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fi-FI" sz="1800" dirty="0" smtClean="0"/>
                  <a:t>Tuliskan </a:t>
                </a:r>
                <a:r>
                  <a:rPr lang="fi-FI" sz="1800" dirty="0"/>
                  <a:t>kalimat-kalimat majemuk berikut dalam logika proposisi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 smtClean="0"/>
                  <a:t>Alex </a:t>
                </a:r>
                <a:r>
                  <a:rPr lang="en-US" sz="1800" dirty="0" err="1"/>
                  <a:t>pandai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tampan</a:t>
                </a:r>
                <a:r>
                  <a:rPr lang="en-US" sz="18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 smtClean="0"/>
                  <a:t>Alex </a:t>
                </a:r>
                <a:r>
                  <a:rPr lang="en-US" sz="1800" dirty="0" err="1"/>
                  <a:t>pandai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namun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tampan</a:t>
                </a:r>
                <a:r>
                  <a:rPr lang="en-US" sz="18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 smtClean="0"/>
                  <a:t>Alex </a:t>
                </a:r>
                <a:r>
                  <a:rPr lang="en-US" sz="1800" dirty="0" err="1"/>
                  <a:t>pandai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atau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tampan</a:t>
                </a:r>
                <a:r>
                  <a:rPr lang="en-US" sz="1800" dirty="0"/>
                  <a:t>, </a:t>
                </a:r>
                <a:r>
                  <a:rPr lang="en-US" sz="1800" dirty="0" err="1"/>
                  <a:t>tetapi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kedua-duanya</a:t>
                </a:r>
                <a:r>
                  <a:rPr lang="en-US" sz="1800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 err="1" smtClean="0"/>
                  <a:t>Tidak</a:t>
                </a:r>
                <a:r>
                  <a:rPr lang="en-US" sz="1800" dirty="0" smtClean="0"/>
                  <a:t> </a:t>
                </a:r>
                <a:r>
                  <a:rPr lang="en-US" sz="1800" dirty="0" err="1"/>
                  <a:t>benar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bahwa</a:t>
                </a:r>
                <a:r>
                  <a:rPr lang="en-US" sz="1800" dirty="0"/>
                  <a:t> Alex </a:t>
                </a:r>
                <a:r>
                  <a:rPr lang="en-US" sz="1800" dirty="0" err="1"/>
                  <a:t>pandai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ataupun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tampan</a:t>
                </a:r>
                <a:r>
                  <a:rPr lang="en-US" sz="18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 err="1" smtClean="0"/>
                  <a:t>Jika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Alex </a:t>
                </a:r>
                <a:r>
                  <a:rPr lang="en-US" sz="1800" dirty="0" err="1"/>
                  <a:t>pandai</a:t>
                </a:r>
                <a:r>
                  <a:rPr lang="en-US" sz="1800" dirty="0"/>
                  <a:t>,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Alex </a:t>
                </a:r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tampan</a:t>
                </a:r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800" b="1" dirty="0" err="1" smtClean="0"/>
                  <a:t>Solusi</a:t>
                </a:r>
                <a:r>
                  <a:rPr lang="en-US" sz="1800" b="1" dirty="0"/>
                  <a:t>: </a:t>
                </a:r>
                <a:endParaRPr lang="en-US" sz="1800" b="1" dirty="0" smtClean="0"/>
              </a:p>
              <a:p>
                <a:pPr marL="457200" indent="-457200">
                  <a:buAutoNum type="arabicParenBoth"/>
                </a:pPr>
                <a:r>
                  <a:rPr lang="en-US" sz="1800" dirty="0" smtClean="0"/>
                  <a:t>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q, </a:t>
                </a:r>
                <a:r>
                  <a:rPr lang="en-US" sz="1800" dirty="0" smtClean="0"/>
                  <a:t> (</a:t>
                </a:r>
                <a:r>
                  <a:rPr lang="en-US" sz="1800" dirty="0"/>
                  <a:t>2) p </a:t>
                </a:r>
                <a:r>
                  <a:rPr 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1800" dirty="0" smtClean="0"/>
                  <a:t> ~q,  </a:t>
                </a:r>
                <a:r>
                  <a:rPr lang="en-US" sz="1800" dirty="0"/>
                  <a:t>(3) 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</m:t>
                    </m:r>
                    <m:r>
                      <a:rPr lang="en-US" sz="18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sz="1800" dirty="0" smtClean="0"/>
                  <a:t>q </a:t>
                </a:r>
                <a:r>
                  <a:rPr lang="en-US" sz="1800" dirty="0" err="1"/>
                  <a:t>atau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dapat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juga</a:t>
                </a:r>
                <a:r>
                  <a:rPr lang="en-US" sz="1800" dirty="0"/>
                  <a:t> (p </a:t>
                </a:r>
                <a:r>
                  <a:rPr 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q)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  <m:r>
                      <a:rPr lang="en-US" sz="18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sz="1800" dirty="0" smtClean="0"/>
                  <a:t> ~ </a:t>
                </a:r>
                <a:r>
                  <a:rPr lang="en-US" sz="1800" dirty="0"/>
                  <a:t>(p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q) </a:t>
                </a:r>
                <a:r>
                  <a:rPr lang="en-US" sz="1800" dirty="0" err="1" smtClean="0"/>
                  <a:t>atau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dapat</a:t>
                </a:r>
                <a:r>
                  <a:rPr lang="en-US" sz="1800" dirty="0" smtClean="0"/>
                  <a:t> </a:t>
                </a:r>
                <a:r>
                  <a:rPr lang="en-US" sz="1800" dirty="0" err="1"/>
                  <a:t>juga</a:t>
                </a:r>
                <a:r>
                  <a:rPr lang="en-US" sz="1800" dirty="0"/>
                  <a:t> (p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~</a:t>
                </a:r>
                <a:r>
                  <a:rPr lang="en-US" sz="1800" dirty="0" smtClean="0"/>
                  <a:t>q</a:t>
                </a:r>
                <a:r>
                  <a:rPr lang="en-US" sz="1800" dirty="0"/>
                  <a:t>) </a:t>
                </a:r>
                <a:r>
                  <a:rPr 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1800" dirty="0" smtClean="0"/>
                  <a:t> (~p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q), </a:t>
                </a:r>
                <a:r>
                  <a:rPr lang="en-US" sz="1800" dirty="0" smtClean="0"/>
                  <a:t> (</a:t>
                </a:r>
                <a:r>
                  <a:rPr lang="en-US" sz="1800" dirty="0"/>
                  <a:t>4) </a:t>
                </a:r>
                <a:r>
                  <a:rPr lang="en-US" sz="1800" dirty="0" smtClean="0"/>
                  <a:t>~(</a:t>
                </a:r>
                <a:r>
                  <a:rPr lang="en-US" sz="1800" dirty="0"/>
                  <a:t>p </a:t>
                </a:r>
                <a:r>
                  <a:rPr lang="en-US" sz="18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q) </a:t>
                </a:r>
                <a:r>
                  <a:rPr lang="en-US" sz="1800" dirty="0" err="1"/>
                  <a:t>atau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dapat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juga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~p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itchFamily="18" charset="2"/>
                      </a:rPr>
                      <m:t></m:t>
                    </m:r>
                    <m:r>
                      <a:rPr lang="en-US" sz="18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ID" sz="1800" b="0" i="0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~</m:t>
                    </m:r>
                  </m:oMath>
                </a14:m>
                <a:r>
                  <a:rPr lang="en-US" sz="1800" dirty="0" smtClean="0"/>
                  <a:t>q</a:t>
                </a:r>
                <a:r>
                  <a:rPr lang="en-US" sz="1800" dirty="0"/>
                  <a:t>, (</a:t>
                </a:r>
                <a:r>
                  <a:rPr lang="en-US" sz="1800" dirty="0" smtClean="0"/>
                  <a:t>5) p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 ~</a:t>
                </a:r>
                <a:r>
                  <a:rPr lang="en-US" sz="1800" dirty="0" smtClean="0"/>
                  <a:t>q</a:t>
                </a:r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8720" y="1712890"/>
                <a:ext cx="9845899" cy="4481848"/>
              </a:xfrm>
              <a:blipFill rotWithShape="0">
                <a:blip r:embed="rId2"/>
                <a:stretch>
                  <a:fillRect l="-557" t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2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9601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interpretasi</a:t>
            </a:r>
            <a:r>
              <a:rPr lang="en-US" sz="2400" dirty="0"/>
              <a:t> I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530352" lvl="1" indent="0">
              <a:buNone/>
            </a:pPr>
            <a:r>
              <a:rPr lang="en-US" sz="2400" dirty="0"/>
              <a:t>I (A</a:t>
            </a:r>
            <a:r>
              <a:rPr lang="en-US" sz="1800" dirty="0"/>
              <a:t>1</a:t>
            </a:r>
            <a:r>
              <a:rPr lang="en-US" sz="2400" dirty="0"/>
              <a:t>) = I (A</a:t>
            </a:r>
            <a:r>
              <a:rPr lang="en-US" sz="1800" dirty="0"/>
              <a:t>2</a:t>
            </a:r>
            <a:r>
              <a:rPr lang="en-US" sz="2400" dirty="0"/>
              <a:t>) = I (A</a:t>
            </a:r>
            <a:r>
              <a:rPr lang="en-US" sz="1800" dirty="0"/>
              <a:t>3</a:t>
            </a:r>
            <a:r>
              <a:rPr lang="en-US" sz="2400" dirty="0"/>
              <a:t>) = I (A</a:t>
            </a:r>
            <a:r>
              <a:rPr lang="en-US" sz="1800" dirty="0"/>
              <a:t>4</a:t>
            </a:r>
            <a:r>
              <a:rPr lang="en-US" sz="2400" dirty="0"/>
              <a:t>) = T</a:t>
            </a:r>
          </a:p>
          <a:p>
            <a:pPr marL="530352" lvl="1" indent="0">
              <a:buNone/>
            </a:pPr>
            <a:r>
              <a:rPr lang="pt-BR" sz="2400" dirty="0"/>
              <a:t>I </a:t>
            </a:r>
            <a:r>
              <a:rPr lang="pt-BR" sz="2400" dirty="0" smtClean="0"/>
              <a:t>(</a:t>
            </a:r>
            <a:r>
              <a:rPr lang="pt-BR" sz="2400" dirty="0"/>
              <a:t>p </a:t>
            </a:r>
            <a:r>
              <a:rPr lang="en-US" sz="2800" dirty="0">
                <a:sym typeface="Symbol" pitchFamily="18" charset="2"/>
              </a:rPr>
              <a:t></a:t>
            </a:r>
            <a:r>
              <a:rPr lang="pt-BR" sz="2400" dirty="0"/>
              <a:t> q</a:t>
            </a:r>
            <a:r>
              <a:rPr lang="pt-BR" sz="2400" dirty="0" smtClean="0"/>
              <a:t>) </a:t>
            </a:r>
            <a:r>
              <a:rPr lang="pt-BR" sz="2400" dirty="0"/>
              <a:t>= I </a:t>
            </a:r>
            <a:r>
              <a:rPr lang="pt-BR" sz="2400" dirty="0" smtClean="0"/>
              <a:t>(</a:t>
            </a:r>
            <a:r>
              <a:rPr lang="pt-BR" sz="2400" dirty="0"/>
              <a:t>q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r</a:t>
            </a:r>
            <a:r>
              <a:rPr lang="pt-BR" sz="2400" dirty="0" smtClean="0"/>
              <a:t>) </a:t>
            </a:r>
            <a:r>
              <a:rPr lang="pt-BR" sz="2400" dirty="0"/>
              <a:t>= I </a:t>
            </a:r>
            <a:r>
              <a:rPr lang="pt-BR" sz="2400" dirty="0" smtClean="0"/>
              <a:t>(</a:t>
            </a:r>
            <a:r>
              <a:rPr lang="pt-BR" sz="2400" dirty="0"/>
              <a:t>~r 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pt-BR" sz="2400" dirty="0"/>
              <a:t> s</a:t>
            </a:r>
            <a:r>
              <a:rPr lang="pt-BR" sz="2400" dirty="0" smtClean="0"/>
              <a:t>) </a:t>
            </a:r>
            <a:r>
              <a:rPr lang="pt-BR" sz="2400" dirty="0"/>
              <a:t>= I </a:t>
            </a:r>
            <a:r>
              <a:rPr lang="pt-BR" sz="2400" dirty="0" smtClean="0"/>
              <a:t>(~s</a:t>
            </a:r>
            <a:r>
              <a:rPr lang="pt-BR" sz="2400" dirty="0"/>
              <a:t>) = </a:t>
            </a:r>
            <a:r>
              <a:rPr lang="pt-BR" sz="2400" dirty="0" smtClean="0"/>
              <a:t>T</a:t>
            </a:r>
          </a:p>
          <a:p>
            <a:pPr marL="530352" lvl="1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I (s) = F, I (r) = F, I (q) = F, </a:t>
            </a:r>
            <a:r>
              <a:rPr lang="en-US" sz="2400" dirty="0" err="1"/>
              <a:t>dan</a:t>
            </a:r>
            <a:r>
              <a:rPr lang="en-US" sz="2400" dirty="0"/>
              <a:t> I (p) = F, </a:t>
            </a:r>
            <a:r>
              <a:rPr lang="en-US" sz="2400" dirty="0" err="1"/>
              <a:t>didapatkan</a:t>
            </a:r>
            <a:endParaRPr lang="en-US" sz="2400" dirty="0"/>
          </a:p>
          <a:p>
            <a:pPr marL="530352" lvl="1" indent="0">
              <a:buNone/>
            </a:pPr>
            <a:r>
              <a:rPr lang="en-US" sz="2400" dirty="0"/>
              <a:t>I (A</a:t>
            </a:r>
            <a:r>
              <a:rPr lang="en-US" sz="1800" dirty="0"/>
              <a:t>1</a:t>
            </a:r>
            <a:r>
              <a:rPr lang="en-US" sz="2400" dirty="0"/>
              <a:t>) = I </a:t>
            </a:r>
            <a:r>
              <a:rPr lang="en-US" sz="2400" dirty="0" smtClean="0"/>
              <a:t>(</a:t>
            </a:r>
            <a:r>
              <a:rPr lang="pt-BR" sz="2400" dirty="0"/>
              <a:t>p </a:t>
            </a:r>
            <a:r>
              <a:rPr lang="en-US" sz="2800" dirty="0">
                <a:sym typeface="Symbol" pitchFamily="18" charset="2"/>
              </a:rPr>
              <a:t></a:t>
            </a:r>
            <a:r>
              <a:rPr lang="pt-BR" sz="2400" dirty="0"/>
              <a:t> q</a:t>
            </a:r>
            <a:r>
              <a:rPr lang="en-US" sz="2400" dirty="0" smtClean="0"/>
              <a:t>) </a:t>
            </a:r>
            <a:r>
              <a:rPr lang="en-US" sz="2400" dirty="0"/>
              <a:t>= T</a:t>
            </a:r>
          </a:p>
          <a:p>
            <a:pPr marL="530352" lvl="1" indent="0">
              <a:buNone/>
            </a:pPr>
            <a:r>
              <a:rPr lang="pt-BR" sz="2400" dirty="0"/>
              <a:t>I (A</a:t>
            </a:r>
            <a:r>
              <a:rPr lang="pt-BR" sz="1800" dirty="0"/>
              <a:t>2</a:t>
            </a:r>
            <a:r>
              <a:rPr lang="pt-BR" sz="2400" dirty="0"/>
              <a:t>) = I </a:t>
            </a:r>
            <a:r>
              <a:rPr lang="pt-BR" sz="2400" dirty="0" smtClean="0"/>
              <a:t>(</a:t>
            </a:r>
            <a:r>
              <a:rPr lang="pt-BR" sz="2400" dirty="0"/>
              <a:t>q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r</a:t>
            </a:r>
            <a:r>
              <a:rPr lang="pt-BR" sz="2400" dirty="0" smtClean="0"/>
              <a:t>) </a:t>
            </a:r>
            <a:r>
              <a:rPr lang="pt-BR" sz="2400" dirty="0"/>
              <a:t>= T</a:t>
            </a:r>
          </a:p>
          <a:p>
            <a:pPr marL="530352" lvl="1" indent="0">
              <a:buNone/>
            </a:pPr>
            <a:r>
              <a:rPr lang="pt-BR" sz="2400" dirty="0"/>
              <a:t>I (A</a:t>
            </a:r>
            <a:r>
              <a:rPr lang="pt-BR" sz="1800" dirty="0"/>
              <a:t>3</a:t>
            </a:r>
            <a:r>
              <a:rPr lang="pt-BR" sz="2400" dirty="0"/>
              <a:t>) = I </a:t>
            </a:r>
            <a:r>
              <a:rPr lang="pt-BR" sz="2400" dirty="0" smtClean="0"/>
              <a:t>(</a:t>
            </a:r>
            <a:r>
              <a:rPr lang="pt-BR" sz="2400" dirty="0"/>
              <a:t>~r 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pt-BR" sz="2400" dirty="0"/>
              <a:t> s</a:t>
            </a:r>
            <a:r>
              <a:rPr lang="pt-BR" sz="2400" dirty="0" smtClean="0"/>
              <a:t>) </a:t>
            </a:r>
            <a:r>
              <a:rPr lang="pt-BR" sz="2400" dirty="0"/>
              <a:t>= T</a:t>
            </a:r>
          </a:p>
          <a:p>
            <a:pPr marL="530352" lvl="1" indent="0">
              <a:buNone/>
            </a:pPr>
            <a:r>
              <a:rPr lang="en-US" sz="2400" dirty="0"/>
              <a:t>I (A</a:t>
            </a:r>
            <a:r>
              <a:rPr lang="en-US" sz="1800" dirty="0"/>
              <a:t>4</a:t>
            </a:r>
            <a:r>
              <a:rPr lang="en-US" sz="2400" dirty="0"/>
              <a:t>) = I </a:t>
            </a:r>
            <a:r>
              <a:rPr lang="en-US" sz="2400" dirty="0" smtClean="0"/>
              <a:t>(~s</a:t>
            </a:r>
            <a:r>
              <a:rPr lang="en-US" sz="2400" dirty="0"/>
              <a:t>) = T</a:t>
            </a:r>
          </a:p>
          <a:p>
            <a:pPr marL="0" indent="0">
              <a:buNone/>
            </a:pPr>
            <a:r>
              <a:rPr lang="sv-SE" sz="2400" dirty="0"/>
              <a:t>Jadi dapat disimpulkan bahwa sistem konsisten.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26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9513"/>
          </a:xfrm>
        </p:spPr>
        <p:txBody>
          <a:bodyPr/>
          <a:lstStyle/>
          <a:p>
            <a:r>
              <a:rPr lang="en-ID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5313"/>
            <a:ext cx="9601200" cy="4412087"/>
          </a:xfrm>
        </p:spPr>
        <p:txBody>
          <a:bodyPr>
            <a:normAutofit/>
          </a:bodyPr>
          <a:lstStyle/>
          <a:p>
            <a:r>
              <a:rPr lang="en-ID" dirty="0" err="1" smtClean="0"/>
              <a:t>Penarikan</a:t>
            </a:r>
            <a:r>
              <a:rPr lang="en-ID" dirty="0" smtClean="0"/>
              <a:t> </a:t>
            </a:r>
            <a:r>
              <a:rPr lang="en-ID" dirty="0" err="1" smtClean="0"/>
              <a:t>kesimpulan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argument</a:t>
            </a:r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 smtClean="0"/>
          </a:p>
          <a:p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p1, p2, …, </a:t>
            </a:r>
            <a:r>
              <a:rPr lang="en-US" dirty="0" err="1"/>
              <a:t>pn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konklusi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: p1, p2, …, </a:t>
            </a:r>
            <a:r>
              <a:rPr lang="en-US" dirty="0" err="1"/>
              <a:t>pn</a:t>
            </a:r>
            <a:r>
              <a:rPr lang="en-US" dirty="0"/>
              <a:t> 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q </a:t>
            </a:r>
            <a:endParaRPr lang="en-US" dirty="0"/>
          </a:p>
          <a:p>
            <a:r>
              <a:rPr lang="en-US" dirty="0" err="1" smtClean="0"/>
              <a:t>Konklusi</a:t>
            </a:r>
            <a:r>
              <a:rPr lang="en-US" dirty="0" smtClean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“</a:t>
            </a:r>
            <a:r>
              <a:rPr lang="en-US" dirty="0" err="1"/>
              <a:t>Jadi</a:t>
            </a:r>
            <a:r>
              <a:rPr lang="en-US" dirty="0"/>
              <a:t>”, “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“, </a:t>
            </a:r>
            <a:r>
              <a:rPr lang="en-US" dirty="0" err="1"/>
              <a:t>dll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79846" y="1904329"/>
            <a:ext cx="18383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50006"/>
            <a:ext cx="9601200" cy="501739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 smtClean="0"/>
              <a:t>Definisi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30352" lvl="1" indent="0" algn="just">
              <a:buNone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bilamana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hipotesisnya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; </a:t>
            </a:r>
            <a:r>
              <a:rPr lang="en-US" sz="2400" dirty="0" err="1"/>
              <a:t>sebaliknya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palsu</a:t>
            </a:r>
            <a:r>
              <a:rPr lang="en-US" sz="2400" dirty="0"/>
              <a:t> (fallacy </a:t>
            </a:r>
            <a:r>
              <a:rPr lang="en-US" sz="2400" dirty="0" err="1"/>
              <a:t>atau</a:t>
            </a:r>
            <a:r>
              <a:rPr lang="en-US" sz="2400" dirty="0"/>
              <a:t> invalid).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 algn="just">
              <a:buNone/>
            </a:pPr>
            <a:endParaRPr lang="en-ID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benar</a:t>
            </a:r>
            <a:r>
              <a:rPr lang="en-US" sz="2400" dirty="0"/>
              <a:t> (</a:t>
            </a:r>
            <a:r>
              <a:rPr lang="en-US" sz="2400" dirty="0" err="1"/>
              <a:t>yaitu</a:t>
            </a:r>
            <a:r>
              <a:rPr lang="en-US" sz="2400" dirty="0"/>
              <a:t>,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tautologi</a:t>
            </a:r>
            <a:r>
              <a:rPr lang="en-US" sz="2400" dirty="0"/>
              <a:t>). </a:t>
            </a:r>
            <a:r>
              <a:rPr lang="en-US" sz="2400" dirty="0" err="1"/>
              <a:t>Argumen</a:t>
            </a:r>
            <a:r>
              <a:rPr lang="en-US" sz="2400" dirty="0"/>
              <a:t> yang </a:t>
            </a:r>
            <a:r>
              <a:rPr lang="en-US" sz="2400" dirty="0" err="1"/>
              <a:t>palsu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proses </a:t>
            </a:r>
            <a:r>
              <a:rPr lang="en-US" sz="2400" dirty="0" err="1"/>
              <a:t>penalaran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4245802" y="3635465"/>
            <a:ext cx="31337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56603"/>
            <a:ext cx="9601200" cy="491079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sz="2400" b="1" dirty="0" err="1" smtClean="0"/>
              <a:t>Latihan</a:t>
            </a:r>
            <a:r>
              <a:rPr lang="en-ID" sz="2400" b="1" dirty="0" smtClean="0"/>
              <a:t> :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dirty="0" err="1" smtClean="0"/>
              <a:t>Perlihatkan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air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surut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di </a:t>
            </a:r>
            <a:r>
              <a:rPr lang="en-US" sz="2400" dirty="0" err="1"/>
              <a:t>laut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tsunami </a:t>
            </a:r>
            <a:r>
              <a:rPr lang="en-US" sz="2400" dirty="0" err="1"/>
              <a:t>datang</a:t>
            </a:r>
            <a:r>
              <a:rPr lang="en-US" sz="2400" dirty="0"/>
              <a:t>. Air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surut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di </a:t>
            </a:r>
            <a:r>
              <a:rPr lang="en-US" sz="2400" dirty="0" err="1"/>
              <a:t>laut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tsunami </a:t>
            </a:r>
            <a:r>
              <a:rPr lang="en-US" sz="2400" dirty="0" err="1"/>
              <a:t>datang</a:t>
            </a:r>
            <a:r>
              <a:rPr lang="en-US" sz="2400" dirty="0"/>
              <a:t>.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. </a:t>
            </a:r>
            <a:r>
              <a:rPr lang="en-US" sz="2400" dirty="0" err="1"/>
              <a:t>Penyelesaian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Misalkan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p </a:t>
            </a:r>
            <a:r>
              <a:rPr lang="en-US" sz="2400" dirty="0"/>
              <a:t>: Air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surut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di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q </a:t>
            </a:r>
            <a:r>
              <a:rPr lang="en-US" sz="2400" dirty="0"/>
              <a:t>: Tsunami </a:t>
            </a:r>
            <a:r>
              <a:rPr lang="en-US" sz="2400" dirty="0" err="1"/>
              <a:t>datang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Argumen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kesahihan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4046" y="4035963"/>
            <a:ext cx="20859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84738"/>
            <a:ext cx="9601200" cy="4882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Cara 1: </a:t>
            </a:r>
            <a:r>
              <a:rPr lang="en-US" sz="2400" dirty="0" err="1"/>
              <a:t>Bentuklah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p, q,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q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hipotesisnya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konklusinya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Kita </a:t>
            </a: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p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q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q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, p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q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bersama-sama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1.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1 </a:t>
            </a:r>
            <a:r>
              <a:rPr lang="en-US" sz="2400" dirty="0" err="1"/>
              <a:t>ini</a:t>
            </a:r>
            <a:r>
              <a:rPr lang="en-US" sz="2400" dirty="0"/>
              <a:t> q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argumen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0249" y="1678085"/>
            <a:ext cx="31813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55077"/>
            <a:ext cx="9601200" cy="48123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Cara 2: </a:t>
            </a:r>
            <a:r>
              <a:rPr lang="en-US" sz="2400" dirty="0" err="1"/>
              <a:t>Perlihatkan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</a:p>
          <a:p>
            <a:pPr marL="0" indent="0" algn="just">
              <a:buNone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tautologi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Perhatikanlah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penarikan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modus </a:t>
            </a:r>
            <a:r>
              <a:rPr lang="en-US" sz="2400" dirty="0" err="1"/>
              <a:t>ponen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modus </a:t>
            </a:r>
            <a:r>
              <a:rPr lang="en-US" sz="2400" dirty="0" err="1"/>
              <a:t>ponen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argmen</a:t>
            </a:r>
            <a:r>
              <a:rPr lang="en-US" sz="2400" dirty="0"/>
              <a:t> yang </a:t>
            </a:r>
            <a:r>
              <a:rPr lang="en-US" sz="2400" dirty="0" err="1"/>
              <a:t>sahih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9937" y="1470293"/>
            <a:ext cx="2105025" cy="428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14700" y="2490787"/>
            <a:ext cx="55626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58129"/>
            <a:ext cx="9601200" cy="52191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D" sz="2200" dirty="0" err="1" smtClean="0"/>
              <a:t>Latihan</a:t>
            </a:r>
            <a:r>
              <a:rPr lang="en-ID" sz="2200" dirty="0" smtClean="0"/>
              <a:t> :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Perlihatkan</a:t>
            </a:r>
            <a:r>
              <a:rPr lang="en-US" sz="2200" dirty="0" smtClean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penalaran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argumen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: </a:t>
            </a:r>
            <a:endParaRPr lang="en-US" sz="2200" dirty="0" smtClean="0"/>
          </a:p>
          <a:p>
            <a:pPr marL="530352" lvl="1" indent="0" algn="just">
              <a:buNone/>
            </a:pPr>
            <a:r>
              <a:rPr lang="en-US" sz="2200" dirty="0" smtClean="0"/>
              <a:t>“</a:t>
            </a:r>
            <a:r>
              <a:rPr lang="en-US" sz="2200" dirty="0" err="1"/>
              <a:t>Jika</a:t>
            </a:r>
            <a:r>
              <a:rPr lang="en-US" sz="2200" dirty="0"/>
              <a:t> air </a:t>
            </a:r>
            <a:r>
              <a:rPr lang="en-US" sz="2200" dirty="0" err="1"/>
              <a:t>laut</a:t>
            </a:r>
            <a:r>
              <a:rPr lang="en-US" sz="2200" dirty="0"/>
              <a:t> </a:t>
            </a:r>
            <a:r>
              <a:rPr lang="en-US" sz="2200" dirty="0" err="1"/>
              <a:t>surut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gempa</a:t>
            </a:r>
            <a:r>
              <a:rPr lang="en-US" sz="2200" dirty="0"/>
              <a:t> di </a:t>
            </a:r>
            <a:r>
              <a:rPr lang="en-US" sz="2200" dirty="0" err="1"/>
              <a:t>laut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tsunami </a:t>
            </a:r>
            <a:r>
              <a:rPr lang="en-US" sz="2200" dirty="0" err="1"/>
              <a:t>datang</a:t>
            </a:r>
            <a:r>
              <a:rPr lang="en-US" sz="2200" dirty="0"/>
              <a:t>. Tsunami </a:t>
            </a:r>
            <a:r>
              <a:rPr lang="en-US" sz="2200" dirty="0" err="1"/>
              <a:t>datang</a:t>
            </a:r>
            <a:r>
              <a:rPr lang="en-US" sz="2200" dirty="0"/>
              <a:t>. </a:t>
            </a:r>
            <a:r>
              <a:rPr lang="en-US" sz="2200" dirty="0" err="1"/>
              <a:t>Jadi</a:t>
            </a:r>
            <a:r>
              <a:rPr lang="en-US" sz="2200" dirty="0"/>
              <a:t>, air </a:t>
            </a:r>
            <a:r>
              <a:rPr lang="en-US" sz="2200" dirty="0" err="1"/>
              <a:t>laut</a:t>
            </a:r>
            <a:r>
              <a:rPr lang="en-US" sz="2200" dirty="0"/>
              <a:t> </a:t>
            </a:r>
            <a:r>
              <a:rPr lang="en-US" sz="2200" dirty="0" err="1"/>
              <a:t>surut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gempa</a:t>
            </a:r>
            <a:r>
              <a:rPr lang="en-US" sz="2200" dirty="0"/>
              <a:t> di </a:t>
            </a:r>
            <a:r>
              <a:rPr lang="en-US" sz="2200" dirty="0" err="1"/>
              <a:t>laut</a:t>
            </a:r>
            <a:r>
              <a:rPr lang="en-US" sz="2200" dirty="0"/>
              <a:t>” 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/>
              <a:t>benar</a:t>
            </a:r>
            <a:r>
              <a:rPr lang="en-US" sz="2200" dirty="0"/>
              <a:t>, </a:t>
            </a:r>
            <a:r>
              <a:rPr lang="en-US" sz="2200" dirty="0" err="1"/>
              <a:t>dengan</a:t>
            </a:r>
            <a:r>
              <a:rPr lang="en-US" sz="2200" dirty="0"/>
              <a:t> kata lain </a:t>
            </a:r>
            <a:r>
              <a:rPr lang="en-US" sz="2200" dirty="0" err="1"/>
              <a:t>argumennya</a:t>
            </a:r>
            <a:r>
              <a:rPr lang="en-US" sz="2200" dirty="0"/>
              <a:t> </a:t>
            </a:r>
            <a:r>
              <a:rPr lang="en-US" sz="2200" dirty="0" err="1"/>
              <a:t>palsu</a:t>
            </a:r>
            <a:r>
              <a:rPr lang="en-US" sz="2200" dirty="0"/>
              <a:t>. </a:t>
            </a:r>
            <a:endParaRPr lang="en-US" sz="2200" dirty="0" smtClean="0"/>
          </a:p>
          <a:p>
            <a:pPr marL="0" indent="0" algn="just">
              <a:buNone/>
            </a:pPr>
            <a:endParaRPr lang="en-ID" sz="2200" dirty="0"/>
          </a:p>
          <a:p>
            <a:pPr marL="0" indent="0" algn="just">
              <a:buNone/>
            </a:pPr>
            <a:endParaRPr lang="en-ID" sz="2200" dirty="0" smtClean="0"/>
          </a:p>
          <a:p>
            <a:pPr marL="0" indent="0" algn="just">
              <a:buNone/>
            </a:pPr>
            <a:endParaRPr lang="en-ID" sz="2200" dirty="0"/>
          </a:p>
          <a:p>
            <a:pPr marL="0" indent="0" algn="just">
              <a:buNone/>
            </a:pPr>
            <a:endParaRPr lang="en-ID" sz="2200" dirty="0" smtClean="0"/>
          </a:p>
          <a:p>
            <a:pPr marL="0" indent="0" algn="just">
              <a:buNone/>
            </a:pPr>
            <a:r>
              <a:rPr lang="en-US" sz="2200" dirty="0" smtClean="0"/>
              <a:t>Dari </a:t>
            </a:r>
            <a:r>
              <a:rPr lang="en-US" sz="2200" dirty="0" err="1"/>
              <a:t>tabel</a:t>
            </a:r>
            <a:r>
              <a:rPr lang="en-US" sz="2200" dirty="0"/>
              <a:t> </a:t>
            </a:r>
            <a:r>
              <a:rPr lang="en-US" sz="2200" dirty="0" err="1"/>
              <a:t>tampak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hipotesis</a:t>
            </a:r>
            <a:r>
              <a:rPr lang="en-US" sz="2200" dirty="0"/>
              <a:t> q </a:t>
            </a:r>
            <a:r>
              <a:rPr lang="en-US" sz="2200" dirty="0" err="1"/>
              <a:t>dan</a:t>
            </a:r>
            <a:r>
              <a:rPr lang="en-US" sz="2200" dirty="0"/>
              <a:t> p </a:t>
            </a:r>
            <a:r>
              <a:rPr lang="en-US" sz="2200" dirty="0" smtClean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 </a:t>
            </a:r>
            <a:r>
              <a:rPr lang="en-US" sz="2200" dirty="0"/>
              <a:t>q </a:t>
            </a:r>
            <a:r>
              <a:rPr lang="en-US" sz="2200" dirty="0" err="1"/>
              <a:t>benar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baris</a:t>
            </a:r>
            <a:r>
              <a:rPr lang="en-US" sz="2200" dirty="0"/>
              <a:t> ke-3,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baris</a:t>
            </a:r>
            <a:r>
              <a:rPr lang="en-US" sz="2200" dirty="0"/>
              <a:t> 3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konklusi</a:t>
            </a:r>
            <a:r>
              <a:rPr lang="en-US" sz="2200" dirty="0"/>
              <a:t> p </a:t>
            </a:r>
            <a:r>
              <a:rPr lang="en-US" sz="2200" dirty="0" err="1"/>
              <a:t>salah</a:t>
            </a:r>
            <a:r>
              <a:rPr lang="en-US" sz="2200" dirty="0"/>
              <a:t>. </a:t>
            </a:r>
            <a:r>
              <a:rPr lang="en-US" sz="2200" dirty="0" err="1"/>
              <a:t>Jadi</a:t>
            </a:r>
            <a:r>
              <a:rPr lang="en-US" sz="2200" dirty="0"/>
              <a:t>, </a:t>
            </a:r>
            <a:r>
              <a:rPr lang="en-US" sz="2200" dirty="0" err="1"/>
              <a:t>argumen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sahih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palsu</a:t>
            </a:r>
            <a:r>
              <a:rPr lang="en-US" sz="2200" dirty="0"/>
              <a:t>,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penalaran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benar</a:t>
            </a:r>
            <a:r>
              <a:rPr lang="en-US" sz="2200" dirty="0"/>
              <a:t>. </a:t>
            </a:r>
          </a:p>
          <a:p>
            <a:pPr marL="0" indent="0" algn="just">
              <a:buNone/>
            </a:pPr>
            <a:endParaRPr lang="en-ID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2124" y="2741809"/>
            <a:ext cx="7882891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12874"/>
            <a:ext cx="9601200" cy="512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i-FI" dirty="0" smtClean="0"/>
              <a:t>Latihan :</a:t>
            </a:r>
          </a:p>
          <a:p>
            <a:pPr marL="0" indent="0" algn="just">
              <a:buNone/>
            </a:pPr>
            <a:r>
              <a:rPr lang="fi-FI" dirty="0" smtClean="0"/>
              <a:t>Periksa </a:t>
            </a:r>
            <a:r>
              <a:rPr lang="fi-FI" dirty="0"/>
              <a:t>kesahihan argumen berikut ini</a:t>
            </a:r>
            <a:r>
              <a:rPr lang="fi-FI" dirty="0" smtClean="0"/>
              <a:t>:</a:t>
            </a:r>
          </a:p>
          <a:p>
            <a:pPr marL="0" indent="0" algn="just">
              <a:buNone/>
            </a:pPr>
            <a:endParaRPr lang="fi-FI" dirty="0"/>
          </a:p>
          <a:p>
            <a:pPr marL="0" indent="0" algn="just">
              <a:buNone/>
            </a:pPr>
            <a:endParaRPr lang="fi-FI" dirty="0" smtClean="0"/>
          </a:p>
          <a:p>
            <a:pPr marL="0" indent="0" algn="just">
              <a:buNone/>
            </a:pPr>
            <a:endParaRPr lang="fi-FI" dirty="0"/>
          </a:p>
          <a:p>
            <a:pPr marL="0" indent="0" algn="just">
              <a:buNone/>
            </a:pPr>
            <a:endParaRPr lang="fi-FI" dirty="0" smtClean="0"/>
          </a:p>
          <a:p>
            <a:pPr marL="0" indent="0" algn="just">
              <a:buNone/>
            </a:pPr>
            <a:endParaRPr lang="fi-FI" dirty="0"/>
          </a:p>
          <a:p>
            <a:pPr marL="0" indent="0" algn="just">
              <a:buNone/>
            </a:pPr>
            <a:endParaRPr lang="fi-FI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konklusi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Baris</a:t>
            </a:r>
            <a:r>
              <a:rPr lang="en-US" dirty="0"/>
              <a:t> ke-3 </a:t>
            </a:r>
            <a:r>
              <a:rPr lang="en-US" dirty="0" err="1"/>
              <a:t>dan</a:t>
            </a:r>
            <a:r>
              <a:rPr lang="en-US" dirty="0"/>
              <a:t> ke-4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p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~q </a:t>
            </a:r>
            <a:r>
              <a:rPr lang="en-US" dirty="0" err="1"/>
              <a:t>dan</a:t>
            </a:r>
            <a:r>
              <a:rPr lang="en-US" dirty="0"/>
              <a:t> ~ p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ke-4 </a:t>
            </a:r>
            <a:r>
              <a:rPr lang="en-US" dirty="0" err="1"/>
              <a:t>konklusi</a:t>
            </a:r>
            <a:r>
              <a:rPr lang="en-US" dirty="0"/>
              <a:t> q </a:t>
            </a:r>
            <a:r>
              <a:rPr lang="en-US" dirty="0" err="1"/>
              <a:t>salah</a:t>
            </a:r>
            <a:r>
              <a:rPr lang="en-US" dirty="0"/>
              <a:t> (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ke-3 </a:t>
            </a:r>
            <a:r>
              <a:rPr lang="en-US" dirty="0" err="1"/>
              <a:t>konklusi</a:t>
            </a:r>
            <a:r>
              <a:rPr lang="en-US" dirty="0"/>
              <a:t> q </a:t>
            </a:r>
            <a:r>
              <a:rPr lang="en-US" dirty="0" err="1"/>
              <a:t>benar</a:t>
            </a:r>
            <a:r>
              <a:rPr lang="en-US" dirty="0"/>
              <a:t>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fi-FI" dirty="0" smtClean="0"/>
              <a:t> </a:t>
            </a:r>
            <a:endParaRPr lang="fi-FI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2274" y="1855398"/>
            <a:ext cx="8115960" cy="288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03960"/>
            <a:ext cx="9601200" cy="466344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Perhatikanlah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kebetulan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(“5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prima”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),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/>
              <a:t>konklusi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palsu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36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>
            <a:normAutofit fontScale="90000"/>
          </a:bodyPr>
          <a:lstStyle/>
          <a:p>
            <a:r>
              <a:rPr lang="sv-SE" dirty="0"/>
              <a:t>Beberapa argumen yang sudah terbukti sahih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84947" y="1920240"/>
            <a:ext cx="2638425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9152" y="1920240"/>
            <a:ext cx="2771775" cy="2543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96688" y="1920240"/>
            <a:ext cx="28003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3755"/>
          </a:xfrm>
        </p:spPr>
        <p:txBody>
          <a:bodyPr/>
          <a:lstStyle/>
          <a:p>
            <a:r>
              <a:rPr lang="en-ID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8344"/>
            <a:ext cx="9601200" cy="4309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Jika memungkinkan, nyatakan kalimat-kalimat berikut dalam formula </a:t>
            </a:r>
            <a:r>
              <a:rPr lang="sv-SE" sz="2400" dirty="0" smtClean="0"/>
              <a:t>logika </a:t>
            </a:r>
            <a:r>
              <a:rPr lang="en-US" sz="2400" dirty="0" err="1" smtClean="0"/>
              <a:t>proposisi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berusia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smtClean="0"/>
              <a:t>17 </a:t>
            </a:r>
            <a:r>
              <a:rPr lang="en-US" sz="2400" dirty="0" err="1" smtClean="0"/>
              <a:t>tahun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 smtClean="0"/>
              <a:t>menika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SIM A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140 </a:t>
            </a:r>
            <a:r>
              <a:rPr lang="en-US" sz="2400" dirty="0" smtClean="0"/>
              <a:t>cm,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sepatu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jas</a:t>
            </a:r>
            <a:r>
              <a:rPr lang="en-US" sz="2400" dirty="0"/>
              <a:t> </a:t>
            </a:r>
            <a:r>
              <a:rPr lang="en-US" sz="2400" dirty="0" err="1"/>
              <a:t>almamater</a:t>
            </a:r>
            <a:r>
              <a:rPr lang="en-US" sz="2400" dirty="0"/>
              <a:t>, </a:t>
            </a:r>
            <a:r>
              <a:rPr lang="en-US" sz="2400" dirty="0" err="1" smtClean="0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7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8755" y="534987"/>
            <a:ext cx="5505450" cy="3105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8537" y="611187"/>
            <a:ext cx="4505325" cy="2657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7807" y="3937317"/>
            <a:ext cx="3933825" cy="255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8537" y="3954144"/>
            <a:ext cx="298132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1080"/>
            <a:ext cx="9601200" cy="484632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Cara 1 </a:t>
            </a:r>
            <a:r>
              <a:rPr lang="en-US" sz="2400" dirty="0" err="1"/>
              <a:t>dan</a:t>
            </a:r>
            <a:r>
              <a:rPr lang="en-US" sz="2400" dirty="0"/>
              <a:t> Cara 2 di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</a:t>
            </a:r>
            <a:r>
              <a:rPr lang="en-US" sz="2400" dirty="0" err="1"/>
              <a:t>kesahihannya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penarikan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terbukti</a:t>
            </a:r>
            <a:r>
              <a:rPr lang="en-US" sz="2400" dirty="0"/>
              <a:t> </a:t>
            </a:r>
            <a:r>
              <a:rPr lang="en-US" sz="2400" dirty="0" err="1"/>
              <a:t>sahih</a:t>
            </a:r>
            <a:r>
              <a:rPr lang="en-US" sz="2400" dirty="0"/>
              <a:t> (modus </a:t>
            </a:r>
            <a:r>
              <a:rPr lang="en-US" sz="2400" dirty="0" err="1"/>
              <a:t>ponen</a:t>
            </a:r>
            <a:r>
              <a:rPr lang="en-US" sz="2400" dirty="0"/>
              <a:t>, modus </a:t>
            </a:r>
            <a:r>
              <a:rPr lang="en-US" sz="2400" dirty="0" err="1"/>
              <a:t>tollen</a:t>
            </a:r>
            <a:r>
              <a:rPr lang="en-US" sz="2400" dirty="0"/>
              <a:t>, </a:t>
            </a:r>
            <a:r>
              <a:rPr lang="en-US" sz="2400" dirty="0" err="1"/>
              <a:t>dsb</a:t>
            </a:r>
            <a:r>
              <a:rPr lang="en-US" sz="2400" dirty="0"/>
              <a:t>).</a:t>
            </a:r>
          </a:p>
          <a:p>
            <a:pPr algn="just"/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04035" y="3068003"/>
            <a:ext cx="6577965" cy="33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00" y="914400"/>
            <a:ext cx="764381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29640"/>
            <a:ext cx="96012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400" b="1" dirty="0" err="1" smtClean="0"/>
              <a:t>Latihan</a:t>
            </a:r>
            <a:r>
              <a:rPr lang="en-ID" sz="2400" b="1" dirty="0" smtClean="0"/>
              <a:t> :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dirty="0" smtClean="0"/>
              <a:t>Dari </a:t>
            </a:r>
            <a:r>
              <a:rPr lang="en-US" sz="2400" dirty="0" err="1"/>
              <a:t>keempat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,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manakah</a:t>
            </a:r>
            <a:r>
              <a:rPr lang="en-US" sz="2400" dirty="0"/>
              <a:t> yang </a:t>
            </a:r>
            <a:r>
              <a:rPr lang="en-US" sz="2400" dirty="0" err="1"/>
              <a:t>sahih</a:t>
            </a:r>
            <a:r>
              <a:rPr lang="en-US" sz="2400" dirty="0"/>
              <a:t>?</a:t>
            </a:r>
          </a:p>
          <a:p>
            <a:pPr lvl="1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Amir </a:t>
            </a:r>
            <a:r>
              <a:rPr lang="en-US" sz="2400" dirty="0" err="1"/>
              <a:t>mimisan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Amir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mimisan</a:t>
            </a:r>
            <a:r>
              <a:rPr lang="en-US" sz="2400" dirty="0"/>
              <a:t>.</a:t>
            </a:r>
          </a:p>
          <a:p>
            <a:pPr lvl="1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Amir </a:t>
            </a:r>
            <a:r>
              <a:rPr lang="en-US" sz="2400" dirty="0" err="1"/>
              <a:t>mimisan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Amir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mimisan</a:t>
            </a:r>
            <a:r>
              <a:rPr lang="en-US" sz="2400" dirty="0"/>
              <a:t>,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.</a:t>
            </a:r>
          </a:p>
          <a:p>
            <a:pPr lvl="1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Amir </a:t>
            </a:r>
            <a:r>
              <a:rPr lang="en-US" sz="2400" dirty="0" err="1"/>
              <a:t>mimisan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Amir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mimisan</a:t>
            </a:r>
            <a:r>
              <a:rPr lang="en-US" sz="2400" dirty="0"/>
              <a:t>.</a:t>
            </a:r>
          </a:p>
          <a:p>
            <a:pPr lvl="1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Amir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mimisan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Amir </a:t>
            </a:r>
            <a:r>
              <a:rPr lang="en-US" sz="2400" dirty="0" err="1"/>
              <a:t>mimisan</a:t>
            </a:r>
            <a:r>
              <a:rPr lang="en-US" sz="2400" dirty="0"/>
              <a:t>,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82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60120"/>
            <a:ext cx="9601200" cy="4907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530352" lvl="1" indent="0" algn="just">
              <a:buNone/>
            </a:pP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diperbolehkan</a:t>
            </a:r>
            <a:r>
              <a:rPr lang="en-US" sz="2400" i="1" dirty="0"/>
              <a:t> </a:t>
            </a:r>
            <a:r>
              <a:rPr lang="en-US" sz="2400" i="1" dirty="0" err="1"/>
              <a:t>mengambil</a:t>
            </a:r>
            <a:r>
              <a:rPr lang="en-US" sz="2400" i="1" dirty="0"/>
              <a:t> </a:t>
            </a:r>
            <a:r>
              <a:rPr lang="en-US" sz="2400" i="1" dirty="0" err="1"/>
              <a:t>mata</a:t>
            </a:r>
            <a:r>
              <a:rPr lang="en-US" sz="2400" i="1" dirty="0"/>
              <a:t> </a:t>
            </a:r>
            <a:r>
              <a:rPr lang="en-US" sz="2400" i="1" dirty="0" err="1"/>
              <a:t>kuliah</a:t>
            </a:r>
            <a:r>
              <a:rPr lang="en-US" sz="2400" i="1" dirty="0"/>
              <a:t> </a:t>
            </a:r>
            <a:r>
              <a:rPr lang="en-US" sz="2400" i="1" dirty="0" err="1"/>
              <a:t>Matematika</a:t>
            </a:r>
            <a:r>
              <a:rPr lang="en-US" sz="2400" i="1" dirty="0"/>
              <a:t> </a:t>
            </a:r>
            <a:r>
              <a:rPr lang="en-US" sz="2400" i="1" dirty="0" err="1"/>
              <a:t>Diskrit</a:t>
            </a:r>
            <a:r>
              <a:rPr lang="en-US" sz="2400" i="1" dirty="0"/>
              <a:t> </a:t>
            </a:r>
            <a:r>
              <a:rPr lang="en-US" sz="2400" i="1" dirty="0" err="1"/>
              <a:t>jika</a:t>
            </a:r>
            <a:r>
              <a:rPr lang="en-US" sz="2400" i="1" dirty="0"/>
              <a:t> </a:t>
            </a:r>
            <a:r>
              <a:rPr lang="en-US" sz="2400" i="1" dirty="0" err="1"/>
              <a:t>telah</a:t>
            </a:r>
            <a:r>
              <a:rPr lang="en-US" sz="2400" i="1" dirty="0"/>
              <a:t> </a:t>
            </a:r>
            <a:r>
              <a:rPr lang="en-US" sz="2400" i="1" dirty="0" err="1"/>
              <a:t>melewati</a:t>
            </a:r>
            <a:r>
              <a:rPr lang="en-US" sz="2400" i="1" dirty="0"/>
              <a:t> </a:t>
            </a:r>
            <a:r>
              <a:rPr lang="en-US" sz="2400" i="1" dirty="0" err="1"/>
              <a:t>tahun</a:t>
            </a:r>
            <a:r>
              <a:rPr lang="en-US" sz="2400" i="1" dirty="0"/>
              <a:t> </a:t>
            </a:r>
            <a:r>
              <a:rPr lang="en-US" sz="2400" i="1" dirty="0" err="1"/>
              <a:t>pertama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berada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semester </a:t>
            </a:r>
            <a:r>
              <a:rPr lang="en-US" sz="2400" i="1" dirty="0" err="1"/>
              <a:t>ganjil</a:t>
            </a:r>
            <a:r>
              <a:rPr lang="en-US" sz="2400" i="1" dirty="0"/>
              <a:t>.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jurusan</a:t>
            </a:r>
            <a:r>
              <a:rPr lang="en-US" sz="2400" i="1" dirty="0"/>
              <a:t> </a:t>
            </a:r>
            <a:r>
              <a:rPr lang="en-US" sz="2400" i="1" dirty="0" err="1"/>
              <a:t>Farmasi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diperbolehkan</a:t>
            </a:r>
            <a:r>
              <a:rPr lang="en-US" sz="2400" i="1" dirty="0"/>
              <a:t> </a:t>
            </a:r>
            <a:r>
              <a:rPr lang="en-US" sz="2400" i="1" dirty="0" err="1"/>
              <a:t>mengambil</a:t>
            </a:r>
            <a:r>
              <a:rPr lang="en-US" sz="2400" i="1" dirty="0"/>
              <a:t> </a:t>
            </a:r>
            <a:r>
              <a:rPr lang="en-US" sz="2400" i="1" dirty="0" err="1"/>
              <a:t>mata</a:t>
            </a:r>
            <a:r>
              <a:rPr lang="en-US" sz="2400" i="1" dirty="0"/>
              <a:t> </a:t>
            </a:r>
            <a:r>
              <a:rPr lang="en-US" sz="2400" i="1" dirty="0" err="1"/>
              <a:t>kuliah</a:t>
            </a:r>
            <a:r>
              <a:rPr lang="en-US" sz="2400" i="1" dirty="0"/>
              <a:t> </a:t>
            </a:r>
            <a:r>
              <a:rPr lang="en-US" sz="2400" i="1" dirty="0" err="1"/>
              <a:t>Matematika</a:t>
            </a:r>
            <a:r>
              <a:rPr lang="en-US" sz="2400" i="1" dirty="0"/>
              <a:t> </a:t>
            </a:r>
            <a:r>
              <a:rPr lang="en-US" sz="2400" i="1" dirty="0" err="1"/>
              <a:t>Diskrit</a:t>
            </a:r>
            <a:r>
              <a:rPr lang="en-US" sz="2400" i="1" dirty="0"/>
              <a:t>.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demikian</a:t>
            </a:r>
            <a:r>
              <a:rPr lang="en-US" sz="2400" i="1" dirty="0"/>
              <a:t>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jurusan</a:t>
            </a:r>
            <a:r>
              <a:rPr lang="en-US" sz="2400" i="1" dirty="0"/>
              <a:t> </a:t>
            </a:r>
            <a:r>
              <a:rPr lang="en-US" sz="2400" i="1" dirty="0" err="1"/>
              <a:t>Farmasi</a:t>
            </a:r>
            <a:r>
              <a:rPr lang="en-US" sz="2400" i="1" dirty="0"/>
              <a:t> </a:t>
            </a:r>
            <a:r>
              <a:rPr lang="en-US" sz="2400" i="1" dirty="0" err="1"/>
              <a:t>belum</a:t>
            </a:r>
            <a:r>
              <a:rPr lang="en-US" sz="2400" i="1" dirty="0"/>
              <a:t> </a:t>
            </a:r>
            <a:r>
              <a:rPr lang="en-US" sz="2400" i="1" dirty="0" err="1"/>
              <a:t>melewati</a:t>
            </a:r>
            <a:r>
              <a:rPr lang="en-US" sz="2400" i="1" dirty="0"/>
              <a:t> </a:t>
            </a:r>
            <a:r>
              <a:rPr lang="en-US" sz="2400" i="1" dirty="0" err="1"/>
              <a:t>tahun</a:t>
            </a:r>
            <a:r>
              <a:rPr lang="en-US" sz="2400" i="1" dirty="0"/>
              <a:t> </a:t>
            </a:r>
            <a:r>
              <a:rPr lang="en-US" sz="2400" i="1" dirty="0" err="1"/>
              <a:t>pertama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sedang</a:t>
            </a:r>
            <a:r>
              <a:rPr lang="en-US" sz="2400" i="1" dirty="0"/>
              <a:t> </a:t>
            </a:r>
            <a:r>
              <a:rPr lang="en-US" sz="2400" i="1" dirty="0" err="1"/>
              <a:t>berada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semester </a:t>
            </a:r>
            <a:r>
              <a:rPr lang="en-US" sz="2400" i="1" dirty="0" err="1"/>
              <a:t>genap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5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708338"/>
                <a:ext cx="9601200" cy="515906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400" b="1" dirty="0" err="1"/>
                  <a:t>Solusi</a:t>
                </a:r>
                <a:r>
                  <a:rPr lang="en-US" sz="2400" b="1" dirty="0"/>
                  <a:t>:</a:t>
                </a:r>
              </a:p>
              <a:p>
                <a:pPr marL="0" indent="0" algn="just">
                  <a:buNone/>
                </a:pP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kalimat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p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pemilu</a:t>
                </a:r>
                <a:r>
                  <a:rPr lang="en-US" sz="2400" dirty="0" smtClean="0"/>
                  <a:t>”, </a:t>
                </a:r>
                <a:r>
                  <a:rPr lang="en-US" sz="2400" dirty="0"/>
                  <a:t>q :</a:t>
                </a:r>
              </a:p>
              <a:p>
                <a:pPr marL="0" indent="0" algn="just">
                  <a:buNone/>
                </a:pP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berusia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bawah</a:t>
                </a:r>
                <a:r>
                  <a:rPr lang="en-US" sz="2400" dirty="0"/>
                  <a:t> 17 </a:t>
                </a:r>
                <a:r>
                  <a:rPr lang="en-US" sz="2400" dirty="0" err="1" smtClean="0"/>
                  <a:t>tahun</a:t>
                </a:r>
                <a:r>
                  <a:rPr lang="en-US" sz="2400" dirty="0" smtClean="0"/>
                  <a:t>”,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r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telah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menikah</a:t>
                </a:r>
                <a:r>
                  <a:rPr lang="en-US" sz="2400" dirty="0" smtClean="0"/>
                  <a:t>”</a:t>
                </a:r>
                <a:endParaRPr lang="en-US" sz="2400" dirty="0"/>
              </a:p>
              <a:p>
                <a:pPr marL="0" indent="0" algn="just">
                  <a:buNone/>
                </a:pPr>
                <a:r>
                  <a:rPr lang="sv-SE" sz="2400" dirty="0"/>
                  <a:t>Kalimat pertama dapat ditulis ulang menjadi: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pemilu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berusia</a:t>
                </a:r>
                <a:r>
                  <a:rPr lang="en-US" sz="2400" dirty="0"/>
                  <a:t> di </a:t>
                </a:r>
                <a:r>
                  <a:rPr lang="en-US" sz="2400" dirty="0" err="1" smtClean="0"/>
                  <a:t>bawah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17 </a:t>
                </a:r>
                <a:r>
                  <a:rPr lang="en-US" sz="2400" dirty="0" err="1"/>
                  <a:t>tahun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telah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menikah</a:t>
                </a:r>
                <a:r>
                  <a:rPr lang="en-US" sz="2400" dirty="0" smtClean="0"/>
                  <a:t>”.  </a:t>
                </a:r>
                <a:r>
                  <a:rPr lang="en-US" sz="2400" dirty="0" err="1"/>
                  <a:t>Akibatnya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formula </a:t>
                </a:r>
                <a:r>
                  <a:rPr lang="en-US" sz="2400" dirty="0" err="1" smtClean="0"/>
                  <a:t>logika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p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400" dirty="0" smtClean="0"/>
                  <a:t> (~q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 </a:t>
                </a:r>
                <a:r>
                  <a:rPr lang="en-US" sz="2400" dirty="0" smtClean="0"/>
                  <a:t>r</a:t>
                </a:r>
                <a:r>
                  <a:rPr lang="en-US" sz="2400" dirty="0"/>
                  <a:t>).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pula: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berusia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bawah</a:t>
                </a:r>
                <a:r>
                  <a:rPr lang="en-US" sz="2400" dirty="0"/>
                  <a:t> 17 </a:t>
                </a:r>
                <a:r>
                  <a:rPr lang="en-US" sz="2400" dirty="0" err="1"/>
                  <a:t>tahun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belum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menikah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pemilu</a:t>
                </a:r>
                <a:r>
                  <a:rPr lang="en-US" sz="2400" dirty="0" smtClean="0"/>
                  <a:t>”. </a:t>
                </a:r>
                <a:r>
                  <a:rPr lang="en-US" sz="2400" dirty="0" err="1" smtClean="0"/>
                  <a:t>Akibatnya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diperoleh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formula </a:t>
                </a:r>
                <a:r>
                  <a:rPr lang="en-US" sz="2400" dirty="0" err="1"/>
                  <a:t>logika</a:t>
                </a:r>
                <a:r>
                  <a:rPr lang="en-US" sz="2400" dirty="0"/>
                  <a:t> (q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~</a:t>
                </a:r>
                <a:r>
                  <a:rPr lang="en-US" sz="2400" dirty="0" smtClean="0"/>
                  <a:t>r</a:t>
                </a:r>
                <a:r>
                  <a:rPr lang="en-US" sz="2400" dirty="0"/>
                  <a:t>)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~</a:t>
                </a:r>
                <a:r>
                  <a:rPr lang="en-US" sz="2400" dirty="0" smtClean="0"/>
                  <a:t>p. 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dirty="0"/>
                  <a:t>p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:r>
                  <a:rPr lang="en-US" sz="2400" dirty="0"/>
                  <a:t> (~q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 </a:t>
                </a:r>
                <a:r>
                  <a:rPr lang="en-US" sz="2400" dirty="0" smtClean="0"/>
                  <a:t>r) </a:t>
                </a:r>
                <a:r>
                  <a:rPr lang="pt-BR" sz="2400" dirty="0" smtClean="0"/>
                  <a:t>setara </a:t>
                </a:r>
                <a:r>
                  <a:rPr lang="pt-BR" sz="2400" dirty="0"/>
                  <a:t>dengan </a:t>
                </a:r>
                <a:r>
                  <a:rPr lang="en-US" sz="2400" dirty="0"/>
                  <a:t>(q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/>
                  <a:t> ~r)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:r>
                  <a:rPr lang="en-US" sz="2400" dirty="0"/>
                  <a:t> ~p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708338"/>
                <a:ext cx="9601200" cy="5159062"/>
              </a:xfrm>
              <a:blipFill rotWithShape="0">
                <a:blip r:embed="rId2"/>
                <a:stretch>
                  <a:fillRect l="-952" t="-1299" r="-952" b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0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862885"/>
                <a:ext cx="9601200" cy="500451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kalimat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p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SIM </a:t>
                </a:r>
                <a:r>
                  <a:rPr lang="en-US" sz="2400" dirty="0" smtClean="0"/>
                  <a:t>A”, </a:t>
                </a:r>
                <a:r>
                  <a:rPr lang="en-US" sz="2400" dirty="0"/>
                  <a:t>q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tinggi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kurang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140 </a:t>
                </a:r>
                <a:r>
                  <a:rPr lang="en-US" sz="2400" dirty="0" smtClean="0"/>
                  <a:t>cm”,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r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memakai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mobil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khusus</a:t>
                </a:r>
                <a:r>
                  <a:rPr lang="en-US" sz="2400" dirty="0" smtClean="0"/>
                  <a:t>”.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sv-SE" sz="2400" dirty="0"/>
                  <a:t>Kalimat kedua dapat ditulis ulang menjadi: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pt-BR" sz="2400" dirty="0" smtClean="0"/>
                  <a:t>“Jika </a:t>
                </a:r>
                <a:r>
                  <a:rPr lang="pt-BR" sz="2400" dirty="0"/>
                  <a:t>Anda memiliki SIM A, maka tinggi Anda tidak kurang dari 140 cm </a:t>
                </a:r>
                <a:r>
                  <a:rPr lang="pt-BR" sz="2400" dirty="0" smtClean="0"/>
                  <a:t>atau </a:t>
                </a:r>
                <a:r>
                  <a:rPr lang="en-US" sz="2400" dirty="0" err="1" smtClean="0"/>
                  <a:t>Anda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memakai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mobil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khusus</a:t>
                </a:r>
                <a:r>
                  <a:rPr lang="en-US" sz="2400" dirty="0" smtClean="0"/>
                  <a:t>”. </a:t>
                </a:r>
                <a:r>
                  <a:rPr lang="en-US" sz="2400" dirty="0" err="1" smtClean="0"/>
                  <a:t>Akibatnya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formula </a:t>
                </a:r>
                <a:r>
                  <a:rPr lang="en-US" sz="2400" dirty="0" err="1" smtClean="0"/>
                  <a:t>logikap</a:t>
                </a:r>
                <a:r>
                  <a:rPr lang="en-US" sz="2400" dirty="0" smtClean="0"/>
                  <a:t> p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400" dirty="0" smtClean="0"/>
                  <a:t> (~q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r</a:t>
                </a:r>
                <a:r>
                  <a:rPr lang="en-US" sz="2400" dirty="0" smtClean="0"/>
                  <a:t>).</a:t>
                </a: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err="1" smtClean="0"/>
                  <a:t>Atau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pula: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tinggi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kurang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140 cm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memakai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mobil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khusus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SIM </a:t>
                </a:r>
                <a:r>
                  <a:rPr lang="en-US" sz="2400" dirty="0" smtClean="0"/>
                  <a:t>A”. </a:t>
                </a:r>
                <a:r>
                  <a:rPr lang="en-US" sz="2400" dirty="0" err="1" smtClean="0"/>
                  <a:t>Akibatnya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diperoleh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formula </a:t>
                </a:r>
                <a:r>
                  <a:rPr lang="en-US" sz="2400" dirty="0" err="1"/>
                  <a:t>logika</a:t>
                </a:r>
                <a:r>
                  <a:rPr lang="en-US" sz="2400" dirty="0"/>
                  <a:t> (q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~</a:t>
                </a:r>
                <a:r>
                  <a:rPr lang="en-US" sz="2400" dirty="0" smtClean="0"/>
                  <a:t>r</a:t>
                </a:r>
                <a:r>
                  <a:rPr lang="en-US" sz="2400" dirty="0"/>
                  <a:t>)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~</a:t>
                </a:r>
                <a:r>
                  <a:rPr lang="en-US" sz="2400" dirty="0" smtClean="0"/>
                  <a:t>p.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p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:r>
                  <a:rPr lang="en-US" sz="2400" dirty="0"/>
                  <a:t> (~q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en-US" sz="2400" dirty="0"/>
                  <a:t> r</a:t>
                </a:r>
                <a:r>
                  <a:rPr lang="en-US" sz="2400" dirty="0" smtClean="0"/>
                  <a:t>) </a:t>
                </a:r>
                <a:r>
                  <a:rPr lang="pt-BR" sz="2400" dirty="0" smtClean="0"/>
                  <a:t>setara </a:t>
                </a:r>
                <a:r>
                  <a:rPr lang="pt-BR" sz="2400" dirty="0"/>
                  <a:t>dengan </a:t>
                </a:r>
                <a:r>
                  <a:rPr lang="en-US" sz="2400" dirty="0"/>
                  <a:t>(q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/>
                  <a:t> ~r)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:r>
                  <a:rPr lang="en-US" sz="2400" dirty="0"/>
                  <a:t> ~p</a:t>
                </a:r>
                <a:r>
                  <a:rPr lang="pt-BR" sz="2400" dirty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862885"/>
                <a:ext cx="9601200" cy="5004515"/>
              </a:xfrm>
              <a:blipFill rotWithShape="0">
                <a:blip r:embed="rId2"/>
                <a:stretch>
                  <a:fillRect l="-952" t="-1340" r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8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850006"/>
                <a:ext cx="9601200" cy="501739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kalimat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ketiga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p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Mahasiswa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memakai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sepatu</a:t>
                </a:r>
                <a:r>
                  <a:rPr lang="en-US" sz="2400" dirty="0" smtClean="0"/>
                  <a:t>”, </a:t>
                </a:r>
                <a:r>
                  <a:rPr lang="en-US" sz="2400" dirty="0"/>
                  <a:t>q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Mahasiswa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memakai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jas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almamater</a:t>
                </a:r>
                <a:r>
                  <a:rPr lang="en-US" sz="2400" dirty="0" smtClean="0"/>
                  <a:t>”,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r 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Mahasiswa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mengikuti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ujian</a:t>
                </a:r>
                <a:r>
                  <a:rPr lang="en-US" sz="2400" dirty="0" smtClean="0"/>
                  <a:t>”.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Kalimat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ditulis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mahasiswa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memakai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sepatu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mahasiswa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memakai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jas</a:t>
                </a:r>
                <a:r>
                  <a:rPr lang="en-US" sz="2400" dirty="0"/>
                  <a:t> </a:t>
                </a:r>
                <a:r>
                  <a:rPr lang="sv-SE" sz="2400" dirty="0" smtClean="0"/>
                  <a:t>almamater</a:t>
                </a:r>
                <a:r>
                  <a:rPr lang="sv-SE" sz="2400" dirty="0"/>
                  <a:t>, maka mahasiswa tidak boleh mengikuti </a:t>
                </a:r>
                <a:r>
                  <a:rPr lang="sv-SE" sz="2400" dirty="0" smtClean="0"/>
                  <a:t>ujian”. Akibatnya </a:t>
                </a:r>
                <a:r>
                  <a:rPr lang="it-IT" sz="2400" dirty="0" smtClean="0"/>
                  <a:t>diperoleh </a:t>
                </a:r>
                <a:r>
                  <a:rPr lang="it-IT" sz="2400" dirty="0"/>
                  <a:t>formula logika </a:t>
                </a:r>
                <a:r>
                  <a:rPr lang="it-IT" sz="2400" dirty="0" smtClean="0"/>
                  <a:t>(~p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it-IT" sz="2400" dirty="0" smtClean="0"/>
                  <a:t> ~q</a:t>
                </a:r>
                <a:r>
                  <a:rPr lang="it-IT" sz="2400" dirty="0"/>
                  <a:t>) </a:t>
                </a:r>
                <a:r>
                  <a:rPr lang="it-IT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it-IT" sz="2400" dirty="0" smtClean="0"/>
                  <a:t> </a:t>
                </a:r>
                <a:r>
                  <a:rPr lang="it-IT" sz="2400" dirty="0"/>
                  <a:t>~</a:t>
                </a:r>
                <a:r>
                  <a:rPr lang="it-IT" sz="2400" dirty="0" smtClean="0"/>
                  <a:t>r</a:t>
                </a:r>
                <a:r>
                  <a:rPr lang="it-IT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pula: </a:t>
                </a:r>
                <a:r>
                  <a:rPr lang="en-US" sz="2400" dirty="0" smtClean="0"/>
                  <a:t>“</a:t>
                </a:r>
                <a:r>
                  <a:rPr lang="en-US" sz="2400" dirty="0" err="1" smtClean="0"/>
                  <a:t>Jika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mahasiswa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mengikuti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ujian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mahasiswa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memakai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sepatu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jas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almamater</a:t>
                </a:r>
                <a:r>
                  <a:rPr lang="en-US" sz="2400" dirty="0" smtClean="0"/>
                  <a:t>”. </a:t>
                </a:r>
                <a:r>
                  <a:rPr lang="en-US" sz="2400" dirty="0" err="1"/>
                  <a:t>Akibatnya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formula </a:t>
                </a:r>
                <a:r>
                  <a:rPr lang="en-US" sz="2400" dirty="0" err="1" smtClean="0"/>
                  <a:t>logika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r 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(p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/>
                  <a:t> q).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sz="2400" dirty="0"/>
                  <a:t>(~p 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Symbol" pitchFamily="18" charset="2"/>
                  </a:rPr>
                  <a:t></a:t>
                </a:r>
                <a:r>
                  <a:rPr lang="it-IT" sz="2400" dirty="0"/>
                  <a:t> ~q) </a:t>
                </a:r>
                <a:r>
                  <a:rPr lang="it-IT" sz="2400" dirty="0">
                    <a:sym typeface="Wingdings" panose="05000000000000000000" pitchFamily="2" charset="2"/>
                  </a:rPr>
                  <a:t></a:t>
                </a:r>
                <a:r>
                  <a:rPr lang="it-IT" sz="2400" dirty="0"/>
                  <a:t> ~r </a:t>
                </a:r>
                <a:r>
                  <a:rPr lang="it-IT" sz="2400" dirty="0" smtClean="0"/>
                  <a:t> </a:t>
                </a:r>
                <a:r>
                  <a:rPr lang="pt-BR" sz="2400" dirty="0" smtClean="0"/>
                  <a:t>setara </a:t>
                </a:r>
                <a:r>
                  <a:rPr lang="pt-BR" sz="2400" dirty="0"/>
                  <a:t>dengan </a:t>
                </a:r>
                <a:r>
                  <a:rPr lang="en-US" sz="2400" dirty="0"/>
                  <a:t>r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:r>
                  <a:rPr lang="en-US" sz="2400" dirty="0"/>
                  <a:t> (p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itchFamily="18" charset="2"/>
                      </a:rPr>
                      <m:t></m:t>
                    </m:r>
                  </m:oMath>
                </a14:m>
                <a:r>
                  <a:rPr lang="en-US" sz="2400" dirty="0"/>
                  <a:t> q)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850006"/>
                <a:ext cx="9601200" cy="5017394"/>
              </a:xfrm>
              <a:blipFill rotWithShape="0">
                <a:blip r:embed="rId2"/>
                <a:stretch>
                  <a:fillRect l="-952" t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4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0876"/>
          </a:xfrm>
        </p:spPr>
        <p:txBody>
          <a:bodyPr>
            <a:normAutofit/>
          </a:bodyPr>
          <a:lstStyle/>
          <a:p>
            <a:r>
              <a:rPr lang="en-US" sz="4000" dirty="0" err="1"/>
              <a:t>Koleksi</a:t>
            </a:r>
            <a:r>
              <a:rPr lang="en-US" sz="4000" dirty="0"/>
              <a:t> Formula yang </a:t>
            </a:r>
            <a:r>
              <a:rPr lang="en-US" sz="4000" dirty="0" err="1"/>
              <a:t>Konsisten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1222"/>
            <a:ext cx="9601200" cy="42961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/>
              <a:t>koleksi</a:t>
            </a:r>
            <a:r>
              <a:rPr lang="en-US" sz="2200" dirty="0"/>
              <a:t>/ </a:t>
            </a:r>
            <a:r>
              <a:rPr lang="en-US" sz="2200" dirty="0" err="1"/>
              <a:t>kumpulan</a:t>
            </a:r>
            <a:r>
              <a:rPr lang="en-US" sz="2200" dirty="0"/>
              <a:t> formula </a:t>
            </a:r>
            <a:r>
              <a:rPr lang="en-US" sz="2200" dirty="0" smtClean="0"/>
              <a:t>{A</a:t>
            </a:r>
            <a:r>
              <a:rPr lang="en-US" sz="1800" dirty="0" smtClean="0"/>
              <a:t>1</a:t>
            </a:r>
            <a:r>
              <a:rPr lang="en-US" sz="2200" dirty="0" smtClean="0"/>
              <a:t>, A</a:t>
            </a:r>
            <a:r>
              <a:rPr lang="en-US" sz="1800" dirty="0" smtClean="0"/>
              <a:t>2</a:t>
            </a:r>
            <a:r>
              <a:rPr lang="en-US" sz="2200" dirty="0" smtClean="0"/>
              <a:t>, …, A</a:t>
            </a:r>
            <a:r>
              <a:rPr lang="en-US" dirty="0" smtClean="0"/>
              <a:t>n</a:t>
            </a:r>
            <a:r>
              <a:rPr lang="en-US" sz="2200" dirty="0" smtClean="0"/>
              <a:t> }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</a:t>
            </a:r>
            <a:r>
              <a:rPr lang="en-US" sz="2200" dirty="0" err="1" smtClean="0"/>
              <a:t>konsisten</a:t>
            </a:r>
            <a:r>
              <a:rPr lang="en-US" sz="2200" dirty="0" smtClean="0"/>
              <a:t> </a:t>
            </a:r>
            <a:r>
              <a:rPr lang="en-US" sz="2200" dirty="0"/>
              <a:t>(consistent) </a:t>
            </a:r>
            <a:r>
              <a:rPr lang="en-US" sz="2200" dirty="0" err="1"/>
              <a:t>bila</a:t>
            </a:r>
            <a:r>
              <a:rPr lang="en-US" sz="2200" dirty="0"/>
              <a:t>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interpretasi</a:t>
            </a:r>
            <a:r>
              <a:rPr lang="en-US" sz="2200" dirty="0"/>
              <a:t> I yang </a:t>
            </a:r>
            <a:r>
              <a:rPr lang="en-US" sz="2200" dirty="0" err="1" smtClean="0"/>
              <a:t>mengakibatkan</a:t>
            </a:r>
            <a:r>
              <a:rPr lang="en-US" sz="2200" dirty="0"/>
              <a:t> </a:t>
            </a:r>
            <a:r>
              <a:rPr lang="pt-BR" sz="2200" dirty="0" smtClean="0"/>
              <a:t>I </a:t>
            </a:r>
            <a:r>
              <a:rPr lang="pt-BR" sz="2200" dirty="0"/>
              <a:t>(A</a:t>
            </a:r>
            <a:r>
              <a:rPr lang="pt-BR" sz="1800" dirty="0"/>
              <a:t>1</a:t>
            </a:r>
            <a:r>
              <a:rPr lang="pt-BR" sz="2200" dirty="0"/>
              <a:t>) = I (A</a:t>
            </a:r>
            <a:r>
              <a:rPr lang="pt-BR" sz="1800" dirty="0"/>
              <a:t>2</a:t>
            </a:r>
            <a:r>
              <a:rPr lang="pt-BR" sz="2200" dirty="0" smtClean="0"/>
              <a:t>) = ...  </a:t>
            </a:r>
            <a:r>
              <a:rPr lang="pt-BR" sz="2200" dirty="0"/>
              <a:t>= </a:t>
            </a:r>
            <a:r>
              <a:rPr lang="pt-BR" sz="2200" dirty="0" smtClean="0"/>
              <a:t>I </a:t>
            </a:r>
            <a:r>
              <a:rPr lang="pt-BR" sz="2200" dirty="0"/>
              <a:t>(An) = </a:t>
            </a:r>
            <a:r>
              <a:rPr lang="pt-BR" sz="2200" dirty="0" smtClean="0"/>
              <a:t>T.</a:t>
            </a:r>
          </a:p>
          <a:p>
            <a:pPr marL="0" indent="0" algn="just">
              <a:buNone/>
            </a:pPr>
            <a:r>
              <a:rPr lang="pt-BR" sz="2200" dirty="0" smtClean="0"/>
              <a:t>Contoh :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Seorang</a:t>
            </a:r>
            <a:r>
              <a:rPr lang="en-US" sz="2200" dirty="0" smtClean="0"/>
              <a:t> </a:t>
            </a:r>
            <a:r>
              <a:rPr lang="en-US" sz="2200" dirty="0"/>
              <a:t>software engineer </a:t>
            </a:r>
            <a:r>
              <a:rPr lang="en-US" sz="2200" dirty="0" err="1"/>
              <a:t>diminta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manajernya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 smtClean="0"/>
              <a:t>sistem</a:t>
            </a:r>
            <a:r>
              <a:rPr lang="en-US" sz="2200" dirty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 smtClean="0"/>
              <a:t>spesifikasi</a:t>
            </a:r>
            <a:r>
              <a:rPr lang="en-US" sz="2200" dirty="0" smtClean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: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/>
              <a:t>system software di-upgrade,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smtClean="0"/>
              <a:t>file </a:t>
            </a:r>
            <a:r>
              <a:rPr lang="en-US" dirty="0"/>
              <a:t>system;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smtClean="0"/>
              <a:t>file </a:t>
            </a:r>
            <a:r>
              <a:rPr lang="en-US" dirty="0"/>
              <a:t>system, </a:t>
            </a:r>
            <a:r>
              <a:rPr lang="en-US" dirty="0" err="1"/>
              <a:t>maka</a:t>
            </a:r>
            <a:r>
              <a:rPr lang="en-US" dirty="0"/>
              <a:t> 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smtClean="0"/>
              <a:t>file </a:t>
            </a:r>
            <a:r>
              <a:rPr lang="en-US" dirty="0" err="1"/>
              <a:t>baru</a:t>
            </a:r>
            <a:r>
              <a:rPr lang="en-US" dirty="0"/>
              <a:t>;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smtClean="0"/>
              <a:t>file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system software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/>
              <a:t>di-upgrade.</a:t>
            </a:r>
          </a:p>
          <a:p>
            <a:pPr marL="0" indent="0" algn="just">
              <a:buNone/>
            </a:pPr>
            <a:r>
              <a:rPr lang="it-IT" sz="2200" dirty="0"/>
              <a:t>Apakah </a:t>
            </a:r>
            <a:r>
              <a:rPr lang="it-IT" sz="2200" dirty="0" smtClean="0"/>
              <a:t>spesifikasi </a:t>
            </a:r>
            <a:r>
              <a:rPr lang="it-IT" sz="2200" dirty="0"/>
              <a:t>di atas konsisten?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3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08338"/>
            <a:ext cx="9601200" cy="51590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i-FI" sz="2800" dirty="0"/>
              <a:t>Untuk memeriksa konsistensi spesi.kasi sistem, pertama kita </a:t>
            </a:r>
            <a:r>
              <a:rPr lang="fi-FI" sz="2800" dirty="0" smtClean="0"/>
              <a:t>perlu </a:t>
            </a:r>
            <a:r>
              <a:rPr lang="en-US" sz="2800" dirty="0" err="1" smtClean="0"/>
              <a:t>menerjemahkan</a:t>
            </a:r>
            <a:r>
              <a:rPr lang="en-US" sz="2800" dirty="0" smtClean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spesifkasi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formula </a:t>
            </a:r>
            <a:r>
              <a:rPr lang="en-US" sz="2800" dirty="0" err="1"/>
              <a:t>logika</a:t>
            </a:r>
            <a:r>
              <a:rPr lang="en-US" sz="2800" dirty="0"/>
              <a:t> </a:t>
            </a:r>
            <a:r>
              <a:rPr lang="en-US" sz="2800" dirty="0" err="1"/>
              <a:t>proposisi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Agar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konsisten</a:t>
            </a:r>
            <a:r>
              <a:rPr lang="en-US" sz="2800" dirty="0"/>
              <a:t>, formula-formula </a:t>
            </a:r>
            <a:r>
              <a:rPr lang="en-US" sz="2800" dirty="0" err="1"/>
              <a:t>spesi.kasi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b="1" u="sng" dirty="0" err="1"/>
              <a:t>tidak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boleh</a:t>
            </a:r>
            <a:r>
              <a:rPr lang="en-US" sz="2800" b="1" u="sng" dirty="0"/>
              <a:t> </a:t>
            </a:r>
            <a:r>
              <a:rPr lang="it-IT" sz="2800" b="1" u="sng" dirty="0" smtClean="0"/>
              <a:t>kontradiktif</a:t>
            </a:r>
            <a:r>
              <a:rPr lang="it-IT" sz="2800" dirty="0"/>
              <a:t>. Hal ini berarti konjungsi dari formula-formula pada </a:t>
            </a:r>
            <a:r>
              <a:rPr lang="it-IT" sz="2800" dirty="0" smtClean="0"/>
              <a:t>tersebut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/>
              <a:t>bernilai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interpretasi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Akibatnya</a:t>
            </a:r>
            <a:r>
              <a:rPr lang="en-US" sz="2800" dirty="0"/>
              <a:t>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n </a:t>
            </a:r>
            <a:r>
              <a:rPr lang="en-US" sz="2800" dirty="0" err="1"/>
              <a:t>buah</a:t>
            </a:r>
            <a:r>
              <a:rPr lang="en-US" sz="2800" dirty="0"/>
              <a:t> formula </a:t>
            </a:r>
            <a:r>
              <a:rPr lang="en-US" sz="2800" dirty="0" err="1" smtClean="0"/>
              <a:t>spesifikasi</a:t>
            </a:r>
            <a:r>
              <a:rPr lang="en-US" sz="2800" dirty="0" smtClean="0"/>
              <a:t> </a:t>
            </a:r>
            <a:r>
              <a:rPr lang="en-US" sz="2800" dirty="0"/>
              <a:t>{A</a:t>
            </a:r>
            <a:r>
              <a:rPr lang="en-US" dirty="0"/>
              <a:t>1</a:t>
            </a:r>
            <a:r>
              <a:rPr lang="en-US" sz="2800" dirty="0"/>
              <a:t>, A</a:t>
            </a:r>
            <a:r>
              <a:rPr lang="en-US" dirty="0"/>
              <a:t>2</a:t>
            </a:r>
            <a:r>
              <a:rPr lang="en-US" sz="2800" dirty="0"/>
              <a:t>, …, A</a:t>
            </a:r>
            <a:r>
              <a:rPr lang="en-US" sz="2400" dirty="0"/>
              <a:t>n</a:t>
            </a:r>
            <a:r>
              <a:rPr lang="en-US" sz="2800" dirty="0"/>
              <a:t> }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interpretasi</a:t>
            </a:r>
            <a:r>
              <a:rPr lang="en-US" sz="2800" dirty="0"/>
              <a:t> I yang </a:t>
            </a:r>
            <a:r>
              <a:rPr lang="en-US" sz="2800" dirty="0" err="1" smtClean="0"/>
              <a:t>memberikan</a:t>
            </a:r>
            <a:r>
              <a:rPr lang="en-US" sz="2800" dirty="0"/>
              <a:t> </a:t>
            </a:r>
            <a:r>
              <a:rPr lang="pt-BR" sz="2800" dirty="0" smtClean="0"/>
              <a:t>I </a:t>
            </a:r>
            <a:r>
              <a:rPr lang="pt-BR" sz="2800" dirty="0"/>
              <a:t>(A</a:t>
            </a:r>
            <a:r>
              <a:rPr lang="pt-BR" dirty="0"/>
              <a:t>1</a:t>
            </a:r>
            <a:r>
              <a:rPr lang="pt-BR" sz="2800" dirty="0"/>
              <a:t>) = I (A</a:t>
            </a:r>
            <a:r>
              <a:rPr lang="pt-BR" dirty="0"/>
              <a:t>2</a:t>
            </a:r>
            <a:r>
              <a:rPr lang="pt-BR" sz="2800" dirty="0"/>
              <a:t>) </a:t>
            </a:r>
            <a:r>
              <a:rPr lang="pt-BR" sz="2800" dirty="0" smtClean="0"/>
              <a:t>= ... =  </a:t>
            </a:r>
            <a:r>
              <a:rPr lang="pt-BR" sz="2800" dirty="0"/>
              <a:t>I (An) = 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22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34095"/>
            <a:ext cx="9601200" cy="54220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v-SE" sz="1900" dirty="0"/>
              <a:t>Untuk menjawab permasalahan konsistensi sistem yang dideskripsikan </a:t>
            </a:r>
            <a:r>
              <a:rPr lang="sv-SE" sz="1900" dirty="0" smtClean="0"/>
              <a:t>sebelumnya, </a:t>
            </a:r>
            <a:r>
              <a:rPr lang="en-US" sz="1900" dirty="0" err="1" smtClean="0"/>
              <a:t>kita</a:t>
            </a:r>
            <a:r>
              <a:rPr lang="en-US" sz="1900" dirty="0" smtClean="0"/>
              <a:t> </a:t>
            </a:r>
            <a:r>
              <a:rPr lang="en-US" sz="1900" dirty="0" err="1"/>
              <a:t>perlu</a:t>
            </a:r>
            <a:r>
              <a:rPr lang="en-US" sz="1900" dirty="0"/>
              <a:t> </a:t>
            </a:r>
            <a:r>
              <a:rPr lang="en-US" sz="1900" dirty="0" err="1"/>
              <a:t>menterjemahkan</a:t>
            </a:r>
            <a:r>
              <a:rPr lang="en-US" sz="1900" dirty="0"/>
              <a:t> </a:t>
            </a:r>
            <a:r>
              <a:rPr lang="en-US" sz="1900" dirty="0" err="1"/>
              <a:t>spesi.kasi</a:t>
            </a:r>
            <a:r>
              <a:rPr lang="en-US" sz="1900" dirty="0"/>
              <a:t> </a:t>
            </a:r>
            <a:r>
              <a:rPr lang="en-US" sz="1900" dirty="0" err="1"/>
              <a:t>sistem</a:t>
            </a:r>
            <a:r>
              <a:rPr lang="en-US" sz="1900" dirty="0"/>
              <a:t>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formula </a:t>
            </a:r>
            <a:r>
              <a:rPr lang="en-US" sz="1900" dirty="0" err="1"/>
              <a:t>logika</a:t>
            </a:r>
            <a:r>
              <a:rPr lang="en-US" sz="1900" dirty="0"/>
              <a:t> </a:t>
            </a:r>
            <a:r>
              <a:rPr lang="en-US" sz="1900" dirty="0" err="1"/>
              <a:t>proposisi</a:t>
            </a:r>
            <a:r>
              <a:rPr lang="en-US" sz="1900" dirty="0"/>
              <a:t>.</a:t>
            </a:r>
          </a:p>
          <a:p>
            <a:pPr marL="0" indent="0" algn="just">
              <a:buNone/>
            </a:pPr>
            <a:r>
              <a:rPr lang="en-US" sz="1900" dirty="0" err="1"/>
              <a:t>Misalkan</a:t>
            </a:r>
            <a:r>
              <a:rPr lang="en-US" sz="1900" dirty="0"/>
              <a:t> p : </a:t>
            </a:r>
            <a:r>
              <a:rPr lang="en-US" sz="1900" dirty="0" smtClean="0"/>
              <a:t>“system </a:t>
            </a:r>
            <a:r>
              <a:rPr lang="en-US" sz="1900" dirty="0"/>
              <a:t>software </a:t>
            </a:r>
            <a:r>
              <a:rPr lang="en-US" sz="1900" dirty="0" err="1"/>
              <a:t>sedang</a:t>
            </a:r>
            <a:r>
              <a:rPr lang="en-US" sz="1900" dirty="0"/>
              <a:t> </a:t>
            </a:r>
            <a:r>
              <a:rPr lang="en-US" sz="1900" dirty="0" smtClean="0"/>
              <a:t>di-upgrade”, </a:t>
            </a:r>
            <a:r>
              <a:rPr lang="en-US" sz="1900" dirty="0"/>
              <a:t>q : </a:t>
            </a:r>
            <a:r>
              <a:rPr lang="en-US" sz="1900" dirty="0" smtClean="0"/>
              <a:t>“user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mengakses</a:t>
            </a:r>
            <a:r>
              <a:rPr lang="en-US" sz="1900" dirty="0"/>
              <a:t> </a:t>
            </a:r>
            <a:r>
              <a:rPr lang="en-US" sz="1900" dirty="0" smtClean="0"/>
              <a:t>file system”, </a:t>
            </a:r>
            <a:r>
              <a:rPr lang="en-US" sz="1900" dirty="0" err="1"/>
              <a:t>dan</a:t>
            </a:r>
            <a:r>
              <a:rPr lang="en-US" sz="1900" dirty="0"/>
              <a:t> r : </a:t>
            </a:r>
            <a:r>
              <a:rPr lang="en-US" sz="1900" dirty="0" smtClean="0"/>
              <a:t>“user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menyimpan</a:t>
            </a:r>
            <a:r>
              <a:rPr lang="en-US" sz="1900" dirty="0"/>
              <a:t> </a:t>
            </a:r>
            <a:r>
              <a:rPr lang="en-US" sz="1900" dirty="0" smtClean="0"/>
              <a:t>file </a:t>
            </a:r>
            <a:r>
              <a:rPr lang="en-US" sz="1900" dirty="0" err="1" smtClean="0"/>
              <a:t>baru</a:t>
            </a:r>
            <a:r>
              <a:rPr lang="en-US" sz="1900" dirty="0" smtClean="0"/>
              <a:t>”.</a:t>
            </a:r>
            <a:endParaRPr lang="en-US" sz="1900" dirty="0"/>
          </a:p>
          <a:p>
            <a:pPr marL="0" indent="0" algn="just">
              <a:buNone/>
            </a:pPr>
            <a:r>
              <a:rPr lang="en-US" sz="1900" dirty="0" err="1"/>
              <a:t>Akibatnya</a:t>
            </a:r>
            <a:r>
              <a:rPr lang="en-US" sz="1900" dirty="0"/>
              <a:t> </a:t>
            </a:r>
            <a:r>
              <a:rPr lang="en-US" sz="1900" dirty="0" err="1"/>
              <a:t>ketiga</a:t>
            </a:r>
            <a:r>
              <a:rPr lang="en-US" sz="1900" dirty="0"/>
              <a:t> </a:t>
            </a:r>
            <a:r>
              <a:rPr lang="en-US" sz="1900" dirty="0" err="1"/>
              <a:t>kalimat</a:t>
            </a:r>
            <a:r>
              <a:rPr lang="en-US" sz="1900" dirty="0"/>
              <a:t> </a:t>
            </a:r>
            <a:r>
              <a:rPr lang="en-US" sz="1900" dirty="0" err="1"/>
              <a:t>spesi.kasi</a:t>
            </a:r>
            <a:r>
              <a:rPr lang="en-US" sz="1900" dirty="0"/>
              <a:t> </a:t>
            </a:r>
            <a:r>
              <a:rPr lang="en-US" sz="1900" dirty="0" err="1"/>
              <a:t>sistem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ditulis</a:t>
            </a:r>
            <a:r>
              <a:rPr lang="en-US" sz="1900" dirty="0"/>
              <a:t> </a:t>
            </a:r>
            <a:r>
              <a:rPr lang="en-US" sz="1900" dirty="0" err="1"/>
              <a:t>menjadi</a:t>
            </a:r>
            <a:endParaRPr lang="en-US" sz="1900" dirty="0"/>
          </a:p>
          <a:p>
            <a:pPr marL="530352" lvl="1" indent="0" algn="just">
              <a:buNone/>
            </a:pPr>
            <a:r>
              <a:rPr lang="en-US" sz="1900" dirty="0"/>
              <a:t>A1 </a:t>
            </a:r>
            <a:r>
              <a:rPr lang="en-US" sz="1900" dirty="0" smtClean="0"/>
              <a:t>= </a:t>
            </a:r>
            <a:r>
              <a:rPr lang="en-US" sz="1900" dirty="0"/>
              <a:t>p </a:t>
            </a:r>
            <a:r>
              <a:rPr lang="en-US" sz="1900" dirty="0" smtClean="0">
                <a:sym typeface="Wingdings" panose="05000000000000000000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/>
              <a:t>~</a:t>
            </a:r>
            <a:r>
              <a:rPr lang="en-US" sz="1900" dirty="0" smtClean="0"/>
              <a:t>q</a:t>
            </a:r>
            <a:endParaRPr lang="en-US" sz="1900" dirty="0"/>
          </a:p>
          <a:p>
            <a:pPr marL="530352" lvl="1" indent="0" algn="just">
              <a:buNone/>
            </a:pPr>
            <a:r>
              <a:rPr lang="en-US" sz="1900" dirty="0"/>
              <a:t>A2 </a:t>
            </a:r>
            <a:r>
              <a:rPr lang="en-US" sz="1900" dirty="0" smtClean="0"/>
              <a:t>= </a:t>
            </a:r>
            <a:r>
              <a:rPr lang="en-US" sz="1900" dirty="0"/>
              <a:t>q </a:t>
            </a:r>
            <a:r>
              <a:rPr lang="en-US" sz="1900" dirty="0" smtClean="0">
                <a:sym typeface="Wingdings" panose="05000000000000000000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/>
              <a:t>r</a:t>
            </a:r>
          </a:p>
          <a:p>
            <a:pPr marL="530352" lvl="1" indent="0" algn="just">
              <a:buNone/>
            </a:pPr>
            <a:r>
              <a:rPr lang="en-US" sz="1900" dirty="0"/>
              <a:t>A3 </a:t>
            </a:r>
            <a:r>
              <a:rPr lang="en-US" sz="1900" dirty="0" smtClean="0"/>
              <a:t>= ~r </a:t>
            </a:r>
            <a:r>
              <a:rPr lang="en-US" sz="1900" dirty="0" smtClean="0">
                <a:sym typeface="Wingdings" panose="05000000000000000000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/>
              <a:t>~</a:t>
            </a:r>
            <a:r>
              <a:rPr lang="en-US" sz="1900" dirty="0" smtClean="0"/>
              <a:t>p</a:t>
            </a:r>
            <a:endParaRPr lang="en-US" sz="1900" dirty="0"/>
          </a:p>
          <a:p>
            <a:pPr marL="0" indent="0" algn="just">
              <a:buNone/>
            </a:pPr>
            <a:r>
              <a:rPr lang="en-US" sz="1900" dirty="0" err="1"/>
              <a:t>Selanjutnya</a:t>
            </a:r>
            <a:r>
              <a:rPr lang="en-US" sz="1900" dirty="0"/>
              <a:t> </a:t>
            </a:r>
            <a:r>
              <a:rPr lang="en-US" sz="1900" dirty="0" err="1"/>
              <a:t>akan</a:t>
            </a:r>
            <a:r>
              <a:rPr lang="en-US" sz="1900" dirty="0"/>
              <a:t> </a:t>
            </a:r>
            <a:r>
              <a:rPr lang="en-US" sz="1900" dirty="0" err="1"/>
              <a:t>diperiksa</a:t>
            </a:r>
            <a:r>
              <a:rPr lang="en-US" sz="1900" dirty="0"/>
              <a:t> </a:t>
            </a:r>
            <a:r>
              <a:rPr lang="en-US" sz="1900" dirty="0" err="1"/>
              <a:t>apakah</a:t>
            </a:r>
            <a:r>
              <a:rPr lang="en-US" sz="1900" dirty="0"/>
              <a:t> </a:t>
            </a:r>
            <a:r>
              <a:rPr lang="en-US" sz="1900" dirty="0" err="1"/>
              <a:t>terdapat</a:t>
            </a:r>
            <a:r>
              <a:rPr lang="en-US" sz="1900" dirty="0"/>
              <a:t> </a:t>
            </a:r>
            <a:r>
              <a:rPr lang="en-US" sz="1900" dirty="0" err="1"/>
              <a:t>interpretasi</a:t>
            </a:r>
            <a:r>
              <a:rPr lang="en-US" sz="1900" dirty="0"/>
              <a:t> I </a:t>
            </a:r>
            <a:r>
              <a:rPr lang="en-US" sz="1900" dirty="0" err="1" smtClean="0"/>
              <a:t>sehingg</a:t>
            </a:r>
            <a:r>
              <a:rPr lang="en-US" sz="1900" dirty="0" smtClean="0"/>
              <a:t> I </a:t>
            </a:r>
            <a:r>
              <a:rPr lang="en-US" sz="1900" dirty="0"/>
              <a:t>(A</a:t>
            </a:r>
            <a:r>
              <a:rPr lang="en-US" sz="1600" dirty="0"/>
              <a:t>1</a:t>
            </a:r>
            <a:r>
              <a:rPr lang="en-US" sz="1900" dirty="0"/>
              <a:t>) = I (A</a:t>
            </a:r>
            <a:r>
              <a:rPr lang="en-US" sz="1600" dirty="0"/>
              <a:t>2</a:t>
            </a:r>
            <a:r>
              <a:rPr lang="en-US" sz="1900" dirty="0"/>
              <a:t>) = I (A</a:t>
            </a:r>
            <a:r>
              <a:rPr lang="en-US" sz="1600" dirty="0"/>
              <a:t>3</a:t>
            </a:r>
            <a:r>
              <a:rPr lang="en-US" sz="1900" dirty="0"/>
              <a:t>) = T. </a:t>
            </a:r>
            <a:r>
              <a:rPr lang="en-US" sz="1900" dirty="0" err="1"/>
              <a:t>Tinjau</a:t>
            </a:r>
            <a:r>
              <a:rPr lang="en-US" sz="1900" dirty="0"/>
              <a:t> </a:t>
            </a:r>
            <a:r>
              <a:rPr lang="en-US" sz="1900" dirty="0" err="1"/>
              <a:t>bahwa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memilih</a:t>
            </a:r>
            <a:r>
              <a:rPr lang="en-US" sz="1900" dirty="0"/>
              <a:t> I (p) = </a:t>
            </a:r>
            <a:r>
              <a:rPr lang="en-US" sz="1900" dirty="0" smtClean="0"/>
              <a:t>F, </a:t>
            </a:r>
            <a:r>
              <a:rPr lang="it-IT" sz="1900" dirty="0" smtClean="0"/>
              <a:t>I </a:t>
            </a:r>
            <a:r>
              <a:rPr lang="it-IT" sz="1900" dirty="0"/>
              <a:t>(q) = F, dan I (r) = T diperoleh</a:t>
            </a:r>
          </a:p>
          <a:p>
            <a:pPr marL="530352" lvl="1" indent="0" algn="just">
              <a:buNone/>
            </a:pPr>
            <a:r>
              <a:rPr lang="fr-FR" sz="1900" dirty="0"/>
              <a:t>I (A</a:t>
            </a:r>
            <a:r>
              <a:rPr lang="fr-FR" sz="1600" dirty="0"/>
              <a:t>1</a:t>
            </a:r>
            <a:r>
              <a:rPr lang="fr-FR" sz="1900" dirty="0"/>
              <a:t>) = I (p </a:t>
            </a:r>
            <a:r>
              <a:rPr lang="fr-FR" sz="1900" dirty="0" smtClean="0">
                <a:sym typeface="Wingdings" panose="05000000000000000000" pitchFamily="2" charset="2"/>
              </a:rPr>
              <a:t></a:t>
            </a:r>
            <a:r>
              <a:rPr lang="fr-FR" sz="1900" dirty="0" smtClean="0"/>
              <a:t>  ~q</a:t>
            </a:r>
            <a:r>
              <a:rPr lang="fr-FR" sz="1900" dirty="0"/>
              <a:t>) = F </a:t>
            </a:r>
            <a:r>
              <a:rPr lang="fr-FR" sz="1900" dirty="0" smtClean="0">
                <a:sym typeface="Wingdings" panose="05000000000000000000" pitchFamily="2" charset="2"/>
              </a:rPr>
              <a:t></a:t>
            </a:r>
            <a:r>
              <a:rPr lang="fr-FR" sz="1900" dirty="0" smtClean="0"/>
              <a:t> </a:t>
            </a:r>
            <a:r>
              <a:rPr lang="fr-FR" sz="1900" dirty="0"/>
              <a:t>T = T</a:t>
            </a:r>
          </a:p>
          <a:p>
            <a:pPr marL="530352" lvl="1" indent="0" algn="just">
              <a:buNone/>
            </a:pPr>
            <a:r>
              <a:rPr lang="pt-BR" sz="1900" dirty="0"/>
              <a:t>I (A</a:t>
            </a:r>
            <a:r>
              <a:rPr lang="pt-BR" sz="1600" dirty="0"/>
              <a:t>2</a:t>
            </a:r>
            <a:r>
              <a:rPr lang="pt-BR" sz="1900" dirty="0"/>
              <a:t>) = I (q </a:t>
            </a:r>
            <a:r>
              <a:rPr lang="pt-BR" sz="1900" dirty="0" smtClean="0">
                <a:sym typeface="Wingdings" panose="05000000000000000000" pitchFamily="2" charset="2"/>
              </a:rPr>
              <a:t></a:t>
            </a:r>
            <a:r>
              <a:rPr lang="pt-BR" sz="1900" dirty="0" smtClean="0"/>
              <a:t> </a:t>
            </a:r>
            <a:r>
              <a:rPr lang="pt-BR" sz="1900" dirty="0"/>
              <a:t>r) = F </a:t>
            </a:r>
            <a:r>
              <a:rPr lang="pt-BR" sz="1900" dirty="0" smtClean="0">
                <a:sym typeface="Wingdings" panose="05000000000000000000" pitchFamily="2" charset="2"/>
              </a:rPr>
              <a:t></a:t>
            </a:r>
            <a:r>
              <a:rPr lang="pt-BR" sz="1900" dirty="0" smtClean="0"/>
              <a:t> </a:t>
            </a:r>
            <a:r>
              <a:rPr lang="pt-BR" sz="1900" dirty="0"/>
              <a:t>T = T</a:t>
            </a:r>
          </a:p>
          <a:p>
            <a:pPr marL="530352" lvl="1" indent="0" algn="just">
              <a:buNone/>
            </a:pPr>
            <a:r>
              <a:rPr lang="pt-BR" sz="1900" dirty="0"/>
              <a:t>I (A</a:t>
            </a:r>
            <a:r>
              <a:rPr lang="pt-BR" sz="1600" dirty="0"/>
              <a:t>3</a:t>
            </a:r>
            <a:r>
              <a:rPr lang="pt-BR" sz="1900" dirty="0"/>
              <a:t>) = I </a:t>
            </a:r>
            <a:r>
              <a:rPr lang="pt-BR" sz="1900" dirty="0" smtClean="0"/>
              <a:t>(~r </a:t>
            </a:r>
            <a:r>
              <a:rPr lang="pt-BR" sz="1900" dirty="0" smtClean="0">
                <a:sym typeface="Wingdings" panose="05000000000000000000" pitchFamily="2" charset="2"/>
              </a:rPr>
              <a:t></a:t>
            </a:r>
            <a:r>
              <a:rPr lang="pt-BR" sz="1900" dirty="0" smtClean="0"/>
              <a:t> ~p</a:t>
            </a:r>
            <a:r>
              <a:rPr lang="pt-BR" sz="1900" dirty="0"/>
              <a:t>) = F </a:t>
            </a:r>
            <a:r>
              <a:rPr lang="pt-BR" sz="1900" dirty="0" smtClean="0">
                <a:sym typeface="Wingdings" panose="05000000000000000000" pitchFamily="2" charset="2"/>
              </a:rPr>
              <a:t> </a:t>
            </a:r>
            <a:r>
              <a:rPr lang="pt-BR" sz="1900" dirty="0" smtClean="0"/>
              <a:t>T </a:t>
            </a:r>
            <a:r>
              <a:rPr lang="pt-BR" sz="1900" dirty="0"/>
              <a:t>= T</a:t>
            </a:r>
          </a:p>
          <a:p>
            <a:pPr marL="0" indent="0" algn="just">
              <a:buNone/>
            </a:pPr>
            <a:r>
              <a:rPr lang="en-US" sz="1900" dirty="0" err="1"/>
              <a:t>Jadi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disimpulkan</a:t>
            </a:r>
            <a:r>
              <a:rPr lang="en-US" sz="1900" dirty="0"/>
              <a:t> </a:t>
            </a:r>
            <a:r>
              <a:rPr lang="en-US" sz="1900" dirty="0" err="1"/>
              <a:t>bahwa</a:t>
            </a:r>
            <a:r>
              <a:rPr lang="en-US" sz="1900" dirty="0"/>
              <a:t> </a:t>
            </a:r>
            <a:r>
              <a:rPr lang="en-US" sz="1900" dirty="0" err="1" smtClean="0"/>
              <a:t>spesifikasi</a:t>
            </a:r>
            <a:r>
              <a:rPr lang="en-US" sz="1900" dirty="0" smtClean="0"/>
              <a:t> </a:t>
            </a:r>
            <a:r>
              <a:rPr lang="en-US" sz="1900" dirty="0" err="1"/>
              <a:t>sistem</a:t>
            </a:r>
            <a:r>
              <a:rPr lang="en-US" sz="1900" dirty="0"/>
              <a:t> </a:t>
            </a:r>
            <a:r>
              <a:rPr lang="en-US" sz="1900" dirty="0" err="1"/>
              <a:t>bersifat</a:t>
            </a:r>
            <a:r>
              <a:rPr lang="en-US" sz="1900" dirty="0"/>
              <a:t> </a:t>
            </a:r>
            <a:r>
              <a:rPr lang="en-US" sz="1900" dirty="0" err="1"/>
              <a:t>konsisten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86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28034"/>
            <a:ext cx="9601200" cy="759853"/>
          </a:xfrm>
        </p:spPr>
        <p:txBody>
          <a:bodyPr>
            <a:normAutofit/>
          </a:bodyPr>
          <a:lstStyle/>
          <a:p>
            <a:r>
              <a:rPr lang="en-ID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5313"/>
            <a:ext cx="9601200" cy="46750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i-FI" sz="2200" dirty="0"/>
              <a:t>Periksa apakah </a:t>
            </a:r>
            <a:r>
              <a:rPr lang="fi-FI" sz="2200" dirty="0" smtClean="0"/>
              <a:t>spesifikasi </a:t>
            </a:r>
            <a:r>
              <a:rPr lang="fi-FI" sz="2200" dirty="0"/>
              <a:t>sistem berikut konsisten.</a:t>
            </a:r>
          </a:p>
          <a:p>
            <a:pPr marL="0" indent="0" algn="just">
              <a:buNone/>
            </a:pPr>
            <a:r>
              <a:rPr lang="en-US" sz="2200" dirty="0" smtClean="0"/>
              <a:t>“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/>
              <a:t>berada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state multiuser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beroperasi</a:t>
            </a:r>
            <a:r>
              <a:rPr lang="en-US" sz="2200" dirty="0"/>
              <a:t> </a:t>
            </a:r>
            <a:r>
              <a:rPr lang="en-US" sz="2200" dirty="0" err="1" smtClean="0"/>
              <a:t>secara</a:t>
            </a:r>
            <a:r>
              <a:rPr lang="en-US" sz="2200" dirty="0"/>
              <a:t> </a:t>
            </a:r>
            <a:r>
              <a:rPr lang="sv-SE" sz="2200" dirty="0" smtClean="0"/>
              <a:t>normal</a:t>
            </a:r>
            <a:r>
              <a:rPr lang="sv-SE" sz="2200" dirty="0"/>
              <a:t>. Jika sistem beroperasi secara normal, maka kernel sistem </a:t>
            </a:r>
            <a:r>
              <a:rPr lang="sv-SE" sz="2200" dirty="0" smtClean="0"/>
              <a:t>sedang </a:t>
            </a:r>
            <a:r>
              <a:rPr lang="en-US" sz="2200" dirty="0" err="1" smtClean="0"/>
              <a:t>berfungsi</a:t>
            </a:r>
            <a:r>
              <a:rPr lang="en-US" sz="2200" dirty="0"/>
              <a:t>. Kernel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berfungsi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smtClean="0"/>
              <a:t>interrupt mode</a:t>
            </a:r>
            <a:r>
              <a:rPr lang="en-US" sz="2200" dirty="0"/>
              <a:t>.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berada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interrupt </a:t>
            </a:r>
            <a:r>
              <a:rPr lang="en-US" sz="2200" dirty="0" smtClean="0"/>
              <a:t>mode”.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b="1" dirty="0" err="1"/>
              <a:t>Solusi</a:t>
            </a:r>
            <a:r>
              <a:rPr lang="en-US" sz="2200" b="1" dirty="0"/>
              <a:t>:</a:t>
            </a:r>
          </a:p>
          <a:p>
            <a:pPr marL="0" indent="0" algn="just">
              <a:buNone/>
            </a:pPr>
            <a:r>
              <a:rPr lang="fi-FI" sz="2200" dirty="0"/>
              <a:t>Pertama kita lakukan translasi ke formula logika dengan </a:t>
            </a:r>
            <a:r>
              <a:rPr lang="fi-FI" sz="2200" dirty="0" smtClean="0"/>
              <a:t>mendefinisikan </a:t>
            </a:r>
            <a:r>
              <a:rPr lang="en-US" sz="2200" dirty="0" err="1" smtClean="0"/>
              <a:t>proposisi-proposisi</a:t>
            </a:r>
            <a:r>
              <a:rPr lang="en-US" sz="2200" dirty="0" smtClean="0"/>
              <a:t> </a:t>
            </a:r>
            <a:r>
              <a:rPr lang="en-US" sz="2200" dirty="0"/>
              <a:t>atom </a:t>
            </a:r>
            <a:r>
              <a:rPr lang="en-US" sz="2200" dirty="0" err="1"/>
              <a:t>berikut</a:t>
            </a:r>
            <a:r>
              <a:rPr lang="en-US" sz="2200" dirty="0"/>
              <a:t>: p : </a:t>
            </a:r>
            <a:r>
              <a:rPr lang="en-US" sz="2200" dirty="0" smtClean="0"/>
              <a:t>“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/>
              <a:t>berada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state </a:t>
            </a:r>
            <a:r>
              <a:rPr lang="en-US" sz="2200" dirty="0" smtClean="0"/>
              <a:t>multiuser”, </a:t>
            </a:r>
            <a:r>
              <a:rPr lang="en-US" sz="2200" dirty="0"/>
              <a:t>q </a:t>
            </a:r>
            <a:r>
              <a:rPr lang="en-US" sz="2200" dirty="0" smtClean="0"/>
              <a:t>: “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/>
              <a:t>beroperasi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smtClean="0"/>
              <a:t>normal”, </a:t>
            </a:r>
            <a:r>
              <a:rPr lang="en-US" sz="2200" dirty="0"/>
              <a:t>r : </a:t>
            </a:r>
            <a:r>
              <a:rPr lang="en-US" sz="2200" dirty="0" smtClean="0"/>
              <a:t>“kernel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 smtClean="0"/>
              <a:t>berfungsi</a:t>
            </a:r>
            <a:r>
              <a:rPr lang="en-US" sz="2200" dirty="0" smtClean="0"/>
              <a:t>”, </a:t>
            </a:r>
            <a:r>
              <a:rPr lang="en-US" sz="2200" dirty="0" err="1"/>
              <a:t>dan</a:t>
            </a:r>
            <a:r>
              <a:rPr lang="en-US" sz="2200" dirty="0"/>
              <a:t> s : </a:t>
            </a:r>
            <a:r>
              <a:rPr lang="en-US" sz="2200" dirty="0" smtClean="0"/>
              <a:t>“</a:t>
            </a:r>
            <a:r>
              <a:rPr lang="en-US" sz="2200" dirty="0" err="1" smtClean="0"/>
              <a:t>sistem</a:t>
            </a:r>
            <a:r>
              <a:rPr lang="en-US" sz="2200" dirty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/>
              <a:t>interrupt </a:t>
            </a:r>
            <a:r>
              <a:rPr lang="en-US" sz="2200" dirty="0" smtClean="0"/>
              <a:t>mode”.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 err="1"/>
              <a:t>Akibatnya</a:t>
            </a:r>
            <a:r>
              <a:rPr lang="en-US" sz="2200" dirty="0"/>
              <a:t> </a:t>
            </a:r>
            <a:r>
              <a:rPr lang="en-US" sz="2200" dirty="0" err="1" smtClean="0"/>
              <a:t>spesifikasi</a:t>
            </a:r>
            <a:r>
              <a:rPr lang="en-US" sz="2200" dirty="0" smtClean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ditulis</a:t>
            </a:r>
            <a:r>
              <a:rPr lang="en-US" sz="2200" dirty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:</a:t>
            </a:r>
          </a:p>
          <a:p>
            <a:pPr marL="0" indent="0" algn="just">
              <a:buNone/>
            </a:pPr>
            <a:r>
              <a:rPr lang="pt-BR" sz="2200" dirty="0" smtClean="0"/>
              <a:t>	A</a:t>
            </a:r>
            <a:r>
              <a:rPr lang="pt-BR" sz="1800" dirty="0" smtClean="0"/>
              <a:t>1</a:t>
            </a:r>
            <a:r>
              <a:rPr lang="pt-BR" sz="2200" dirty="0" smtClean="0"/>
              <a:t> = </a:t>
            </a:r>
            <a:r>
              <a:rPr lang="pt-BR" sz="2200" dirty="0"/>
              <a:t>p </a:t>
            </a:r>
            <a:r>
              <a:rPr lang="en-US" sz="2400" dirty="0">
                <a:sym typeface="Symbol" pitchFamily="18" charset="2"/>
              </a:rPr>
              <a:t></a:t>
            </a:r>
            <a:r>
              <a:rPr lang="pt-BR" sz="2200" dirty="0" smtClean="0"/>
              <a:t> </a:t>
            </a:r>
            <a:r>
              <a:rPr lang="pt-BR" sz="2200" dirty="0"/>
              <a:t>q, </a:t>
            </a:r>
            <a:r>
              <a:rPr lang="pt-BR" sz="2200" dirty="0" smtClean="0"/>
              <a:t> A</a:t>
            </a:r>
            <a:r>
              <a:rPr lang="pt-BR" sz="1800" dirty="0" smtClean="0"/>
              <a:t>2</a:t>
            </a:r>
            <a:r>
              <a:rPr lang="pt-BR" sz="2200" dirty="0" smtClean="0"/>
              <a:t> = </a:t>
            </a:r>
            <a:r>
              <a:rPr lang="pt-BR" sz="2200" dirty="0"/>
              <a:t>q </a:t>
            </a:r>
            <a:r>
              <a:rPr lang="pt-BR" sz="2200" dirty="0" smtClean="0">
                <a:sym typeface="Wingdings" panose="05000000000000000000" pitchFamily="2" charset="2"/>
              </a:rPr>
              <a:t></a:t>
            </a:r>
            <a:r>
              <a:rPr lang="pt-BR" sz="2200" dirty="0" smtClean="0"/>
              <a:t> </a:t>
            </a:r>
            <a:r>
              <a:rPr lang="pt-BR" sz="2200" dirty="0"/>
              <a:t>r, A</a:t>
            </a:r>
            <a:r>
              <a:rPr lang="pt-BR" sz="1800" dirty="0"/>
              <a:t>3</a:t>
            </a:r>
            <a:r>
              <a:rPr lang="pt-BR" sz="2200" dirty="0"/>
              <a:t> </a:t>
            </a:r>
            <a:r>
              <a:rPr lang="pt-BR" sz="2200" dirty="0" smtClean="0"/>
              <a:t>= </a:t>
            </a:r>
            <a:r>
              <a:rPr lang="pt-BR" sz="2200" dirty="0"/>
              <a:t>~</a:t>
            </a:r>
            <a:r>
              <a:rPr lang="pt-BR" sz="2200" dirty="0" smtClean="0"/>
              <a:t>r </a:t>
            </a:r>
            <a:r>
              <a:rPr lang="en-US" sz="2400" dirty="0">
                <a:solidFill>
                  <a:schemeClr val="tx1"/>
                </a:solidFill>
                <a:cs typeface="Times New Roman" panose="02020603050405020304" pitchFamily="18" charset="0"/>
                <a:sym typeface="Symbol" pitchFamily="18" charset="2"/>
              </a:rPr>
              <a:t></a:t>
            </a:r>
            <a:r>
              <a:rPr lang="pt-BR" sz="2200" dirty="0" smtClean="0"/>
              <a:t> </a:t>
            </a:r>
            <a:r>
              <a:rPr lang="pt-BR" sz="2200" dirty="0"/>
              <a:t>s, </a:t>
            </a:r>
            <a:r>
              <a:rPr lang="pt-BR" sz="2200" dirty="0" smtClean="0"/>
              <a:t> A</a:t>
            </a:r>
            <a:r>
              <a:rPr lang="pt-BR" sz="1800" dirty="0" smtClean="0"/>
              <a:t>4</a:t>
            </a:r>
            <a:r>
              <a:rPr lang="pt-BR" sz="2200" dirty="0" smtClean="0"/>
              <a:t> = </a:t>
            </a:r>
            <a:r>
              <a:rPr lang="pt-BR" sz="2200" dirty="0"/>
              <a:t>~</a:t>
            </a:r>
            <a:r>
              <a:rPr lang="pt-BR" sz="2200" dirty="0" smtClean="0"/>
              <a:t>s</a:t>
            </a:r>
            <a:r>
              <a:rPr lang="pt-BR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23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429</TotalTime>
  <Words>1919</Words>
  <Application>Microsoft Office PowerPoint</Application>
  <PresentationFormat>Widescreen</PresentationFormat>
  <Paragraphs>146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Cambria Math</vt:lpstr>
      <vt:lpstr>Franklin Gothic Book</vt:lpstr>
      <vt:lpstr>Symbol</vt:lpstr>
      <vt:lpstr>Times New Roman</vt:lpstr>
      <vt:lpstr>Wingdings</vt:lpstr>
      <vt:lpstr>Crop</vt:lpstr>
      <vt:lpstr>Translasi dari Bahasa Alami ke Formula Logika Proposisi</vt:lpstr>
      <vt:lpstr>Contoh</vt:lpstr>
      <vt:lpstr>PowerPoint Presentation</vt:lpstr>
      <vt:lpstr>PowerPoint Presentation</vt:lpstr>
      <vt:lpstr>PowerPoint Presentation</vt:lpstr>
      <vt:lpstr>Koleksi Formula yang Konsisten</vt:lpstr>
      <vt:lpstr>PowerPoint Presentation</vt:lpstr>
      <vt:lpstr>PowerPoint Presentation</vt:lpstr>
      <vt:lpstr>Contoh</vt:lpstr>
      <vt:lpstr>PowerPoint Presentation</vt:lpstr>
      <vt:lpstr>Inferensi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Beberapa argumen yang sudah terbukti sahih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Reviwer</cp:lastModifiedBy>
  <cp:revision>21</cp:revision>
  <dcterms:created xsi:type="dcterms:W3CDTF">2019-03-15T01:45:19Z</dcterms:created>
  <dcterms:modified xsi:type="dcterms:W3CDTF">2020-03-20T02:49:37Z</dcterms:modified>
</cp:coreProperties>
</file>