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35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465-F36B-4BCC-80CC-AB26EE382AF2}" type="datetimeFigureOut">
              <a:rPr lang="en-ID" smtClean="0"/>
              <a:t>01/04/2019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B0C3-C203-4C59-A3C7-F81C92FABEDB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76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63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85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788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18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71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5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4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3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6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D28-68C6-48D0-A2E9-77460E8D3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Kalkulus</a:t>
            </a:r>
            <a:r>
              <a:rPr lang="en-US"/>
              <a:t> </a:t>
            </a:r>
            <a:r>
              <a:rPr lang="en-US" err="1"/>
              <a:t>proposisi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B478E-3F7D-4FDF-98A1-7DF2FFE9B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/>
              <a:t>LOGIKA MATEMATIKA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EE973-C26F-4354-AABC-AE79416D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805" y="5827390"/>
            <a:ext cx="4223810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7F8-489B-41AF-86D7-9CCEFBD0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Interpretasi dan Tabel Kebenaran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BDC0-D615-47B5-AC8D-802B6F01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Satu baris tabel kebenaran bersesuaian dengan satu interpretasi dari proposisi.</a:t>
            </a:r>
          </a:p>
          <a:p>
            <a:r>
              <a:rPr lang="en-ID"/>
              <a:t>Misalkan A adalah formula (p _ :q) ! (p ^ q), tabel kebenaran untuk A dapat diperoleh sebagai berikut</a:t>
            </a:r>
          </a:p>
          <a:p>
            <a:endParaRPr lang="en-ID"/>
          </a:p>
          <a:p>
            <a:endParaRPr lang="en-ID"/>
          </a:p>
          <a:p>
            <a:endParaRPr lang="en-ID"/>
          </a:p>
          <a:p>
            <a:endParaRPr lang="en-ID"/>
          </a:p>
          <a:p>
            <a:r>
              <a:rPr lang="en-ID"/>
              <a:t>dengan k = 1; 2; 3; 4.</a:t>
            </a:r>
            <a:endParaRPr lang="en-ID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58962-4D0F-4165-9D1C-0D3BD8D5C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9" t="36175" r="21406" b="43608"/>
          <a:stretch/>
        </p:blipFill>
        <p:spPr>
          <a:xfrm>
            <a:off x="995500" y="3489069"/>
            <a:ext cx="7890501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027B8-EEC9-471D-944C-69833A8D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41338"/>
            <a:ext cx="8596668" cy="1826581"/>
          </a:xfrm>
        </p:spPr>
        <p:txBody>
          <a:bodyPr>
            <a:normAutofit/>
          </a:bodyPr>
          <a:lstStyle/>
          <a:p>
            <a:r>
              <a:rPr lang="sv-SE" sz="3600" dirty="0"/>
              <a:t>Sifat-sifat Formula Logika Proposisi</a:t>
            </a:r>
            <a:endParaRPr lang="en-ID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CC117-6F96-41E2-875F-02FF8965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698648"/>
            <a:ext cx="8596668" cy="860400"/>
          </a:xfrm>
        </p:spPr>
        <p:txBody>
          <a:bodyPr>
            <a:normAutofit/>
          </a:bodyPr>
          <a:lstStyle/>
          <a:p>
            <a:r>
              <a:rPr lang="sv-SE" sz="2400" dirty="0"/>
              <a:t>Berdasarkan Semantiknya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9CCD4-EB0D-402E-94B9-947B5F75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05" y="5827390"/>
            <a:ext cx="4223810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710A4-DB23-4002-B6FD-484E82E7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609600"/>
            <a:ext cx="9504220" cy="1320800"/>
          </a:xfrm>
        </p:spPr>
        <p:txBody>
          <a:bodyPr>
            <a:noAutofit/>
          </a:bodyPr>
          <a:lstStyle/>
          <a:p>
            <a:pPr algn="l"/>
            <a:r>
              <a:rPr lang="en-ID" sz="3000" dirty="0" err="1"/>
              <a:t>Keabsahan</a:t>
            </a:r>
            <a:r>
              <a:rPr lang="en-ID" sz="3000" dirty="0"/>
              <a:t> (Validity), </a:t>
            </a:r>
            <a:r>
              <a:rPr lang="en-ID" sz="3000" dirty="0" err="1"/>
              <a:t>Keterpenuhan</a:t>
            </a:r>
            <a:r>
              <a:rPr lang="en-ID" sz="3000" dirty="0"/>
              <a:t> (</a:t>
            </a:r>
            <a:r>
              <a:rPr lang="en-ID" sz="3000" dirty="0" err="1"/>
              <a:t>Satis.ability</a:t>
            </a:r>
            <a:r>
              <a:rPr lang="en-ID" sz="3000" dirty="0"/>
              <a:t>), </a:t>
            </a:r>
            <a:r>
              <a:rPr lang="en-ID" sz="3000" dirty="0" err="1"/>
              <a:t>dan</a:t>
            </a:r>
            <a:r>
              <a:rPr lang="en-ID" sz="3000" dirty="0"/>
              <a:t> </a:t>
            </a:r>
            <a:r>
              <a:rPr lang="en-ID" sz="3000" dirty="0" err="1"/>
              <a:t>Kontradiksi</a:t>
            </a:r>
            <a:endParaRPr lang="en-ID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5F708-4560-44BC-9BA4-2EDCECA9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44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ID" sz="2200" dirty="0" err="1"/>
              <a:t>Definisi</a:t>
            </a:r>
            <a:endParaRPr lang="en-ID" sz="2200" dirty="0"/>
          </a:p>
          <a:p>
            <a:pPr marL="36900" indent="0">
              <a:buNone/>
            </a:pPr>
            <a:r>
              <a:rPr lang="en-ID" sz="2200" dirty="0" err="1"/>
              <a:t>Misalkan</a:t>
            </a:r>
            <a:r>
              <a:rPr lang="en-ID" sz="2200" dirty="0"/>
              <a:t> A </a:t>
            </a:r>
            <a:r>
              <a:rPr lang="en-ID" sz="2200" dirty="0" err="1"/>
              <a:t>adalah</a:t>
            </a:r>
            <a:r>
              <a:rPr lang="en-ID" sz="2200" dirty="0"/>
              <a:t> </a:t>
            </a:r>
            <a:r>
              <a:rPr lang="en-ID" sz="2200" dirty="0" err="1"/>
              <a:t>sebuah</a:t>
            </a:r>
            <a:r>
              <a:rPr lang="en-ID" sz="2200" dirty="0"/>
              <a:t> formula </a:t>
            </a:r>
            <a:r>
              <a:rPr lang="en-ID" sz="2200" dirty="0" err="1"/>
              <a:t>logika</a:t>
            </a:r>
            <a:r>
              <a:rPr lang="en-ID" sz="2200" dirty="0"/>
              <a:t> </a:t>
            </a:r>
            <a:r>
              <a:rPr lang="en-ID" sz="2200" dirty="0" err="1"/>
              <a:t>proposisi</a:t>
            </a:r>
            <a:endParaRPr lang="en-ID" sz="2200" dirty="0"/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absah</a:t>
            </a:r>
            <a:r>
              <a:rPr lang="en-ID" sz="2200" dirty="0"/>
              <a:t> (valid) </a:t>
            </a:r>
            <a:r>
              <a:rPr lang="en-ID" sz="2200" dirty="0" err="1"/>
              <a:t>jikka</a:t>
            </a:r>
            <a:r>
              <a:rPr lang="en-ID" sz="2200" dirty="0"/>
              <a:t> A </a:t>
            </a:r>
            <a:r>
              <a:rPr lang="en-ID" sz="2200" dirty="0" err="1"/>
              <a:t>benilai</a:t>
            </a:r>
            <a:r>
              <a:rPr lang="en-ID" sz="2200" dirty="0"/>
              <a:t> </a:t>
            </a:r>
            <a:r>
              <a:rPr lang="en-ID" sz="2200" dirty="0" err="1"/>
              <a:t>benar</a:t>
            </a:r>
            <a:r>
              <a:rPr lang="en-ID" sz="2200" dirty="0"/>
              <a:t> (T)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interpretasi</a:t>
            </a:r>
            <a:r>
              <a:rPr lang="en-ID" sz="2200" dirty="0"/>
              <a:t> yang </a:t>
            </a:r>
            <a:r>
              <a:rPr lang="en-ID" sz="2200" dirty="0" err="1"/>
              <a:t>diberikan</a:t>
            </a:r>
            <a:r>
              <a:rPr lang="en-ID" sz="2200" dirty="0"/>
              <a:t> </a:t>
            </a:r>
            <a:r>
              <a:rPr lang="en-ID" sz="2200" dirty="0" err="1"/>
              <a:t>pada</a:t>
            </a:r>
            <a:r>
              <a:rPr lang="en-ID" sz="2200" dirty="0"/>
              <a:t> A.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hal</a:t>
            </a:r>
            <a:r>
              <a:rPr lang="en-ID" sz="2200" dirty="0"/>
              <a:t> </a:t>
            </a:r>
            <a:r>
              <a:rPr lang="en-ID" sz="2200" dirty="0" err="1"/>
              <a:t>ini</a:t>
            </a:r>
            <a:r>
              <a:rPr lang="en-ID" sz="2200" dirty="0"/>
              <a:t> A </a:t>
            </a:r>
            <a:r>
              <a:rPr lang="en-ID" sz="2200" dirty="0" err="1"/>
              <a:t>juga</a:t>
            </a:r>
            <a:r>
              <a:rPr lang="en-ID" sz="2200" dirty="0"/>
              <a:t>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sebagai</a:t>
            </a:r>
            <a:r>
              <a:rPr lang="en-ID" sz="2200" dirty="0"/>
              <a:t> </a:t>
            </a:r>
            <a:r>
              <a:rPr lang="en-ID" sz="2200" dirty="0" err="1"/>
              <a:t>suatu</a:t>
            </a:r>
            <a:r>
              <a:rPr lang="en-ID" sz="2200" dirty="0"/>
              <a:t> </a:t>
            </a:r>
            <a:r>
              <a:rPr lang="en-ID" sz="2200" dirty="0" err="1"/>
              <a:t>tautologi</a:t>
            </a:r>
            <a:r>
              <a:rPr lang="en-ID" sz="2200" dirty="0"/>
              <a:t>.</a:t>
            </a:r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terpenuhi</a:t>
            </a:r>
            <a:r>
              <a:rPr lang="en-ID" sz="2200" dirty="0"/>
              <a:t> (</a:t>
            </a:r>
            <a:r>
              <a:rPr lang="en-ID" sz="2200" dirty="0" err="1"/>
              <a:t>satis.able</a:t>
            </a:r>
            <a:r>
              <a:rPr lang="en-ID" sz="2200" dirty="0"/>
              <a:t>) </a:t>
            </a:r>
            <a:r>
              <a:rPr lang="en-ID" sz="2200" dirty="0" err="1"/>
              <a:t>jikka</a:t>
            </a:r>
            <a:r>
              <a:rPr lang="en-ID" sz="2200" dirty="0"/>
              <a:t> </a:t>
            </a:r>
            <a:r>
              <a:rPr lang="en-ID" sz="2200" dirty="0" err="1"/>
              <a:t>terdapat</a:t>
            </a:r>
            <a:r>
              <a:rPr lang="en-ID" sz="2200" dirty="0"/>
              <a:t> </a:t>
            </a:r>
            <a:r>
              <a:rPr lang="en-ID" sz="2200" dirty="0" err="1"/>
              <a:t>setidaknya</a:t>
            </a:r>
            <a:r>
              <a:rPr lang="en-ID" sz="2200" dirty="0"/>
              <a:t> </a:t>
            </a:r>
            <a:r>
              <a:rPr lang="en-ID" sz="2200" dirty="0" err="1"/>
              <a:t>sebuah</a:t>
            </a:r>
            <a:r>
              <a:rPr lang="en-ID" sz="2200" dirty="0"/>
              <a:t> </a:t>
            </a:r>
            <a:r>
              <a:rPr lang="en-ID" sz="2200" dirty="0" err="1"/>
              <a:t>interpretasi</a:t>
            </a:r>
            <a:r>
              <a:rPr lang="en-ID" sz="2200" dirty="0"/>
              <a:t> I </a:t>
            </a:r>
            <a:r>
              <a:rPr lang="en-ID" sz="2200" dirty="0" err="1"/>
              <a:t>untuk</a:t>
            </a:r>
            <a:r>
              <a:rPr lang="en-ID" sz="2200" dirty="0"/>
              <a:t> A yang </a:t>
            </a:r>
            <a:r>
              <a:rPr lang="en-ID" sz="2200" dirty="0" err="1"/>
              <a:t>membuat</a:t>
            </a:r>
            <a:r>
              <a:rPr lang="en-ID" sz="2200" dirty="0"/>
              <a:t> A </a:t>
            </a:r>
            <a:r>
              <a:rPr lang="en-ID" sz="2200" dirty="0" err="1"/>
              <a:t>bernilai</a:t>
            </a:r>
            <a:r>
              <a:rPr lang="en-ID" sz="2200" dirty="0"/>
              <a:t> </a:t>
            </a:r>
            <a:r>
              <a:rPr lang="en-ID" sz="2200" dirty="0" err="1"/>
              <a:t>benar</a:t>
            </a:r>
            <a:r>
              <a:rPr lang="en-ID" sz="2200" dirty="0"/>
              <a:t> (T). </a:t>
            </a:r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kontradiksi</a:t>
            </a:r>
            <a:r>
              <a:rPr lang="en-ID" sz="2200" dirty="0"/>
              <a:t>/ </a:t>
            </a:r>
            <a:r>
              <a:rPr lang="en-ID" sz="2200" dirty="0" err="1"/>
              <a:t>tak</a:t>
            </a:r>
            <a:r>
              <a:rPr lang="en-ID" sz="2200" dirty="0"/>
              <a:t> </a:t>
            </a:r>
            <a:r>
              <a:rPr lang="en-ID" sz="2200" dirty="0" err="1"/>
              <a:t>dapat</a:t>
            </a:r>
            <a:r>
              <a:rPr lang="en-ID" sz="2200" dirty="0"/>
              <a:t> </a:t>
            </a:r>
            <a:r>
              <a:rPr lang="en-ID" sz="2200" dirty="0" err="1"/>
              <a:t>terpenuhi</a:t>
            </a:r>
            <a:r>
              <a:rPr lang="en-ID" sz="2200" dirty="0"/>
              <a:t> (contradictory/ </a:t>
            </a:r>
            <a:r>
              <a:rPr lang="en-ID" sz="2200" dirty="0" err="1" smtClean="0"/>
              <a:t>unsatisfiable</a:t>
            </a:r>
            <a:r>
              <a:rPr lang="en-ID" sz="2200" dirty="0"/>
              <a:t>) </a:t>
            </a:r>
            <a:r>
              <a:rPr lang="en-ID" sz="2200" dirty="0" err="1"/>
              <a:t>jikka</a:t>
            </a:r>
            <a:r>
              <a:rPr lang="en-ID" sz="2200" dirty="0"/>
              <a:t> A </a:t>
            </a:r>
            <a:r>
              <a:rPr lang="en-ID" sz="2200" dirty="0" err="1"/>
              <a:t>benilai</a:t>
            </a:r>
            <a:r>
              <a:rPr lang="en-ID" sz="2200" dirty="0"/>
              <a:t> </a:t>
            </a:r>
            <a:r>
              <a:rPr lang="en-ID" sz="2200" dirty="0" err="1"/>
              <a:t>salah</a:t>
            </a:r>
            <a:r>
              <a:rPr lang="en-ID" sz="2200" dirty="0"/>
              <a:t> (F)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interpretasi</a:t>
            </a:r>
            <a:r>
              <a:rPr lang="en-ID" sz="2200" dirty="0"/>
              <a:t> yang </a:t>
            </a:r>
            <a:r>
              <a:rPr lang="en-ID" sz="2200" dirty="0" err="1"/>
              <a:t>diberikan</a:t>
            </a:r>
            <a:r>
              <a:rPr lang="en-ID" sz="2200" dirty="0"/>
              <a:t> </a:t>
            </a:r>
            <a:r>
              <a:rPr lang="en-ID" sz="2200" dirty="0" err="1"/>
              <a:t>pada</a:t>
            </a:r>
            <a:r>
              <a:rPr lang="en-ID" sz="2200" dirty="0"/>
              <a:t> A.</a:t>
            </a:r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contingency </a:t>
            </a:r>
            <a:r>
              <a:rPr lang="en-ID" sz="2200" dirty="0" err="1" smtClean="0"/>
              <a:t>jika</a:t>
            </a:r>
            <a:r>
              <a:rPr lang="en-ID" sz="2200" dirty="0" smtClean="0"/>
              <a:t> </a:t>
            </a:r>
            <a:r>
              <a:rPr lang="en-ID" sz="2200" dirty="0"/>
              <a:t>A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absah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juga</a:t>
            </a:r>
            <a:r>
              <a:rPr lang="en-ID" sz="2200" dirty="0"/>
              <a:t> </a:t>
            </a:r>
            <a:r>
              <a:rPr lang="en-ID" sz="2200" dirty="0" err="1"/>
              <a:t>kontradiksi</a:t>
            </a:r>
            <a:r>
              <a:rPr lang="en-ID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9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02E2-4E86-4E1F-8636-093D9617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200"/>
              <a:t>Koleksi Formula yang Konsisten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561CF-1582-43F5-A3A5-8555CF4FA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:r>
                  <a:rPr lang="en-ID"/>
                  <a:t>Misalkan {A1,A2, …, An} adalah suatu koleksi/ kumpulan formula. Koleksi </a:t>
                </a:r>
                <a:r>
                  <a:rPr lang="sv-SE"/>
                  <a:t>formula {A1,A2, ... ,An}  dikatakan konsisten (consistent) bila terdapat suatu </a:t>
                </a:r>
                <a:r>
                  <a:rPr lang="en-ID"/>
                  <a:t>interpretasi I yang mengakibatkan</a:t>
                </a:r>
              </a:p>
              <a:p>
                <a:pPr marL="36900" indent="0" algn="ctr">
                  <a:buNone/>
                </a:pPr>
                <a:r>
                  <a:rPr lang="pt-BR"/>
                  <a:t>I (A1) = I (A2) =    I (An) = T.</a:t>
                </a:r>
              </a:p>
              <a:p>
                <a:pPr marL="36900" indent="0">
                  <a:buNone/>
                </a:pPr>
                <a:endParaRPr lang="en-ID"/>
              </a:p>
              <a:p>
                <a:pPr marL="36900" indent="0">
                  <a:buNone/>
                </a:pPr>
                <a:r>
                  <a:rPr lang="en-ID"/>
                  <a:t>Pernyataan bahwa koleksi formula {A1,A2, …, An} konsisten setara dengan mengatakan bahwa formula yang merupakan konjungsi dari</a:t>
                </a:r>
              </a:p>
              <a:p>
                <a:pPr marL="36900" indent="0" algn="ctr">
                  <a:buNone/>
                </a:pPr>
                <a:r>
                  <a:rPr lang="en-ID"/>
                  <a:t>A1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A2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ID"/>
                  <a:t> …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An</a:t>
                </a:r>
              </a:p>
              <a:p>
                <a:pPr marL="36900" indent="0">
                  <a:buNone/>
                </a:pPr>
                <a:r>
                  <a:rPr lang="en-ID"/>
                  <a:t>bersifat terpenuhi (satisfable).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561CF-1582-43F5-A3A5-8555CF4FA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0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F7F6-0FB4-43B7-A859-F90C6846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Contoh </a:t>
            </a:r>
            <a:r>
              <a:rPr lang="en-ID" sz="2800" smtClean="0"/>
              <a:t>1 </a:t>
            </a:r>
            <a:endParaRPr lang="en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49E34-F8FE-48BF-B1A8-085CDECE4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80051"/>
                <a:ext cx="10353762" cy="4935050"/>
              </a:xfrm>
            </p:spPr>
            <p:txBody>
              <a:bodyPr>
                <a:normAutofit/>
              </a:bodyPr>
              <a:lstStyle/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⊕∼</m:t>
                    </m:r>
                  </m:oMath>
                </a14:m>
                <a:r>
                  <a:rPr lang="en-ID"/>
                  <a:t> q) bersifat absah, terpenuhi, atau kontradiksi.</a:t>
                </a:r>
              </a:p>
              <a:p>
                <a:r>
                  <a:rPr lang="en-ID"/>
                  <a:t>Solusi: dengan tabel kebenaran, perhatikan bahwa</a:t>
                </a:r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r>
                  <a:rPr lang="en-ID"/>
                  <a:t>Karena terdapat sebuah interpretasi yang mengakibatkan A bernilai benar, maka A merupakan formula yang terpenuhi. Kemudian, karena setiap interpretasi yang diberikan pada A mengakibatkan A bernilai benar, maka A merupakan formula yang absah.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49E34-F8FE-48BF-B1A8-085CDECE4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80051"/>
                <a:ext cx="10353762" cy="4935050"/>
              </a:xfrm>
              <a:blipFill>
                <a:blip r:embed="rId2"/>
                <a:stretch>
                  <a:fillRect l="-177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4EAB7A-F19E-4D18-9B0B-F53258A28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2" t="44998" r="34844" b="31935"/>
          <a:stretch/>
        </p:blipFill>
        <p:spPr>
          <a:xfrm>
            <a:off x="3714750" y="2971249"/>
            <a:ext cx="3790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32D9-045E-490B-88A2-6482697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 smtClean="0"/>
              <a:t>Latihan 2 </a:t>
            </a:r>
            <a:endParaRPr lang="en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3440A-1DE4-4526-97EA-6A37F03C8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(~p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~q) bersifat absah, terpenuhi, atau kontradiksi.</a:t>
                </a:r>
              </a:p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~r bersifat terpenuhi. Apakah A bersifat absah? Apakah A bersifat kontradiksi? Apakah A merupakan contingency?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3440A-1DE4-4526-97EA-6A37F03C8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1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252E-ACD0-43A9-9C81-864FC374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772583"/>
          </a:xfrm>
        </p:spPr>
        <p:txBody>
          <a:bodyPr>
            <a:normAutofit fontScale="90000"/>
          </a:bodyPr>
          <a:lstStyle/>
          <a:p>
            <a:r>
              <a:rPr lang="sv-SE" sz="3600"/>
              <a:t>Pembuktian Keabsahan tanpa Tabel Kebenaran</a:t>
            </a:r>
            <a:endParaRPr lang="en-ID" sz="3600"/>
          </a:p>
        </p:txBody>
      </p:sp>
    </p:spTree>
    <p:extLst>
      <p:ext uri="{BB962C8B-B14F-4D97-AF65-F5344CB8AC3E}">
        <p14:creationId xmlns:p14="http://schemas.microsoft.com/office/powerpoint/2010/main" val="277575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04E9054-B003-4FF7-ADE6-D645349239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600"/>
                <a:ext cx="10353762" cy="253365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ID" sz="2800" b="1"/>
                  <a:t>Permasalahan</a:t>
                </a:r>
                <a:br>
                  <a:rPr lang="en-ID" sz="2800" b="1"/>
                </a:br>
                <a:r>
                  <a:rPr lang="pt-BR" sz="2400"/>
                  <a:t>Diberikan formula A := ~(p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z="2400"/>
                  <a:t>q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z="2400"/>
                  <a:t> 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z="2400"/>
                  <a:t> s) ! (~p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~q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~s). Untuk</a:t>
                </a:r>
                <a:br>
                  <a:rPr lang="pt-BR" sz="2400"/>
                </a:br>
                <a:r>
                  <a:rPr lang="en-ID" sz="2400"/>
                  <a:t>memeriksa apakah A bersifat absah (valid), apakah kita harus menggunakan table kebenaran?</a:t>
                </a:r>
                <a:br>
                  <a:rPr lang="en-ID" sz="2400"/>
                </a:br>
                <a:endParaRPr lang="en-ID" sz="240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04E9054-B003-4FF7-ADE6-D64534923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600"/>
                <a:ext cx="10353762" cy="25336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7767C-4CE3-4155-8FF5-D87AC3A0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38450"/>
            <a:ext cx="10353762" cy="2952750"/>
          </a:xfrm>
        </p:spPr>
        <p:txBody>
          <a:bodyPr>
            <a:normAutofit/>
          </a:bodyPr>
          <a:lstStyle/>
          <a:p>
            <a:r>
              <a:rPr lang="sv-SE"/>
              <a:t>Penggunaan tabel kebenaran untuk memeriksa keabsahan formula tidak </a:t>
            </a:r>
            <a:r>
              <a:rPr lang="en-ID"/>
              <a:t>selamanya e.sien. Formula A di atas memerlukan tabel kebenaran yang memuat 24 = 16 baris.</a:t>
            </a:r>
          </a:p>
          <a:p>
            <a:r>
              <a:rPr lang="en-ID"/>
              <a:t>Suatu formula yang absah (valid) dapat dibuktikan keabsahannya melalui falsifikasi (falsification) atau metode kontradiksi.</a:t>
            </a:r>
          </a:p>
          <a:p>
            <a:r>
              <a:rPr lang="en-ID"/>
              <a:t>Dalam metode ini, suatu formula diasumsikan tidak absah, selanjutnya kita berusaha untuk menunjukkan bahwa hal ini akan mengakibatkan suatu kontradiksi (tidak mungkin benar).</a:t>
            </a:r>
          </a:p>
        </p:txBody>
      </p:sp>
    </p:spTree>
    <p:extLst>
      <p:ext uri="{BB962C8B-B14F-4D97-AF65-F5344CB8AC3E}">
        <p14:creationId xmlns:p14="http://schemas.microsoft.com/office/powerpoint/2010/main" val="3711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61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err="1" smtClean="0">
                <a:solidFill>
                  <a:srgbClr val="C00000"/>
                </a:solidFill>
              </a:rPr>
              <a:t>Contoh</a:t>
            </a:r>
            <a:r>
              <a:rPr lang="en-US" sz="3200" smtClean="0">
                <a:solidFill>
                  <a:srgbClr val="C00000"/>
                </a:solidFill>
              </a:rPr>
              <a:t> 2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31" t="24616" r="11501" b="16280"/>
          <a:stretch/>
        </p:blipFill>
        <p:spPr>
          <a:xfrm>
            <a:off x="552389" y="1295661"/>
            <a:ext cx="9324168" cy="51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04850"/>
          </a:xfrm>
        </p:spPr>
        <p:txBody>
          <a:bodyPr>
            <a:normAutofit/>
          </a:bodyPr>
          <a:lstStyle/>
          <a:p>
            <a:pPr algn="l"/>
            <a:r>
              <a:rPr lang="en-US" sz="3200" smtClean="0"/>
              <a:t>Contoh 3 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14451"/>
                <a:ext cx="10353762" cy="481965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z="2400" smtClean="0"/>
                  <a:t>Tunjukkan </a:t>
                </a:r>
                <a:r>
                  <a:rPr lang="en-US" sz="2400" err="1"/>
                  <a:t>bahwa</a:t>
                </a:r>
                <a:r>
                  <a:rPr lang="en-US" sz="2400"/>
                  <a:t> (p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smtClean="0"/>
                  <a:t>q</a:t>
                </a:r>
                <a:r>
                  <a:rPr lang="en-US" sz="2400"/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smtClean="0"/>
                  <a:t> (~p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q) </a:t>
                </a:r>
                <a:r>
                  <a:rPr lang="en-US" sz="2400" err="1"/>
                  <a:t>adalah</a:t>
                </a:r>
                <a:r>
                  <a:rPr lang="en-US" sz="2400"/>
                  <a:t> formula yang </a:t>
                </a:r>
                <a:r>
                  <a:rPr lang="en-US" sz="2400" err="1"/>
                  <a:t>absah</a:t>
                </a:r>
                <a:r>
                  <a:rPr lang="en-US" sz="2400"/>
                  <a:t> </a:t>
                </a:r>
                <a:r>
                  <a:rPr lang="en-US" sz="2400" err="1"/>
                  <a:t>tanpa</a:t>
                </a:r>
                <a:r>
                  <a:rPr lang="en-US" sz="2400"/>
                  <a:t> </a:t>
                </a:r>
                <a:r>
                  <a:rPr lang="en-US" sz="2400" err="1" smtClean="0"/>
                  <a:t>memakai</a:t>
                </a:r>
                <a:r>
                  <a:rPr lang="en-US" sz="2400" smtClean="0"/>
                  <a:t> </a:t>
                </a:r>
                <a:r>
                  <a:rPr lang="en-US" sz="2400" err="1" smtClean="0"/>
                  <a:t>tabel</a:t>
                </a:r>
                <a:r>
                  <a:rPr lang="en-US" sz="2400" smtClean="0"/>
                  <a:t> </a:t>
                </a:r>
                <a:r>
                  <a:rPr lang="en-US" sz="2400" err="1"/>
                  <a:t>kebenaran</a:t>
                </a:r>
                <a:r>
                  <a:rPr lang="en-US" sz="2400"/>
                  <a:t>.</a:t>
                </a:r>
              </a:p>
              <a:p>
                <a:pPr marL="36900" indent="0">
                  <a:buNone/>
                </a:pPr>
                <a:r>
                  <a:rPr lang="en-US" sz="2400" b="1" err="1"/>
                  <a:t>Solusi</a:t>
                </a:r>
                <a:r>
                  <a:rPr lang="en-US" sz="2400" b="1"/>
                  <a:t>:</a:t>
                </a:r>
              </a:p>
              <a:p>
                <a:pPr marL="36900" indent="0">
                  <a:buNone/>
                </a:pPr>
                <a:r>
                  <a:rPr lang="en-US" sz="2400" err="1"/>
                  <a:t>Misalkan</a:t>
                </a:r>
                <a:r>
                  <a:rPr lang="en-US" sz="2400"/>
                  <a:t> (p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q)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q) </a:t>
                </a:r>
                <a:r>
                  <a:rPr lang="en-US" sz="2400" err="1"/>
                  <a:t>adalah</a:t>
                </a:r>
                <a:r>
                  <a:rPr lang="en-US" sz="2400"/>
                  <a:t> formula yang </a:t>
                </a:r>
                <a:r>
                  <a:rPr lang="en-US" sz="2400" err="1"/>
                  <a:t>tidak</a:t>
                </a:r>
                <a:r>
                  <a:rPr lang="en-US" sz="2400"/>
                  <a:t> </a:t>
                </a:r>
                <a:r>
                  <a:rPr lang="en-US" sz="2400" err="1"/>
                  <a:t>absah</a:t>
                </a:r>
                <a:r>
                  <a:rPr lang="en-US" sz="2400"/>
                  <a:t>, </a:t>
                </a:r>
                <a:r>
                  <a:rPr lang="en-US" sz="2400" err="1"/>
                  <a:t>maka</a:t>
                </a:r>
                <a:r>
                  <a:rPr lang="en-US" sz="2400"/>
                  <a:t> </a:t>
                </a:r>
                <a:r>
                  <a:rPr lang="en-US" sz="2400" err="1" smtClean="0"/>
                  <a:t>terdapat</a:t>
                </a:r>
                <a:r>
                  <a:rPr lang="en-US" sz="2400" smtClean="0"/>
                  <a:t> </a:t>
                </a:r>
                <a:r>
                  <a:rPr lang="en-US" sz="2400" err="1" smtClean="0"/>
                  <a:t>suatu</a:t>
                </a:r>
                <a:r>
                  <a:rPr lang="en-US" sz="2400"/>
                  <a:t> </a:t>
                </a:r>
                <a:r>
                  <a:rPr lang="en-US" sz="2400" err="1" smtClean="0"/>
                  <a:t>interpretasi</a:t>
                </a:r>
                <a:r>
                  <a:rPr lang="en-US" sz="2400" smtClean="0"/>
                  <a:t> </a:t>
                </a:r>
                <a:r>
                  <a:rPr lang="en-US" sz="2400"/>
                  <a:t>I yang </a:t>
                </a:r>
                <a:r>
                  <a:rPr lang="en-US" sz="2400" err="1"/>
                  <a:t>mengakibatkan</a:t>
                </a:r>
                <a:r>
                  <a:rPr lang="en-US" sz="2400"/>
                  <a:t> I </a:t>
                </a:r>
                <a:r>
                  <a:rPr lang="en-US" sz="2400" smtClean="0"/>
                  <a:t>((</a:t>
                </a:r>
                <a:r>
                  <a:rPr lang="en-US" sz="2400"/>
                  <a:t>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/>
                  <a:t> q)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</a:t>
                </a:r>
                <a:r>
                  <a:rPr lang="en-US" sz="2400" smtClean="0"/>
                  <a:t>)) = </a:t>
                </a:r>
                <a:r>
                  <a:rPr lang="en-US" sz="2400"/>
                  <a:t>F.</a:t>
                </a:r>
              </a:p>
              <a:p>
                <a:pPr marL="36900" indent="0">
                  <a:buNone/>
                </a:pPr>
                <a:r>
                  <a:rPr lang="en-US" sz="2400" err="1"/>
                  <a:t>Untuk</a:t>
                </a:r>
                <a:r>
                  <a:rPr lang="en-US" sz="2400"/>
                  <a:t> </a:t>
                </a:r>
                <a:r>
                  <a:rPr lang="en-US" sz="2400" err="1"/>
                  <a:t>mempermudah</a:t>
                </a:r>
                <a:r>
                  <a:rPr lang="en-US" sz="2400"/>
                  <a:t>, </a:t>
                </a:r>
                <a:r>
                  <a:rPr lang="en-US" sz="2400" err="1"/>
                  <a:t>misalkan</a:t>
                </a:r>
                <a:r>
                  <a:rPr lang="en-US" sz="2400"/>
                  <a:t> A := p </a:t>
                </a:r>
                <a:r>
                  <a:rPr lang="en-US" sz="240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smtClean="0"/>
                  <a:t>q  </a:t>
                </a:r>
                <a:r>
                  <a:rPr lang="en-US" sz="2400" err="1" smtClean="0"/>
                  <a:t>dan</a:t>
                </a:r>
                <a:r>
                  <a:rPr lang="en-US" sz="2400" smtClean="0"/>
                  <a:t> </a:t>
                </a:r>
                <a:r>
                  <a:rPr lang="en-US" sz="2400"/>
                  <a:t>B := 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</a:t>
                </a:r>
                <a:r>
                  <a:rPr lang="en-US" sz="2400" smtClean="0"/>
                  <a:t>q</a:t>
                </a:r>
              </a:p>
              <a:p>
                <a:pPr marL="36900" indent="0">
                  <a:buNone/>
                </a:pPr>
                <a:r>
                  <a:rPr lang="en-US" sz="2400" smtClean="0"/>
                  <a:t>Mengingat </a:t>
                </a:r>
                <a:r>
                  <a:rPr lang="en-US" sz="2400"/>
                  <a:t>I (A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B) = F </a:t>
                </a:r>
                <a:r>
                  <a:rPr lang="en-US" sz="2400" err="1"/>
                  <a:t>tepat</a:t>
                </a:r>
                <a:r>
                  <a:rPr lang="en-US" sz="2400"/>
                  <a:t> </a:t>
                </a:r>
                <a:r>
                  <a:rPr lang="en-US" sz="2400" err="1"/>
                  <a:t>ketika</a:t>
                </a:r>
                <a:r>
                  <a:rPr lang="en-US" sz="2400"/>
                  <a:t> I (A)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I (B), </a:t>
                </a:r>
                <a:r>
                  <a:rPr lang="en-US" sz="2400" err="1"/>
                  <a:t>maka</a:t>
                </a:r>
                <a:r>
                  <a:rPr lang="en-US" sz="2400"/>
                  <a:t> </a:t>
                </a:r>
                <a:r>
                  <a:rPr lang="en-US" sz="2400" smtClean="0"/>
                  <a:t> </a:t>
                </a:r>
                <a:r>
                  <a:rPr lang="en-US" sz="2400" err="1"/>
                  <a:t>memiliki</a:t>
                </a:r>
                <a:r>
                  <a:rPr lang="en-US" sz="2400"/>
                  <a:t> </a:t>
                </a:r>
                <a:r>
                  <a:rPr lang="en-US" sz="2400" err="1" smtClean="0"/>
                  <a:t>dua</a:t>
                </a:r>
                <a:r>
                  <a:rPr lang="en-US" sz="2400" smtClean="0"/>
                  <a:t> </a:t>
                </a:r>
                <a:r>
                  <a:rPr lang="nn-NO" sz="2400" smtClean="0"/>
                  <a:t>kemungkinan</a:t>
                </a:r>
                <a:r>
                  <a:rPr lang="nn-NO" sz="2400"/>
                  <a:t>,  </a:t>
                </a:r>
                <a:r>
                  <a:rPr lang="nn-NO" sz="2400" smtClean="0"/>
                  <a:t>     yaitu </a:t>
                </a:r>
                <a:r>
                  <a:rPr lang="nn-NO" sz="2400"/>
                  <a:t>I (A) = T dan I (B) = F, atau I (A) = F dan I (B) = T.</a:t>
                </a:r>
              </a:p>
              <a:p>
                <a:pPr marL="36900" indent="0">
                  <a:buNone/>
                </a:pPr>
                <a:r>
                  <a:rPr lang="en-US" sz="2400" err="1"/>
                  <a:t>Untuk</a:t>
                </a:r>
                <a:r>
                  <a:rPr lang="en-US" sz="2400"/>
                  <a:t> </a:t>
                </a:r>
                <a:r>
                  <a:rPr lang="en-US" sz="2400" err="1" smtClean="0"/>
                  <a:t>mempermudah</a:t>
                </a:r>
                <a:r>
                  <a:rPr lang="en-US" sz="2400" smtClean="0"/>
                  <a:t> </a:t>
                </a:r>
                <a:r>
                  <a:rPr lang="en-US" sz="2400" err="1"/>
                  <a:t>misalkan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(A) = T </a:t>
                </a:r>
                <a:r>
                  <a:rPr lang="en-US" sz="2400" err="1"/>
                  <a:t>dan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(B) = F, </a:t>
                </a:r>
                <a:r>
                  <a:rPr lang="en-US" sz="2400" err="1"/>
                  <a:t>serta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/>
                  <a:t> (A) = </a:t>
                </a:r>
                <a:r>
                  <a:rPr lang="en-US" sz="2400" smtClean="0"/>
                  <a:t>F </a:t>
                </a:r>
                <a:r>
                  <a:rPr lang="en-US" sz="2400" err="1" smtClean="0"/>
                  <a:t>dan</a:t>
                </a:r>
                <a:r>
                  <a:rPr lang="en-US" sz="240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/>
                  <a:t> (B) = 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14451"/>
                <a:ext cx="10353762" cy="48196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2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7F210E-03F0-4CFA-B9A7-10841316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Tujuan</a:t>
            </a:r>
            <a:r>
              <a:rPr lang="en-ID"/>
              <a:t> </a:t>
            </a:r>
            <a:r>
              <a:rPr lang="en-ID" err="1"/>
              <a:t>pembelajaran</a:t>
            </a:r>
            <a:endParaRPr lang="en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7F8D4-F0D9-4CC6-831E-AD5CCF218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menentukan</a:t>
            </a:r>
            <a:r>
              <a:rPr lang="en-ID" sz="2400" dirty="0"/>
              <a:t> </a:t>
            </a:r>
            <a:r>
              <a:rPr lang="en-ID" sz="2400" dirty="0" err="1"/>
              <a:t>interpretasi</a:t>
            </a:r>
            <a:r>
              <a:rPr lang="en-ID" sz="2400" dirty="0"/>
              <a:t> </a:t>
            </a:r>
            <a:r>
              <a:rPr lang="en-ID" sz="2400" dirty="0" err="1"/>
              <a:t>proposisi</a:t>
            </a:r>
            <a:endParaRPr lang="en-ID" sz="2400" dirty="0"/>
          </a:p>
          <a:p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semantik</a:t>
            </a:r>
            <a:r>
              <a:rPr lang="en-ID" sz="2400" dirty="0"/>
              <a:t> </a:t>
            </a:r>
            <a:r>
              <a:rPr lang="en-ID" sz="2400" dirty="0" err="1"/>
              <a:t>proposisi</a:t>
            </a:r>
            <a:r>
              <a:rPr lang="en-ID" sz="2400" dirty="0"/>
              <a:t>, </a:t>
            </a:r>
          </a:p>
          <a:p>
            <a:r>
              <a:rPr lang="en-ID" sz="2400" dirty="0" err="1"/>
              <a:t>menentukan</a:t>
            </a:r>
            <a:r>
              <a:rPr lang="en-ID" sz="2400" dirty="0"/>
              <a:t> </a:t>
            </a:r>
            <a:r>
              <a:rPr lang="en-ID" sz="2400" dirty="0" err="1"/>
              <a:t>sifat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skema</a:t>
            </a:r>
            <a:r>
              <a:rPr lang="en-ID" sz="2400" dirty="0"/>
              <a:t> formula, </a:t>
            </a:r>
          </a:p>
          <a:p>
            <a:r>
              <a:rPr lang="en-ID" sz="2400" dirty="0" err="1"/>
              <a:t>konsekuensi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kesetaraan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hukum-hukum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46920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010653"/>
                <a:ext cx="10353762" cy="5197642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mtClean="0"/>
                  <a:t>Untuk kasus I1, kita memiliki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(A) = T </a:t>
                </a:r>
                <a:r>
                  <a:rPr lang="en-US" err="1"/>
                  <a:t>dan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(B) = </a:t>
                </a:r>
                <a:r>
                  <a:rPr lang="en-US" smtClean="0"/>
                  <a:t>F</a:t>
                </a:r>
              </a:p>
              <a:p>
                <a:r>
                  <a:rPr lang="en-US" smtClean="0"/>
                  <a:t>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(B) </a:t>
                </a:r>
                <a:r>
                  <a:rPr lang="en-US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q) = F diperoleh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(~p</a:t>
                </a:r>
                <a:r>
                  <a:rPr lang="en-US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(q) = F, </a:t>
                </a:r>
                <a:r>
                  <a:rPr lang="en-US" smtClean="0"/>
                  <a:t>akibatnya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mtClean="0"/>
                  <a:t>(p</a:t>
                </a:r>
                <a:r>
                  <a:rPr lang="it-IT"/>
                  <a:t>) = T. Dari hasil ini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 (p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mtClean="0"/>
                  <a:t> </a:t>
                </a:r>
                <a:r>
                  <a:rPr lang="it-IT"/>
                  <a:t>q) = F.</a:t>
                </a:r>
              </a:p>
              <a:p>
                <a:r>
                  <a:rPr lang="en-US" smtClean="0"/>
                  <a:t>Hal </a:t>
                </a:r>
                <a:r>
                  <a:rPr lang="en-US"/>
                  <a:t>ini bertentangan dengan asumsi </a:t>
                </a:r>
                <a:r>
                  <a:rPr lang="en-US" smtClean="0"/>
                  <a:t>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(A)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q) = T </a:t>
                </a:r>
                <a:r>
                  <a:rPr lang="en-US" smtClean="0"/>
                  <a:t>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.</a:t>
                </a:r>
                <a:endParaRPr lang="en-US"/>
              </a:p>
              <a:p>
                <a:pPr marL="36900" indent="0">
                  <a:buNone/>
                </a:pPr>
                <a:endParaRPr lang="en-US" smtClean="0"/>
              </a:p>
              <a:p>
                <a:pPr marL="36900" indent="0">
                  <a:buNone/>
                </a:pPr>
                <a:r>
                  <a:rPr lang="en-US" smtClean="0"/>
                  <a:t>Untuk </a:t>
                </a:r>
                <a:r>
                  <a:rPr lang="en-US"/>
                  <a:t>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:r>
                  <a:rPr lang="en-US" smtClean="0"/>
                  <a:t>memiliki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(A) = F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(B) = T.</a:t>
                </a:r>
              </a:p>
              <a:p>
                <a:r>
                  <a:rPr lang="it-IT" smtClean="0"/>
                  <a:t>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mtClean="0"/>
                  <a:t>(A</a:t>
                </a:r>
                <a:r>
                  <a:rPr lang="it-IT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</a:t>
                </a:r>
                <a:r>
                  <a:rPr lang="it-IT"/>
                  <a:t>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/>
                  <a:t> q) = F diperoleh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</a:t>
                </a:r>
                <a:r>
                  <a:rPr lang="it-IT"/>
                  <a:t>(p) = T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</a:t>
                </a:r>
                <a:r>
                  <a:rPr lang="it-IT"/>
                  <a:t>(q) = </a:t>
                </a:r>
                <a:r>
                  <a:rPr lang="it-IT" smtClean="0"/>
                  <a:t>F, akibatnya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</a:t>
                </a:r>
                <a:r>
                  <a:rPr lang="it-IT" smtClean="0"/>
                  <a:t>(~p</a:t>
                </a:r>
                <a:r>
                  <a:rPr lang="it-IT"/>
                  <a:t>) = F. Dari hasil ini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mtClean="0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it-IT" smtClean="0"/>
                  <a:t> </a:t>
                </a:r>
                <a:r>
                  <a:rPr lang="it-IT"/>
                  <a:t>q) = F.</a:t>
                </a:r>
              </a:p>
              <a:p>
                <a:r>
                  <a:rPr lang="en-US" smtClean="0"/>
                  <a:t>Hal </a:t>
                </a:r>
                <a:r>
                  <a:rPr lang="en-US"/>
                  <a:t>ini bertentangan dengan asumsi 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  <a:r>
                  <a:rPr lang="en-US" smtClean="0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q) = T </a:t>
                </a:r>
                <a:r>
                  <a:rPr lang="en-US" smtClean="0"/>
                  <a:t>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pPr marL="36900" indent="0">
                  <a:buNone/>
                </a:pPr>
                <a:endParaRPr lang="en-US" smtClean="0"/>
              </a:p>
              <a:p>
                <a:pPr marL="36900" indent="0">
                  <a:buNone/>
                </a:pPr>
                <a:r>
                  <a:rPr lang="en-US" smtClean="0"/>
                  <a:t>Jadi </a:t>
                </a:r>
                <a:r>
                  <a:rPr lang="en-US"/>
                  <a:t>tidak ada interpretasi I yang mengakibatkan I ((p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mtClean="0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q)) = F</a:t>
                </a:r>
                <a:r>
                  <a:rPr lang="en-US" smtClean="0"/>
                  <a:t>.</a:t>
                </a:r>
              </a:p>
              <a:p>
                <a:pPr marL="36900" indent="0">
                  <a:buNone/>
                </a:pPr>
                <a:r>
                  <a:rPr lang="en-US"/>
                  <a:t>Dengan demikian </a:t>
                </a:r>
                <a:r>
                  <a:rPr lang="en-US" smtClean="0"/>
                  <a:t>(</a:t>
                </a:r>
                <a:r>
                  <a:rPr lang="en-US"/>
                  <a:t>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</a:t>
                </a:r>
                <a:r>
                  <a:rPr lang="en-US" smtClean="0"/>
                  <a:t>)  </a:t>
                </a:r>
                <a:r>
                  <a:rPr lang="en-US"/>
                  <a:t>bersifat absah.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010653"/>
                <a:ext cx="10353762" cy="51976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5432"/>
            <a:ext cx="10353762" cy="368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>
                <a:solidFill>
                  <a:srgbClr val="C00000"/>
                </a:solidFill>
              </a:rPr>
              <a:t>Contoh 4 :</a:t>
            </a:r>
            <a:endParaRPr lang="en-US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026695"/>
                <a:ext cx="10353762" cy="4764506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US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adalah formula yang absah tanpa memakai table kebenaran.</a:t>
                </a:r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026695"/>
                <a:ext cx="10353762" cy="47645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56" t="37336" r="18436" b="13103"/>
          <a:stretch/>
        </p:blipFill>
        <p:spPr>
          <a:xfrm>
            <a:off x="1042736" y="1925053"/>
            <a:ext cx="99936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Kesimpulan contoh 4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17528"/>
          </a:xfrm>
        </p:spPr>
        <p:txBody>
          <a:bodyPr>
            <a:normAutofit/>
          </a:bodyPr>
          <a:lstStyle/>
          <a:p>
            <a:pPr algn="l"/>
            <a:r>
              <a:rPr lang="en-US" sz="3200" b="1" smtClean="0">
                <a:solidFill>
                  <a:srgbClr val="C00000"/>
                </a:solidFill>
              </a:rPr>
              <a:t>Latihan 3 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96" t="34046" r="40191" b="18958"/>
          <a:stretch/>
        </p:blipFill>
        <p:spPr>
          <a:xfrm>
            <a:off x="677334" y="1371600"/>
            <a:ext cx="89515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Skema</a:t>
            </a:r>
            <a:r>
              <a:rPr lang="en-US" sz="2800" dirty="0"/>
              <a:t> Formula,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Logis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Kesetaraan</a:t>
            </a:r>
            <a:r>
              <a:rPr lang="en-US" sz="2800" dirty="0"/>
              <a:t> </a:t>
            </a:r>
            <a:r>
              <a:rPr lang="en-US" sz="2800" dirty="0" err="1"/>
              <a:t>Logika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93558"/>
          </a:xfrm>
        </p:spPr>
        <p:txBody>
          <a:bodyPr>
            <a:normAutofit/>
          </a:bodyPr>
          <a:lstStyle/>
          <a:p>
            <a:r>
              <a:rPr lang="en-US" sz="3200" smtClean="0"/>
              <a:t>Skema formula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1495"/>
                <a:ext cx="10353762" cy="495701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mtClean="0"/>
                  <a:t>Melalui tabel kebenaran</a:t>
                </a:r>
                <a:r>
                  <a:rPr lang="en-US"/>
                  <a:t>, </a:t>
                </a:r>
                <a:r>
                  <a:rPr lang="en-US" smtClean="0"/>
                  <a:t>dapat </a:t>
                </a:r>
                <a:r>
                  <a:rPr lang="en-US"/>
                  <a:t>melihat bahwa ketiga formula </a:t>
                </a:r>
                <a:r>
                  <a:rPr lang="en-US" smtClean="0"/>
                  <a:t>berikut merupakan </a:t>
                </a:r>
                <a:r>
                  <a:rPr lang="en-US"/>
                  <a:t>formula yang absah:</a:t>
                </a:r>
              </a:p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:=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~p</a:t>
                </a:r>
                <a:endParaRPr lang="en-US"/>
              </a:p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:= 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~q</a:t>
                </a:r>
                <a:endParaRPr lang="en-US"/>
              </a:p>
              <a:p>
                <a:r>
                  <a:rPr lang="pt-BR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/>
                  <a:t> := (p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mtClean="0"/>
                  <a:t>q</a:t>
                </a:r>
                <a:r>
                  <a:rPr lang="pt-BR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mtClean="0"/>
                  <a:t> ~ </a:t>
                </a:r>
                <a:r>
                  <a:rPr lang="pt-BR"/>
                  <a:t>(p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t-BR" smtClean="0"/>
                  <a:t>q</a:t>
                </a:r>
                <a:r>
                  <a:rPr lang="pt-BR"/>
                  <a:t>)</a:t>
                </a:r>
              </a:p>
              <a:p>
                <a:pPr marL="36900" indent="0">
                  <a:buNone/>
                </a:pPr>
                <a:r>
                  <a:rPr lang="sv-SE"/>
                  <a:t>Terlihat bahwa ketiga formula di atas memiliki bentuk yang </a:t>
                </a:r>
                <a:r>
                  <a:rPr lang="sv-SE" smtClean="0"/>
                  <a:t>”serupa” </a:t>
                </a:r>
                <a:r>
                  <a:rPr lang="en-US" smtClean="0"/>
                  <a:t>Agar </a:t>
                </a:r>
                <a:r>
                  <a:rPr lang="en-US"/>
                  <a:t>tidak perlu tiga kali membuktikan keabsahan tiga formula tersebut, </a:t>
                </a:r>
                <a:r>
                  <a:rPr lang="en-US" smtClean="0"/>
                  <a:t>dapat </a:t>
                </a:r>
                <a:r>
                  <a:rPr lang="en-US"/>
                  <a:t>memakai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~A. </a:t>
                </a:r>
                <a:endParaRPr lang="en-US"/>
              </a:p>
              <a:p>
                <a:pPr marL="36900" indent="0">
                  <a:buNone/>
                </a:pPr>
                <a:r>
                  <a:rPr lang="en-US" smtClean="0"/>
                  <a:t>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diambil p sebagai A,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diambil q sebagai A, dan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mtClean="0"/>
                  <a:t> diambil p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mtClean="0"/>
                  <a:t>q  </a:t>
                </a:r>
                <a:r>
                  <a:rPr lang="en-US"/>
                  <a:t>sebagai A.</a:t>
                </a:r>
              </a:p>
              <a:p>
                <a:pPr marL="36900" indent="0">
                  <a:buNone/>
                </a:pPr>
                <a:r>
                  <a:rPr lang="it-IT"/>
                  <a:t>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/>
                  <a:t> yang diperoleh dengan mengganti A menjadi </a:t>
                </a:r>
                <a:r>
                  <a:rPr lang="it-IT" smtClean="0"/>
                  <a:t>formula </a:t>
                </a:r>
                <a:r>
                  <a:rPr lang="en-US" smtClean="0"/>
                  <a:t>tertentu </a:t>
                </a:r>
                <a:r>
                  <a:rPr lang="en-US"/>
                  <a:t>disebut sebagai formula nyata/ kalimat nyata (instance) dari </a:t>
                </a:r>
                <a:r>
                  <a:rPr lang="en-US" smtClean="0"/>
                  <a:t>skema formula </a:t>
                </a:r>
                <a:r>
                  <a:rPr lang="en-US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~A</a:t>
                </a:r>
                <a:r>
                  <a:rPr lang="en-US"/>
                  <a:t>.</a:t>
                </a:r>
              </a:p>
              <a:p>
                <a:pPr marL="36900" indent="0">
                  <a:buNone/>
                </a:pPr>
                <a:r>
                  <a:rPr lang="en-US"/>
                  <a:t>Apabila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~</a:t>
                </a:r>
                <a:r>
                  <a:rPr lang="en-US" smtClean="0"/>
                  <a:t>A  </a:t>
                </a:r>
                <a:r>
                  <a:rPr lang="en-US"/>
                  <a:t>terbukti absah, maka setiap formula nyata </a:t>
                </a:r>
                <a:r>
                  <a:rPr lang="en-US" smtClean="0"/>
                  <a:t>dari skema </a:t>
                </a:r>
                <a:r>
                  <a:rPr lang="en-US"/>
                  <a:t>formula ini juga absah.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1495"/>
                <a:ext cx="10353762" cy="4957010"/>
              </a:xfrm>
              <a:blipFill>
                <a:blip r:embed="rId2"/>
                <a:stretch>
                  <a:fillRect l="-177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5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7751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/>
              <a:t>Contoh 5 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99411"/>
                <a:ext cx="10353762" cy="4491789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/>
                  <a:t>Tunjukkan bahwa formula-formula berikut:</a:t>
                </a:r>
              </a:p>
              <a:p>
                <a:r>
                  <a:rPr lang="fr-FR" smtClean="0"/>
                  <a:t>~(</a:t>
                </a:r>
                <a:r>
                  <a:rPr lang="fr-FR"/>
                  <a:t>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 smtClean="0"/>
                  <a:t> q)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mtClean="0"/>
                  <a:t>  ~p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fr-FR" smtClean="0"/>
                  <a:t> ~q</a:t>
                </a:r>
                <a:endParaRPr lang="fr-FR"/>
              </a:p>
              <a:p>
                <a:r>
                  <a:rPr lang="pt-BR" smtClean="0"/>
                  <a:t>~(</a:t>
                </a:r>
                <a:r>
                  <a:rPr lang="pt-BR"/>
                  <a:t>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q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s)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</a:t>
                </a:r>
                <a:r>
                  <a:rPr lang="fr-FR" smtClean="0"/>
                  <a:t>~(p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~</a:t>
                </a:r>
                <a:r>
                  <a:rPr lang="fr-FR" smtClean="0"/>
                  <a:t>q</a:t>
                </a:r>
                <a:r>
                  <a:rPr lang="pt-BR" smtClean="0"/>
                  <a:t>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mtClean="0"/>
                  <a:t> ~ </a:t>
                </a:r>
                <a:r>
                  <a:rPr lang="pt-BR"/>
                  <a:t>(r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s)</a:t>
                </a:r>
              </a:p>
              <a:p>
                <a:r>
                  <a:rPr lang="en-US" smtClean="0"/>
                  <a:t> </a:t>
                </a:r>
                <a:r>
                  <a:rPr lang="pt-BR"/>
                  <a:t>~(p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q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s)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~(p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~</a:t>
                </a:r>
                <a:r>
                  <a:rPr lang="fr-FR" smtClean="0"/>
                  <a:t>q</a:t>
                </a:r>
                <a:r>
                  <a:rPr lang="pt-BR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r)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</a:t>
                </a:r>
                <a:r>
                  <a:rPr lang="en-US" smtClean="0"/>
                  <a:t>~ </a:t>
                </a:r>
                <a:r>
                  <a:rPr lang="en-US"/>
                  <a:t>(s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</a:t>
                </a:r>
                <a:r>
                  <a:rPr lang="en-US" smtClean="0"/>
                  <a:t>u) adalah </a:t>
                </a:r>
                <a:r>
                  <a:rPr lang="en-US"/>
                  <a:t>formula-formula yang absah.</a:t>
                </a:r>
              </a:p>
              <a:p>
                <a:pPr marL="36900" indent="0">
                  <a:buNone/>
                </a:pPr>
                <a:r>
                  <a:rPr lang="en-US"/>
                  <a:t>Solusi:</a:t>
                </a:r>
              </a:p>
              <a:p>
                <a:r>
                  <a:rPr lang="sv-SE"/>
                  <a:t>Perhatikan bahwa setiap formula di atas dapat dipandang sebagai formula </a:t>
                </a:r>
                <a:r>
                  <a:rPr lang="sv-SE" smtClean="0"/>
                  <a:t>dengan </a:t>
                </a:r>
                <a:r>
                  <a:rPr lang="pt-BR" smtClean="0"/>
                  <a:t>skema       ~(</a:t>
                </a:r>
                <a:r>
                  <a:rPr lang="pt-BR"/>
                  <a:t>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mtClean="0"/>
                  <a:t> ~A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mtClean="0"/>
                  <a:t>  ~B</a:t>
                </a:r>
                <a:r>
                  <a:rPr lang="pt-BR"/>
                  <a:t>. Pada formula pertama A = p dan B = q, </a:t>
                </a:r>
                <a:r>
                  <a:rPr lang="pt-BR" smtClean="0"/>
                  <a:t>pada formula kedua          </a:t>
                </a:r>
                <a:r>
                  <a:rPr lang="pt-BR"/>
                  <a:t>A = 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q dan B = r</a:t>
                </a:r>
                <a:r>
                  <a:rPr lang="pt-BR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s</a:t>
                </a:r>
                <a:r>
                  <a:rPr lang="pt-BR"/>
                  <a:t>, serta pada formula terakhir A = 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q</a:t>
                </a:r>
                <a:r>
                  <a:rPr lang="fr-FR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r </a:t>
                </a:r>
                <a:r>
                  <a:rPr lang="nl-NL" smtClean="0"/>
                  <a:t>dan </a:t>
                </a:r>
                <a:r>
                  <a:rPr lang="nl-NL"/>
                  <a:t>B = </a:t>
                </a:r>
                <a:r>
                  <a:rPr lang="nl-NL" smtClean="0"/>
                  <a:t>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nl-NL" smtClean="0"/>
                  <a:t> </a:t>
                </a:r>
                <a:r>
                  <a:rPr lang="nl-NL"/>
                  <a:t>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nl-NL" smtClean="0"/>
                  <a:t> </a:t>
                </a:r>
                <a:r>
                  <a:rPr lang="nl-NL"/>
                  <a:t>u.</a:t>
                </a:r>
              </a:p>
              <a:p>
                <a:r>
                  <a:rPr lang="en-US"/>
                  <a:t>Akibatnya, untuk membuktikan bahwa ketiga formula di atas absah maka </a:t>
                </a:r>
                <a:r>
                  <a:rPr lang="en-US" smtClean="0"/>
                  <a:t>cukup menunjukkan </a:t>
                </a:r>
                <a:r>
                  <a:rPr lang="en-US"/>
                  <a:t>bahwa skema formula </a:t>
                </a:r>
                <a:r>
                  <a:rPr lang="en-US" smtClean="0"/>
                  <a:t>~(</a:t>
                </a:r>
                <a:r>
                  <a:rPr lang="en-US"/>
                  <a:t>A ^ 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~</a:t>
                </a:r>
                <a:r>
                  <a:rPr lang="en-US" smtClean="0"/>
                  <a:t>A</a:t>
                </a:r>
                <a:r>
                  <a:rPr lang="fr-FR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/>
                  <a:t>  ~B</a:t>
                </a:r>
                <a:r>
                  <a:rPr lang="en-US"/>
                  <a:t> juga absah.</a:t>
                </a:r>
              </a:p>
              <a:p>
                <a:r>
                  <a:rPr lang="en-US"/>
                  <a:t>Pembuktian dapat dilakukan dengan metode </a:t>
                </a:r>
                <a:r>
                  <a:rPr lang="en-US" smtClean="0"/>
                  <a:t>falsifikasi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99411"/>
                <a:ext cx="10353762" cy="4491789"/>
              </a:xfrm>
              <a:blipFill>
                <a:blip r:embed="rId2"/>
                <a:stretch>
                  <a:fillRect l="-177" t="-81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9" t="24835" r="18066" b="26261"/>
          <a:stretch/>
        </p:blipFill>
        <p:spPr>
          <a:xfrm>
            <a:off x="569028" y="713776"/>
            <a:ext cx="11043295" cy="4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Konsekuensi Logis dan Kesetaraan Logika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8968" y="1580051"/>
                <a:ext cx="10898589" cy="4772624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Definisi </a:t>
                </a:r>
              </a:p>
              <a:p>
                <a:pPr marL="36900" indent="0">
                  <a:buNone/>
                </a:pPr>
                <a:r>
                  <a:rPr lang="en-US" smtClean="0"/>
                  <a:t>Misalkan A dan B adalah dua formula logika proposisi: </a:t>
                </a:r>
              </a:p>
              <a:p>
                <a:pPr marL="36900" indent="0">
                  <a:buNone/>
                </a:pPr>
                <a:r>
                  <a:rPr lang="en-US" smtClean="0"/>
                  <a:t>Formula A dan B dikatakan setara atau ekuivalen (logically equivalent) jika formula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r>
                  <a:rPr lang="en-US" smtClean="0">
                    <a:effectLst/>
                    <a:ea typeface="Cambria Math" panose="02040503050406030204" pitchFamily="18" charset="0"/>
                  </a:rPr>
                  <a:t>Merupakan tautologi. Hal ini dituliskan 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6900" indent="0" algn="just">
                  <a:buNone/>
                </a:pP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Formula B dikatakan sebgai konsekuensi logis (logical consequence) dari A jika formula    </a:t>
                </a: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Merupakan tautology. Hal ini dituliskan 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6900" indent="0" algn="just">
                  <a:buNone/>
                </a:pP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 menunjukkan konsekuensi logis manapun setara logika antar dua formula, maka kita dapat:</a:t>
                </a:r>
              </a:p>
              <a:p>
                <a:pPr algn="just"/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Menggunakan table kebenaran</a:t>
                </a:r>
              </a:p>
              <a:p>
                <a:pPr algn="just"/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Menggunakan hukum-hukum ekuivalensi logika</a:t>
                </a: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968" y="1580051"/>
                <a:ext cx="10898589" cy="4772624"/>
              </a:xfrm>
              <a:blipFill>
                <a:blip r:embed="rId2"/>
                <a:stretch>
                  <a:fillRect l="-168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41684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Contoh konsekuensi logis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48995"/>
                <a:ext cx="10353762" cy="4331369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Ditunjukkan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mtClean="0"/>
              </a:p>
              <a:p>
                <a:r>
                  <a:rPr lang="en-US" smtClean="0"/>
                  <a:t>Solusi :dengan table kebenaran akan ditunjukkan bahwa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mtClean="0"/>
                  <a:t> adalah tautology, tinjau bahwa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endParaRPr lang="en-US" smtClean="0"/>
              </a:p>
              <a:p>
                <a:r>
                  <a:rPr lang="en-US" smtClean="0"/>
                  <a:t>Konsekuensi logis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mtClean="0"/>
                  <a:t> juga dinamakan sebagai modus ponens (dibahas dalam materi inferensi)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48995"/>
                <a:ext cx="10353762" cy="4331369"/>
              </a:xfrm>
              <a:blipFill>
                <a:blip r:embed="rId2"/>
                <a:stretch>
                  <a:fillRect l="-177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273" t="51809" r="28177" b="27357"/>
          <a:stretch/>
        </p:blipFill>
        <p:spPr>
          <a:xfrm>
            <a:off x="3303218" y="2115372"/>
            <a:ext cx="7255673" cy="20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0F6F-4F33-430F-87AA-3B7600F5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Pokok</a:t>
            </a:r>
            <a:r>
              <a:rPr lang="en-ID"/>
              <a:t> </a:t>
            </a:r>
            <a:r>
              <a:rPr lang="en-ID" err="1"/>
              <a:t>Bahasan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4E69-EDA3-498B-8582-0126ACBF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 err="1"/>
              <a:t>Interpretasi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semantic formula </a:t>
            </a:r>
            <a:r>
              <a:rPr lang="en-ID" sz="2400" smtClean="0"/>
              <a:t>logika</a:t>
            </a:r>
            <a:r>
              <a:rPr lang="en-ID" sz="2400" dirty="0" smtClean="0"/>
              <a:t> </a:t>
            </a:r>
            <a:r>
              <a:rPr lang="en-ID" sz="2400" dirty="0" err="1"/>
              <a:t>proposisi</a:t>
            </a:r>
            <a:endParaRPr lang="en-ID" sz="2400" dirty="0"/>
          </a:p>
          <a:p>
            <a:r>
              <a:rPr lang="en-ID" sz="2400" dirty="0" err="1"/>
              <a:t>Sifat-sifat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r>
              <a:rPr lang="en-ID" sz="2400" dirty="0"/>
              <a:t> </a:t>
            </a:r>
            <a:r>
              <a:rPr lang="en-ID" sz="2400" dirty="0" err="1"/>
              <a:t>proposisi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semantic</a:t>
            </a:r>
          </a:p>
          <a:p>
            <a:r>
              <a:rPr lang="en-ID" sz="2400" dirty="0" err="1"/>
              <a:t>Skema</a:t>
            </a:r>
            <a:r>
              <a:rPr lang="en-ID" sz="2400" dirty="0"/>
              <a:t> formula, </a:t>
            </a:r>
            <a:r>
              <a:rPr lang="en-ID" sz="2400" dirty="0" err="1"/>
              <a:t>konsekuensi</a:t>
            </a:r>
            <a:r>
              <a:rPr lang="en-ID" sz="2400" dirty="0"/>
              <a:t> </a:t>
            </a:r>
            <a:r>
              <a:rPr lang="en-ID" sz="2400" dirty="0" err="1"/>
              <a:t>logis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kesetaraan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smtClean="0"/>
              <a:t>Latihan 5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94100" indent="-457200">
                  <a:buFont typeface="+mj-lt"/>
                  <a:buAutoNum type="arabicPeriod"/>
                </a:pPr>
                <a:r>
                  <a:rPr lang="en-US" smtClean="0"/>
                  <a:t>Tunjukkan bahwa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  <a:p>
                <a:pPr marL="494100" indent="-457200">
                  <a:buFont typeface="+mj-lt"/>
                  <a:buAutoNum type="arabicPeriod"/>
                </a:pPr>
                <a:r>
                  <a:rPr lang="en-US" smtClean="0"/>
                  <a:t> </a:t>
                </a:r>
                <a:r>
                  <a:rPr lang="en-US"/>
                  <a:t>Tunjukkan bahwa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pPr marL="494100" indent="-457200">
                  <a:buFont typeface="+mj-lt"/>
                  <a:buAutoNum type="arabicPeriod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Hukum-hukum Logika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Hukum logika yg melibatkan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~</m:t>
                    </m:r>
                  </m:oMath>
                </a14:m>
                <a:endParaRPr lang="en-US" sz="320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14" t="34923" r="34219" b="26480"/>
          <a:stretch/>
        </p:blipFill>
        <p:spPr>
          <a:xfrm>
            <a:off x="572822" y="1892969"/>
            <a:ext cx="4749007" cy="349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190" t="23520" r="25464" b="36787"/>
          <a:stretch/>
        </p:blipFill>
        <p:spPr>
          <a:xfrm>
            <a:off x="5662802" y="1892969"/>
            <a:ext cx="6160168" cy="34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Hukum logika yg melibatkan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en-US" sz="320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452" t="31634" r="33108" b="16392"/>
          <a:stretch/>
        </p:blipFill>
        <p:spPr>
          <a:xfrm>
            <a:off x="1842655" y="1660260"/>
            <a:ext cx="6918953" cy="47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25642"/>
          </a:xfrm>
        </p:spPr>
        <p:txBody>
          <a:bodyPr>
            <a:normAutofit/>
          </a:bodyPr>
          <a:lstStyle/>
          <a:p>
            <a:pPr algn="l"/>
            <a:r>
              <a:rPr lang="en-US" sz="3200" smtClean="0"/>
              <a:t>Contoh 6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35243"/>
                <a:ext cx="10353762" cy="4555958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/>
                  <a:t> menggunakan hukum-hukum ekuivalensi yang ada</a:t>
                </a:r>
                <a:endParaRPr lang="en-US"/>
              </a:p>
              <a:p>
                <a:r>
                  <a:rPr lang="en-US" smtClean="0"/>
                  <a:t>Solusi :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r>
                  <a:rPr lang="en-US" smtClean="0"/>
                  <a:t>Ekuivalensi skema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mtClean="0"/>
                  <a:t> dapat dibuktikan dengan metode falsifikasi terhadap keabsahan skema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mtClean="0"/>
              </a:p>
              <a:p>
                <a:r>
                  <a:rPr lang="en-US" smtClean="0"/>
                  <a:t>Sifat ekuivalensi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/>
                  <a:t> juga diistilahkan sebagai sifat eksportasi</a:t>
                </a:r>
                <a:endParaRPr lang="en-US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35243"/>
                <a:ext cx="10353762" cy="4555958"/>
              </a:xfrm>
              <a:blipFill>
                <a:blip r:embed="rId2"/>
                <a:stretch>
                  <a:fillRect l="-177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87" t="44353" r="23368" b="31963"/>
          <a:stretch/>
        </p:blipFill>
        <p:spPr>
          <a:xfrm>
            <a:off x="2481202" y="1637028"/>
            <a:ext cx="7440866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09600"/>
          </a:xfrm>
        </p:spPr>
        <p:txBody>
          <a:bodyPr>
            <a:normAutofit/>
          </a:bodyPr>
          <a:lstStyle/>
          <a:p>
            <a:pPr algn="l"/>
            <a:r>
              <a:rPr lang="en-US" sz="3200" smtClean="0"/>
              <a:t>Contoh 7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1495"/>
                <a:ext cx="10353762" cy="4459705"/>
              </a:xfrm>
            </p:spPr>
            <p:txBody>
              <a:bodyPr/>
              <a:lstStyle/>
              <a:p>
                <a:r>
                  <a:rPr lang="en-US" dirty="0" err="1" smtClean="0"/>
                  <a:t>Tunjukkan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ekuivalen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menggunakan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hukum</a:t>
                </a:r>
                <a:r>
                  <a:rPr lang="en-US" dirty="0" smtClean="0"/>
                  <a:t>-hokum </a:t>
                </a:r>
                <a:r>
                  <a:rPr lang="en-US" dirty="0" err="1" smtClean="0"/>
                  <a:t>ekuivalensi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ada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Solusi</a:t>
                </a:r>
                <a:r>
                  <a:rPr lang="en-US" dirty="0" smtClean="0"/>
                  <a:t> 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1495"/>
                <a:ext cx="10353762" cy="44597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012" t="52467" r="18313" b="18805"/>
          <a:stretch/>
        </p:blipFill>
        <p:spPr>
          <a:xfrm>
            <a:off x="1379621" y="2671010"/>
            <a:ext cx="9734196" cy="26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2938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/>
              <a:t>Latihan</a:t>
            </a:r>
            <a:r>
              <a:rPr lang="en-US" smtClean="0"/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67326"/>
                <a:ext cx="10353762" cy="4523874"/>
              </a:xfrm>
            </p:spPr>
            <p:txBody>
              <a:bodyPr/>
              <a:lstStyle/>
              <a:p>
                <a:r>
                  <a:rPr lang="en-US" dirty="0" err="1" smtClean="0"/>
                  <a:t>Tunjukkan</a:t>
                </a:r>
                <a:r>
                  <a:rPr lang="en-US" dirty="0" smtClean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ekuivalen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hukum</a:t>
                </a:r>
                <a:r>
                  <a:rPr lang="en-US" dirty="0"/>
                  <a:t>-hokum </a:t>
                </a:r>
                <a:r>
                  <a:rPr lang="en-US" dirty="0" err="1"/>
                  <a:t>ekuivalensi</a:t>
                </a:r>
                <a:r>
                  <a:rPr lang="en-US" dirty="0"/>
                  <a:t> yang </a:t>
                </a:r>
                <a:r>
                  <a:rPr lang="en-US" dirty="0" err="1"/>
                  <a:t>ada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67326"/>
                <a:ext cx="10353762" cy="4523874"/>
              </a:xfrm>
              <a:blipFill>
                <a:blip r:embed="rId2"/>
                <a:stretch>
                  <a:fillRect l="-17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E4D3-FB2B-4B21-9D0B-B80333D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sz="2400"/>
              <a:t> 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5EAD2-3F6A-41AB-B89F-86303FAD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ID" sz="3200" b="1" err="1"/>
              <a:t>Interpretasi</a:t>
            </a:r>
            <a:endParaRPr lang="en-ID" sz="3200" b="1"/>
          </a:p>
          <a:p>
            <a:endParaRPr lang="en-ID" sz="2400"/>
          </a:p>
          <a:p>
            <a:pPr marL="36900" indent="0" algn="ctr">
              <a:buNone/>
            </a:pPr>
            <a:r>
              <a:rPr lang="en-ID" sz="2400" err="1"/>
              <a:t>Interpretasi</a:t>
            </a:r>
            <a:r>
              <a:rPr lang="en-ID" sz="2400"/>
              <a:t> </a:t>
            </a:r>
            <a:r>
              <a:rPr lang="en-ID" sz="2400" err="1"/>
              <a:t>dari</a:t>
            </a:r>
            <a:r>
              <a:rPr lang="en-ID" sz="2400"/>
              <a:t> </a:t>
            </a:r>
            <a:r>
              <a:rPr lang="en-ID" sz="2400" err="1"/>
              <a:t>suatu</a:t>
            </a:r>
            <a:r>
              <a:rPr lang="en-ID" sz="2400"/>
              <a:t> formula </a:t>
            </a:r>
            <a:r>
              <a:rPr lang="en-ID" sz="2400" err="1"/>
              <a:t>logika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adalah</a:t>
            </a:r>
            <a:r>
              <a:rPr lang="en-ID" sz="2400"/>
              <a:t> </a:t>
            </a:r>
            <a:r>
              <a:rPr lang="en-ID" sz="2400" err="1"/>
              <a:t>pemberian</a:t>
            </a:r>
            <a:r>
              <a:rPr lang="en-ID" sz="2400"/>
              <a:t> </a:t>
            </a:r>
            <a:r>
              <a:rPr lang="en-ID" sz="2400" err="1"/>
              <a:t>nilai</a:t>
            </a:r>
            <a:r>
              <a:rPr lang="en-ID" sz="2400"/>
              <a:t> </a:t>
            </a:r>
            <a:r>
              <a:rPr lang="en-ID" sz="2400" err="1"/>
              <a:t>kebenaran</a:t>
            </a:r>
            <a:r>
              <a:rPr lang="en-ID" sz="2400"/>
              <a:t> </a:t>
            </a:r>
            <a:r>
              <a:rPr lang="fr-FR" sz="2400" err="1"/>
              <a:t>terhadap</a:t>
            </a:r>
            <a:r>
              <a:rPr lang="fr-FR" sz="2400"/>
              <a:t> </a:t>
            </a:r>
            <a:r>
              <a:rPr lang="fr-FR" sz="2400" err="1"/>
              <a:t>proposisi</a:t>
            </a:r>
            <a:r>
              <a:rPr lang="fr-FR" sz="2400"/>
              <a:t> </a:t>
            </a:r>
            <a:r>
              <a:rPr lang="fr-FR" sz="2400" err="1"/>
              <a:t>tersebutt</a:t>
            </a:r>
            <a:r>
              <a:rPr lang="fr-FR" sz="2400"/>
              <a:t>. </a:t>
            </a:r>
            <a:r>
              <a:rPr lang="en-ID" sz="2400" err="1"/>
              <a:t>interpretasi</a:t>
            </a:r>
            <a:r>
              <a:rPr lang="en-ID" sz="2400"/>
              <a:t> </a:t>
            </a:r>
            <a:r>
              <a:rPr lang="en-ID" sz="2400" err="1"/>
              <a:t>merupakan</a:t>
            </a:r>
            <a:r>
              <a:rPr lang="en-ID" sz="2400"/>
              <a:t> </a:t>
            </a:r>
            <a:r>
              <a:rPr lang="en-ID" sz="2400" err="1"/>
              <a:t>pemetaan</a:t>
            </a:r>
            <a:r>
              <a:rPr lang="en-ID" sz="2400"/>
              <a:t> </a:t>
            </a:r>
            <a:r>
              <a:rPr lang="en-ID" sz="2400" err="1"/>
              <a:t>antara</a:t>
            </a:r>
            <a:r>
              <a:rPr lang="en-ID" sz="2400"/>
              <a:t> </a:t>
            </a:r>
            <a:r>
              <a:rPr lang="en-ID" sz="2400" err="1"/>
              <a:t>suatu</a:t>
            </a:r>
            <a:r>
              <a:rPr lang="en-ID" sz="2400"/>
              <a:t> </a:t>
            </a:r>
            <a:r>
              <a:rPr lang="en-ID" sz="2400" err="1"/>
              <a:t>variabel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terhadap</a:t>
            </a:r>
            <a:r>
              <a:rPr lang="en-ID" sz="2400"/>
              <a:t> </a:t>
            </a:r>
            <a:r>
              <a:rPr lang="en-ID" sz="2400" err="1"/>
              <a:t>nilai</a:t>
            </a:r>
            <a:r>
              <a:rPr lang="en-ID" sz="2400"/>
              <a:t> </a:t>
            </a:r>
            <a:r>
              <a:rPr lang="en-ID" sz="2400" err="1"/>
              <a:t>kebenarannya</a:t>
            </a:r>
            <a:r>
              <a:rPr lang="en-ID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52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86FC5-967B-4138-A2F8-A690F211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Interpertasi</a:t>
            </a:r>
            <a:r>
              <a:rPr lang="en-ID"/>
              <a:t> </a:t>
            </a:r>
            <a:r>
              <a:rPr lang="en-ID" err="1"/>
              <a:t>Proposisi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9C8FF-2820-4178-8DD8-4E2C7B71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59196"/>
            <a:ext cx="4685964" cy="576262"/>
          </a:xfrm>
        </p:spPr>
        <p:txBody>
          <a:bodyPr/>
          <a:lstStyle/>
          <a:p>
            <a:r>
              <a:rPr lang="en-ID" b="1" dirty="0" err="1"/>
              <a:t>Interpretasi</a:t>
            </a:r>
            <a:r>
              <a:rPr lang="en-ID" b="1" dirty="0"/>
              <a:t> </a:t>
            </a:r>
            <a:r>
              <a:rPr lang="en-ID" b="1" dirty="0" err="1"/>
              <a:t>proposisi</a:t>
            </a:r>
            <a:r>
              <a:rPr lang="en-ID" b="1" dirty="0"/>
              <a:t> </a:t>
            </a:r>
            <a:r>
              <a:rPr lang="en-ID" b="1" dirty="0" err="1" smtClean="0"/>
              <a:t>atomik</a:t>
            </a:r>
            <a:endParaRPr lang="en-ID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A539D-4E97-473E-9F52-CB3C91D48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931" y="2482937"/>
            <a:ext cx="4876344" cy="3155858"/>
          </a:xfrm>
        </p:spPr>
        <p:txBody>
          <a:bodyPr>
            <a:normAutofit/>
          </a:bodyPr>
          <a:lstStyle/>
          <a:p>
            <a:r>
              <a:rPr lang="en-ID" dirty="0"/>
              <a:t>I (p) = T </a:t>
            </a:r>
            <a:r>
              <a:rPr lang="en-ID" dirty="0" err="1"/>
              <a:t>berarti</a:t>
            </a:r>
            <a:r>
              <a:rPr lang="en-ID" dirty="0"/>
              <a:t> p </a:t>
            </a:r>
            <a:r>
              <a:rPr lang="en-ID" dirty="0" err="1"/>
              <a:t>diinterpretasikan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interpretasi</a:t>
            </a:r>
            <a:r>
              <a:rPr lang="en-ID" dirty="0"/>
              <a:t> I</a:t>
            </a:r>
          </a:p>
          <a:p>
            <a:r>
              <a:rPr lang="it-IT" dirty="0"/>
              <a:t>I (q) = F berarti q diinterpretasikan salah oleh interpretasi I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925040-7BEB-453C-BB48-94BF2DCCA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4967" y="1872852"/>
            <a:ext cx="5162742" cy="576262"/>
          </a:xfrm>
        </p:spPr>
        <p:txBody>
          <a:bodyPr/>
          <a:lstStyle/>
          <a:p>
            <a:r>
              <a:rPr lang="en-ID" b="1" dirty="0" err="1"/>
              <a:t>Interpretasi</a:t>
            </a:r>
            <a:r>
              <a:rPr lang="en-ID" b="1" dirty="0"/>
              <a:t> </a:t>
            </a:r>
            <a:r>
              <a:rPr lang="en-ID" b="1" dirty="0" err="1"/>
              <a:t>proposisi</a:t>
            </a:r>
            <a:r>
              <a:rPr lang="en-ID" b="1" dirty="0"/>
              <a:t> </a:t>
            </a:r>
            <a:r>
              <a:rPr lang="en-ID" b="1" dirty="0" err="1"/>
              <a:t>majemuk</a:t>
            </a:r>
            <a:endParaRPr lang="en-ID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11E71-CD8C-4053-912D-794B4998B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967" y="2507226"/>
            <a:ext cx="4895330" cy="3283974"/>
          </a:xfrm>
        </p:spPr>
        <p:txBody>
          <a:bodyPr>
            <a:normAutofit/>
          </a:bodyPr>
          <a:lstStyle/>
          <a:p>
            <a:r>
              <a:rPr lang="en-ID"/>
              <a:t>Nilai </a:t>
            </a:r>
            <a:r>
              <a:rPr lang="en-ID" err="1"/>
              <a:t>kebenaran</a:t>
            </a:r>
            <a:r>
              <a:rPr lang="en-ID"/>
              <a:t> </a:t>
            </a:r>
            <a:r>
              <a:rPr lang="en-ID" err="1"/>
              <a:t>proposisi</a:t>
            </a:r>
            <a:r>
              <a:rPr lang="en-ID"/>
              <a:t> </a:t>
            </a:r>
            <a:r>
              <a:rPr lang="en-ID" err="1"/>
              <a:t>majemuk</a:t>
            </a:r>
            <a:r>
              <a:rPr lang="en-ID"/>
              <a:t>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ditentukan</a:t>
            </a:r>
            <a:r>
              <a:rPr lang="en-ID"/>
              <a:t> </a:t>
            </a:r>
            <a:r>
              <a:rPr lang="en-ID" err="1"/>
              <a:t>dari</a:t>
            </a:r>
            <a:r>
              <a:rPr lang="en-ID"/>
              <a:t> </a:t>
            </a:r>
            <a:r>
              <a:rPr lang="en-ID" err="1"/>
              <a:t>nilai</a:t>
            </a:r>
            <a:r>
              <a:rPr lang="en-ID"/>
              <a:t> </a:t>
            </a:r>
            <a:r>
              <a:rPr lang="en-ID" err="1"/>
              <a:t>kebenaran</a:t>
            </a:r>
            <a:r>
              <a:rPr lang="en-ID"/>
              <a:t> </a:t>
            </a:r>
            <a:r>
              <a:rPr lang="en-ID" err="1"/>
              <a:t>proposisi</a:t>
            </a:r>
            <a:r>
              <a:rPr lang="en-ID"/>
              <a:t> atom yang </a:t>
            </a:r>
            <a:r>
              <a:rPr lang="en-ID" err="1"/>
              <a:t>menyusunnya</a:t>
            </a:r>
            <a:r>
              <a:rPr lang="en-ID"/>
              <a:t>.</a:t>
            </a:r>
          </a:p>
          <a:p>
            <a:r>
              <a:rPr lang="en-ID" err="1"/>
              <a:t>Untuk</a:t>
            </a:r>
            <a:r>
              <a:rPr lang="en-ID"/>
              <a:t> formula yang </a:t>
            </a:r>
            <a:r>
              <a:rPr lang="en-ID" err="1"/>
              <a:t>kompleks</a:t>
            </a:r>
            <a:r>
              <a:rPr lang="en-ID"/>
              <a:t>, </a:t>
            </a:r>
            <a:r>
              <a:rPr lang="en-ID" err="1"/>
              <a:t>interpretasi</a:t>
            </a:r>
            <a:r>
              <a:rPr lang="en-ID"/>
              <a:t> (</a:t>
            </a:r>
            <a:r>
              <a:rPr lang="en-ID" err="1"/>
              <a:t>disebut</a:t>
            </a:r>
            <a:r>
              <a:rPr lang="en-ID"/>
              <a:t> juga </a:t>
            </a:r>
            <a:r>
              <a:rPr lang="en-ID" err="1"/>
              <a:t>sebagai</a:t>
            </a:r>
            <a:r>
              <a:rPr lang="en-ID"/>
              <a:t> </a:t>
            </a:r>
            <a:r>
              <a:rPr lang="en-ID" err="1"/>
              <a:t>semantik</a:t>
            </a:r>
            <a:r>
              <a:rPr lang="en-ID"/>
              <a:t>)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ditentukan</a:t>
            </a:r>
            <a:r>
              <a:rPr lang="en-ID"/>
              <a:t> </a:t>
            </a:r>
            <a:r>
              <a:rPr lang="en-ID" err="1"/>
              <a:t>dengan</a:t>
            </a:r>
            <a:r>
              <a:rPr lang="en-ID"/>
              <a:t> </a:t>
            </a:r>
            <a:r>
              <a:rPr lang="en-ID" err="1"/>
              <a:t>meninjau</a:t>
            </a:r>
            <a:r>
              <a:rPr lang="en-ID"/>
              <a:t> </a:t>
            </a:r>
            <a:r>
              <a:rPr lang="en-ID" err="1"/>
              <a:t>interpretasi</a:t>
            </a:r>
            <a:r>
              <a:rPr lang="en-ID"/>
              <a:t> </a:t>
            </a:r>
            <a:r>
              <a:rPr lang="en-ID" err="1"/>
              <a:t>setiap</a:t>
            </a:r>
            <a:r>
              <a:rPr lang="en-ID"/>
              <a:t> </a:t>
            </a:r>
            <a:r>
              <a:rPr lang="en-ID" err="1"/>
              <a:t>subformula</a:t>
            </a:r>
            <a:r>
              <a:rPr lang="en-ID"/>
              <a:t> yang </a:t>
            </a:r>
            <a:r>
              <a:rPr lang="en-ID" err="1"/>
              <a:t>ada</a:t>
            </a:r>
            <a:r>
              <a:rPr lang="en-ID"/>
              <a:t> pada formula </a:t>
            </a:r>
            <a:r>
              <a:rPr lang="en-ID" err="1"/>
              <a:t>tersebut</a:t>
            </a:r>
            <a:r>
              <a:rPr lang="en-ID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74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375F2-9105-48AA-9038-0A071DF5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90550"/>
          </a:xfrm>
        </p:spPr>
        <p:txBody>
          <a:bodyPr>
            <a:normAutofit fontScale="90000"/>
          </a:bodyPr>
          <a:lstStyle/>
          <a:p>
            <a:r>
              <a:rPr lang="en-ID" sz="3600" err="1"/>
              <a:t>Aturan</a:t>
            </a:r>
            <a:r>
              <a:rPr lang="en-ID" sz="3600"/>
              <a:t> </a:t>
            </a:r>
            <a:r>
              <a:rPr lang="en-ID" sz="3600" err="1"/>
              <a:t>Semantik</a:t>
            </a:r>
            <a:endParaRPr lang="en-ID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B761B-A106-4095-9656-A609DC91E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409701"/>
                <a:ext cx="10353762" cy="5048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/>
                  <a:t>Misalkan A </a:t>
                </a:r>
                <a:r>
                  <a:rPr lang="en-ID" err="1"/>
                  <a:t>adalah</a:t>
                </a:r>
                <a:r>
                  <a:rPr lang="en-ID"/>
                  <a:t> </a:t>
                </a:r>
                <a:r>
                  <a:rPr lang="en-ID" err="1"/>
                  <a:t>sebuah</a:t>
                </a:r>
                <a:r>
                  <a:rPr lang="en-ID"/>
                  <a:t> formula dan I </a:t>
                </a:r>
                <a:r>
                  <a:rPr lang="en-ID" err="1"/>
                  <a:t>adalah</a:t>
                </a:r>
                <a:r>
                  <a:rPr lang="en-ID"/>
                  <a:t> </a:t>
                </a:r>
                <a:r>
                  <a:rPr lang="en-ID" err="1"/>
                  <a:t>interpretasi</a:t>
                </a:r>
                <a:r>
                  <a:rPr lang="en-ID"/>
                  <a:t> yang </a:t>
                </a:r>
                <a:r>
                  <a:rPr lang="en-ID" err="1"/>
                  <a:t>terdefinisi</a:t>
                </a:r>
                <a:endParaRPr lang="en-ID"/>
              </a:p>
              <a:p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setiap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 yang </a:t>
                </a:r>
                <a:r>
                  <a:rPr lang="en-ID" err="1"/>
                  <a:t>muncul</a:t>
                </a:r>
                <a:r>
                  <a:rPr lang="en-ID"/>
                  <a:t> di A. </a:t>
                </a:r>
                <a:r>
                  <a:rPr lang="en-ID" err="1"/>
                  <a:t>Interpretasi</a:t>
                </a:r>
                <a:r>
                  <a:rPr lang="en-ID"/>
                  <a:t> </a:t>
                </a:r>
                <a:r>
                  <a:rPr lang="en-ID" err="1"/>
                  <a:t>untuk</a:t>
                </a:r>
                <a:r>
                  <a:rPr lang="en-ID"/>
                  <a:t> A </a:t>
                </a:r>
                <a:r>
                  <a:rPr lang="en-ID" err="1"/>
                  <a:t>didefinisikan</a:t>
                </a:r>
                <a:r>
                  <a:rPr lang="en-ID"/>
                  <a:t> </a:t>
                </a:r>
                <a:r>
                  <a:rPr lang="en-ID" err="1"/>
                  <a:t>sebagai</a:t>
                </a:r>
                <a:r>
                  <a:rPr lang="en-ID"/>
                  <a:t> </a:t>
                </a:r>
                <a:r>
                  <a:rPr lang="en-ID" err="1"/>
                  <a:t>berikut</a:t>
                </a:r>
                <a:endParaRPr lang="en-ID"/>
              </a:p>
              <a:p>
                <a:r>
                  <a:rPr lang="en-ID" err="1"/>
                  <a:t>Jika</a:t>
                </a:r>
                <a:r>
                  <a:rPr lang="en-ID"/>
                  <a:t> A = p (</a:t>
                </a:r>
                <a:r>
                  <a:rPr lang="en-ID" err="1"/>
                  <a:t>suatu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atom), </a:t>
                </a:r>
                <a:r>
                  <a:rPr lang="en-ID" err="1"/>
                  <a:t>maka</a:t>
                </a:r>
                <a:r>
                  <a:rPr lang="en-ID"/>
                  <a:t> I (A) = I (p), dan </a:t>
                </a:r>
                <a:r>
                  <a:rPr lang="en-ID" err="1"/>
                  <a:t>nilainya</a:t>
                </a:r>
                <a:r>
                  <a:rPr lang="en-ID"/>
                  <a:t> </a:t>
                </a:r>
                <a:r>
                  <a:rPr lang="en-ID" err="1"/>
                  <a:t>sesuai</a:t>
                </a:r>
                <a:r>
                  <a:rPr lang="en-ID"/>
                  <a:t> </a:t>
                </a:r>
                <a:r>
                  <a:rPr lang="en-ID" err="1"/>
                  <a:t>dengan</a:t>
                </a:r>
                <a:r>
                  <a:rPr lang="en-ID"/>
                  <a:t> </a:t>
                </a:r>
                <a:r>
                  <a:rPr lang="en-ID" err="1"/>
                  <a:t>definisi</a:t>
                </a:r>
                <a:r>
                  <a:rPr lang="en-ID"/>
                  <a:t> I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 p yang </a:t>
                </a:r>
                <a:r>
                  <a:rPr lang="en-ID" err="1"/>
                  <a:t>bersesuaian</a:t>
                </a:r>
                <a:r>
                  <a:rPr lang="en-ID"/>
                  <a:t>.</a:t>
                </a:r>
              </a:p>
              <a:p>
                <a:r>
                  <a:rPr lang="pl-PL"/>
                  <a:t>Jika A = T, maka I (A) = I (T) =</a:t>
                </a:r>
                <a:r>
                  <a:rPr lang="en-ID"/>
                  <a:t>T. </a:t>
                </a:r>
                <a:r>
                  <a:rPr lang="en-ID" err="1"/>
                  <a:t>Kemudian</a:t>
                </a:r>
                <a:r>
                  <a:rPr lang="en-ID"/>
                  <a:t> </a:t>
                </a:r>
                <a:r>
                  <a:rPr lang="en-ID" err="1"/>
                  <a:t>jika</a:t>
                </a:r>
                <a:r>
                  <a:rPr lang="en-ID"/>
                  <a:t> A = F, </a:t>
                </a:r>
                <a:r>
                  <a:rPr lang="en-ID" err="1"/>
                  <a:t>maka</a:t>
                </a:r>
                <a:r>
                  <a:rPr lang="en-ID"/>
                  <a:t> I (A) = I (F) = F.</a:t>
                </a:r>
              </a:p>
              <a:p>
                <a:r>
                  <a:rPr lang="en-ID" err="1"/>
                  <a:t>Jika</a:t>
                </a:r>
                <a:r>
                  <a:rPr lang="en-ID"/>
                  <a:t> A = ~B,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suatu</a:t>
                </a:r>
                <a:r>
                  <a:rPr lang="en-ID"/>
                  <a:t> formula B, </a:t>
                </a:r>
                <a:r>
                  <a:rPr lang="en-ID" err="1"/>
                  <a:t>maka</a:t>
                </a:r>
                <a:r>
                  <a:rPr lang="en-ID"/>
                  <a:t> </a:t>
                </a:r>
              </a:p>
              <a:p>
                <a:pPr marL="36900" indent="0">
                  <a:buNone/>
                </a:pPr>
                <a:r>
                  <a:rPr lang="en-ID"/>
                  <a:t>		I (A) = I (~B) = ~I (B)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r>
                  <a:rPr lang="en-ID" err="1"/>
                  <a:t>Jika</a:t>
                </a:r>
                <a:r>
                  <a:rPr lang="en-ID"/>
                  <a:t>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en-ID"/>
                  <a:t> C,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suatu</a:t>
                </a:r>
                <a:r>
                  <a:rPr lang="en-ID"/>
                  <a:t> formula B dan C, </a:t>
                </a:r>
                <a:r>
                  <a:rPr lang="en-ID" err="1"/>
                  <a:t>maka</a:t>
                </a:r>
                <a:r>
                  <a:rPr lang="en-ID"/>
                  <a:t> 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pl-PL"/>
                  <a:t> 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endParaRPr lang="pl-PL"/>
              </a:p>
              <a:p>
                <a:endParaRPr lang="en-ID"/>
              </a:p>
              <a:p>
                <a:pPr marL="36900" indent="0">
                  <a:buNone/>
                </a:pPr>
                <a:endParaRPr lang="en-ID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B761B-A106-4095-9656-A609DC91E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409701"/>
                <a:ext cx="10353762" cy="5048250"/>
              </a:xfrm>
              <a:blipFill>
                <a:blip r:embed="rId2"/>
                <a:stretch>
                  <a:fillRect l="-53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5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1BBA-11BC-4FAE-943E-70844729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457200"/>
          </a:xfrm>
        </p:spPr>
        <p:txBody>
          <a:bodyPr>
            <a:noAutofit/>
          </a:bodyPr>
          <a:lstStyle/>
          <a:p>
            <a:r>
              <a:rPr lang="en-ID" sz="3200"/>
              <a:t>Aturan Semantik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777C2-2A70-4057-BA96-08EB5634A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3500"/>
                <a:ext cx="10353762" cy="5295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D"/>
                  <a:t>Jika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pl-PL"/>
                  <a:t> 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lainnya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r>
                  <a:rPr lang="en-ID"/>
                  <a:t>Jika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</a:t>
                </a:r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 </a:t>
                </a:r>
                <a:r>
                  <a:rPr lang="pl-PL"/>
                  <a:t>I (C) =</a:t>
                </a:r>
                <a:r>
                  <a:rPr lang="en-ID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  <m:r>
                              <a:rPr lang="en-ID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endParaRPr lang="en-ID"/>
              </a:p>
              <a:p>
                <a:r>
                  <a:rPr lang="pl-PL"/>
                  <a:t>Jika A = B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/>
                  <a:t> C, untuk suatu formula B dan C, maka I (A) =</a:t>
                </a:r>
              </a:p>
              <a:p>
                <a:pPr marL="36900" indent="0">
                  <a:buNone/>
                </a:pPr>
                <a:r>
                  <a:rPr lang="en-ID"/>
                  <a:t>		I (B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/>
                  <a:t>C) = I (B)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I (C)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namun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lainnya</m:t>
                            </m:r>
                            <m:r>
                              <m:rPr>
                                <m:nor/>
                              </m:rPr>
                              <a:rPr lang="en-ID" b="0" i="0" smtClean="0"/>
                              <m:t>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pPr marL="36900" indent="0">
                  <a:buNone/>
                </a:pPr>
                <a:endParaRPr lang="en-ID"/>
              </a:p>
              <a:p>
                <a:r>
                  <a:rPr lang="en-ID"/>
                  <a:t>Jika A = B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pl-PL"/>
                  <a:t> C) = I (B) </a:t>
                </a:r>
                <a:r>
                  <a:rPr lang="en-ID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pl-PL"/>
                  <a:t>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  <m:r>
                              <a:rPr lang="en-ID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</m:eqArr>
                      </m:e>
                    </m:d>
                  </m:oMath>
                </a14:m>
                <a:endParaRPr lang="pl-PL"/>
              </a:p>
              <a:p>
                <a:endParaRPr lang="en-ID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777C2-2A70-4057-BA96-08EB5634A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3500"/>
                <a:ext cx="10353762" cy="5295900"/>
              </a:xfrm>
              <a:blipFill>
                <a:blip r:embed="rId2"/>
                <a:stretch>
                  <a:fillRect l="-177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76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0B37-EECA-4356-BD3B-1A18A378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Contoh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50FBA-4CD3-4FC2-952A-D092D3578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80050"/>
                <a:ext cx="10353762" cy="4668349"/>
              </a:xfrm>
            </p:spPr>
            <p:txBody>
              <a:bodyPr>
                <a:normAutofit/>
              </a:bodyPr>
              <a:lstStyle/>
              <a:p>
                <a:r>
                  <a:rPr lang="en-ID"/>
                  <a:t>Misalkan A adalah formula 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</a:t>
                </a:r>
                <a14:m>
                  <m:oMath xmlns:m="http://schemas.openxmlformats.org/officeDocument/2006/math">
                    <m:r>
                      <a:rPr lang="en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 dan I adalah interpretasi dengan definisi:</a:t>
                </a:r>
              </a:p>
              <a:p>
                <a:pPr marL="36900" indent="0">
                  <a:buNone/>
                </a:pPr>
                <a:r>
                  <a:rPr lang="en-ID"/>
                  <a:t>	I (p) = F, I (q) = T, dan I (r) = F. Maka interpretasi untuk A, yaitu I (A) dapat ditentukan 	sebagai berikut</a:t>
                </a:r>
              </a:p>
              <a:p>
                <a:pPr marL="1458000" lvl="4" indent="0">
                  <a:buNone/>
                </a:pPr>
                <a:r>
                  <a:rPr lang="pt-BR" sz="2000"/>
                  <a:t>I (A)   = I (</a:t>
                </a:r>
                <a:r>
                  <a:rPr lang="en-ID" sz="2000"/>
                  <a:t>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r </a:t>
                </a:r>
                <a:r>
                  <a:rPr lang="pt-BR" sz="2000"/>
                  <a:t>)</a:t>
                </a:r>
              </a:p>
              <a:p>
                <a:pPr marL="2185800" lvl="6" indent="0">
                  <a:buNone/>
                </a:pPr>
                <a:r>
                  <a:rPr lang="en-ID" sz="2000"/>
                  <a:t>= I ((p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q)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r )</a:t>
                </a:r>
              </a:p>
              <a:p>
                <a:pPr marL="2185800" lvl="6" indent="0">
                  <a:buNone/>
                </a:pPr>
                <a:r>
                  <a:rPr lang="pt-BR" sz="2000"/>
                  <a:t>= I (</a:t>
                </a:r>
                <a:r>
                  <a:rPr lang="en-ID" sz="2000"/>
                  <a:t>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q)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I(r )</a:t>
                </a:r>
                <a:endParaRPr lang="pt-BR" sz="2000"/>
              </a:p>
              <a:p>
                <a:pPr marL="2185800" lvl="6" indent="0">
                  <a:buNone/>
                </a:pPr>
                <a:r>
                  <a:rPr lang="en-ID" sz="2000"/>
                  <a:t>= (I (p)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I (q))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I (r)</a:t>
                </a:r>
              </a:p>
              <a:p>
                <a:pPr marL="2185800" lvl="6" indent="0">
                  <a:buNone/>
                </a:pPr>
                <a:r>
                  <a:rPr lang="en-ID" sz="2000"/>
                  <a:t>= (F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T) </a:t>
                </a:r>
                <a:r>
                  <a:rPr lang="en-ID" sz="2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 sz="2000"/>
                  <a:t>F = F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F = T.</a:t>
                </a:r>
              </a:p>
              <a:p>
                <a:pPr marL="36900" indent="0">
                  <a:buNone/>
                </a:pPr>
                <a:r>
                  <a:rPr lang="sv-SE"/>
                  <a:t>	Atau dapat pula dikerjakan secara ringkas sebagai berikut</a:t>
                </a:r>
              </a:p>
              <a:p>
                <a:pPr marL="36900" indent="0">
                  <a:buNone/>
                </a:pPr>
                <a:r>
                  <a:rPr lang="en-ID"/>
                  <a:t>			I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r) = (I (p)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I (q))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/>
                  <a:t>I (r) = (F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T)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F = F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F = 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50FBA-4CD3-4FC2-952A-D092D3578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80050"/>
                <a:ext cx="10353762" cy="4668349"/>
              </a:xfrm>
              <a:blipFill>
                <a:blip r:embed="rId2"/>
                <a:stretch>
                  <a:fillRect l="-177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76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A82E-C94B-4984-9F05-00D5250E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 smtClean="0"/>
              <a:t>Latihan 1 </a:t>
            </a:r>
            <a:endParaRPr lang="en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4CB31-F5B9-4894-A47D-8107B3DA0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732449"/>
                <a:ext cx="10592405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ID"/>
                  <a:t>Misalkan I dan J adalah dua interpretasi yang didefinisikan untuk proposisi-proposisi atom berikut: </a:t>
                </a:r>
              </a:p>
              <a:p>
                <a:r>
                  <a:rPr lang="en-ID"/>
                  <a:t>I (p) = T, I (q) = F, I (r) = F, </a:t>
                </a:r>
              </a:p>
              <a:p>
                <a:r>
                  <a:rPr lang="en-ID"/>
                  <a:t>J (p) = F, J (q) = F, J (r) = T. </a:t>
                </a:r>
              </a:p>
              <a:p>
                <a:pPr marL="36900" indent="0">
                  <a:buNone/>
                </a:pPr>
                <a:r>
                  <a:rPr lang="en-ID"/>
                  <a:t>Tentukan interpretasi dari formula 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q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r dan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r) terhadap interpretasi I dan J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4CB31-F5B9-4894-A47D-8107B3DA0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732449"/>
                <a:ext cx="10592405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0906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859</TotalTime>
  <Words>1508</Words>
  <Application>Microsoft Office PowerPoint</Application>
  <PresentationFormat>Widescreen</PresentationFormat>
  <Paragraphs>192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Trebuchet MS</vt:lpstr>
      <vt:lpstr>Wingdings 3</vt:lpstr>
      <vt:lpstr>Facet</vt:lpstr>
      <vt:lpstr>Kalkulus proposisi</vt:lpstr>
      <vt:lpstr>Tujuan pembelajaran</vt:lpstr>
      <vt:lpstr>Pokok Bahasan</vt:lpstr>
      <vt:lpstr> </vt:lpstr>
      <vt:lpstr>Interpertasi Proposisi</vt:lpstr>
      <vt:lpstr>Aturan Semantik</vt:lpstr>
      <vt:lpstr>Aturan Semantik</vt:lpstr>
      <vt:lpstr>Contoh </vt:lpstr>
      <vt:lpstr>Latihan 1 </vt:lpstr>
      <vt:lpstr>Interpretasi dan Tabel Kebenaran</vt:lpstr>
      <vt:lpstr>Sifat-sifat Formula Logika Proposisi</vt:lpstr>
      <vt:lpstr>Keabsahan (Validity), Keterpenuhan (Satis.ability), dan Kontradiksi</vt:lpstr>
      <vt:lpstr>Koleksi Formula yang Konsisten</vt:lpstr>
      <vt:lpstr>Contoh 1 </vt:lpstr>
      <vt:lpstr>Latihan 2 </vt:lpstr>
      <vt:lpstr>Pembuktian Keabsahan tanpa Tabel Kebenaran</vt:lpstr>
      <vt:lpstr>Permasalahan Diberikan formula A := ~(p ∧ q ∧ r ∧ s) ! (~p ∨ ~q ∨ ~r ∨ ~s). Untuk memeriksa apakah A bersifat absah (valid), apakah kita harus menggunakan table kebenaran? </vt:lpstr>
      <vt:lpstr>Contoh 2</vt:lpstr>
      <vt:lpstr>Contoh 3 </vt:lpstr>
      <vt:lpstr>PowerPoint Presentation</vt:lpstr>
      <vt:lpstr>Contoh 4 :</vt:lpstr>
      <vt:lpstr>Kesimpulan contoh 4 ?</vt:lpstr>
      <vt:lpstr>Latihan 3 </vt:lpstr>
      <vt:lpstr>Skema Formula, Konsekuensi Logis, dan Kesetaraan Logika</vt:lpstr>
      <vt:lpstr>Skema formula</vt:lpstr>
      <vt:lpstr>Contoh 5 </vt:lpstr>
      <vt:lpstr>PowerPoint Presentation</vt:lpstr>
      <vt:lpstr>Konsekuensi Logis dan Kesetaraan Logika</vt:lpstr>
      <vt:lpstr>Contoh konsekuensi logis</vt:lpstr>
      <vt:lpstr>Latihan 5</vt:lpstr>
      <vt:lpstr>Hukum-hukum Logika </vt:lpstr>
      <vt:lpstr>Hukum logika yg melibatkan ∧,  ∨,  ~</vt:lpstr>
      <vt:lpstr>Hukum logika yg melibatkan →,  ↔</vt:lpstr>
      <vt:lpstr>Contoh 6</vt:lpstr>
      <vt:lpstr>Contoh 7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 proposisi</dc:title>
  <dc:creator>indiwidi</dc:creator>
  <cp:lastModifiedBy>admin</cp:lastModifiedBy>
  <cp:revision>50</cp:revision>
  <dcterms:created xsi:type="dcterms:W3CDTF">2019-03-10T08:43:49Z</dcterms:created>
  <dcterms:modified xsi:type="dcterms:W3CDTF">2019-03-31T19:38:32Z</dcterms:modified>
</cp:coreProperties>
</file>