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61" r:id="rId15"/>
    <p:sldId id="364" r:id="rId16"/>
    <p:sldId id="35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C65E9-9A33-4934-BB2D-3FF5AF8C0CE6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87E37-97A0-48AC-B5C2-D534833FBF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35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0454E-017B-4156-B910-59410E696346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E871B-CD5B-4945-A120-D18CC7657C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0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715000"/>
            <a:ext cx="7772400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400800"/>
            <a:ext cx="6400800" cy="3048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6200" y="152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276600" y="152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6600" y="152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6D52A9F2-CB02-4D47-8ADD-AD39432D05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C2E3F-A593-4BA2-87C5-E233D77B90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152400"/>
            <a:ext cx="20955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152400"/>
            <a:ext cx="61341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71AAA-028E-4F06-95F7-0D01DA8444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7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39B50-CA3E-478B-AA9F-BF9EEF526E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4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ED856-B257-401C-859A-B5F62908C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7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9906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9906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90A1F-8A4E-49D5-9B59-2145A4929D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9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7A4A8-6074-4B18-891C-CD81EAEC3E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6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C7681-6A0A-4E41-90C1-7612B3059C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2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2E14F-70A7-4D9C-B761-B3B06546DB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854BD-901F-4D59-A677-DB8895B72F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AF7BE-4EFF-4CF7-980D-D8848C2B07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990600"/>
            <a:ext cx="7772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88A9555C-65B4-4C9D-8492-8738567C3F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12968" cy="1243608"/>
          </a:xfrm>
        </p:spPr>
        <p:txBody>
          <a:bodyPr/>
          <a:lstStyle/>
          <a:p>
            <a:r>
              <a:rPr lang="en-US" sz="4400" b="1" dirty="0" err="1" smtClean="0"/>
              <a:t>Algoritma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id-ID" sz="4400" b="1" dirty="0" smtClean="0"/>
              <a:t>Pemrograman</a:t>
            </a:r>
            <a:r>
              <a:rPr lang="en-US" sz="4400" b="1" dirty="0" smtClean="0"/>
              <a:t> </a:t>
            </a:r>
            <a:br>
              <a:rPr lang="en-US" sz="4400" b="1" dirty="0" smtClean="0"/>
            </a:br>
            <a:r>
              <a:rPr lang="en-US" sz="4400" b="1" dirty="0" smtClean="0"/>
              <a:t>Searching</a:t>
            </a:r>
            <a:endParaRPr lang="id-ID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661249"/>
            <a:ext cx="6400800" cy="720080"/>
          </a:xfrm>
        </p:spPr>
        <p:txBody>
          <a:bodyPr/>
          <a:lstStyle/>
          <a:p>
            <a:r>
              <a:rPr lang="en-US" dirty="0" smtClean="0"/>
              <a:t>Tim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</a:t>
            </a:r>
            <a:endParaRPr lang="id-ID" dirty="0" smtClean="0"/>
          </a:p>
          <a:p>
            <a:r>
              <a:rPr lang="id-ID" dirty="0" smtClean="0"/>
              <a:t>Universitas Komputer Indonesia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72689121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/>
              <a:t>Algoritma</a:t>
            </a:r>
            <a:r>
              <a:rPr lang="en-US" sz="3200" b="1" dirty="0" smtClean="0"/>
              <a:t> Sequential Search </a:t>
            </a:r>
            <a:r>
              <a:rPr lang="en-US" sz="3200" b="1" dirty="0" err="1" smtClean="0"/>
              <a:t>Dengan</a:t>
            </a:r>
            <a:r>
              <a:rPr lang="en-US" sz="3200" b="1" dirty="0" smtClean="0"/>
              <a:t> Boolean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6858000" cy="5334000"/>
          </a:xfrm>
        </p:spPr>
        <p:txBody>
          <a:bodyPr>
            <a:normAutofit fontScale="62500" lnSpcReduction="20000"/>
          </a:bodyPr>
          <a:lstStyle/>
          <a:p>
            <a:pPr marL="2624138" indent="-2624138">
              <a:spcBef>
                <a:spcPts val="0"/>
              </a:spcBef>
              <a:buNone/>
            </a:pPr>
            <a:r>
              <a:rPr lang="en-US" sz="2400" b="1" u="sng" dirty="0" smtClean="0"/>
              <a:t>Procedure</a:t>
            </a:r>
            <a:r>
              <a:rPr lang="en-US" sz="2400" b="1" dirty="0" smtClean="0"/>
              <a:t> </a:t>
            </a:r>
            <a:r>
              <a:rPr lang="en-US" sz="2400" b="1" dirty="0"/>
              <a:t> </a:t>
            </a:r>
            <a:r>
              <a:rPr lang="en-US" sz="2400" b="1" dirty="0" err="1" smtClean="0"/>
              <a:t>SequentialSearchBoolean</a:t>
            </a:r>
            <a:r>
              <a:rPr lang="en-US" sz="2400" b="1" dirty="0" smtClean="0"/>
              <a:t> (</a:t>
            </a:r>
            <a:r>
              <a:rPr lang="en-US" sz="2400" b="1" u="sng" dirty="0" smtClean="0"/>
              <a:t>Input 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NamaArray</a:t>
            </a:r>
            <a:r>
              <a:rPr lang="en-US" sz="2400" b="1" dirty="0" smtClean="0"/>
              <a:t> : </a:t>
            </a:r>
            <a:r>
              <a:rPr lang="en-US" sz="2400" b="1" dirty="0" err="1" smtClean="0"/>
              <a:t>TipeArray</a:t>
            </a:r>
            <a:r>
              <a:rPr lang="en-US" sz="2400" b="1" dirty="0" smtClean="0"/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{I.S. :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elemen</a:t>
            </a:r>
            <a:r>
              <a:rPr lang="en-US" sz="2400" b="1" i="1" dirty="0" smtClean="0">
                <a:solidFill>
                  <a:srgbClr val="0070C0"/>
                </a:solidFill>
              </a:rPr>
              <a:t> array [1..MaksArray]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sudah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terdefinisi</a:t>
            </a:r>
            <a:r>
              <a:rPr lang="en-US" sz="2400" b="1" i="1" dirty="0" smtClean="0">
                <a:solidFill>
                  <a:srgbClr val="0070C0"/>
                </a:solidFill>
              </a:rPr>
              <a:t>}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{F.S. :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menampilkan</a:t>
            </a:r>
            <a:r>
              <a:rPr lang="en-US" sz="2400" b="1" i="1" dirty="0" smtClean="0">
                <a:solidFill>
                  <a:srgbClr val="0070C0"/>
                </a:solidFill>
              </a:rPr>
              <a:t> data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yg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dicari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ditemukan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atau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tidak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ditemukan</a:t>
            </a:r>
            <a:r>
              <a:rPr lang="en-US" sz="2400" b="1" i="1" dirty="0" smtClean="0">
                <a:solidFill>
                  <a:srgbClr val="0070C0"/>
                </a:solidFill>
              </a:rPr>
              <a:t>}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u="sng" dirty="0" err="1" smtClean="0"/>
              <a:t>Kamus</a:t>
            </a:r>
            <a:r>
              <a:rPr lang="en-US" sz="2400" b="1" u="sng" dirty="0" smtClean="0"/>
              <a:t>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		: </a:t>
            </a:r>
            <a:r>
              <a:rPr lang="en-US" sz="2400" b="1" u="sng" dirty="0" smtClean="0"/>
              <a:t>integer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/>
              <a:t>	</a:t>
            </a:r>
            <a:r>
              <a:rPr lang="en-US" sz="2400" b="1" dirty="0" err="1"/>
              <a:t>K</a:t>
            </a:r>
            <a:r>
              <a:rPr lang="en-US" sz="2400" b="1" dirty="0" err="1" smtClean="0"/>
              <a:t>etemu</a:t>
            </a:r>
            <a:r>
              <a:rPr lang="en-US" sz="2400" b="1" dirty="0" smtClean="0"/>
              <a:t> 	: </a:t>
            </a:r>
            <a:r>
              <a:rPr lang="en-US" sz="2400" b="1" u="sng" dirty="0" err="1" smtClean="0"/>
              <a:t>boolean</a:t>
            </a:r>
            <a:endParaRPr lang="en-US" sz="2400" b="1" u="sng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DataCari</a:t>
            </a:r>
            <a:r>
              <a:rPr lang="en-US" sz="2400" b="1" dirty="0" smtClean="0"/>
              <a:t> 	: </a:t>
            </a:r>
            <a:r>
              <a:rPr lang="en-US" sz="2400" b="1" dirty="0" err="1" smtClean="0"/>
              <a:t>tipedata</a:t>
            </a:r>
            <a:endParaRPr lang="en-US" sz="2400" b="1" dirty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u="sng" dirty="0" err="1" smtClean="0"/>
              <a:t>Algoritma</a:t>
            </a:r>
            <a:r>
              <a:rPr lang="en-US" sz="2400" b="1" u="sng" dirty="0" smtClean="0"/>
              <a:t>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/>
              <a:t>	</a:t>
            </a:r>
            <a:r>
              <a:rPr lang="en-US" sz="2400" b="1" u="sng" dirty="0" smtClean="0"/>
              <a:t>Input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DataCari</a:t>
            </a:r>
            <a:r>
              <a:rPr lang="en-US" sz="2400" b="1" dirty="0" smtClean="0"/>
              <a:t>)</a:t>
            </a:r>
            <a:endParaRPr lang="en-US" sz="2400" b="1" dirty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2" charset="2"/>
              </a:rPr>
              <a:t> 1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err="1">
                <a:sym typeface="Wingdings" pitchFamily="2" charset="2"/>
              </a:rPr>
              <a:t>K</a:t>
            </a:r>
            <a:r>
              <a:rPr lang="en-US" sz="2400" b="1" dirty="0" err="1" smtClean="0">
                <a:sym typeface="Wingdings" pitchFamily="2" charset="2"/>
              </a:rPr>
              <a:t>etemu</a:t>
            </a:r>
            <a:r>
              <a:rPr lang="en-US" sz="2400" b="1" dirty="0" smtClean="0">
                <a:sym typeface="Wingdings" pitchFamily="2" charset="2"/>
              </a:rPr>
              <a:t>  false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u="sng" dirty="0">
                <a:sym typeface="Wingdings" pitchFamily="2" charset="2"/>
              </a:rPr>
              <a:t>W</a:t>
            </a:r>
            <a:r>
              <a:rPr lang="en-US" sz="2400" b="1" u="sng" dirty="0" smtClean="0">
                <a:sym typeface="Wingdings" pitchFamily="2" charset="2"/>
              </a:rPr>
              <a:t>hile</a:t>
            </a:r>
            <a:r>
              <a:rPr lang="en-US" sz="2400" b="1" dirty="0" smtClean="0">
                <a:sym typeface="Wingdings" pitchFamily="2" charset="2"/>
              </a:rPr>
              <a:t> (</a:t>
            </a:r>
            <a:r>
              <a:rPr lang="en-US" sz="2400" b="1" u="sng" dirty="0">
                <a:sym typeface="Wingdings" pitchFamily="2" charset="2"/>
              </a:rPr>
              <a:t>N</a:t>
            </a:r>
            <a:r>
              <a:rPr lang="en-US" sz="2400" b="1" u="sng" dirty="0" smtClean="0">
                <a:sym typeface="Wingdings" pitchFamily="2" charset="2"/>
              </a:rPr>
              <a:t>ot</a:t>
            </a:r>
            <a:r>
              <a:rPr lang="en-US" sz="2400" b="1" dirty="0" smtClean="0">
                <a:sym typeface="Wingdings" pitchFamily="2" charset="2"/>
              </a:rPr>
              <a:t>  </a:t>
            </a:r>
            <a:r>
              <a:rPr lang="en-US" sz="2400" b="1" dirty="0" err="1" smtClean="0">
                <a:sym typeface="Wingdings" pitchFamily="2" charset="2"/>
              </a:rPr>
              <a:t>Ketemu</a:t>
            </a:r>
            <a:r>
              <a:rPr lang="en-US" sz="2400" b="1" dirty="0" smtClean="0">
                <a:sym typeface="Wingdings" pitchFamily="2" charset="2"/>
              </a:rPr>
              <a:t>) </a:t>
            </a:r>
            <a:r>
              <a:rPr lang="en-US" sz="2400" b="1" u="sng" dirty="0" smtClean="0">
                <a:sym typeface="Wingdings" pitchFamily="2" charset="2"/>
              </a:rPr>
              <a:t>and</a:t>
            </a:r>
            <a:r>
              <a:rPr lang="en-US" sz="2400" b="1" dirty="0" smtClean="0">
                <a:sym typeface="Wingdings" pitchFamily="2" charset="2"/>
              </a:rPr>
              <a:t> (</a:t>
            </a:r>
            <a:r>
              <a:rPr lang="en-US" sz="2400" b="1" dirty="0" err="1" smtClean="0">
                <a:sym typeface="Wingdings" pitchFamily="2" charset="2"/>
              </a:rPr>
              <a:t>i</a:t>
            </a:r>
            <a:r>
              <a:rPr lang="en-US" sz="2400" b="1" dirty="0" smtClean="0">
                <a:sym typeface="Wingdings" pitchFamily="2" charset="2"/>
              </a:rPr>
              <a:t> ≤ </a:t>
            </a:r>
            <a:r>
              <a:rPr lang="en-US" sz="2400" b="1" dirty="0" err="1" smtClean="0">
                <a:sym typeface="Wingdings" pitchFamily="2" charset="2"/>
              </a:rPr>
              <a:t>MaksArray</a:t>
            </a:r>
            <a:r>
              <a:rPr lang="en-US" sz="2400" b="1" dirty="0" smtClean="0">
                <a:sym typeface="Wingdings" pitchFamily="2" charset="2"/>
              </a:rPr>
              <a:t>) </a:t>
            </a:r>
            <a:r>
              <a:rPr lang="en-US" sz="2400" b="1" u="sng" dirty="0" smtClean="0">
                <a:sym typeface="Wingdings" pitchFamily="2" charset="2"/>
              </a:rPr>
              <a:t>do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</a:t>
            </a:r>
            <a:r>
              <a:rPr lang="en-US" sz="2400" b="1" u="sng" dirty="0" smtClean="0">
                <a:sym typeface="Wingdings" pitchFamily="2" charset="2"/>
              </a:rPr>
              <a:t>If</a:t>
            </a:r>
            <a:r>
              <a:rPr lang="en-US" sz="2400" b="1" dirty="0" smtClean="0">
                <a:sym typeface="Wingdings" pitchFamily="2" charset="2"/>
              </a:rPr>
              <a:t> (</a:t>
            </a:r>
            <a:r>
              <a:rPr lang="en-US" sz="2400" b="1" dirty="0" err="1" smtClean="0">
                <a:sym typeface="Wingdings" pitchFamily="2" charset="2"/>
              </a:rPr>
              <a:t>NamaArray</a:t>
            </a:r>
            <a:r>
              <a:rPr lang="en-US" sz="2400" b="1" dirty="0" smtClean="0">
                <a:sym typeface="Wingdings" pitchFamily="2" charset="2"/>
              </a:rPr>
              <a:t>(</a:t>
            </a:r>
            <a:r>
              <a:rPr lang="en-US" sz="2400" b="1" dirty="0" err="1" smtClean="0">
                <a:sym typeface="Wingdings" pitchFamily="2" charset="2"/>
              </a:rPr>
              <a:t>i</a:t>
            </a:r>
            <a:r>
              <a:rPr lang="en-US" sz="2400" b="1" dirty="0" smtClean="0">
                <a:sym typeface="Wingdings" pitchFamily="2" charset="2"/>
              </a:rPr>
              <a:t>) = </a:t>
            </a:r>
            <a:r>
              <a:rPr lang="en-US" sz="2400" b="1" dirty="0" err="1" smtClean="0">
                <a:sym typeface="Wingdings" pitchFamily="2" charset="2"/>
              </a:rPr>
              <a:t>DataCari</a:t>
            </a:r>
            <a:r>
              <a:rPr lang="en-US" sz="2400" b="1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  </a:t>
            </a:r>
            <a:r>
              <a:rPr lang="en-US" sz="2400" b="1" u="sng" dirty="0">
                <a:sym typeface="Wingdings" pitchFamily="2" charset="2"/>
              </a:rPr>
              <a:t>T</a:t>
            </a:r>
            <a:r>
              <a:rPr lang="en-US" sz="2400" b="1" u="sng" dirty="0" smtClean="0">
                <a:sym typeface="Wingdings" pitchFamily="2" charset="2"/>
              </a:rPr>
              <a:t>hen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       </a:t>
            </a:r>
            <a:r>
              <a:rPr lang="en-US" sz="2400" b="1" dirty="0" err="1" smtClean="0">
                <a:sym typeface="Wingdings" pitchFamily="2" charset="2"/>
              </a:rPr>
              <a:t>Ketemu</a:t>
            </a:r>
            <a:r>
              <a:rPr lang="en-US" sz="2400" b="1" dirty="0" smtClean="0">
                <a:sym typeface="Wingdings" pitchFamily="2" charset="2"/>
              </a:rPr>
              <a:t>   true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  </a:t>
            </a:r>
            <a:r>
              <a:rPr lang="en-US" sz="2400" b="1" u="sng" dirty="0">
                <a:sym typeface="Wingdings" pitchFamily="2" charset="2"/>
              </a:rPr>
              <a:t>E</a:t>
            </a:r>
            <a:r>
              <a:rPr lang="en-US" sz="2400" b="1" u="sng" dirty="0" smtClean="0">
                <a:sym typeface="Wingdings" pitchFamily="2" charset="2"/>
              </a:rPr>
              <a:t>lse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      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2" charset="2"/>
              </a:rPr>
              <a:t> </a:t>
            </a:r>
            <a:r>
              <a:rPr lang="en-US" sz="2400" b="1" dirty="0" err="1" smtClean="0">
                <a:sym typeface="Wingdings" pitchFamily="2" charset="2"/>
              </a:rPr>
              <a:t>i</a:t>
            </a:r>
            <a:r>
              <a:rPr lang="en-US" sz="2400" b="1" dirty="0" smtClean="0">
                <a:sym typeface="Wingdings" pitchFamily="2" charset="2"/>
              </a:rPr>
              <a:t> + 1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</a:t>
            </a:r>
            <a:r>
              <a:rPr lang="en-US" sz="2400" b="1" u="sng" dirty="0" err="1" smtClean="0">
                <a:sym typeface="Wingdings" pitchFamily="2" charset="2"/>
              </a:rPr>
              <a:t>EndIf</a:t>
            </a:r>
            <a:endParaRPr lang="en-US" sz="2400" b="1" u="sng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u="sng" dirty="0" err="1" smtClean="0">
                <a:sym typeface="Wingdings" pitchFamily="2" charset="2"/>
              </a:rPr>
              <a:t>EndWhile</a:t>
            </a:r>
            <a:endParaRPr lang="en-US" sz="2400" b="1" u="sng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>
                <a:sym typeface="Wingdings" pitchFamily="2" charset="2"/>
              </a:rPr>
              <a:t>	</a:t>
            </a:r>
            <a:r>
              <a:rPr lang="en-US" sz="2400" b="1" u="sng" dirty="0">
                <a:sym typeface="Wingdings" pitchFamily="2" charset="2"/>
              </a:rPr>
              <a:t>I</a:t>
            </a:r>
            <a:r>
              <a:rPr lang="en-US" sz="2400" b="1" u="sng" dirty="0" smtClean="0">
                <a:sym typeface="Wingdings" pitchFamily="2" charset="2"/>
              </a:rPr>
              <a:t>f</a:t>
            </a:r>
            <a:r>
              <a:rPr lang="en-US" sz="2400" b="1" dirty="0" smtClean="0">
                <a:sym typeface="Wingdings" pitchFamily="2" charset="2"/>
              </a:rPr>
              <a:t> (</a:t>
            </a:r>
            <a:r>
              <a:rPr lang="en-US" sz="2400" b="1" dirty="0" err="1">
                <a:sym typeface="Wingdings" pitchFamily="2" charset="2"/>
              </a:rPr>
              <a:t>K</a:t>
            </a:r>
            <a:r>
              <a:rPr lang="en-US" sz="2400" b="1" dirty="0" err="1" smtClean="0">
                <a:sym typeface="Wingdings" pitchFamily="2" charset="2"/>
              </a:rPr>
              <a:t>etemu</a:t>
            </a:r>
            <a:r>
              <a:rPr lang="en-US" sz="2400" b="1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 </a:t>
            </a:r>
            <a:r>
              <a:rPr lang="en-US" sz="2400" b="1" dirty="0" smtClean="0">
                <a:sym typeface="Wingdings" pitchFamily="2" charset="2"/>
              </a:rPr>
              <a:t>  </a:t>
            </a:r>
            <a:r>
              <a:rPr lang="en-US" sz="2400" b="1" u="sng" dirty="0">
                <a:sym typeface="Wingdings" pitchFamily="2" charset="2"/>
              </a:rPr>
              <a:t>T</a:t>
            </a:r>
            <a:r>
              <a:rPr lang="en-US" sz="2400" b="1" u="sng" dirty="0" smtClean="0">
                <a:sym typeface="Wingdings" pitchFamily="2" charset="2"/>
              </a:rPr>
              <a:t>hen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</a:t>
            </a:r>
            <a:r>
              <a:rPr lang="en-US" sz="2400" b="1" u="sng" dirty="0" smtClean="0">
                <a:sym typeface="Wingdings" pitchFamily="2" charset="2"/>
              </a:rPr>
              <a:t>Output</a:t>
            </a:r>
            <a:r>
              <a:rPr lang="en-US" sz="2400" b="1" dirty="0" smtClean="0">
                <a:sym typeface="Wingdings" pitchFamily="2" charset="2"/>
              </a:rPr>
              <a:t>(</a:t>
            </a:r>
            <a:r>
              <a:rPr lang="en-US" sz="2400" b="1" dirty="0" err="1" smtClean="0">
                <a:sym typeface="Wingdings" pitchFamily="2" charset="2"/>
              </a:rPr>
              <a:t>DataCari</a:t>
            </a:r>
            <a:r>
              <a:rPr lang="en-US" sz="2400" b="1" dirty="0" smtClean="0">
                <a:sym typeface="Wingdings" pitchFamily="2" charset="2"/>
              </a:rPr>
              <a:t>,’  </a:t>
            </a:r>
            <a:r>
              <a:rPr lang="en-US" sz="2400" b="1" dirty="0" err="1" smtClean="0">
                <a:sym typeface="Wingdings" pitchFamily="2" charset="2"/>
              </a:rPr>
              <a:t>ditemukan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pada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indeks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ke</a:t>
            </a:r>
            <a:r>
              <a:rPr lang="en-US" sz="2400" b="1" dirty="0" smtClean="0">
                <a:sym typeface="Wingdings" pitchFamily="2" charset="2"/>
              </a:rPr>
              <a:t>-’,</a:t>
            </a:r>
            <a:r>
              <a:rPr lang="en-US" sz="2400" b="1" dirty="0" err="1" smtClean="0">
                <a:sym typeface="Wingdings" pitchFamily="2" charset="2"/>
              </a:rPr>
              <a:t>i</a:t>
            </a:r>
            <a:r>
              <a:rPr lang="en-US" sz="2400" b="1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   </a:t>
            </a:r>
            <a:r>
              <a:rPr lang="en-US" sz="2400" b="1" u="sng" dirty="0">
                <a:sym typeface="Wingdings" pitchFamily="2" charset="2"/>
              </a:rPr>
              <a:t>E</a:t>
            </a:r>
            <a:r>
              <a:rPr lang="en-US" sz="2400" b="1" u="sng" dirty="0" smtClean="0">
                <a:sym typeface="Wingdings" pitchFamily="2" charset="2"/>
              </a:rPr>
              <a:t>lse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</a:t>
            </a:r>
            <a:r>
              <a:rPr lang="en-US" sz="2400" b="1" u="sng" dirty="0" smtClean="0">
                <a:sym typeface="Wingdings" pitchFamily="2" charset="2"/>
              </a:rPr>
              <a:t>Outpu</a:t>
            </a:r>
            <a:r>
              <a:rPr lang="en-US" sz="2400" b="1" dirty="0" smtClean="0">
                <a:sym typeface="Wingdings" pitchFamily="2" charset="2"/>
              </a:rPr>
              <a:t>t(</a:t>
            </a:r>
            <a:r>
              <a:rPr lang="en-US" sz="2400" b="1" dirty="0" err="1" smtClean="0">
                <a:sym typeface="Wingdings" pitchFamily="2" charset="2"/>
              </a:rPr>
              <a:t>DataCari</a:t>
            </a:r>
            <a:r>
              <a:rPr lang="en-US" sz="2400" b="1" dirty="0" smtClean="0">
                <a:sym typeface="Wingdings" pitchFamily="2" charset="2"/>
              </a:rPr>
              <a:t>,’  </a:t>
            </a:r>
            <a:r>
              <a:rPr lang="en-US" sz="2400" b="1" dirty="0" err="1" smtClean="0">
                <a:sym typeface="Wingdings" pitchFamily="2" charset="2"/>
              </a:rPr>
              <a:t>tidak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ditemukan</a:t>
            </a:r>
            <a:r>
              <a:rPr lang="en-US" sz="2400" b="1" dirty="0" smtClean="0">
                <a:sym typeface="Wingdings" pitchFamily="2" charset="2"/>
              </a:rPr>
              <a:t>’)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u="sng" dirty="0" err="1" smtClean="0">
                <a:sym typeface="Wingdings" pitchFamily="2" charset="2"/>
              </a:rPr>
              <a:t>EndIf</a:t>
            </a:r>
            <a:endParaRPr lang="en-US" sz="2400" b="1" u="sng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u="sng" dirty="0" err="1" smtClean="0">
                <a:sym typeface="Wingdings" pitchFamily="2" charset="2"/>
              </a:rPr>
              <a:t>EndProcedure</a:t>
            </a:r>
            <a:endParaRPr lang="en-US" sz="2400" b="1" u="sng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Binary Search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7772400" cy="41910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000" b="1" dirty="0" err="1" smtClean="0"/>
              <a:t>Proses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pencarian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cara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membagi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larik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menjadi</a:t>
            </a:r>
            <a:r>
              <a:rPr lang="en-US" sz="2000" b="1" dirty="0" smtClean="0">
                <a:solidFill>
                  <a:srgbClr val="FF0000"/>
                </a:solidFill>
              </a:rPr>
              <a:t> 2 </a:t>
            </a:r>
            <a:r>
              <a:rPr lang="en-US" sz="2000" b="1" dirty="0" err="1" smtClean="0">
                <a:solidFill>
                  <a:srgbClr val="FF0000"/>
                </a:solidFill>
              </a:rPr>
              <a:t>bagian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bagian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bagian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kanan</a:t>
            </a:r>
            <a:r>
              <a:rPr lang="en-US" sz="2000" b="1" dirty="0" smtClean="0"/>
              <a:t>),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mengecek</a:t>
            </a:r>
            <a:r>
              <a:rPr lang="en-US" sz="2000" b="1" dirty="0" smtClean="0">
                <a:solidFill>
                  <a:srgbClr val="FF0000"/>
                </a:solidFill>
              </a:rPr>
              <a:t> data </a:t>
            </a:r>
            <a:r>
              <a:rPr lang="en-US" sz="2000" b="1" dirty="0" err="1" smtClean="0">
                <a:solidFill>
                  <a:srgbClr val="FF0000"/>
                </a:solidFill>
              </a:rPr>
              <a:t>diposisi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tengah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apakah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sama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atau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tidak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dengan</a:t>
            </a:r>
            <a:r>
              <a:rPr lang="en-US" sz="2000" b="1" dirty="0" smtClean="0">
                <a:solidFill>
                  <a:srgbClr val="FF0000"/>
                </a:solidFill>
              </a:rPr>
              <a:t> data </a:t>
            </a:r>
            <a:r>
              <a:rPr lang="en-US" sz="2000" b="1" dirty="0" err="1" smtClean="0">
                <a:solidFill>
                  <a:srgbClr val="FF0000"/>
                </a:solidFill>
              </a:rPr>
              <a:t>yg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dicari</a:t>
            </a:r>
            <a:r>
              <a:rPr lang="en-US" sz="2000" b="1" dirty="0" smtClean="0"/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jika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tidak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proses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pencarian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dilanjutkan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larik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bagian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atau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bagian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kanan</a:t>
            </a:r>
            <a:r>
              <a:rPr lang="en-US" sz="2000" b="1" dirty="0" smtClean="0"/>
              <a:t>.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000" b="1" dirty="0" err="1" smtClean="0"/>
              <a:t>Mis</a:t>
            </a:r>
            <a:r>
              <a:rPr lang="en-US" sz="2000" b="1" dirty="0" smtClean="0"/>
              <a:t>. </a:t>
            </a:r>
            <a:r>
              <a:rPr lang="en-US" sz="2000" b="1" dirty="0" err="1"/>
              <a:t>d</a:t>
            </a:r>
            <a:r>
              <a:rPr lang="en-US" sz="2000" b="1" dirty="0" err="1" smtClean="0"/>
              <a:t>iberikan</a:t>
            </a:r>
            <a:r>
              <a:rPr lang="en-US" sz="2000" b="1" dirty="0" smtClean="0"/>
              <a:t> data </a:t>
            </a:r>
            <a:r>
              <a:rPr lang="en-US" sz="2000" b="1" dirty="0" err="1" smtClean="0"/>
              <a:t>sebagai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berikut</a:t>
            </a:r>
            <a:r>
              <a:rPr lang="en-US" sz="2000" b="1" dirty="0" smtClean="0"/>
              <a:t>:</a:t>
            </a:r>
          </a:p>
          <a:p>
            <a:pPr marL="514350" indent="-514350">
              <a:spcBef>
                <a:spcPts val="0"/>
              </a:spcBef>
              <a:buNone/>
            </a:pPr>
            <a:endParaRPr lang="en-US" sz="2400" b="1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err="1" smtClean="0">
                <a:solidFill>
                  <a:srgbClr val="00B050"/>
                </a:solidFill>
              </a:rPr>
              <a:t>Angka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 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000" b="1" dirty="0" err="1" smtClean="0"/>
              <a:t>Angka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dicari</a:t>
            </a:r>
            <a:r>
              <a:rPr lang="en-US" sz="2000" b="1" dirty="0" smtClean="0"/>
              <a:t> : </a:t>
            </a:r>
            <a:r>
              <a:rPr lang="en-US" sz="2000" b="1" dirty="0" smtClean="0">
                <a:solidFill>
                  <a:srgbClr val="C00000"/>
                </a:solidFill>
              </a:rPr>
              <a:t>7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Catatan</a:t>
            </a:r>
            <a:r>
              <a:rPr lang="en-US" sz="2000" b="1" dirty="0" smtClean="0">
                <a:solidFill>
                  <a:srgbClr val="FF0000"/>
                </a:solidFill>
              </a:rPr>
              <a:t> :</a:t>
            </a:r>
            <a:r>
              <a:rPr lang="en-US" sz="2000" b="1" dirty="0" smtClean="0"/>
              <a:t> data </a:t>
            </a:r>
            <a:r>
              <a:rPr lang="en-US" sz="2000" b="1" dirty="0" err="1" smtClean="0"/>
              <a:t>harus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sudah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terurut</a:t>
            </a:r>
            <a:endParaRPr lang="en-US" sz="2000" b="1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4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2400" b="1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4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381001"/>
              </p:ext>
            </p:extLst>
          </p:nvPr>
        </p:nvGraphicFramePr>
        <p:xfrm>
          <a:off x="2590800" y="3352800"/>
          <a:ext cx="6096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Binary Search 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19200"/>
            <a:ext cx="7620000" cy="4953000"/>
          </a:xfrm>
        </p:spPr>
        <p:txBody>
          <a:bodyPr>
            <a:normAutofit/>
          </a:bodyPr>
          <a:lstStyle/>
          <a:p>
            <a:pPr marL="1768475" indent="-1768475" algn="just"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Langkah</a:t>
            </a:r>
            <a:r>
              <a:rPr lang="en-US" sz="2400" b="1" dirty="0" smtClean="0">
                <a:solidFill>
                  <a:srgbClr val="C00000"/>
                </a:solidFill>
              </a:rPr>
              <a:t> 1 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bagi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larik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menjadi</a:t>
            </a:r>
            <a:r>
              <a:rPr lang="en-US" sz="2400" b="1" dirty="0" smtClean="0"/>
              <a:t> 2 </a:t>
            </a:r>
            <a:r>
              <a:rPr lang="en-US" sz="2400" b="1" dirty="0" err="1" smtClean="0"/>
              <a:t>bagian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mencari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posisi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tengah</a:t>
            </a:r>
            <a:r>
              <a:rPr lang="en-US" sz="2400" b="1" dirty="0" smtClean="0"/>
              <a:t> (k)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indeks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atas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Ia</a:t>
            </a:r>
            <a:r>
              <a:rPr lang="en-US" sz="2400" b="1" dirty="0" smtClean="0"/>
              <a:t>) </a:t>
            </a:r>
            <a:r>
              <a:rPr lang="en-US" sz="2400" b="1" dirty="0" err="1" smtClean="0"/>
              <a:t>dijumlahkan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indeks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bawah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Ib</a:t>
            </a:r>
            <a:r>
              <a:rPr lang="en-US" sz="2400" b="1" dirty="0" smtClean="0"/>
              <a:t>) </a:t>
            </a:r>
            <a:r>
              <a:rPr lang="en-US" sz="2400" b="1" dirty="0" err="1" smtClean="0"/>
              <a:t>lalu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dibagi</a:t>
            </a:r>
            <a:r>
              <a:rPr lang="en-US" sz="2400" b="1" dirty="0" smtClean="0"/>
              <a:t> 2.</a:t>
            </a:r>
          </a:p>
          <a:p>
            <a:pPr marL="1768475" indent="-1768475" algn="just">
              <a:buNone/>
            </a:pPr>
            <a:r>
              <a:rPr lang="en-US" sz="2400" b="1" dirty="0" smtClean="0"/>
              <a:t>	k = (</a:t>
            </a:r>
            <a:r>
              <a:rPr lang="en-US" sz="2400" b="1" dirty="0" err="1" smtClean="0"/>
              <a:t>Ia</a:t>
            </a:r>
            <a:r>
              <a:rPr lang="en-US" sz="2400" b="1" dirty="0" smtClean="0"/>
              <a:t> + </a:t>
            </a:r>
            <a:r>
              <a:rPr lang="en-US" sz="2400" b="1" dirty="0" err="1" smtClean="0"/>
              <a:t>Ib</a:t>
            </a:r>
            <a:r>
              <a:rPr lang="en-US" sz="2400" b="1" dirty="0" smtClean="0"/>
              <a:t>) div 2</a:t>
            </a:r>
          </a:p>
          <a:p>
            <a:pPr marL="1768475" indent="-1768475" algn="just">
              <a:buNone/>
            </a:pPr>
            <a:r>
              <a:rPr lang="en-US" sz="2400" b="1" dirty="0" smtClean="0"/>
              <a:t>	   = (1 + 5) div 2</a:t>
            </a:r>
          </a:p>
          <a:p>
            <a:pPr marL="1768475" indent="-1768475" algn="just">
              <a:buNone/>
            </a:pPr>
            <a:r>
              <a:rPr lang="en-US" sz="2400" b="1" dirty="0" smtClean="0"/>
              <a:t>	   = </a:t>
            </a:r>
            <a:r>
              <a:rPr lang="en-US" sz="2400" b="1" dirty="0" smtClean="0">
                <a:solidFill>
                  <a:srgbClr val="FF0000"/>
                </a:solidFill>
              </a:rPr>
              <a:t>3</a:t>
            </a:r>
          </a:p>
          <a:p>
            <a:pPr marL="514350" indent="-514350">
              <a:buNone/>
            </a:pPr>
            <a:endParaRPr lang="en-US" sz="2400" b="1" dirty="0" smtClean="0"/>
          </a:p>
          <a:p>
            <a:pPr marL="514350" indent="-514350">
              <a:buNone/>
            </a:pPr>
            <a:endParaRPr lang="en-US" sz="2400" b="1" dirty="0" smtClean="0"/>
          </a:p>
          <a:p>
            <a:pPr marL="514350" indent="-514350">
              <a:buNone/>
            </a:pPr>
            <a:endParaRPr lang="en-US" sz="2400" b="1" dirty="0" smtClean="0"/>
          </a:p>
          <a:p>
            <a:pPr marL="514350" indent="-514350">
              <a:buNone/>
            </a:pPr>
            <a:r>
              <a:rPr lang="en-US" sz="2400" b="1" dirty="0"/>
              <a:t>	</a:t>
            </a:r>
            <a:endParaRPr lang="en-US" sz="2400" b="1" dirty="0" smtClean="0"/>
          </a:p>
          <a:p>
            <a:pPr marL="514350" indent="-514350">
              <a:buNone/>
            </a:pPr>
            <a:endParaRPr lang="en-US" sz="24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926610"/>
              </p:ext>
            </p:extLst>
          </p:nvPr>
        </p:nvGraphicFramePr>
        <p:xfrm>
          <a:off x="1905000" y="4314372"/>
          <a:ext cx="6096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09800" y="5181600"/>
            <a:ext cx="609600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Ia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00600" y="5181600"/>
            <a:ext cx="381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Rectangle 7"/>
          <p:cNvSpPr/>
          <p:nvPr/>
        </p:nvSpPr>
        <p:spPr>
          <a:xfrm>
            <a:off x="7162800" y="5181600"/>
            <a:ext cx="5334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Ib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4191000" y="5333207"/>
            <a:ext cx="304800" cy="15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1981200" y="5484812"/>
            <a:ext cx="2362200" cy="15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5409405" y="5333207"/>
            <a:ext cx="304800" cy="15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5562601" y="5484812"/>
            <a:ext cx="2362200" cy="15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590800" y="5562600"/>
            <a:ext cx="1524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Bag. </a:t>
            </a:r>
            <a:r>
              <a:rPr lang="en-US" sz="2000" b="1" dirty="0" err="1" smtClean="0">
                <a:solidFill>
                  <a:schemeClr val="tx1"/>
                </a:solidFill>
              </a:rPr>
              <a:t>Kiri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91200" y="5562600"/>
            <a:ext cx="1828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Bag. </a:t>
            </a:r>
            <a:r>
              <a:rPr lang="en-US" sz="2000" b="1" dirty="0" err="1" smtClean="0">
                <a:solidFill>
                  <a:schemeClr val="tx1"/>
                </a:solidFill>
              </a:rPr>
              <a:t>Kanan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8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Binary Search 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7543800" cy="4648200"/>
          </a:xfrm>
        </p:spPr>
        <p:txBody>
          <a:bodyPr>
            <a:noAutofit/>
          </a:bodyPr>
          <a:lstStyle/>
          <a:p>
            <a:pPr marL="1712913" indent="-1712913" algn="just">
              <a:spcBef>
                <a:spcPts val="0"/>
              </a:spcBef>
              <a:buNone/>
            </a:pPr>
            <a:r>
              <a:rPr lang="en-US" sz="2000" b="1" dirty="0" err="1" smtClean="0"/>
              <a:t>Langkah</a:t>
            </a:r>
            <a:r>
              <a:rPr lang="en-US" sz="2000" b="1" dirty="0" smtClean="0"/>
              <a:t> 2 : </a:t>
            </a:r>
            <a:r>
              <a:rPr lang="en-US" sz="2000" b="1" dirty="0" err="1"/>
              <a:t>P</a:t>
            </a:r>
            <a:r>
              <a:rPr lang="en-US" sz="2000" b="1" dirty="0" err="1" smtClean="0"/>
              <a:t>eriksa</a:t>
            </a:r>
            <a:r>
              <a:rPr lang="en-US" sz="2000" b="1" dirty="0" smtClean="0"/>
              <a:t> data di </a:t>
            </a:r>
            <a:r>
              <a:rPr lang="en-US" sz="2000" b="1" dirty="0" err="1" smtClean="0"/>
              <a:t>posisi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tengah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larik</a:t>
            </a:r>
            <a:r>
              <a:rPr lang="en-US" sz="2000" b="1" dirty="0" smtClean="0"/>
              <a:t> (12), </a:t>
            </a:r>
            <a:r>
              <a:rPr lang="en-US" sz="2000" b="1" dirty="0" err="1" smtClean="0"/>
              <a:t>lalu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bandingkan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apakah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sama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atau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tidak</a:t>
            </a:r>
            <a:r>
              <a:rPr lang="en-US" sz="2000" b="1" dirty="0" smtClean="0"/>
              <a:t>(12 = 7? F), </a:t>
            </a:r>
            <a:r>
              <a:rPr lang="en-US" sz="2000" b="1" dirty="0" err="1" smtClean="0"/>
              <a:t>kalau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tidak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sama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/>
              <a:t>maka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diperiksa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apakah</a:t>
            </a:r>
            <a:r>
              <a:rPr lang="en-US" sz="2000" b="1" dirty="0" smtClean="0"/>
              <a:t> data di </a:t>
            </a:r>
            <a:r>
              <a:rPr lang="en-US" sz="2000" b="1" dirty="0" err="1" smtClean="0"/>
              <a:t>posisi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tengah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lebih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kecil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/>
              <a:t>dari</a:t>
            </a:r>
            <a:r>
              <a:rPr lang="en-US" sz="2000" b="1" dirty="0" smtClean="0"/>
              <a:t> data yang </a:t>
            </a:r>
            <a:r>
              <a:rPr lang="en-US" sz="2000" b="1" dirty="0" err="1" smtClean="0"/>
              <a:t>dicari</a:t>
            </a:r>
            <a:r>
              <a:rPr lang="en-US" sz="2000" b="1" dirty="0" smtClean="0"/>
              <a:t> (12 &lt; 7 ? F) </a:t>
            </a:r>
            <a:r>
              <a:rPr lang="en-US" sz="2000" b="1" dirty="0" err="1" smtClean="0"/>
              <a:t>jika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tidak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/>
              <a:t>maka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pencarian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dilanjutkan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bagian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kir</a:t>
            </a:r>
            <a:r>
              <a:rPr lang="en-US" sz="2000" b="1" dirty="0" err="1" smtClean="0">
                <a:solidFill>
                  <a:srgbClr val="FF0000"/>
                </a:solidFill>
              </a:rPr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cara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menarik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Indeks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bawah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ke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kiri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Ib</a:t>
            </a:r>
            <a:r>
              <a:rPr lang="en-US" sz="2000" b="1" dirty="0" smtClean="0"/>
              <a:t> = k – 1)</a:t>
            </a:r>
          </a:p>
          <a:p>
            <a:pPr marL="514350" indent="-514350">
              <a:spcBef>
                <a:spcPts val="0"/>
              </a:spcBef>
              <a:buNone/>
            </a:pPr>
            <a:endParaRPr lang="en-US" sz="2000" b="1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000" b="1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000" b="1" dirty="0" smtClean="0"/>
          </a:p>
          <a:p>
            <a:pPr marL="1828800" indent="-1828800">
              <a:spcBef>
                <a:spcPts val="0"/>
              </a:spcBef>
              <a:buNone/>
            </a:pPr>
            <a:endParaRPr lang="en-US" sz="2000" b="1" dirty="0" smtClean="0"/>
          </a:p>
          <a:p>
            <a:pPr marL="1708150" indent="0">
              <a:spcBef>
                <a:spcPts val="0"/>
              </a:spcBef>
              <a:buNone/>
            </a:pPr>
            <a:endParaRPr lang="en-US" sz="2000" b="1" dirty="0" smtClean="0"/>
          </a:p>
          <a:p>
            <a:pPr marL="1708150" indent="0">
              <a:spcBef>
                <a:spcPts val="0"/>
              </a:spcBef>
              <a:buNone/>
            </a:pPr>
            <a:r>
              <a:rPr lang="en-US" sz="2000" b="1" dirty="0" err="1" smtClean="0"/>
              <a:t>Hitung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kembali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titik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tengah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Larik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ditinjau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didapat</a:t>
            </a:r>
            <a:r>
              <a:rPr lang="en-US" sz="2000" b="1" dirty="0" smtClean="0"/>
              <a:t>   </a:t>
            </a:r>
            <a:r>
              <a:rPr lang="en-US" sz="2000" b="1" dirty="0" smtClean="0">
                <a:solidFill>
                  <a:srgbClr val="FF0000"/>
                </a:solidFill>
              </a:rPr>
              <a:t>k = 1</a:t>
            </a:r>
            <a:r>
              <a:rPr lang="en-US" sz="2000" b="1" dirty="0" smtClean="0"/>
              <a:t>)</a:t>
            </a:r>
          </a:p>
          <a:p>
            <a:pPr marL="1663700" indent="-1663700">
              <a:spcBef>
                <a:spcPts val="0"/>
              </a:spcBef>
              <a:buNone/>
            </a:pPr>
            <a:endParaRPr lang="en-US" sz="2000" b="1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000" b="1" dirty="0"/>
              <a:t>	</a:t>
            </a:r>
            <a:endParaRPr lang="en-US" sz="2000" b="1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0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687090"/>
              </p:ext>
            </p:extLst>
          </p:nvPr>
        </p:nvGraphicFramePr>
        <p:xfrm>
          <a:off x="4648200" y="3657600"/>
          <a:ext cx="24384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029200" y="4495800"/>
            <a:ext cx="5334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chemeClr val="tx1"/>
                </a:solidFill>
              </a:rPr>
              <a:t>Ia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72200" y="4495800"/>
            <a:ext cx="609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chemeClr val="tx1"/>
                </a:solidFill>
              </a:rPr>
              <a:t>Ib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Binary Search 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066800"/>
            <a:ext cx="7543800" cy="2788921"/>
          </a:xfrm>
        </p:spPr>
        <p:txBody>
          <a:bodyPr>
            <a:noAutofit/>
          </a:bodyPr>
          <a:lstStyle/>
          <a:p>
            <a:pPr marL="1768475" indent="-1768475" algn="just">
              <a:spcBef>
                <a:spcPts val="0"/>
              </a:spcBef>
              <a:buNone/>
            </a:pPr>
            <a:endParaRPr lang="en-US" sz="2200" b="1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200" b="1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200" b="1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200" b="1" dirty="0" smtClean="0"/>
          </a:p>
          <a:p>
            <a:pPr marL="1828800" indent="-1828800">
              <a:spcBef>
                <a:spcPts val="0"/>
              </a:spcBef>
              <a:buNone/>
            </a:pPr>
            <a:endParaRPr lang="en-US" sz="2200" b="1" dirty="0" smtClean="0"/>
          </a:p>
          <a:p>
            <a:pPr marL="1828800" indent="-1828800">
              <a:spcBef>
                <a:spcPts val="0"/>
              </a:spcBef>
              <a:buNone/>
            </a:pPr>
            <a:endParaRPr lang="en-US" sz="2200" b="1" dirty="0" smtClean="0"/>
          </a:p>
          <a:p>
            <a:pPr marL="1663700" indent="-1663700">
              <a:spcBef>
                <a:spcPts val="0"/>
              </a:spcBef>
              <a:buNone/>
            </a:pPr>
            <a:r>
              <a:rPr lang="en-US" sz="2000" b="1" dirty="0" err="1" smtClean="0"/>
              <a:t>Langkah</a:t>
            </a:r>
            <a:r>
              <a:rPr lang="en-US" sz="2000" b="1" dirty="0" smtClean="0"/>
              <a:t> 3  :  </a:t>
            </a:r>
            <a:r>
              <a:rPr lang="en-US" sz="2000" b="1" dirty="0" err="1" smtClean="0"/>
              <a:t>ulangi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langkah</a:t>
            </a:r>
            <a:r>
              <a:rPr lang="en-US" sz="2000" b="1" dirty="0" smtClean="0"/>
              <a:t> 1  s/d </a:t>
            </a:r>
            <a:r>
              <a:rPr lang="en-US" sz="2000" b="1" dirty="0" err="1" smtClean="0"/>
              <a:t>langkah</a:t>
            </a:r>
            <a:r>
              <a:rPr lang="en-US" sz="2000" b="1" dirty="0" smtClean="0"/>
              <a:t> 2 </a:t>
            </a:r>
            <a:r>
              <a:rPr lang="en-US" sz="2000" b="1" dirty="0" err="1" smtClean="0"/>
              <a:t>sampai</a:t>
            </a:r>
            <a:r>
              <a:rPr lang="en-US" sz="2000" b="1" dirty="0" smtClean="0"/>
              <a:t> data </a:t>
            </a:r>
            <a:r>
              <a:rPr lang="en-US" sz="2000" b="1" dirty="0" err="1" smtClean="0"/>
              <a:t>ditemukan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atau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sampai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harga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Ia</a:t>
            </a:r>
            <a:r>
              <a:rPr lang="en-US" sz="2000" b="1" dirty="0" smtClean="0">
                <a:solidFill>
                  <a:srgbClr val="FF0000"/>
                </a:solidFill>
              </a:rPr>
              <a:t> &gt; </a:t>
            </a:r>
            <a:r>
              <a:rPr lang="en-US" sz="2000" b="1" dirty="0" err="1" smtClean="0">
                <a:solidFill>
                  <a:srgbClr val="FF0000"/>
                </a:solidFill>
              </a:rPr>
              <a:t>Ib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1663700" indent="-1663700">
              <a:spcBef>
                <a:spcPts val="0"/>
              </a:spcBef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1663700" indent="-1663700">
              <a:spcBef>
                <a:spcPts val="0"/>
              </a:spcBef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1663700" indent="-1663700">
              <a:spcBef>
                <a:spcPts val="0"/>
              </a:spcBef>
              <a:buNone/>
            </a:pPr>
            <a:endParaRPr lang="en-US" sz="22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22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2200" b="1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200" b="1" dirty="0"/>
              <a:t>	</a:t>
            </a:r>
            <a:endParaRPr lang="en-US" sz="2200" b="1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2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944122"/>
              </p:ext>
            </p:extLst>
          </p:nvPr>
        </p:nvGraphicFramePr>
        <p:xfrm>
          <a:off x="3886200" y="1066800"/>
          <a:ext cx="24384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267200" y="1905000"/>
            <a:ext cx="5334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Ia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10200" y="1905000"/>
            <a:ext cx="609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Ib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1000" y="2256020"/>
            <a:ext cx="609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k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4762184" y="2247584"/>
            <a:ext cx="685006" cy="142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3886200" y="2590800"/>
            <a:ext cx="1219200" cy="82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V="1">
            <a:off x="5105400" y="2590800"/>
            <a:ext cx="1219200" cy="82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657600" y="2667000"/>
            <a:ext cx="1524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Bag. </a:t>
            </a:r>
            <a:r>
              <a:rPr lang="en-US" sz="1800" b="1" dirty="0" err="1" smtClean="0">
                <a:solidFill>
                  <a:schemeClr val="tx1"/>
                </a:solidFill>
              </a:rPr>
              <a:t>Kiri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53000" y="2667000"/>
            <a:ext cx="19812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Bag. </a:t>
            </a:r>
            <a:r>
              <a:rPr lang="en-US" sz="1800" b="1" dirty="0" err="1" smtClean="0">
                <a:solidFill>
                  <a:schemeClr val="tx1"/>
                </a:solidFill>
              </a:rPr>
              <a:t>Kanan</a:t>
            </a:r>
            <a:endParaRPr lang="en-US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341394"/>
              </p:ext>
            </p:extLst>
          </p:nvPr>
        </p:nvGraphicFramePr>
        <p:xfrm>
          <a:off x="1447800" y="3931921"/>
          <a:ext cx="12192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1752600" y="4869181"/>
            <a:ext cx="609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Ib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35394" y="5181600"/>
            <a:ext cx="609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Ia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4059740"/>
            <a:ext cx="5448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+mn-lt"/>
              </a:rPr>
              <a:t>Angka</a:t>
            </a:r>
            <a:r>
              <a:rPr lang="en-US" sz="2000" b="1" dirty="0">
                <a:latin typeface="+mn-lt"/>
              </a:rPr>
              <a:t> 7 </a:t>
            </a:r>
            <a:r>
              <a:rPr lang="en-US" sz="2000" b="1" dirty="0" err="1">
                <a:latin typeface="+mn-lt"/>
              </a:rPr>
              <a:t>ditemukan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pada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n-lt"/>
              </a:rPr>
              <a:t>indeks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 ke-2</a:t>
            </a:r>
            <a:r>
              <a:rPr lang="en-US" sz="2000" b="1" dirty="0">
                <a:latin typeface="+mn-lt"/>
              </a:rPr>
              <a:t>, </a:t>
            </a:r>
            <a:r>
              <a:rPr lang="en-US" sz="2000" b="1" dirty="0" err="1">
                <a:latin typeface="+mn-lt"/>
              </a:rPr>
              <a:t>dan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pada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looping ke-3</a:t>
            </a:r>
          </a:p>
          <a:p>
            <a:endParaRPr lang="en-US" sz="2000" dirty="0"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03438" y="5486400"/>
            <a:ext cx="609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k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8" grpId="0"/>
      <p:bldP spid="9" grpId="0"/>
      <p:bldP spid="16" grpId="0"/>
      <p:bldP spid="17" grpId="0"/>
      <p:bldP spid="15" grpId="0"/>
      <p:bldP spid="18" grpId="0"/>
      <p:bldP spid="6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Illustrasi</a:t>
            </a:r>
            <a:r>
              <a:rPr lang="en-US" dirty="0" smtClean="0"/>
              <a:t>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143000"/>
            <a:ext cx="7772400" cy="4953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err="1" smtClean="0"/>
              <a:t>Mis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Dicari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angka</a:t>
            </a:r>
            <a:r>
              <a:rPr lang="en-US" sz="2000" b="1" dirty="0" smtClean="0"/>
              <a:t> 7 </a:t>
            </a:r>
            <a:r>
              <a:rPr lang="en-US" sz="2000" b="1" dirty="0" err="1" smtClean="0"/>
              <a:t>menggunakan</a:t>
            </a:r>
            <a:r>
              <a:rPr lang="en-US" sz="2000" b="1" dirty="0" smtClean="0"/>
              <a:t> Binary Search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/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b="1" dirty="0"/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b="1" dirty="0"/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b="1" dirty="0"/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b="1" dirty="0"/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b="1" dirty="0" err="1" smtClean="0"/>
              <a:t>Angka</a:t>
            </a:r>
            <a:r>
              <a:rPr lang="en-US" sz="2000" b="1" dirty="0" smtClean="0"/>
              <a:t> 7 </a:t>
            </a:r>
            <a:r>
              <a:rPr lang="en-US" sz="2000" b="1" dirty="0" err="1" smtClean="0"/>
              <a:t>ditemukan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indeks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ke-2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b="1" dirty="0" smtClean="0"/>
              <a:t>Data yang </a:t>
            </a:r>
            <a:r>
              <a:rPr lang="en-US" sz="2000" b="1" dirty="0" err="1" smtClean="0"/>
              <a:t>dicari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ditemukan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pada</a:t>
            </a:r>
            <a:r>
              <a:rPr lang="en-US" sz="2000" b="1" dirty="0" smtClean="0"/>
              <a:t> looping ke-</a:t>
            </a:r>
            <a:r>
              <a:rPr lang="en-US" sz="2000" b="1" dirty="0" smtClean="0">
                <a:solidFill>
                  <a:srgbClr val="FF0000"/>
                </a:solidFill>
              </a:rPr>
              <a:t>3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harga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Ia</a:t>
            </a:r>
            <a:r>
              <a:rPr lang="en-US" sz="2000" b="1" dirty="0" smtClean="0"/>
              <a:t> = </a:t>
            </a:r>
            <a:r>
              <a:rPr lang="en-US" sz="2000" b="1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Ib</a:t>
            </a:r>
            <a:r>
              <a:rPr lang="en-US" sz="2000" b="1" dirty="0" smtClean="0"/>
              <a:t> = </a:t>
            </a:r>
            <a:r>
              <a:rPr lang="en-US" sz="2000" b="1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37101"/>
              </p:ext>
            </p:extLst>
          </p:nvPr>
        </p:nvGraphicFramePr>
        <p:xfrm>
          <a:off x="2057400" y="1752600"/>
          <a:ext cx="6096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405064" y="2695576"/>
            <a:ext cx="609600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Ia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14904" y="2667000"/>
            <a:ext cx="381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7" name="Rectangle 6"/>
          <p:cNvSpPr/>
          <p:nvPr/>
        </p:nvSpPr>
        <p:spPr>
          <a:xfrm>
            <a:off x="7281864" y="2667000"/>
            <a:ext cx="5334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Ib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00296" y="3071814"/>
            <a:ext cx="609600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Ia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0" y="3028950"/>
            <a:ext cx="5334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Ib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66976" y="3348040"/>
            <a:ext cx="381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52832" y="3657600"/>
            <a:ext cx="533400" cy="2514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Ib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14736" y="4040504"/>
            <a:ext cx="609600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Ia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90936" y="4345304"/>
            <a:ext cx="381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400962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4" grpId="0"/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/>
              <a:t>Algoritma</a:t>
            </a:r>
            <a:r>
              <a:rPr lang="en-US" sz="3200" b="1" dirty="0" smtClean="0"/>
              <a:t> Binary Search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924800" cy="5410200"/>
          </a:xfrm>
        </p:spPr>
        <p:txBody>
          <a:bodyPr>
            <a:normAutofit fontScale="55000" lnSpcReduction="20000"/>
          </a:bodyPr>
          <a:lstStyle/>
          <a:p>
            <a:pPr marL="2624138" indent="-2624138">
              <a:spcBef>
                <a:spcPts val="0"/>
              </a:spcBef>
              <a:buNone/>
            </a:pPr>
            <a:r>
              <a:rPr lang="en-US" sz="2400" b="1" u="sng" dirty="0" smtClean="0"/>
              <a:t>Procedure</a:t>
            </a:r>
            <a:r>
              <a:rPr lang="en-US" sz="2400" b="1" dirty="0" smtClean="0"/>
              <a:t> </a:t>
            </a:r>
            <a:r>
              <a:rPr lang="en-US" sz="2400" b="1" dirty="0"/>
              <a:t> 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BinarySearch</a:t>
            </a:r>
            <a:r>
              <a:rPr lang="en-US" sz="2400" b="1" dirty="0" smtClean="0"/>
              <a:t> (</a:t>
            </a:r>
            <a:r>
              <a:rPr lang="en-US" sz="2400" b="1" u="sng" dirty="0" smtClean="0"/>
              <a:t>Input </a:t>
            </a:r>
            <a:r>
              <a:rPr lang="en-US" sz="2400" b="1" dirty="0" smtClean="0"/>
              <a:t>   </a:t>
            </a:r>
            <a:r>
              <a:rPr lang="en-US" sz="2400" b="1" dirty="0" err="1" smtClean="0"/>
              <a:t>NamaArray</a:t>
            </a:r>
            <a:r>
              <a:rPr lang="en-US" sz="2400" b="1" dirty="0" smtClean="0"/>
              <a:t> : </a:t>
            </a:r>
            <a:r>
              <a:rPr lang="en-US" sz="2400" b="1" dirty="0" err="1" smtClean="0"/>
              <a:t>TipeArray</a:t>
            </a:r>
            <a:r>
              <a:rPr lang="en-US" sz="2400" b="1" dirty="0" smtClean="0"/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{I.S. :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elemen</a:t>
            </a:r>
            <a:r>
              <a:rPr lang="en-US" sz="2400" b="1" i="1" dirty="0" smtClean="0">
                <a:solidFill>
                  <a:srgbClr val="0070C0"/>
                </a:solidFill>
              </a:rPr>
              <a:t> array [1..MaksArray]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yg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terurut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secara</a:t>
            </a:r>
            <a:r>
              <a:rPr lang="en-US" sz="2400" b="1" i="1" dirty="0" smtClean="0">
                <a:solidFill>
                  <a:srgbClr val="0070C0"/>
                </a:solidFill>
              </a:rPr>
              <a:t> ascending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sudah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terdefinisi</a:t>
            </a:r>
            <a:r>
              <a:rPr lang="en-US" sz="2400" b="1" i="1" dirty="0" smtClean="0">
                <a:solidFill>
                  <a:srgbClr val="0070C0"/>
                </a:solidFill>
              </a:rPr>
              <a:t>}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{F.S. :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menampilkan</a:t>
            </a:r>
            <a:r>
              <a:rPr lang="en-US" sz="2400" b="1" i="1" dirty="0" smtClean="0">
                <a:solidFill>
                  <a:srgbClr val="0070C0"/>
                </a:solidFill>
              </a:rPr>
              <a:t> data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yg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dicari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ditemukan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atau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tidak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ditemukan</a:t>
            </a:r>
            <a:r>
              <a:rPr lang="en-US" sz="2400" b="1" i="1" dirty="0" smtClean="0">
                <a:solidFill>
                  <a:srgbClr val="0070C0"/>
                </a:solidFill>
              </a:rPr>
              <a:t>}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u="sng" dirty="0" err="1" smtClean="0"/>
              <a:t>Kamus</a:t>
            </a:r>
            <a:r>
              <a:rPr lang="en-US" sz="2400" b="1" u="sng" dirty="0" smtClean="0"/>
              <a:t>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Ia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Ib</a:t>
            </a:r>
            <a:r>
              <a:rPr lang="en-US" sz="2400" b="1" dirty="0" smtClean="0"/>
              <a:t>, k  	:  </a:t>
            </a:r>
            <a:r>
              <a:rPr lang="en-US" sz="2400" b="1" u="sng" dirty="0" smtClean="0"/>
              <a:t>integer</a:t>
            </a:r>
            <a:r>
              <a:rPr lang="en-US" sz="2400" b="1" dirty="0" smtClean="0"/>
              <a:t>          </a:t>
            </a:r>
            <a:r>
              <a:rPr lang="en-US" sz="2400" b="1" i="1" dirty="0" smtClean="0"/>
              <a:t>{</a:t>
            </a:r>
            <a:r>
              <a:rPr lang="en-US" sz="2400" b="1" i="1" dirty="0" err="1" smtClean="0"/>
              <a:t>Ia</a:t>
            </a:r>
            <a:r>
              <a:rPr lang="en-US" sz="2400" b="1" i="1" dirty="0" smtClean="0"/>
              <a:t>=</a:t>
            </a:r>
            <a:r>
              <a:rPr lang="en-US" sz="2400" b="1" i="1" dirty="0" err="1" smtClean="0"/>
              <a:t>indeks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bawah</a:t>
            </a:r>
            <a:r>
              <a:rPr lang="en-US" sz="2400" b="1" i="1" dirty="0" smtClean="0"/>
              <a:t>, </a:t>
            </a:r>
            <a:r>
              <a:rPr lang="en-US" sz="2400" b="1" i="1" dirty="0" err="1" smtClean="0"/>
              <a:t>Ib</a:t>
            </a:r>
            <a:r>
              <a:rPr lang="en-US" sz="2400" b="1" i="1" dirty="0" smtClean="0"/>
              <a:t>=</a:t>
            </a:r>
            <a:r>
              <a:rPr lang="en-US" sz="2400" b="1" i="1" dirty="0" err="1" smtClean="0"/>
              <a:t>indeks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atas</a:t>
            </a:r>
            <a:r>
              <a:rPr lang="en-US" sz="2400" b="1" i="1" dirty="0" smtClean="0"/>
              <a:t>, k=</a:t>
            </a:r>
            <a:r>
              <a:rPr lang="en-US" sz="2400" b="1" i="1" dirty="0" err="1" smtClean="0"/>
              <a:t>posisi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tengah</a:t>
            </a:r>
            <a:r>
              <a:rPr lang="en-US" sz="2400" b="1" i="1" dirty="0" smtClean="0"/>
              <a:t>}</a:t>
            </a:r>
            <a:endParaRPr lang="en-US" sz="2400" b="1" i="1" u="sng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/>
              <a:t>	</a:t>
            </a:r>
            <a:r>
              <a:rPr lang="en-US" sz="2400" b="1" dirty="0" err="1"/>
              <a:t>K</a:t>
            </a:r>
            <a:r>
              <a:rPr lang="en-US" sz="2400" b="1" dirty="0" err="1" smtClean="0"/>
              <a:t>etemu</a:t>
            </a:r>
            <a:r>
              <a:rPr lang="en-US" sz="2400" b="1" dirty="0" smtClean="0"/>
              <a:t>  	:  </a:t>
            </a:r>
            <a:r>
              <a:rPr lang="en-US" sz="2400" b="1" u="sng" dirty="0" err="1" smtClean="0"/>
              <a:t>boolean</a:t>
            </a:r>
            <a:endParaRPr lang="en-US" sz="2400" b="1" u="sng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DataCari</a:t>
            </a:r>
            <a:r>
              <a:rPr lang="en-US" sz="2400" b="1" dirty="0" smtClean="0"/>
              <a:t>  	:  </a:t>
            </a:r>
            <a:r>
              <a:rPr lang="en-US" sz="2400" b="1" dirty="0" err="1" smtClean="0"/>
              <a:t>tipedata</a:t>
            </a:r>
            <a:endParaRPr lang="en-US" sz="2400" b="1" dirty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u="sng" dirty="0" err="1" smtClean="0"/>
              <a:t>Algoritma</a:t>
            </a:r>
            <a:r>
              <a:rPr lang="en-US" sz="2400" b="1" u="sng" dirty="0" smtClean="0"/>
              <a:t>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/>
              <a:t>	</a:t>
            </a:r>
            <a:r>
              <a:rPr lang="en-US" sz="2400" b="1" u="sng" dirty="0" smtClean="0"/>
              <a:t>Input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DataCari</a:t>
            </a:r>
            <a:r>
              <a:rPr lang="en-US" sz="2400" b="1" dirty="0" smtClean="0"/>
              <a:t>)</a:t>
            </a:r>
            <a:endParaRPr lang="en-US" sz="2400" b="1" dirty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Ia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2" charset="2"/>
              </a:rPr>
              <a:t> 1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>
                <a:sym typeface="Wingdings" pitchFamily="2" charset="2"/>
              </a:rPr>
              <a:t>	</a:t>
            </a:r>
            <a:r>
              <a:rPr lang="en-US" sz="2400" b="1" dirty="0" err="1" smtClean="0">
                <a:sym typeface="Wingdings" pitchFamily="2" charset="2"/>
              </a:rPr>
              <a:t>Ib</a:t>
            </a:r>
            <a:r>
              <a:rPr lang="en-US" sz="2400" b="1" dirty="0" smtClean="0">
                <a:sym typeface="Wingdings" pitchFamily="2" charset="2"/>
              </a:rPr>
              <a:t>  </a:t>
            </a:r>
            <a:r>
              <a:rPr lang="en-US" sz="2400" b="1" dirty="0" err="1" smtClean="0">
                <a:sym typeface="Wingdings" pitchFamily="2" charset="2"/>
              </a:rPr>
              <a:t>MaksArray</a:t>
            </a:r>
            <a:endParaRPr lang="en-US" sz="2400" b="1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err="1">
                <a:sym typeface="Wingdings" pitchFamily="2" charset="2"/>
              </a:rPr>
              <a:t>K</a:t>
            </a:r>
            <a:r>
              <a:rPr lang="en-US" sz="2400" b="1" dirty="0" err="1" smtClean="0">
                <a:sym typeface="Wingdings" pitchFamily="2" charset="2"/>
              </a:rPr>
              <a:t>etemu</a:t>
            </a:r>
            <a:r>
              <a:rPr lang="en-US" sz="2400" b="1" dirty="0" smtClean="0">
                <a:sym typeface="Wingdings" pitchFamily="2" charset="2"/>
              </a:rPr>
              <a:t>  false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u="sng" dirty="0">
                <a:sym typeface="Wingdings" pitchFamily="2" charset="2"/>
              </a:rPr>
              <a:t>W</a:t>
            </a:r>
            <a:r>
              <a:rPr lang="en-US" sz="2400" b="1" u="sng" dirty="0" smtClean="0">
                <a:sym typeface="Wingdings" pitchFamily="2" charset="2"/>
              </a:rPr>
              <a:t>hile</a:t>
            </a:r>
            <a:r>
              <a:rPr lang="en-US" sz="2400" b="1" dirty="0" smtClean="0">
                <a:sym typeface="Wingdings" pitchFamily="2" charset="2"/>
              </a:rPr>
              <a:t> (</a:t>
            </a:r>
            <a:r>
              <a:rPr lang="en-US" sz="2400" b="1" u="sng" dirty="0">
                <a:sym typeface="Wingdings" pitchFamily="2" charset="2"/>
              </a:rPr>
              <a:t>N</a:t>
            </a:r>
            <a:r>
              <a:rPr lang="en-US" sz="2400" b="1" u="sng" dirty="0" smtClean="0">
                <a:sym typeface="Wingdings" pitchFamily="2" charset="2"/>
              </a:rPr>
              <a:t>ot</a:t>
            </a:r>
            <a:r>
              <a:rPr lang="en-US" sz="2400" b="1" dirty="0" smtClean="0">
                <a:sym typeface="Wingdings" pitchFamily="2" charset="2"/>
              </a:rPr>
              <a:t>  </a:t>
            </a:r>
            <a:r>
              <a:rPr lang="en-US" sz="2400" b="1" dirty="0" err="1" smtClean="0">
                <a:sym typeface="Wingdings" pitchFamily="2" charset="2"/>
              </a:rPr>
              <a:t>Ketemu</a:t>
            </a:r>
            <a:r>
              <a:rPr lang="en-US" sz="2400" b="1" dirty="0" smtClean="0">
                <a:sym typeface="Wingdings" pitchFamily="2" charset="2"/>
              </a:rPr>
              <a:t>) </a:t>
            </a:r>
            <a:r>
              <a:rPr lang="en-US" sz="2400" b="1" u="sng" dirty="0" smtClean="0">
                <a:sym typeface="Wingdings" pitchFamily="2" charset="2"/>
              </a:rPr>
              <a:t>and</a:t>
            </a:r>
            <a:r>
              <a:rPr lang="en-US" sz="2400" b="1" dirty="0" smtClean="0">
                <a:sym typeface="Wingdings" pitchFamily="2" charset="2"/>
              </a:rPr>
              <a:t> (</a:t>
            </a:r>
            <a:r>
              <a:rPr lang="en-US" sz="2400" b="1" dirty="0" err="1" smtClean="0">
                <a:sym typeface="Wingdings" pitchFamily="2" charset="2"/>
              </a:rPr>
              <a:t>Ia</a:t>
            </a:r>
            <a:r>
              <a:rPr lang="en-US" sz="2400" b="1" dirty="0" smtClean="0">
                <a:sym typeface="Wingdings" pitchFamily="2" charset="2"/>
              </a:rPr>
              <a:t> ≤ </a:t>
            </a:r>
            <a:r>
              <a:rPr lang="en-US" sz="2400" b="1" dirty="0" err="1" smtClean="0">
                <a:sym typeface="Wingdings" pitchFamily="2" charset="2"/>
              </a:rPr>
              <a:t>Ib</a:t>
            </a:r>
            <a:r>
              <a:rPr lang="en-US" sz="2400" b="1" dirty="0" smtClean="0">
                <a:sym typeface="Wingdings" pitchFamily="2" charset="2"/>
              </a:rPr>
              <a:t>) </a:t>
            </a:r>
            <a:r>
              <a:rPr lang="en-US" sz="2400" b="1" u="sng" dirty="0" smtClean="0">
                <a:sym typeface="Wingdings" pitchFamily="2" charset="2"/>
              </a:rPr>
              <a:t>do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>
                <a:sym typeface="Wingdings" pitchFamily="2" charset="2"/>
              </a:rPr>
              <a:t>		k   (</a:t>
            </a:r>
            <a:r>
              <a:rPr lang="en-US" sz="2400" b="1" dirty="0" err="1" smtClean="0">
                <a:sym typeface="Wingdings" pitchFamily="2" charset="2"/>
              </a:rPr>
              <a:t>Ia</a:t>
            </a:r>
            <a:r>
              <a:rPr lang="en-US" sz="2400" b="1" dirty="0" smtClean="0">
                <a:sym typeface="Wingdings" pitchFamily="2" charset="2"/>
              </a:rPr>
              <a:t> + </a:t>
            </a:r>
            <a:r>
              <a:rPr lang="en-US" sz="2400" b="1" dirty="0" err="1" smtClean="0">
                <a:sym typeface="Wingdings" pitchFamily="2" charset="2"/>
              </a:rPr>
              <a:t>Ib</a:t>
            </a:r>
            <a:r>
              <a:rPr lang="en-US" sz="2400" b="1" dirty="0" smtClean="0">
                <a:sym typeface="Wingdings" pitchFamily="2" charset="2"/>
              </a:rPr>
              <a:t>) </a:t>
            </a:r>
            <a:r>
              <a:rPr lang="en-US" sz="2400" b="1" u="sng" dirty="0" smtClean="0">
                <a:sym typeface="Wingdings" pitchFamily="2" charset="2"/>
              </a:rPr>
              <a:t>div</a:t>
            </a:r>
            <a:r>
              <a:rPr lang="en-US" sz="2400" b="1" dirty="0" smtClean="0">
                <a:sym typeface="Wingdings" pitchFamily="2" charset="2"/>
              </a:rPr>
              <a:t> 2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I</a:t>
            </a:r>
            <a:r>
              <a:rPr lang="en-US" sz="2400" b="1" u="sng" dirty="0" smtClean="0">
                <a:sym typeface="Wingdings" pitchFamily="2" charset="2"/>
              </a:rPr>
              <a:t>f </a:t>
            </a:r>
            <a:r>
              <a:rPr lang="en-US" sz="2400" b="1" dirty="0" smtClean="0">
                <a:sym typeface="Wingdings" pitchFamily="2" charset="2"/>
              </a:rPr>
              <a:t>(</a:t>
            </a:r>
            <a:r>
              <a:rPr lang="en-US" sz="2400" b="1" dirty="0" err="1" smtClean="0">
                <a:sym typeface="Wingdings" pitchFamily="2" charset="2"/>
              </a:rPr>
              <a:t>NamaArray</a:t>
            </a:r>
            <a:r>
              <a:rPr lang="en-US" sz="2400" b="1" dirty="0" smtClean="0">
                <a:sym typeface="Wingdings" pitchFamily="2" charset="2"/>
              </a:rPr>
              <a:t>(k) = </a:t>
            </a:r>
            <a:r>
              <a:rPr lang="en-US" sz="2400" b="1" dirty="0" err="1" smtClean="0">
                <a:sym typeface="Wingdings" pitchFamily="2" charset="2"/>
              </a:rPr>
              <a:t>DataCari</a:t>
            </a:r>
            <a:r>
              <a:rPr lang="en-US" sz="2400" b="1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  </a:t>
            </a:r>
            <a:r>
              <a:rPr lang="en-US" sz="2400" b="1" u="sng" dirty="0">
                <a:sym typeface="Wingdings" pitchFamily="2" charset="2"/>
              </a:rPr>
              <a:t>T</a:t>
            </a:r>
            <a:r>
              <a:rPr lang="en-US" sz="2400" b="1" u="sng" dirty="0" smtClean="0">
                <a:sym typeface="Wingdings" pitchFamily="2" charset="2"/>
              </a:rPr>
              <a:t>hen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      </a:t>
            </a:r>
            <a:r>
              <a:rPr lang="en-US" sz="2400" b="1" dirty="0" err="1" smtClean="0">
                <a:sym typeface="Wingdings" pitchFamily="2" charset="2"/>
              </a:rPr>
              <a:t>Ketemu</a:t>
            </a:r>
            <a:r>
              <a:rPr lang="en-US" sz="2400" b="1" dirty="0" smtClean="0">
                <a:sym typeface="Wingdings" pitchFamily="2" charset="2"/>
              </a:rPr>
              <a:t>   true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  </a:t>
            </a:r>
            <a:r>
              <a:rPr lang="en-US" sz="2400" b="1" u="sng" dirty="0">
                <a:sym typeface="Wingdings" pitchFamily="2" charset="2"/>
              </a:rPr>
              <a:t>E</a:t>
            </a:r>
            <a:r>
              <a:rPr lang="en-US" sz="2400" b="1" u="sng" dirty="0" smtClean="0">
                <a:sym typeface="Wingdings" pitchFamily="2" charset="2"/>
              </a:rPr>
              <a:t>lse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      </a:t>
            </a:r>
            <a:r>
              <a:rPr lang="en-US" sz="2400" b="1" u="sng" dirty="0" smtClean="0">
                <a:sym typeface="Wingdings" pitchFamily="2" charset="2"/>
              </a:rPr>
              <a:t>If </a:t>
            </a:r>
            <a:r>
              <a:rPr lang="en-US" sz="2400" b="1" dirty="0" smtClean="0">
                <a:sym typeface="Wingdings" pitchFamily="2" charset="2"/>
              </a:rPr>
              <a:t>(</a:t>
            </a:r>
            <a:r>
              <a:rPr lang="en-US" sz="2400" b="1" dirty="0" err="1" smtClean="0">
                <a:sym typeface="Wingdings" pitchFamily="2" charset="2"/>
              </a:rPr>
              <a:t>NamaArray</a:t>
            </a:r>
            <a:r>
              <a:rPr lang="en-US" sz="2400" b="1" dirty="0" smtClean="0">
                <a:sym typeface="Wingdings" pitchFamily="2" charset="2"/>
              </a:rPr>
              <a:t>(k) &lt; </a:t>
            </a:r>
            <a:r>
              <a:rPr lang="en-US" sz="2400" b="1" dirty="0" err="1" smtClean="0">
                <a:sym typeface="Wingdings" pitchFamily="2" charset="2"/>
              </a:rPr>
              <a:t>DataCari</a:t>
            </a:r>
            <a:r>
              <a:rPr lang="en-US" sz="2400" b="1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>
                <a:sym typeface="Wingdings" pitchFamily="2" charset="2"/>
              </a:rPr>
              <a:t>		        </a:t>
            </a:r>
            <a:r>
              <a:rPr lang="en-US" sz="2400" b="1" u="sng" dirty="0">
                <a:sym typeface="Wingdings" pitchFamily="2" charset="2"/>
              </a:rPr>
              <a:t>T</a:t>
            </a:r>
            <a:r>
              <a:rPr lang="en-US" sz="2400" b="1" u="sng" dirty="0" smtClean="0">
                <a:sym typeface="Wingdings" pitchFamily="2" charset="2"/>
              </a:rPr>
              <a:t>hen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>
                <a:sym typeface="Wingdings" pitchFamily="2" charset="2"/>
              </a:rPr>
              <a:t>		      </a:t>
            </a:r>
            <a:r>
              <a:rPr lang="en-US" sz="2400" b="1" dirty="0">
                <a:sym typeface="Wingdings" pitchFamily="2" charset="2"/>
              </a:rPr>
              <a:t> </a:t>
            </a:r>
            <a:r>
              <a:rPr lang="en-US" sz="2400" b="1" dirty="0" smtClean="0">
                <a:sym typeface="Wingdings" pitchFamily="2" charset="2"/>
              </a:rPr>
              <a:t>     </a:t>
            </a:r>
            <a:r>
              <a:rPr lang="en-US" sz="2400" b="1" dirty="0" err="1" smtClean="0">
                <a:sym typeface="Wingdings" pitchFamily="2" charset="2"/>
              </a:rPr>
              <a:t>Ia</a:t>
            </a:r>
            <a:r>
              <a:rPr lang="en-US" sz="2400" b="1" dirty="0" smtClean="0">
                <a:sym typeface="Wingdings" pitchFamily="2" charset="2"/>
              </a:rPr>
              <a:t>    k + 1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>
                <a:sym typeface="Wingdings" pitchFamily="2" charset="2"/>
              </a:rPr>
              <a:t>		        </a:t>
            </a:r>
            <a:r>
              <a:rPr lang="en-US" sz="2400" b="1" u="sng" dirty="0" smtClean="0">
                <a:sym typeface="Wingdings" pitchFamily="2" charset="2"/>
              </a:rPr>
              <a:t>Else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>
                <a:sym typeface="Wingdings" pitchFamily="2" charset="2"/>
              </a:rPr>
              <a:t>		            </a:t>
            </a:r>
            <a:r>
              <a:rPr lang="en-US" sz="2400" b="1" dirty="0" err="1" smtClean="0">
                <a:sym typeface="Wingdings" pitchFamily="2" charset="2"/>
              </a:rPr>
              <a:t>Ib</a:t>
            </a:r>
            <a:r>
              <a:rPr lang="en-US" sz="2400" b="1" dirty="0" smtClean="0">
                <a:sym typeface="Wingdings" pitchFamily="2" charset="2"/>
              </a:rPr>
              <a:t>    k – 1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>
                <a:sym typeface="Wingdings" pitchFamily="2" charset="2"/>
              </a:rPr>
              <a:t>		      </a:t>
            </a:r>
            <a:r>
              <a:rPr lang="en-US" sz="2400" b="1" dirty="0" err="1" smtClean="0">
                <a:sym typeface="Wingdings" pitchFamily="2" charset="2"/>
              </a:rPr>
              <a:t>E</a:t>
            </a:r>
            <a:r>
              <a:rPr lang="en-US" sz="2400" b="1" u="sng" dirty="0" err="1" smtClean="0">
                <a:sym typeface="Wingdings" pitchFamily="2" charset="2"/>
              </a:rPr>
              <a:t>ndIf</a:t>
            </a:r>
            <a:endParaRPr lang="en-US" sz="2400" b="1" u="sng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</a:t>
            </a:r>
            <a:r>
              <a:rPr lang="en-US" sz="2400" b="1" u="sng" dirty="0" err="1" smtClean="0">
                <a:sym typeface="Wingdings" pitchFamily="2" charset="2"/>
              </a:rPr>
              <a:t>EndiI</a:t>
            </a:r>
            <a:endParaRPr lang="en-US" sz="2400" b="1" u="sng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u="sng" dirty="0" err="1" smtClean="0">
                <a:sym typeface="Wingdings" pitchFamily="2" charset="2"/>
              </a:rPr>
              <a:t>EndWhile</a:t>
            </a:r>
            <a:endParaRPr lang="en-US" sz="2400" b="1" u="sng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>
                <a:sym typeface="Wingdings" pitchFamily="2" charset="2"/>
              </a:rPr>
              <a:t>	</a:t>
            </a:r>
            <a:r>
              <a:rPr lang="en-US" sz="2400" b="1" u="sng" dirty="0">
                <a:sym typeface="Wingdings" pitchFamily="2" charset="2"/>
              </a:rPr>
              <a:t>I</a:t>
            </a:r>
            <a:r>
              <a:rPr lang="en-US" sz="2400" b="1" u="sng" dirty="0" smtClean="0">
                <a:sym typeface="Wingdings" pitchFamily="2" charset="2"/>
              </a:rPr>
              <a:t>f</a:t>
            </a:r>
            <a:r>
              <a:rPr lang="en-US" sz="2400" b="1" dirty="0" smtClean="0">
                <a:sym typeface="Wingdings" pitchFamily="2" charset="2"/>
              </a:rPr>
              <a:t> (</a:t>
            </a:r>
            <a:r>
              <a:rPr lang="en-US" sz="2400" b="1" dirty="0" err="1">
                <a:sym typeface="Wingdings" pitchFamily="2" charset="2"/>
              </a:rPr>
              <a:t>K</a:t>
            </a:r>
            <a:r>
              <a:rPr lang="en-US" sz="2400" b="1" dirty="0" err="1" smtClean="0">
                <a:sym typeface="Wingdings" pitchFamily="2" charset="2"/>
              </a:rPr>
              <a:t>etemu</a:t>
            </a:r>
            <a:r>
              <a:rPr lang="en-US" sz="2400" b="1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 </a:t>
            </a:r>
            <a:r>
              <a:rPr lang="en-US" sz="2400" b="1" dirty="0" smtClean="0">
                <a:sym typeface="Wingdings" pitchFamily="2" charset="2"/>
              </a:rPr>
              <a:t>  </a:t>
            </a:r>
            <a:r>
              <a:rPr lang="en-US" sz="2400" b="1" u="sng" dirty="0">
                <a:sym typeface="Wingdings" pitchFamily="2" charset="2"/>
              </a:rPr>
              <a:t>T</a:t>
            </a:r>
            <a:r>
              <a:rPr lang="en-US" sz="2400" b="1" u="sng" dirty="0" smtClean="0">
                <a:sym typeface="Wingdings" pitchFamily="2" charset="2"/>
              </a:rPr>
              <a:t>hen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</a:t>
            </a:r>
            <a:r>
              <a:rPr lang="en-US" sz="2400" b="1" u="sng" dirty="0" smtClean="0">
                <a:sym typeface="Wingdings" pitchFamily="2" charset="2"/>
              </a:rPr>
              <a:t>Output</a:t>
            </a:r>
            <a:r>
              <a:rPr lang="en-US" sz="2400" b="1" dirty="0" smtClean="0">
                <a:sym typeface="Wingdings" pitchFamily="2" charset="2"/>
              </a:rPr>
              <a:t>(</a:t>
            </a:r>
            <a:r>
              <a:rPr lang="en-US" sz="2400" b="1" dirty="0" err="1" smtClean="0">
                <a:sym typeface="Wingdings" pitchFamily="2" charset="2"/>
              </a:rPr>
              <a:t>DataCari</a:t>
            </a:r>
            <a:r>
              <a:rPr lang="en-US" sz="2400" b="1" dirty="0" smtClean="0">
                <a:sym typeface="Wingdings" pitchFamily="2" charset="2"/>
              </a:rPr>
              <a:t>,’   </a:t>
            </a:r>
            <a:r>
              <a:rPr lang="en-US" sz="2400" b="1" dirty="0" err="1" smtClean="0">
                <a:sym typeface="Wingdings" pitchFamily="2" charset="2"/>
              </a:rPr>
              <a:t>ditemukan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pada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indeks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ke</a:t>
            </a:r>
            <a:r>
              <a:rPr lang="en-US" sz="2400" b="1" dirty="0" smtClean="0">
                <a:sym typeface="Wingdings" pitchFamily="2" charset="2"/>
              </a:rPr>
              <a:t>-’,k)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   </a:t>
            </a:r>
            <a:r>
              <a:rPr lang="en-US" sz="2400" b="1" u="sng" dirty="0">
                <a:sym typeface="Wingdings" pitchFamily="2" charset="2"/>
              </a:rPr>
              <a:t>E</a:t>
            </a:r>
            <a:r>
              <a:rPr lang="en-US" sz="2400" b="1" u="sng" dirty="0" smtClean="0">
                <a:sym typeface="Wingdings" pitchFamily="2" charset="2"/>
              </a:rPr>
              <a:t>lse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dirty="0" smtClean="0">
                <a:sym typeface="Wingdings" pitchFamily="2" charset="2"/>
              </a:rPr>
              <a:t>	</a:t>
            </a:r>
            <a:r>
              <a:rPr lang="en-US" sz="2400" b="1" u="sng" dirty="0" smtClean="0">
                <a:sym typeface="Wingdings" pitchFamily="2" charset="2"/>
              </a:rPr>
              <a:t>Outpu</a:t>
            </a:r>
            <a:r>
              <a:rPr lang="en-US" sz="2400" b="1" dirty="0" smtClean="0">
                <a:sym typeface="Wingdings" pitchFamily="2" charset="2"/>
              </a:rPr>
              <a:t>t(</a:t>
            </a:r>
            <a:r>
              <a:rPr lang="en-US" sz="2400" b="1" dirty="0" err="1" smtClean="0">
                <a:sym typeface="Wingdings" pitchFamily="2" charset="2"/>
              </a:rPr>
              <a:t>DataCari</a:t>
            </a:r>
            <a:r>
              <a:rPr lang="en-US" sz="2400" b="1" dirty="0" smtClean="0">
                <a:sym typeface="Wingdings" pitchFamily="2" charset="2"/>
              </a:rPr>
              <a:t>,’   </a:t>
            </a:r>
            <a:r>
              <a:rPr lang="en-US" sz="2400" b="1" dirty="0" err="1" smtClean="0">
                <a:sym typeface="Wingdings" pitchFamily="2" charset="2"/>
              </a:rPr>
              <a:t>tidak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ditemukan</a:t>
            </a:r>
            <a:r>
              <a:rPr lang="en-US" sz="2400" b="1" dirty="0" smtClean="0">
                <a:sym typeface="Wingdings" pitchFamily="2" charset="2"/>
              </a:rPr>
              <a:t>’)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>
                <a:sym typeface="Wingdings" pitchFamily="2" charset="2"/>
              </a:rPr>
              <a:t>	</a:t>
            </a:r>
            <a:r>
              <a:rPr lang="en-US" sz="2400" b="1" u="sng" dirty="0" err="1" smtClean="0">
                <a:sym typeface="Wingdings" pitchFamily="2" charset="2"/>
              </a:rPr>
              <a:t>EndIf</a:t>
            </a:r>
            <a:endParaRPr lang="en-US" sz="2400" b="1" u="sng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u="sng" dirty="0" err="1" smtClean="0">
                <a:sym typeface="Wingdings" pitchFamily="2" charset="2"/>
              </a:rPr>
              <a:t>EndProcedure</a:t>
            </a:r>
            <a:endParaRPr lang="en-US" sz="2400" b="1" u="sng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algn="ctr"/>
            <a:r>
              <a:rPr lang="en-US" b="1" dirty="0" err="1" smtClean="0"/>
              <a:t>Metode</a:t>
            </a:r>
            <a:r>
              <a:rPr lang="en-US" b="1" dirty="0" smtClean="0"/>
              <a:t> Searching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848600" cy="399256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4000" b="1" dirty="0" smtClean="0"/>
              <a:t>Sequential Search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4000" b="1" dirty="0" smtClean="0"/>
              <a:t>Binary Search</a:t>
            </a:r>
            <a:endParaRPr lang="en-US" sz="40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algn="ctr"/>
            <a:r>
              <a:rPr lang="en-US" b="1" dirty="0" err="1" smtClean="0"/>
              <a:t>Definisi</a:t>
            </a:r>
            <a:r>
              <a:rPr lang="en-US" b="1" dirty="0" smtClean="0"/>
              <a:t> Sequential Search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90600"/>
            <a:ext cx="7543800" cy="5181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800" dirty="0" smtClean="0"/>
          </a:p>
          <a:p>
            <a:pPr marL="0" indent="0" algn="just">
              <a:buNone/>
            </a:pPr>
            <a:r>
              <a:rPr lang="en-US" sz="2800" b="1" dirty="0" smtClean="0"/>
              <a:t>Proses </a:t>
            </a:r>
            <a:r>
              <a:rPr lang="en-US" sz="2800" b="1" dirty="0" err="1" smtClean="0"/>
              <a:t>menemukan</a:t>
            </a:r>
            <a:r>
              <a:rPr lang="en-US" sz="2800" b="1" dirty="0" smtClean="0"/>
              <a:t> data </a:t>
            </a:r>
            <a:r>
              <a:rPr lang="en-US" sz="2800" b="1" dirty="0" err="1" smtClean="0"/>
              <a:t>dari</a:t>
            </a:r>
            <a:r>
              <a:rPr lang="en-US" sz="2800" b="1" dirty="0" smtClean="0"/>
              <a:t> array yang </a:t>
            </a:r>
            <a:r>
              <a:rPr lang="en-US" sz="2800" b="1" dirty="0" err="1" smtClean="0"/>
              <a:t>ditinjau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dengan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cara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menelusuri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satu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persatu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elemen</a:t>
            </a:r>
            <a:r>
              <a:rPr lang="en-US" sz="2800" b="1" dirty="0" smtClean="0"/>
              <a:t> array </a:t>
            </a:r>
            <a:r>
              <a:rPr lang="en-US" sz="2800" b="1" dirty="0" err="1" smtClean="0"/>
              <a:t>mulai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dari</a:t>
            </a:r>
            <a:r>
              <a:rPr lang="en-US" sz="2800" b="1" dirty="0" smtClean="0"/>
              <a:t>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elemen</a:t>
            </a:r>
            <a:r>
              <a:rPr lang="en-US" sz="2800" b="1" u="sng" dirty="0" smtClean="0">
                <a:solidFill>
                  <a:srgbClr val="FF0000"/>
                </a:solidFill>
              </a:rPr>
              <a:t> array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pertama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sampai</a:t>
            </a:r>
            <a:r>
              <a:rPr lang="en-US" sz="2800" b="1" dirty="0" smtClean="0"/>
              <a:t> data yang </a:t>
            </a:r>
            <a:r>
              <a:rPr lang="en-US" sz="2800" b="1" dirty="0" err="1" smtClean="0"/>
              <a:t>dicari</a:t>
            </a:r>
            <a:r>
              <a:rPr lang="en-US" sz="2800" b="1" dirty="0" smtClean="0"/>
              <a:t>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ditemukan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atau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sampai</a:t>
            </a:r>
            <a:r>
              <a:rPr lang="en-US" sz="2800" b="1" dirty="0" smtClean="0"/>
              <a:t>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seluruh</a:t>
            </a:r>
            <a:r>
              <a:rPr lang="en-US" sz="2800" b="1" u="sng" dirty="0" smtClean="0">
                <a:solidFill>
                  <a:srgbClr val="FF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elemen</a:t>
            </a:r>
            <a:r>
              <a:rPr lang="en-US" sz="2800" b="1" u="sng" dirty="0" smtClean="0">
                <a:solidFill>
                  <a:srgbClr val="FF0000"/>
                </a:solidFill>
              </a:rPr>
              <a:t> array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ditelusuri</a:t>
            </a:r>
            <a:endParaRPr lang="en-US" sz="2800" b="1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algn="ctr"/>
            <a:r>
              <a:rPr lang="en-US" dirty="0" smtClean="0"/>
              <a:t>Sequential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eriod"/>
            </a:pPr>
            <a:endParaRPr lang="en-US" sz="3200" b="1" dirty="0" smtClean="0"/>
          </a:p>
          <a:p>
            <a:pPr marL="514350" indent="-514350">
              <a:buAutoNum type="alphaLcPeriod"/>
            </a:pPr>
            <a:r>
              <a:rPr lang="en-US" sz="3200" b="1" dirty="0" smtClean="0"/>
              <a:t>Sequential Search </a:t>
            </a:r>
            <a:r>
              <a:rPr lang="en-US" sz="3200" b="1" dirty="0" err="1" smtClean="0">
                <a:solidFill>
                  <a:srgbClr val="FF0000"/>
                </a:solidFill>
              </a:rPr>
              <a:t>Tanpa</a:t>
            </a:r>
            <a:r>
              <a:rPr lang="en-US" sz="3200" b="1" dirty="0" smtClean="0">
                <a:solidFill>
                  <a:srgbClr val="FF0000"/>
                </a:solidFill>
              </a:rPr>
              <a:t> Boolean</a:t>
            </a:r>
          </a:p>
          <a:p>
            <a:pPr marL="514350" indent="-514350">
              <a:buNone/>
            </a:pPr>
            <a:r>
              <a:rPr lang="en-US" sz="3200" b="1" dirty="0" smtClean="0"/>
              <a:t>	- </a:t>
            </a:r>
            <a:r>
              <a:rPr lang="en-US" sz="3200" b="1" dirty="0" err="1" smtClean="0">
                <a:solidFill>
                  <a:srgbClr val="FF0000"/>
                </a:solidFill>
              </a:rPr>
              <a:t>Tanpa</a:t>
            </a:r>
            <a:r>
              <a:rPr lang="en-US" sz="3200" b="1" dirty="0" smtClean="0">
                <a:solidFill>
                  <a:srgbClr val="FF0000"/>
                </a:solidFill>
              </a:rPr>
              <a:t> Sentinel</a:t>
            </a:r>
          </a:p>
          <a:p>
            <a:pPr marL="514350" indent="-514350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- </a:t>
            </a:r>
            <a:r>
              <a:rPr lang="en-US" sz="3200" b="1" dirty="0" err="1" smtClean="0">
                <a:solidFill>
                  <a:srgbClr val="FF0000"/>
                </a:solidFill>
              </a:rPr>
              <a:t>Dengan</a:t>
            </a:r>
            <a:r>
              <a:rPr lang="en-US" sz="3200" b="1" dirty="0" smtClean="0">
                <a:solidFill>
                  <a:srgbClr val="FF0000"/>
                </a:solidFill>
              </a:rPr>
              <a:t> Sentinel</a:t>
            </a:r>
          </a:p>
          <a:p>
            <a:pPr marL="514350" indent="-514350">
              <a:buFont typeface="+mj-lt"/>
              <a:buAutoNum type="alphaLcPeriod" startAt="2"/>
            </a:pPr>
            <a:r>
              <a:rPr lang="en-US" sz="3200" b="1" dirty="0" smtClean="0"/>
              <a:t>Sequential Search </a:t>
            </a:r>
            <a:r>
              <a:rPr lang="en-US" sz="3200" b="1" dirty="0" err="1" smtClean="0">
                <a:solidFill>
                  <a:srgbClr val="FF0000"/>
                </a:solidFill>
              </a:rPr>
              <a:t>Dengan</a:t>
            </a:r>
            <a:r>
              <a:rPr lang="en-US" sz="3200" b="1" dirty="0" smtClean="0">
                <a:solidFill>
                  <a:srgbClr val="FF0000"/>
                </a:solidFill>
              </a:rPr>
              <a:t> Boolean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algn="ctr"/>
            <a:r>
              <a:rPr lang="en-US" dirty="0" smtClean="0"/>
              <a:t>Sequential Search </a:t>
            </a:r>
            <a:r>
              <a:rPr lang="en-US" dirty="0" err="1" smtClean="0"/>
              <a:t>Tanpa</a:t>
            </a:r>
            <a:r>
              <a:rPr lang="en-US" dirty="0" smtClean="0"/>
              <a:t> Boolean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143000"/>
            <a:ext cx="7772400" cy="4724400"/>
          </a:xfrm>
        </p:spPr>
        <p:txBody>
          <a:bodyPr>
            <a:noAutofit/>
          </a:bodyPr>
          <a:lstStyle/>
          <a:p>
            <a:pPr marL="284163" indent="-284163">
              <a:spcBef>
                <a:spcPts val="0"/>
              </a:spcBef>
              <a:buNone/>
            </a:pPr>
            <a:r>
              <a:rPr lang="en-US" sz="2300" b="1" dirty="0" smtClean="0"/>
              <a:t>	</a:t>
            </a:r>
          </a:p>
          <a:p>
            <a:pPr marL="284163" indent="-284163">
              <a:spcBef>
                <a:spcPts val="0"/>
              </a:spcBef>
              <a:buNone/>
            </a:pPr>
            <a:r>
              <a:rPr lang="en-US" sz="2300" b="1" dirty="0" err="1" smtClean="0"/>
              <a:t>Mis</a:t>
            </a:r>
            <a:r>
              <a:rPr lang="en-US" sz="2300" b="1" dirty="0" smtClean="0"/>
              <a:t>. </a:t>
            </a:r>
            <a:r>
              <a:rPr lang="en-US" sz="2300" b="1" dirty="0" err="1"/>
              <a:t>d</a:t>
            </a:r>
            <a:r>
              <a:rPr lang="en-US" sz="2300" b="1" dirty="0" err="1" smtClean="0"/>
              <a:t>iberikan</a:t>
            </a:r>
            <a:r>
              <a:rPr lang="en-US" sz="2300" b="1" dirty="0" smtClean="0"/>
              <a:t> data </a:t>
            </a:r>
            <a:r>
              <a:rPr lang="en-US" sz="2300" b="1" dirty="0" err="1" smtClean="0"/>
              <a:t>sebagai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berikut</a:t>
            </a:r>
            <a:r>
              <a:rPr lang="en-US" sz="2300" b="1" dirty="0" smtClean="0"/>
              <a:t>:</a:t>
            </a:r>
          </a:p>
          <a:p>
            <a:pPr marL="284163" indent="-284163">
              <a:spcBef>
                <a:spcPts val="0"/>
              </a:spcBef>
              <a:buNone/>
            </a:pPr>
            <a:endParaRPr lang="en-US" sz="2300" b="1" dirty="0"/>
          </a:p>
          <a:p>
            <a:pPr marL="284163" indent="-284163">
              <a:spcBef>
                <a:spcPts val="0"/>
              </a:spcBef>
              <a:buNone/>
            </a:pPr>
            <a:r>
              <a:rPr lang="en-US" sz="2300" b="1" dirty="0" smtClean="0"/>
              <a:t>    </a:t>
            </a:r>
            <a:r>
              <a:rPr lang="en-US" sz="2300" b="1" dirty="0" err="1" smtClean="0">
                <a:solidFill>
                  <a:srgbClr val="00B050"/>
                </a:solidFill>
              </a:rPr>
              <a:t>Angka</a:t>
            </a:r>
            <a:endParaRPr lang="en-US" sz="2300" b="1" dirty="0" smtClean="0">
              <a:solidFill>
                <a:srgbClr val="00B050"/>
              </a:solidFill>
            </a:endParaRPr>
          </a:p>
          <a:p>
            <a:pPr marL="284163" indent="-284163">
              <a:spcBef>
                <a:spcPts val="0"/>
              </a:spcBef>
              <a:buNone/>
            </a:pPr>
            <a:r>
              <a:rPr lang="en-US" sz="2300" b="1" dirty="0"/>
              <a:t>	</a:t>
            </a:r>
            <a:endParaRPr lang="en-US" sz="2300" b="1" dirty="0" smtClean="0"/>
          </a:p>
          <a:p>
            <a:pPr marL="284163" indent="0">
              <a:spcBef>
                <a:spcPts val="0"/>
              </a:spcBef>
              <a:buNone/>
            </a:pPr>
            <a:endParaRPr lang="en-US" sz="2300" b="1" dirty="0" smtClean="0"/>
          </a:p>
          <a:p>
            <a:pPr marL="284163" indent="0">
              <a:spcBef>
                <a:spcPts val="0"/>
              </a:spcBef>
              <a:buNone/>
            </a:pPr>
            <a:r>
              <a:rPr lang="en-US" sz="2300" b="1" dirty="0" err="1" smtClean="0"/>
              <a:t>Angka</a:t>
            </a:r>
            <a:r>
              <a:rPr lang="en-US" sz="2300" b="1" dirty="0" smtClean="0"/>
              <a:t> yang </a:t>
            </a:r>
            <a:r>
              <a:rPr lang="en-US" sz="2300" b="1" dirty="0" err="1" smtClean="0"/>
              <a:t>dicari</a:t>
            </a:r>
            <a:r>
              <a:rPr lang="en-US" sz="2300" b="1" dirty="0" smtClean="0"/>
              <a:t> : </a:t>
            </a:r>
            <a:r>
              <a:rPr lang="en-US" sz="2300" b="1" dirty="0" smtClean="0">
                <a:solidFill>
                  <a:srgbClr val="FF0000"/>
                </a:solidFill>
              </a:rPr>
              <a:t>9</a:t>
            </a:r>
          </a:p>
          <a:p>
            <a:pPr marL="284163" indent="0">
              <a:spcBef>
                <a:spcPts val="0"/>
              </a:spcBef>
              <a:buFontTx/>
              <a:buChar char="-"/>
            </a:pPr>
            <a:r>
              <a:rPr lang="en-US" sz="2300" b="1" dirty="0" smtClean="0"/>
              <a:t> </a:t>
            </a:r>
            <a:r>
              <a:rPr lang="en-US" sz="2300" b="1" dirty="0" err="1" smtClean="0"/>
              <a:t>Angka</a:t>
            </a:r>
            <a:r>
              <a:rPr lang="en-US" sz="2300" b="1" dirty="0" smtClean="0"/>
              <a:t>(1) = 9? </a:t>
            </a:r>
          </a:p>
          <a:p>
            <a:pPr marL="284163" indent="0">
              <a:spcBef>
                <a:spcPts val="0"/>
              </a:spcBef>
              <a:buFontTx/>
              <a:buChar char="-"/>
            </a:pPr>
            <a:r>
              <a:rPr lang="en-US" sz="2300" b="1" dirty="0" smtClean="0"/>
              <a:t> </a:t>
            </a:r>
            <a:r>
              <a:rPr lang="en-US" sz="2300" b="1" dirty="0" err="1" smtClean="0"/>
              <a:t>Angka</a:t>
            </a:r>
            <a:r>
              <a:rPr lang="en-US" sz="2300" b="1" dirty="0" smtClean="0"/>
              <a:t>(2) = 9? </a:t>
            </a:r>
          </a:p>
          <a:p>
            <a:pPr marL="284163" indent="0">
              <a:spcBef>
                <a:spcPts val="0"/>
              </a:spcBef>
              <a:buFontTx/>
              <a:buChar char="-"/>
            </a:pPr>
            <a:r>
              <a:rPr lang="en-US" sz="2300" b="1" dirty="0" smtClean="0"/>
              <a:t> </a:t>
            </a:r>
            <a:r>
              <a:rPr lang="en-US" sz="2300" b="1" dirty="0" err="1" smtClean="0"/>
              <a:t>Angka</a:t>
            </a:r>
            <a:r>
              <a:rPr lang="en-US" sz="2300" b="1" dirty="0" smtClean="0"/>
              <a:t>(3) = 9? </a:t>
            </a:r>
          </a:p>
          <a:p>
            <a:pPr marL="284163" indent="0">
              <a:spcBef>
                <a:spcPts val="0"/>
              </a:spcBef>
              <a:buNone/>
            </a:pPr>
            <a:r>
              <a:rPr lang="en-US" sz="2300" b="1" dirty="0"/>
              <a:t>	</a:t>
            </a:r>
            <a:endParaRPr lang="en-US" sz="2300" b="1" dirty="0" smtClean="0"/>
          </a:p>
          <a:p>
            <a:pPr marL="284163" indent="0" algn="just">
              <a:spcBef>
                <a:spcPts val="0"/>
              </a:spcBef>
              <a:buNone/>
            </a:pPr>
            <a:r>
              <a:rPr lang="en-US" sz="2300" b="1" dirty="0" err="1" smtClean="0"/>
              <a:t>Maka</a:t>
            </a:r>
            <a:r>
              <a:rPr lang="en-US" sz="2300" b="1" dirty="0" smtClean="0"/>
              <a:t> data yang </a:t>
            </a:r>
            <a:r>
              <a:rPr lang="en-US" sz="2300" b="1" dirty="0" err="1" smtClean="0"/>
              <a:t>dicari</a:t>
            </a:r>
            <a:r>
              <a:rPr lang="en-US" sz="2300" b="1" dirty="0" smtClean="0"/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ditemukan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pada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indeks</a:t>
            </a:r>
            <a:r>
              <a:rPr lang="en-US" sz="2300" b="1" dirty="0" smtClean="0">
                <a:solidFill>
                  <a:srgbClr val="FF0000"/>
                </a:solidFill>
              </a:rPr>
              <a:t> ke-3</a:t>
            </a:r>
            <a:endParaRPr lang="en-US" sz="2300" b="1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3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624433"/>
              </p:ext>
            </p:extLst>
          </p:nvPr>
        </p:nvGraphicFramePr>
        <p:xfrm>
          <a:off x="2743200" y="2179320"/>
          <a:ext cx="54102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78771" y="3610428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latin typeface="+mn-lt"/>
              </a:rPr>
              <a:t>F</a:t>
            </a:r>
            <a:endParaRPr lang="en-US" sz="23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8771" y="394616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latin typeface="+mn-lt"/>
              </a:rPr>
              <a:t>F</a:t>
            </a:r>
            <a:endParaRPr lang="en-US" sz="23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72251" y="4297180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latin typeface="+mn-lt"/>
              </a:rPr>
              <a:t>T</a:t>
            </a:r>
            <a:endParaRPr lang="en-US" sz="2300" b="1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58190" y="2179320"/>
            <a:ext cx="10668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5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41230" y="2179320"/>
            <a:ext cx="10668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1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23020" y="2179320"/>
            <a:ext cx="10668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9</a:t>
            </a:r>
            <a:endParaRPr lang="en-US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" y="-30162"/>
            <a:ext cx="9144000" cy="9445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/>
              <a:t>Algoritma</a:t>
            </a:r>
            <a:r>
              <a:rPr lang="en-US" sz="3200" b="1" dirty="0" smtClean="0"/>
              <a:t> Sequential Search </a:t>
            </a:r>
            <a:r>
              <a:rPr lang="en-US" sz="3200" b="1" dirty="0" err="1" smtClean="0"/>
              <a:t>Tanpa</a:t>
            </a:r>
            <a:r>
              <a:rPr lang="en-US" sz="3200" b="1" dirty="0" smtClean="0"/>
              <a:t> Sentinel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924800" cy="5105400"/>
          </a:xfrm>
        </p:spPr>
        <p:txBody>
          <a:bodyPr>
            <a:normAutofit/>
          </a:bodyPr>
          <a:lstStyle/>
          <a:p>
            <a:pPr marL="2624138" indent="-2624138">
              <a:spcBef>
                <a:spcPts val="0"/>
              </a:spcBef>
              <a:buNone/>
            </a:pPr>
            <a:r>
              <a:rPr lang="en-US" sz="1700" b="1" u="sng" dirty="0" smtClean="0"/>
              <a:t>Procedure</a:t>
            </a:r>
            <a:r>
              <a:rPr lang="en-US" sz="1700" b="1" dirty="0" smtClean="0"/>
              <a:t>   </a:t>
            </a:r>
            <a:r>
              <a:rPr lang="en-US" sz="1700" b="1" dirty="0" err="1" smtClean="0"/>
              <a:t>SequentialSearchTanpaSentinel</a:t>
            </a:r>
            <a:r>
              <a:rPr lang="en-US" sz="1700" b="1" dirty="0" smtClean="0"/>
              <a:t>(</a:t>
            </a:r>
            <a:r>
              <a:rPr lang="en-US" sz="1700" b="1" u="sng" dirty="0" smtClean="0"/>
              <a:t>Input</a:t>
            </a:r>
            <a:r>
              <a:rPr lang="en-US" sz="1700" b="1" dirty="0" smtClean="0"/>
              <a:t>  </a:t>
            </a:r>
            <a:r>
              <a:rPr lang="en-US" sz="1700" b="1" dirty="0" err="1" smtClean="0"/>
              <a:t>NamaArray</a:t>
            </a:r>
            <a:r>
              <a:rPr lang="en-US" sz="1700" b="1" dirty="0" smtClean="0"/>
              <a:t> : </a:t>
            </a:r>
            <a:r>
              <a:rPr lang="en-US" sz="1700" b="1" dirty="0" err="1" smtClean="0"/>
              <a:t>TipeArray</a:t>
            </a:r>
            <a:r>
              <a:rPr lang="en-US" sz="1700" b="1" dirty="0" smtClean="0"/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i="1" dirty="0" smtClean="0">
                <a:solidFill>
                  <a:srgbClr val="0070C0"/>
                </a:solidFill>
              </a:rPr>
              <a:t>{I.S. : </a:t>
            </a:r>
            <a:r>
              <a:rPr lang="en-US" sz="1700" b="1" i="1" dirty="0" err="1" smtClean="0">
                <a:solidFill>
                  <a:srgbClr val="0070C0"/>
                </a:solidFill>
              </a:rPr>
              <a:t>elemen</a:t>
            </a:r>
            <a:r>
              <a:rPr lang="en-US" sz="1700" b="1" i="1" dirty="0" smtClean="0">
                <a:solidFill>
                  <a:srgbClr val="0070C0"/>
                </a:solidFill>
              </a:rPr>
              <a:t> array [1..MaksArray] </a:t>
            </a:r>
            <a:r>
              <a:rPr lang="en-US" sz="1700" b="1" i="1" dirty="0" err="1" smtClean="0">
                <a:solidFill>
                  <a:srgbClr val="0070C0"/>
                </a:solidFill>
              </a:rPr>
              <a:t>sudah</a:t>
            </a:r>
            <a:r>
              <a:rPr lang="en-US" sz="1700" b="1" i="1" dirty="0" smtClean="0">
                <a:solidFill>
                  <a:srgbClr val="0070C0"/>
                </a:solidFill>
              </a:rPr>
              <a:t> </a:t>
            </a:r>
            <a:r>
              <a:rPr lang="en-US" sz="1700" b="1" i="1" dirty="0" err="1" smtClean="0">
                <a:solidFill>
                  <a:srgbClr val="0070C0"/>
                </a:solidFill>
              </a:rPr>
              <a:t>terdefinisi</a:t>
            </a:r>
            <a:r>
              <a:rPr lang="en-US" sz="1700" b="1" i="1" dirty="0" smtClean="0">
                <a:solidFill>
                  <a:srgbClr val="0070C0"/>
                </a:solidFill>
              </a:rPr>
              <a:t>}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i="1" dirty="0" smtClean="0">
                <a:solidFill>
                  <a:srgbClr val="0070C0"/>
                </a:solidFill>
              </a:rPr>
              <a:t>{F.S. : </a:t>
            </a:r>
            <a:r>
              <a:rPr lang="en-US" sz="1700" b="1" i="1" dirty="0" err="1" smtClean="0">
                <a:solidFill>
                  <a:srgbClr val="0070C0"/>
                </a:solidFill>
              </a:rPr>
              <a:t>menampilkan</a:t>
            </a:r>
            <a:r>
              <a:rPr lang="en-US" sz="1700" b="1" i="1" dirty="0" smtClean="0">
                <a:solidFill>
                  <a:srgbClr val="0070C0"/>
                </a:solidFill>
              </a:rPr>
              <a:t> data </a:t>
            </a:r>
            <a:r>
              <a:rPr lang="en-US" sz="1700" b="1" i="1" dirty="0" err="1" smtClean="0">
                <a:solidFill>
                  <a:srgbClr val="0070C0"/>
                </a:solidFill>
              </a:rPr>
              <a:t>yg</a:t>
            </a:r>
            <a:r>
              <a:rPr lang="en-US" sz="1700" b="1" i="1" dirty="0" smtClean="0">
                <a:solidFill>
                  <a:srgbClr val="0070C0"/>
                </a:solidFill>
              </a:rPr>
              <a:t> </a:t>
            </a:r>
            <a:r>
              <a:rPr lang="en-US" sz="1700" b="1" i="1" dirty="0" err="1" smtClean="0">
                <a:solidFill>
                  <a:srgbClr val="0070C0"/>
                </a:solidFill>
              </a:rPr>
              <a:t>dicari</a:t>
            </a:r>
            <a:r>
              <a:rPr lang="en-US" sz="1700" b="1" i="1" dirty="0" smtClean="0">
                <a:solidFill>
                  <a:srgbClr val="0070C0"/>
                </a:solidFill>
              </a:rPr>
              <a:t> </a:t>
            </a:r>
            <a:r>
              <a:rPr lang="en-US" sz="1700" b="1" i="1" dirty="0" err="1" smtClean="0">
                <a:solidFill>
                  <a:srgbClr val="0070C0"/>
                </a:solidFill>
              </a:rPr>
              <a:t>ditemukan</a:t>
            </a:r>
            <a:r>
              <a:rPr lang="en-US" sz="1700" b="1" i="1" dirty="0" smtClean="0">
                <a:solidFill>
                  <a:srgbClr val="0070C0"/>
                </a:solidFill>
              </a:rPr>
              <a:t> </a:t>
            </a:r>
            <a:r>
              <a:rPr lang="en-US" sz="1700" b="1" i="1" dirty="0" err="1" smtClean="0">
                <a:solidFill>
                  <a:srgbClr val="0070C0"/>
                </a:solidFill>
              </a:rPr>
              <a:t>atau</a:t>
            </a:r>
            <a:r>
              <a:rPr lang="en-US" sz="1700" b="1" i="1" dirty="0" smtClean="0">
                <a:solidFill>
                  <a:srgbClr val="0070C0"/>
                </a:solidFill>
              </a:rPr>
              <a:t> </a:t>
            </a:r>
            <a:r>
              <a:rPr lang="en-US" sz="1700" b="1" i="1" dirty="0" err="1" smtClean="0">
                <a:solidFill>
                  <a:srgbClr val="0070C0"/>
                </a:solidFill>
              </a:rPr>
              <a:t>tidak</a:t>
            </a:r>
            <a:r>
              <a:rPr lang="en-US" sz="1700" b="1" i="1" dirty="0" smtClean="0">
                <a:solidFill>
                  <a:srgbClr val="0070C0"/>
                </a:solidFill>
              </a:rPr>
              <a:t> </a:t>
            </a:r>
            <a:r>
              <a:rPr lang="en-US" sz="1700" b="1" i="1" dirty="0" err="1" smtClean="0">
                <a:solidFill>
                  <a:srgbClr val="0070C0"/>
                </a:solidFill>
              </a:rPr>
              <a:t>ditemukan</a:t>
            </a:r>
            <a:r>
              <a:rPr lang="en-US" sz="1700" b="1" i="1" dirty="0" smtClean="0">
                <a:solidFill>
                  <a:srgbClr val="0070C0"/>
                </a:solidFill>
              </a:rPr>
              <a:t>}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u="sng" dirty="0" err="1" smtClean="0"/>
              <a:t>Kamus</a:t>
            </a:r>
            <a:r>
              <a:rPr lang="en-US" sz="1700" b="1" u="sng" dirty="0" smtClean="0"/>
              <a:t>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dirty="0" smtClean="0"/>
              <a:t>	</a:t>
            </a:r>
            <a:r>
              <a:rPr lang="en-US" sz="1700" b="1" dirty="0" err="1" smtClean="0"/>
              <a:t>i</a:t>
            </a:r>
            <a:r>
              <a:rPr lang="en-US" sz="1700" b="1" dirty="0" smtClean="0"/>
              <a:t> : </a:t>
            </a:r>
            <a:r>
              <a:rPr lang="en-US" sz="1700" b="1" u="sng" dirty="0" smtClean="0"/>
              <a:t>integer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dirty="0" smtClean="0"/>
              <a:t>	</a:t>
            </a:r>
            <a:r>
              <a:rPr lang="en-US" sz="1700" b="1" dirty="0" err="1" smtClean="0"/>
              <a:t>DataCari</a:t>
            </a:r>
            <a:r>
              <a:rPr lang="en-US" sz="1700" b="1" dirty="0" smtClean="0"/>
              <a:t>  :  </a:t>
            </a:r>
            <a:r>
              <a:rPr lang="en-US" sz="1700" b="1" dirty="0" err="1" smtClean="0"/>
              <a:t>tipedata</a:t>
            </a:r>
            <a:endParaRPr lang="en-US" sz="1700" b="1" dirty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u="sng" dirty="0" err="1" smtClean="0"/>
              <a:t>Algoritma</a:t>
            </a:r>
            <a:r>
              <a:rPr lang="en-US" sz="1700" b="1" u="sng" dirty="0" smtClean="0"/>
              <a:t>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dirty="0" smtClean="0"/>
              <a:t>	</a:t>
            </a:r>
            <a:r>
              <a:rPr lang="en-US" sz="1700" b="1" u="sng" dirty="0" smtClean="0"/>
              <a:t>Input</a:t>
            </a:r>
            <a:r>
              <a:rPr lang="en-US" sz="1700" b="1" dirty="0" smtClean="0"/>
              <a:t>(</a:t>
            </a:r>
            <a:r>
              <a:rPr lang="en-US" sz="1700" b="1" dirty="0" err="1" smtClean="0"/>
              <a:t>DataCari</a:t>
            </a:r>
            <a:r>
              <a:rPr lang="en-US" sz="1700" b="1" dirty="0" smtClean="0"/>
              <a:t>)</a:t>
            </a:r>
            <a:endParaRPr lang="en-US" sz="1700" b="1" dirty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dirty="0" smtClean="0"/>
              <a:t>	</a:t>
            </a:r>
            <a:r>
              <a:rPr lang="en-US" sz="1700" b="1" dirty="0" err="1" smtClean="0"/>
              <a:t>i</a:t>
            </a:r>
            <a:r>
              <a:rPr lang="en-US" sz="1700" b="1" dirty="0" smtClean="0"/>
              <a:t> </a:t>
            </a:r>
            <a:r>
              <a:rPr lang="en-US" sz="1700" b="1" dirty="0" smtClean="0">
                <a:sym typeface="Wingdings" pitchFamily="2" charset="2"/>
              </a:rPr>
              <a:t> 1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dirty="0">
                <a:sym typeface="Wingdings" pitchFamily="2" charset="2"/>
              </a:rPr>
              <a:t>	</a:t>
            </a:r>
            <a:r>
              <a:rPr lang="en-US" sz="1700" b="1" u="sng" dirty="0">
                <a:sym typeface="Wingdings" pitchFamily="2" charset="2"/>
              </a:rPr>
              <a:t>W</a:t>
            </a:r>
            <a:r>
              <a:rPr lang="en-US" sz="1700" b="1" u="sng" dirty="0" smtClean="0">
                <a:sym typeface="Wingdings" pitchFamily="2" charset="2"/>
              </a:rPr>
              <a:t>hile</a:t>
            </a:r>
            <a:r>
              <a:rPr lang="en-US" sz="1700" b="1" dirty="0" smtClean="0">
                <a:sym typeface="Wingdings" pitchFamily="2" charset="2"/>
              </a:rPr>
              <a:t> (</a:t>
            </a:r>
            <a:r>
              <a:rPr lang="en-US" sz="1700" b="1" dirty="0" err="1" smtClean="0">
                <a:sym typeface="Wingdings" pitchFamily="2" charset="2"/>
              </a:rPr>
              <a:t>NamaArray</a:t>
            </a:r>
            <a:r>
              <a:rPr lang="en-US" sz="1700" b="1" dirty="0" smtClean="0">
                <a:sym typeface="Wingdings" pitchFamily="2" charset="2"/>
              </a:rPr>
              <a:t> (</a:t>
            </a:r>
            <a:r>
              <a:rPr lang="en-US" sz="1700" b="1" dirty="0" err="1" smtClean="0">
                <a:sym typeface="Wingdings" pitchFamily="2" charset="2"/>
              </a:rPr>
              <a:t>i</a:t>
            </a:r>
            <a:r>
              <a:rPr lang="en-US" sz="1700" b="1" dirty="0" smtClean="0">
                <a:sym typeface="Wingdings" pitchFamily="2" charset="2"/>
              </a:rPr>
              <a:t>) ≠ </a:t>
            </a:r>
            <a:r>
              <a:rPr lang="en-US" sz="1700" b="1" dirty="0" err="1" smtClean="0">
                <a:sym typeface="Wingdings" pitchFamily="2" charset="2"/>
              </a:rPr>
              <a:t>DataCari</a:t>
            </a:r>
            <a:r>
              <a:rPr lang="en-US" sz="1700" b="1" dirty="0" smtClean="0">
                <a:sym typeface="Wingdings" pitchFamily="2" charset="2"/>
              </a:rPr>
              <a:t>) </a:t>
            </a:r>
            <a:r>
              <a:rPr lang="en-US" sz="1700" b="1" u="sng" dirty="0" smtClean="0">
                <a:sym typeface="Wingdings" pitchFamily="2" charset="2"/>
              </a:rPr>
              <a:t>and</a:t>
            </a:r>
            <a:r>
              <a:rPr lang="en-US" sz="1700" b="1" dirty="0" smtClean="0">
                <a:sym typeface="Wingdings" pitchFamily="2" charset="2"/>
              </a:rPr>
              <a:t> (</a:t>
            </a:r>
            <a:r>
              <a:rPr lang="en-US" sz="1700" b="1" dirty="0" err="1" smtClean="0">
                <a:sym typeface="Wingdings" pitchFamily="2" charset="2"/>
              </a:rPr>
              <a:t>i</a:t>
            </a:r>
            <a:r>
              <a:rPr lang="en-US" sz="1700" b="1" dirty="0" smtClean="0">
                <a:sym typeface="Wingdings" pitchFamily="2" charset="2"/>
              </a:rPr>
              <a:t> &lt; </a:t>
            </a:r>
            <a:r>
              <a:rPr lang="en-US" sz="1700" b="1" dirty="0" err="1" smtClean="0">
                <a:sym typeface="Wingdings" pitchFamily="2" charset="2"/>
              </a:rPr>
              <a:t>MaksArray</a:t>
            </a:r>
            <a:r>
              <a:rPr lang="en-US" sz="1700" b="1" dirty="0" smtClean="0">
                <a:sym typeface="Wingdings" pitchFamily="2" charset="2"/>
              </a:rPr>
              <a:t>) </a:t>
            </a:r>
            <a:r>
              <a:rPr lang="en-US" sz="1700" b="1" u="sng" dirty="0" smtClean="0">
                <a:sym typeface="Wingdings" pitchFamily="2" charset="2"/>
              </a:rPr>
              <a:t>do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dirty="0">
                <a:sym typeface="Wingdings" pitchFamily="2" charset="2"/>
              </a:rPr>
              <a:t>	</a:t>
            </a:r>
            <a:r>
              <a:rPr lang="en-US" sz="1700" b="1" dirty="0" smtClean="0">
                <a:sym typeface="Wingdings" pitchFamily="2" charset="2"/>
              </a:rPr>
              <a:t>	</a:t>
            </a:r>
            <a:r>
              <a:rPr lang="en-US" sz="1700" b="1" dirty="0" err="1" smtClean="0">
                <a:sym typeface="Wingdings" pitchFamily="2" charset="2"/>
              </a:rPr>
              <a:t>i</a:t>
            </a:r>
            <a:r>
              <a:rPr lang="en-US" sz="1700" b="1" dirty="0" smtClean="0">
                <a:sym typeface="Wingdings" pitchFamily="2" charset="2"/>
              </a:rPr>
              <a:t>  </a:t>
            </a:r>
            <a:r>
              <a:rPr lang="en-US" sz="1700" b="1" dirty="0" err="1" smtClean="0">
                <a:sym typeface="Wingdings" pitchFamily="2" charset="2"/>
              </a:rPr>
              <a:t>i</a:t>
            </a:r>
            <a:r>
              <a:rPr lang="en-US" sz="1700" b="1" dirty="0" smtClean="0">
                <a:sym typeface="Wingdings" pitchFamily="2" charset="2"/>
              </a:rPr>
              <a:t> + 1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dirty="0">
                <a:sym typeface="Wingdings" pitchFamily="2" charset="2"/>
              </a:rPr>
              <a:t>	</a:t>
            </a:r>
            <a:r>
              <a:rPr lang="en-US" sz="1700" b="1" u="sng" dirty="0" err="1" smtClean="0">
                <a:sym typeface="Wingdings" pitchFamily="2" charset="2"/>
              </a:rPr>
              <a:t>EndWhile</a:t>
            </a:r>
            <a:endParaRPr lang="en-US" sz="1700" b="1" u="sng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dirty="0" smtClean="0">
                <a:sym typeface="Wingdings" pitchFamily="2" charset="2"/>
              </a:rPr>
              <a:t>	</a:t>
            </a:r>
            <a:r>
              <a:rPr lang="en-US" sz="1700" b="1" u="sng" dirty="0">
                <a:sym typeface="Wingdings" pitchFamily="2" charset="2"/>
              </a:rPr>
              <a:t>I</a:t>
            </a:r>
            <a:r>
              <a:rPr lang="en-US" sz="1700" b="1" u="sng" dirty="0" smtClean="0">
                <a:sym typeface="Wingdings" pitchFamily="2" charset="2"/>
              </a:rPr>
              <a:t>f</a:t>
            </a:r>
            <a:r>
              <a:rPr lang="en-US" sz="1700" b="1" dirty="0" smtClean="0">
                <a:sym typeface="Wingdings" pitchFamily="2" charset="2"/>
              </a:rPr>
              <a:t> (</a:t>
            </a:r>
            <a:r>
              <a:rPr lang="en-US" sz="1700" b="1" dirty="0" err="1" smtClean="0">
                <a:sym typeface="Wingdings" pitchFamily="2" charset="2"/>
              </a:rPr>
              <a:t>NamaArray</a:t>
            </a:r>
            <a:r>
              <a:rPr lang="en-US" sz="1700" b="1" dirty="0" smtClean="0">
                <a:sym typeface="Wingdings" pitchFamily="2" charset="2"/>
              </a:rPr>
              <a:t>(</a:t>
            </a:r>
            <a:r>
              <a:rPr lang="en-US" sz="1700" b="1" dirty="0" err="1" smtClean="0">
                <a:sym typeface="Wingdings" pitchFamily="2" charset="2"/>
              </a:rPr>
              <a:t>i</a:t>
            </a:r>
            <a:r>
              <a:rPr lang="en-US" sz="1700" b="1" dirty="0" smtClean="0">
                <a:sym typeface="Wingdings" pitchFamily="2" charset="2"/>
              </a:rPr>
              <a:t>) = </a:t>
            </a:r>
            <a:r>
              <a:rPr lang="en-US" sz="1700" b="1" dirty="0" err="1" smtClean="0">
                <a:sym typeface="Wingdings" pitchFamily="2" charset="2"/>
              </a:rPr>
              <a:t>DataCari</a:t>
            </a:r>
            <a:r>
              <a:rPr lang="en-US" sz="1700" b="1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dirty="0">
                <a:sym typeface="Wingdings" pitchFamily="2" charset="2"/>
              </a:rPr>
              <a:t>	 </a:t>
            </a:r>
            <a:r>
              <a:rPr lang="en-US" sz="1700" b="1" dirty="0" smtClean="0">
                <a:sym typeface="Wingdings" pitchFamily="2" charset="2"/>
              </a:rPr>
              <a:t>  </a:t>
            </a:r>
            <a:r>
              <a:rPr lang="en-US" sz="1700" b="1" u="sng" dirty="0">
                <a:sym typeface="Wingdings" pitchFamily="2" charset="2"/>
              </a:rPr>
              <a:t>T</a:t>
            </a:r>
            <a:r>
              <a:rPr lang="en-US" sz="1700" b="1" u="sng" dirty="0" smtClean="0">
                <a:sym typeface="Wingdings" pitchFamily="2" charset="2"/>
              </a:rPr>
              <a:t>hen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dirty="0">
                <a:sym typeface="Wingdings" pitchFamily="2" charset="2"/>
              </a:rPr>
              <a:t>	</a:t>
            </a:r>
            <a:r>
              <a:rPr lang="en-US" sz="1700" b="1" dirty="0" smtClean="0">
                <a:sym typeface="Wingdings" pitchFamily="2" charset="2"/>
              </a:rPr>
              <a:t>	</a:t>
            </a:r>
            <a:r>
              <a:rPr lang="en-US" sz="1700" b="1" u="sng" dirty="0" smtClean="0">
                <a:sym typeface="Wingdings" pitchFamily="2" charset="2"/>
              </a:rPr>
              <a:t>Output</a:t>
            </a:r>
            <a:r>
              <a:rPr lang="en-US" sz="1700" b="1" dirty="0" smtClean="0">
                <a:sym typeface="Wingdings" pitchFamily="2" charset="2"/>
              </a:rPr>
              <a:t>(</a:t>
            </a:r>
            <a:r>
              <a:rPr lang="en-US" sz="1700" b="1" dirty="0" err="1" smtClean="0">
                <a:sym typeface="Wingdings" pitchFamily="2" charset="2"/>
              </a:rPr>
              <a:t>DataCari</a:t>
            </a:r>
            <a:r>
              <a:rPr lang="en-US" sz="1700" b="1" dirty="0" smtClean="0">
                <a:sym typeface="Wingdings" pitchFamily="2" charset="2"/>
              </a:rPr>
              <a:t>,’  </a:t>
            </a:r>
            <a:r>
              <a:rPr lang="en-US" sz="1700" b="1" dirty="0" err="1" smtClean="0">
                <a:sym typeface="Wingdings" pitchFamily="2" charset="2"/>
              </a:rPr>
              <a:t>ditemukan</a:t>
            </a:r>
            <a:r>
              <a:rPr lang="en-US" sz="1700" b="1" dirty="0" smtClean="0">
                <a:sym typeface="Wingdings" pitchFamily="2" charset="2"/>
              </a:rPr>
              <a:t> </a:t>
            </a:r>
            <a:r>
              <a:rPr lang="en-US" sz="1700" b="1" dirty="0" err="1" smtClean="0">
                <a:sym typeface="Wingdings" pitchFamily="2" charset="2"/>
              </a:rPr>
              <a:t>pada</a:t>
            </a:r>
            <a:r>
              <a:rPr lang="en-US" sz="1700" b="1" dirty="0" smtClean="0">
                <a:sym typeface="Wingdings" pitchFamily="2" charset="2"/>
              </a:rPr>
              <a:t> </a:t>
            </a:r>
            <a:r>
              <a:rPr lang="en-US" sz="1700" b="1" dirty="0" err="1" smtClean="0">
                <a:sym typeface="Wingdings" pitchFamily="2" charset="2"/>
              </a:rPr>
              <a:t>indeks</a:t>
            </a:r>
            <a:r>
              <a:rPr lang="en-US" sz="1700" b="1" dirty="0" smtClean="0">
                <a:sym typeface="Wingdings" pitchFamily="2" charset="2"/>
              </a:rPr>
              <a:t> </a:t>
            </a:r>
            <a:r>
              <a:rPr lang="en-US" sz="1700" b="1" dirty="0" err="1" smtClean="0">
                <a:sym typeface="Wingdings" pitchFamily="2" charset="2"/>
              </a:rPr>
              <a:t>ke</a:t>
            </a:r>
            <a:r>
              <a:rPr lang="en-US" sz="1700" b="1" dirty="0" smtClean="0">
                <a:sym typeface="Wingdings" pitchFamily="2" charset="2"/>
              </a:rPr>
              <a:t>-’,</a:t>
            </a:r>
            <a:r>
              <a:rPr lang="en-US" sz="1700" b="1" dirty="0" err="1" smtClean="0">
                <a:sym typeface="Wingdings" pitchFamily="2" charset="2"/>
              </a:rPr>
              <a:t>i</a:t>
            </a:r>
            <a:r>
              <a:rPr lang="en-US" sz="1700" b="1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dirty="0">
                <a:sym typeface="Wingdings" pitchFamily="2" charset="2"/>
              </a:rPr>
              <a:t>	</a:t>
            </a:r>
            <a:r>
              <a:rPr lang="en-US" sz="1700" b="1" dirty="0" smtClean="0">
                <a:sym typeface="Wingdings" pitchFamily="2" charset="2"/>
              </a:rPr>
              <a:t>   </a:t>
            </a:r>
            <a:r>
              <a:rPr lang="en-US" sz="1700" b="1" u="sng" dirty="0">
                <a:sym typeface="Wingdings" pitchFamily="2" charset="2"/>
              </a:rPr>
              <a:t>E</a:t>
            </a:r>
            <a:r>
              <a:rPr lang="en-US" sz="1700" b="1" u="sng" dirty="0" smtClean="0">
                <a:sym typeface="Wingdings" pitchFamily="2" charset="2"/>
              </a:rPr>
              <a:t>lse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dirty="0">
                <a:sym typeface="Wingdings" pitchFamily="2" charset="2"/>
              </a:rPr>
              <a:t>	</a:t>
            </a:r>
            <a:r>
              <a:rPr lang="en-US" sz="1700" b="1" dirty="0" smtClean="0">
                <a:sym typeface="Wingdings" pitchFamily="2" charset="2"/>
              </a:rPr>
              <a:t>	</a:t>
            </a:r>
            <a:r>
              <a:rPr lang="en-US" sz="1700" b="1" u="sng" dirty="0" smtClean="0">
                <a:sym typeface="Wingdings" pitchFamily="2" charset="2"/>
              </a:rPr>
              <a:t>Output</a:t>
            </a:r>
            <a:r>
              <a:rPr lang="en-US" sz="1700" b="1" dirty="0" smtClean="0">
                <a:sym typeface="Wingdings" pitchFamily="2" charset="2"/>
              </a:rPr>
              <a:t>(</a:t>
            </a:r>
            <a:r>
              <a:rPr lang="en-US" sz="1700" b="1" dirty="0" err="1" smtClean="0">
                <a:sym typeface="Wingdings" pitchFamily="2" charset="2"/>
              </a:rPr>
              <a:t>DataCari</a:t>
            </a:r>
            <a:r>
              <a:rPr lang="en-US" sz="1700" b="1" dirty="0" smtClean="0">
                <a:sym typeface="Wingdings" pitchFamily="2" charset="2"/>
              </a:rPr>
              <a:t>,’  </a:t>
            </a:r>
            <a:r>
              <a:rPr lang="en-US" sz="1700" b="1" dirty="0" err="1" smtClean="0">
                <a:sym typeface="Wingdings" pitchFamily="2" charset="2"/>
              </a:rPr>
              <a:t>tidak</a:t>
            </a:r>
            <a:r>
              <a:rPr lang="en-US" sz="1700" b="1" dirty="0" smtClean="0">
                <a:sym typeface="Wingdings" pitchFamily="2" charset="2"/>
              </a:rPr>
              <a:t> </a:t>
            </a:r>
            <a:r>
              <a:rPr lang="en-US" sz="1700" b="1" dirty="0" err="1" smtClean="0">
                <a:sym typeface="Wingdings" pitchFamily="2" charset="2"/>
              </a:rPr>
              <a:t>ditemukan</a:t>
            </a:r>
            <a:r>
              <a:rPr lang="en-US" sz="1700" b="1" dirty="0" smtClean="0">
                <a:sym typeface="Wingdings" pitchFamily="2" charset="2"/>
              </a:rPr>
              <a:t>’)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dirty="0">
                <a:sym typeface="Wingdings" pitchFamily="2" charset="2"/>
              </a:rPr>
              <a:t>	</a:t>
            </a:r>
            <a:r>
              <a:rPr lang="en-US" sz="1700" b="1" u="sng" dirty="0" err="1" smtClean="0">
                <a:sym typeface="Wingdings" pitchFamily="2" charset="2"/>
              </a:rPr>
              <a:t>EndIf</a:t>
            </a:r>
            <a:endParaRPr lang="en-US" sz="1700" b="1" u="sng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1700" b="1" u="sng" dirty="0" err="1" smtClean="0">
                <a:sym typeface="Wingdings" pitchFamily="2" charset="2"/>
              </a:rPr>
              <a:t>EndProcedure</a:t>
            </a:r>
            <a:endParaRPr lang="en-US" sz="1700" b="1" u="sng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067800" cy="792162"/>
          </a:xfrm>
        </p:spPr>
        <p:txBody>
          <a:bodyPr/>
          <a:lstStyle/>
          <a:p>
            <a:pPr algn="ctr"/>
            <a:r>
              <a:rPr lang="en-US" sz="3600" b="1" dirty="0" smtClean="0"/>
              <a:t>Sequential Search </a:t>
            </a:r>
            <a:r>
              <a:rPr lang="en-US" sz="3600" b="1" dirty="0" err="1" smtClean="0"/>
              <a:t>Dengan</a:t>
            </a:r>
            <a:r>
              <a:rPr lang="en-US" sz="3600" b="1" dirty="0" smtClean="0"/>
              <a:t> Sentinel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60438"/>
            <a:ext cx="7543800" cy="5287963"/>
          </a:xfrm>
        </p:spPr>
        <p:txBody>
          <a:bodyPr>
            <a:noAutofit/>
          </a:bodyPr>
          <a:lstStyle/>
          <a:p>
            <a:pPr marL="225425" indent="-225425">
              <a:spcBef>
                <a:spcPts val="0"/>
              </a:spcBef>
              <a:buNone/>
            </a:pPr>
            <a:r>
              <a:rPr lang="en-US" sz="2400" b="1" dirty="0" smtClean="0"/>
              <a:t>	</a:t>
            </a:r>
          </a:p>
          <a:p>
            <a:pPr marL="225425" indent="0">
              <a:spcBef>
                <a:spcPts val="0"/>
              </a:spcBef>
              <a:buNone/>
            </a:pPr>
            <a:r>
              <a:rPr lang="en-US" sz="2400" b="1" dirty="0" err="1" smtClean="0"/>
              <a:t>Mis</a:t>
            </a:r>
            <a:r>
              <a:rPr lang="en-US" sz="2400" b="1" dirty="0" smtClean="0"/>
              <a:t>. </a:t>
            </a:r>
            <a:r>
              <a:rPr lang="en-US" sz="2400" b="1" dirty="0" err="1"/>
              <a:t>d</a:t>
            </a:r>
            <a:r>
              <a:rPr lang="en-US" sz="2400" b="1" dirty="0" err="1" smtClean="0"/>
              <a:t>iberikan</a:t>
            </a:r>
            <a:r>
              <a:rPr lang="en-US" sz="2400" b="1" dirty="0" smtClean="0"/>
              <a:t> data </a:t>
            </a:r>
            <a:r>
              <a:rPr lang="en-US" sz="2400" b="1" dirty="0" err="1" smtClean="0"/>
              <a:t>sebagai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berikut</a:t>
            </a:r>
            <a:r>
              <a:rPr lang="en-US" sz="2400" b="1" dirty="0" smtClean="0"/>
              <a:t>:</a:t>
            </a:r>
          </a:p>
          <a:p>
            <a:pPr marL="514350" indent="-514350">
              <a:spcBef>
                <a:spcPts val="0"/>
              </a:spcBef>
              <a:buNone/>
            </a:pPr>
            <a:endParaRPr lang="en-US" sz="2400" b="1" dirty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smtClean="0"/>
              <a:t>   </a:t>
            </a:r>
            <a:r>
              <a:rPr lang="en-US" sz="2400" b="1" dirty="0" err="1" smtClean="0"/>
              <a:t>Angka</a:t>
            </a:r>
            <a:endParaRPr lang="en-US" sz="2400" b="1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/>
              <a:t>	</a:t>
            </a:r>
            <a:endParaRPr lang="en-US" sz="2400" b="1" dirty="0" smtClean="0"/>
          </a:p>
          <a:p>
            <a:pPr marL="747713" indent="0">
              <a:spcBef>
                <a:spcPts val="0"/>
              </a:spcBef>
              <a:buNone/>
            </a:pPr>
            <a:endParaRPr lang="en-US" sz="2400" b="1" dirty="0" smtClean="0"/>
          </a:p>
          <a:p>
            <a:pPr marL="223838" indent="0">
              <a:spcBef>
                <a:spcPts val="0"/>
              </a:spcBef>
              <a:buNone/>
            </a:pPr>
            <a:r>
              <a:rPr lang="en-US" sz="2200" b="1" dirty="0" err="1" smtClean="0"/>
              <a:t>Angka</a:t>
            </a:r>
            <a:r>
              <a:rPr lang="en-US" sz="2200" b="1" dirty="0" smtClean="0"/>
              <a:t> yang </a:t>
            </a:r>
            <a:r>
              <a:rPr lang="en-US" sz="2200" b="1" dirty="0" err="1" smtClean="0"/>
              <a:t>dicari</a:t>
            </a:r>
            <a:r>
              <a:rPr lang="en-US" sz="2200" b="1" dirty="0" smtClean="0"/>
              <a:t> : </a:t>
            </a:r>
            <a:r>
              <a:rPr lang="en-US" sz="2200" b="1" dirty="0" smtClean="0">
                <a:solidFill>
                  <a:srgbClr val="C00000"/>
                </a:solidFill>
              </a:rPr>
              <a:t>9</a:t>
            </a:r>
          </a:p>
          <a:p>
            <a:pPr marL="225425" indent="0">
              <a:spcBef>
                <a:spcPts val="0"/>
              </a:spcBef>
              <a:buNone/>
            </a:pPr>
            <a:r>
              <a:rPr lang="en-US" sz="2200" b="1" dirty="0"/>
              <a:t>-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Tempatkan</a:t>
            </a:r>
            <a:r>
              <a:rPr lang="en-US" sz="2200" b="1" dirty="0" smtClean="0"/>
              <a:t> data yang </a:t>
            </a:r>
            <a:r>
              <a:rPr lang="en-US" sz="2200" b="1" dirty="0" err="1" smtClean="0"/>
              <a:t>dicari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pada</a:t>
            </a:r>
            <a:r>
              <a:rPr lang="en-US" sz="2200" b="1" dirty="0" smtClean="0"/>
              <a:t> sentinel</a:t>
            </a:r>
          </a:p>
          <a:p>
            <a:pPr marL="404813" indent="-179388" algn="just">
              <a:spcBef>
                <a:spcPts val="0"/>
              </a:spcBef>
              <a:buFontTx/>
              <a:buChar char="-"/>
            </a:pPr>
            <a:r>
              <a:rPr lang="en-US" sz="2200" b="1" dirty="0" err="1" smtClean="0"/>
              <a:t>Telusuri</a:t>
            </a:r>
            <a:r>
              <a:rPr lang="en-US" sz="2200" b="1" dirty="0" smtClean="0"/>
              <a:t> array </a:t>
            </a:r>
            <a:r>
              <a:rPr lang="en-US" sz="2200" b="1" dirty="0" err="1" smtClean="0"/>
              <a:t>seperti</a:t>
            </a:r>
            <a:r>
              <a:rPr lang="en-US" sz="2200" b="1" dirty="0" smtClean="0"/>
              <a:t> sequential search </a:t>
            </a:r>
            <a:r>
              <a:rPr lang="en-US" sz="2200" b="1" dirty="0" err="1" smtClean="0"/>
              <a:t>tanpa</a:t>
            </a:r>
            <a:r>
              <a:rPr lang="en-US" sz="2200" b="1" dirty="0" smtClean="0"/>
              <a:t> sentinel, </a:t>
            </a:r>
            <a:r>
              <a:rPr lang="en-US" sz="2200" b="1" dirty="0" err="1" smtClean="0"/>
              <a:t>jika</a:t>
            </a:r>
            <a:r>
              <a:rPr lang="en-US" sz="2200" b="1" dirty="0" smtClean="0"/>
              <a:t> data </a:t>
            </a:r>
            <a:r>
              <a:rPr lang="en-US" sz="2200" b="1" dirty="0" err="1" smtClean="0"/>
              <a:t>ditemukan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pada</a:t>
            </a:r>
            <a:r>
              <a:rPr lang="en-US" sz="2200" b="1" dirty="0" smtClean="0"/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sentinel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maka</a:t>
            </a:r>
            <a:r>
              <a:rPr lang="en-US" sz="2200" b="1" dirty="0" smtClean="0"/>
              <a:t> data yang </a:t>
            </a:r>
            <a:r>
              <a:rPr lang="en-US" sz="2200" b="1" dirty="0" err="1" smtClean="0"/>
              <a:t>dicari</a:t>
            </a:r>
            <a:r>
              <a:rPr lang="en-US" sz="2200" b="1" dirty="0" smtClean="0"/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tidak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ada</a:t>
            </a:r>
            <a:r>
              <a:rPr lang="en-US" sz="2200" b="1" dirty="0" smtClean="0">
                <a:solidFill>
                  <a:srgbClr val="FF0000"/>
                </a:solidFill>
              </a:rPr>
              <a:t>/</a:t>
            </a:r>
            <a:r>
              <a:rPr lang="en-US" sz="2200" b="1" dirty="0" err="1" smtClean="0">
                <a:solidFill>
                  <a:srgbClr val="FF0000"/>
                </a:solidFill>
              </a:rPr>
              <a:t>tidak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ditemukan</a:t>
            </a:r>
            <a:r>
              <a:rPr lang="en-US" sz="2200" b="1" dirty="0" smtClean="0">
                <a:solidFill>
                  <a:srgbClr val="FF0000"/>
                </a:solidFill>
              </a:rPr>
              <a:t>, </a:t>
            </a:r>
            <a:r>
              <a:rPr lang="en-US" sz="2200" b="1" dirty="0" err="1" smtClean="0"/>
              <a:t>tapi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/>
              <a:t>jika</a:t>
            </a:r>
            <a:r>
              <a:rPr lang="en-US" sz="2200" b="1" dirty="0" smtClean="0"/>
              <a:t> data yang </a:t>
            </a:r>
            <a:r>
              <a:rPr lang="en-US" sz="2200" b="1" dirty="0" err="1" smtClean="0"/>
              <a:t>dicari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ditemukan</a:t>
            </a:r>
            <a:r>
              <a:rPr lang="en-US" sz="2200" b="1" dirty="0" smtClean="0"/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bukan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pada</a:t>
            </a:r>
            <a:r>
              <a:rPr lang="en-US" sz="2200" b="1" dirty="0" smtClean="0">
                <a:solidFill>
                  <a:srgbClr val="FF0000"/>
                </a:solidFill>
              </a:rPr>
              <a:t> sentinel, </a:t>
            </a:r>
            <a:r>
              <a:rPr lang="en-US" sz="2200" b="1" dirty="0" err="1" smtClean="0"/>
              <a:t>maka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smtClean="0"/>
              <a:t>data yang </a:t>
            </a:r>
            <a:r>
              <a:rPr lang="en-US" sz="2200" b="1" dirty="0" err="1" smtClean="0"/>
              <a:t>dicari</a:t>
            </a:r>
            <a:r>
              <a:rPr lang="en-US" sz="2200" b="1" dirty="0" smtClean="0"/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ditemukan</a:t>
            </a:r>
            <a:r>
              <a:rPr lang="en-US" sz="2200" b="1" dirty="0" smtClean="0">
                <a:solidFill>
                  <a:srgbClr val="FF0000"/>
                </a:solidFill>
              </a:rPr>
              <a:t>.</a:t>
            </a:r>
            <a:endParaRPr lang="en-US" sz="2200" b="1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400" b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986155"/>
              </p:ext>
            </p:extLst>
          </p:nvPr>
        </p:nvGraphicFramePr>
        <p:xfrm>
          <a:off x="2590800" y="1915161"/>
          <a:ext cx="5080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10400" y="1066800"/>
            <a:ext cx="1676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sentinel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461955"/>
              </p:ext>
            </p:extLst>
          </p:nvPr>
        </p:nvGraphicFramePr>
        <p:xfrm>
          <a:off x="7681210" y="1919990"/>
          <a:ext cx="1081790" cy="829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04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77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16200000" flipV="1">
            <a:off x="7709357" y="1485900"/>
            <a:ext cx="5334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445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/>
              <a:t>Algoritma</a:t>
            </a:r>
            <a:r>
              <a:rPr lang="en-US" sz="3200" b="1" dirty="0" smtClean="0"/>
              <a:t> Sequential Search </a:t>
            </a:r>
            <a:r>
              <a:rPr lang="en-US" sz="3200" b="1" dirty="0" err="1" smtClean="0"/>
              <a:t>Dengan</a:t>
            </a:r>
            <a:r>
              <a:rPr lang="en-US" sz="3200" b="1" dirty="0" smtClean="0"/>
              <a:t> Sentinel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924800" cy="5105400"/>
          </a:xfrm>
        </p:spPr>
        <p:txBody>
          <a:bodyPr>
            <a:noAutofit/>
          </a:bodyPr>
          <a:lstStyle/>
          <a:p>
            <a:pPr marL="2624138" indent="-2624138">
              <a:spcBef>
                <a:spcPts val="0"/>
              </a:spcBef>
              <a:buNone/>
            </a:pPr>
            <a:r>
              <a:rPr lang="en-US" sz="1600" b="1" u="sng" dirty="0" smtClean="0"/>
              <a:t>Procedure</a:t>
            </a:r>
            <a:r>
              <a:rPr lang="en-US" sz="1600" b="1" dirty="0" smtClean="0"/>
              <a:t> </a:t>
            </a:r>
            <a:r>
              <a:rPr lang="en-US" sz="1600" b="1" dirty="0"/>
              <a:t> </a:t>
            </a:r>
            <a:r>
              <a:rPr lang="en-US" sz="1600" b="1" dirty="0" err="1" smtClean="0"/>
              <a:t>SequentialSearchSentinel</a:t>
            </a:r>
            <a:r>
              <a:rPr lang="en-US" sz="1600" b="1" dirty="0" smtClean="0"/>
              <a:t>(</a:t>
            </a:r>
            <a:r>
              <a:rPr lang="en-US" sz="1600" b="1" u="sng" dirty="0" smtClean="0"/>
              <a:t>Input</a:t>
            </a:r>
            <a:r>
              <a:rPr lang="en-US" sz="1600" b="1" dirty="0" smtClean="0"/>
              <a:t>  </a:t>
            </a:r>
            <a:r>
              <a:rPr lang="en-US" sz="1600" b="1" dirty="0" err="1" smtClean="0"/>
              <a:t>NamaArray</a:t>
            </a:r>
            <a:r>
              <a:rPr lang="en-US" sz="1600" b="1" dirty="0" smtClean="0"/>
              <a:t> : </a:t>
            </a:r>
            <a:r>
              <a:rPr lang="en-US" sz="1600" b="1" dirty="0" err="1" smtClean="0"/>
              <a:t>TipeArray</a:t>
            </a:r>
            <a:r>
              <a:rPr lang="en-US" sz="1600" b="1" dirty="0" smtClean="0"/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i="1" dirty="0" smtClean="0">
                <a:solidFill>
                  <a:srgbClr val="0070C0"/>
                </a:solidFill>
              </a:rPr>
              <a:t>{I.S.  :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elemen</a:t>
            </a:r>
            <a:r>
              <a:rPr lang="en-US" sz="1600" b="1" i="1" dirty="0" smtClean="0">
                <a:solidFill>
                  <a:srgbClr val="0070C0"/>
                </a:solidFill>
              </a:rPr>
              <a:t> array [1..MaksArray]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sudah</a:t>
            </a:r>
            <a:r>
              <a:rPr lang="en-US" sz="1600" b="1" i="1" dirty="0" smtClean="0">
                <a:solidFill>
                  <a:srgbClr val="0070C0"/>
                </a:solidFill>
              </a:rPr>
              <a:t>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terdefinisi</a:t>
            </a:r>
            <a:r>
              <a:rPr lang="en-US" sz="1600" b="1" i="1" dirty="0" smtClean="0">
                <a:solidFill>
                  <a:srgbClr val="0070C0"/>
                </a:solidFill>
              </a:rPr>
              <a:t>}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i="1" dirty="0" smtClean="0">
                <a:solidFill>
                  <a:srgbClr val="0070C0"/>
                </a:solidFill>
              </a:rPr>
              <a:t>{F.S. :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menampilkan</a:t>
            </a:r>
            <a:r>
              <a:rPr lang="en-US" sz="1600" b="1" i="1" dirty="0" smtClean="0">
                <a:solidFill>
                  <a:srgbClr val="0070C0"/>
                </a:solidFill>
              </a:rPr>
              <a:t> data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yg</a:t>
            </a:r>
            <a:r>
              <a:rPr lang="en-US" sz="1600" b="1" i="1" dirty="0" smtClean="0">
                <a:solidFill>
                  <a:srgbClr val="0070C0"/>
                </a:solidFill>
              </a:rPr>
              <a:t>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dicari</a:t>
            </a:r>
            <a:r>
              <a:rPr lang="en-US" sz="1600" b="1" i="1" dirty="0" smtClean="0">
                <a:solidFill>
                  <a:srgbClr val="0070C0"/>
                </a:solidFill>
              </a:rPr>
              <a:t>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ditemukan</a:t>
            </a:r>
            <a:r>
              <a:rPr lang="en-US" sz="1600" b="1" i="1" dirty="0" smtClean="0">
                <a:solidFill>
                  <a:srgbClr val="0070C0"/>
                </a:solidFill>
              </a:rPr>
              <a:t>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atau</a:t>
            </a:r>
            <a:r>
              <a:rPr lang="en-US" sz="1600" b="1" i="1" dirty="0" smtClean="0">
                <a:solidFill>
                  <a:srgbClr val="0070C0"/>
                </a:solidFill>
              </a:rPr>
              <a:t>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tidak</a:t>
            </a:r>
            <a:r>
              <a:rPr lang="en-US" sz="1600" b="1" i="1" dirty="0" smtClean="0">
                <a:solidFill>
                  <a:srgbClr val="0070C0"/>
                </a:solidFill>
              </a:rPr>
              <a:t>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ditemukan</a:t>
            </a:r>
            <a:r>
              <a:rPr lang="en-US" sz="1600" b="1" i="1" dirty="0" smtClean="0">
                <a:solidFill>
                  <a:srgbClr val="0070C0"/>
                </a:solidFill>
              </a:rPr>
              <a:t>}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u="sng" dirty="0" err="1" smtClean="0"/>
              <a:t>Kamus</a:t>
            </a:r>
            <a:r>
              <a:rPr lang="en-US" sz="1600" b="1" u="sng" dirty="0" smtClean="0"/>
              <a:t>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: </a:t>
            </a:r>
            <a:r>
              <a:rPr lang="en-US" sz="1600" b="1" u="sng" dirty="0" smtClean="0"/>
              <a:t>integer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err="1"/>
              <a:t>D</a:t>
            </a:r>
            <a:r>
              <a:rPr lang="en-US" sz="1600" b="1" dirty="0" err="1" smtClean="0"/>
              <a:t>ataCari</a:t>
            </a:r>
            <a:r>
              <a:rPr lang="en-US" sz="1600" b="1" dirty="0" smtClean="0"/>
              <a:t>  :  </a:t>
            </a:r>
            <a:r>
              <a:rPr lang="en-US" sz="1600" b="1" dirty="0" err="1" smtClean="0"/>
              <a:t>tipedata</a:t>
            </a:r>
            <a:endParaRPr lang="en-US" sz="1600" b="1" dirty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u="sng" dirty="0" err="1" smtClean="0"/>
              <a:t>Algoritma</a:t>
            </a:r>
            <a:r>
              <a:rPr lang="en-US" sz="1600" b="1" u="sng" dirty="0" smtClean="0"/>
              <a:t>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u="sng" dirty="0" smtClean="0"/>
              <a:t>Input</a:t>
            </a:r>
            <a:r>
              <a:rPr lang="en-US" sz="1600" b="1" dirty="0" smtClean="0"/>
              <a:t>(</a:t>
            </a:r>
            <a:r>
              <a:rPr lang="en-US" sz="1600" b="1" dirty="0" err="1"/>
              <a:t>D</a:t>
            </a:r>
            <a:r>
              <a:rPr lang="en-US" sz="1600" b="1" dirty="0" err="1" smtClean="0"/>
              <a:t>ataCari</a:t>
            </a:r>
            <a:r>
              <a:rPr lang="en-US" sz="1600" b="1" dirty="0" smtClean="0"/>
              <a:t>)			</a:t>
            </a:r>
            <a:r>
              <a:rPr lang="en-US" sz="1600" b="1" i="1" dirty="0" smtClean="0">
                <a:solidFill>
                  <a:srgbClr val="0070C0"/>
                </a:solidFill>
              </a:rPr>
              <a:t>{data yang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dicari</a:t>
            </a:r>
            <a:r>
              <a:rPr lang="en-US" sz="1600" b="1" i="1" dirty="0" smtClean="0">
                <a:solidFill>
                  <a:srgbClr val="0070C0"/>
                </a:solidFill>
              </a:rPr>
              <a:t>}</a:t>
            </a:r>
            <a:endParaRPr lang="en-US" sz="1600" b="1" i="1" dirty="0">
              <a:solidFill>
                <a:srgbClr val="0070C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</a:t>
            </a:r>
            <a:r>
              <a:rPr lang="en-US" sz="1600" b="1" dirty="0" smtClean="0">
                <a:sym typeface="Wingdings" pitchFamily="2" charset="2"/>
              </a:rPr>
              <a:t> 1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>
                <a:sym typeface="Wingdings" pitchFamily="2" charset="2"/>
              </a:rPr>
              <a:t>	</a:t>
            </a:r>
            <a:r>
              <a:rPr lang="en-US" sz="1600" b="1" dirty="0" err="1" smtClean="0">
                <a:sym typeface="Wingdings" pitchFamily="2" charset="2"/>
              </a:rPr>
              <a:t>NamaArray</a:t>
            </a:r>
            <a:r>
              <a:rPr lang="en-US" sz="1600" b="1" dirty="0" smtClean="0">
                <a:sym typeface="Wingdings" pitchFamily="2" charset="2"/>
              </a:rPr>
              <a:t>(</a:t>
            </a:r>
            <a:r>
              <a:rPr lang="en-US" sz="1600" b="1" dirty="0" err="1" smtClean="0">
                <a:sym typeface="Wingdings" pitchFamily="2" charset="2"/>
              </a:rPr>
              <a:t>MaksArray</a:t>
            </a:r>
            <a:r>
              <a:rPr lang="en-US" sz="1600" b="1" dirty="0" smtClean="0">
                <a:sym typeface="Wingdings" pitchFamily="2" charset="2"/>
              </a:rPr>
              <a:t> + 1)  </a:t>
            </a:r>
            <a:r>
              <a:rPr lang="en-US" sz="1600" b="1" dirty="0" err="1" smtClean="0">
                <a:sym typeface="Wingdings" pitchFamily="2" charset="2"/>
              </a:rPr>
              <a:t>DataCari</a:t>
            </a:r>
            <a:r>
              <a:rPr lang="en-US" sz="1600" b="1" dirty="0" smtClean="0">
                <a:sym typeface="Wingdings" pitchFamily="2" charset="2"/>
              </a:rPr>
              <a:t>     </a:t>
            </a:r>
            <a:r>
              <a:rPr lang="en-US" sz="1600" b="1" i="1" dirty="0" smtClean="0">
                <a:solidFill>
                  <a:srgbClr val="0070C0"/>
                </a:solidFill>
                <a:sym typeface="Wingdings" pitchFamily="2" charset="2"/>
              </a:rPr>
              <a:t>{data sentinel}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>
                <a:sym typeface="Wingdings" pitchFamily="2" charset="2"/>
              </a:rPr>
              <a:t>	</a:t>
            </a:r>
            <a:r>
              <a:rPr lang="en-US" sz="1600" b="1" u="sng" dirty="0">
                <a:sym typeface="Wingdings" pitchFamily="2" charset="2"/>
              </a:rPr>
              <a:t>W</a:t>
            </a:r>
            <a:r>
              <a:rPr lang="en-US" sz="1600" b="1" u="sng" dirty="0" smtClean="0">
                <a:sym typeface="Wingdings" pitchFamily="2" charset="2"/>
              </a:rPr>
              <a:t>hile</a:t>
            </a:r>
            <a:r>
              <a:rPr lang="en-US" sz="1600" b="1" dirty="0" smtClean="0">
                <a:sym typeface="Wingdings" pitchFamily="2" charset="2"/>
              </a:rPr>
              <a:t> (</a:t>
            </a:r>
            <a:r>
              <a:rPr lang="en-US" sz="1600" b="1" dirty="0" err="1">
                <a:sym typeface="Wingdings" pitchFamily="2" charset="2"/>
              </a:rPr>
              <a:t>N</a:t>
            </a:r>
            <a:r>
              <a:rPr lang="en-US" sz="1600" b="1" dirty="0" err="1" smtClean="0">
                <a:sym typeface="Wingdings" pitchFamily="2" charset="2"/>
              </a:rPr>
              <a:t>amaArray</a:t>
            </a:r>
            <a:r>
              <a:rPr lang="en-US" sz="1600" b="1" dirty="0" smtClean="0">
                <a:sym typeface="Wingdings" pitchFamily="2" charset="2"/>
              </a:rPr>
              <a:t> (</a:t>
            </a:r>
            <a:r>
              <a:rPr lang="en-US" sz="1600" b="1" dirty="0" err="1" smtClean="0">
                <a:sym typeface="Wingdings" pitchFamily="2" charset="2"/>
              </a:rPr>
              <a:t>i</a:t>
            </a:r>
            <a:r>
              <a:rPr lang="en-US" sz="1600" b="1" dirty="0" smtClean="0">
                <a:sym typeface="Wingdings" pitchFamily="2" charset="2"/>
              </a:rPr>
              <a:t>) ≠ </a:t>
            </a:r>
            <a:r>
              <a:rPr lang="en-US" sz="1600" b="1" dirty="0" err="1" smtClean="0">
                <a:sym typeface="Wingdings" pitchFamily="2" charset="2"/>
              </a:rPr>
              <a:t>DataCari</a:t>
            </a:r>
            <a:r>
              <a:rPr lang="en-US" sz="1600" b="1" dirty="0" smtClean="0">
                <a:sym typeface="Wingdings" pitchFamily="2" charset="2"/>
              </a:rPr>
              <a:t>) </a:t>
            </a:r>
            <a:r>
              <a:rPr lang="en-US" sz="1600" b="1" u="sng" dirty="0" smtClean="0">
                <a:sym typeface="Wingdings" pitchFamily="2" charset="2"/>
              </a:rPr>
              <a:t>do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>
                <a:sym typeface="Wingdings" pitchFamily="2" charset="2"/>
              </a:rPr>
              <a:t>	</a:t>
            </a:r>
            <a:r>
              <a:rPr lang="en-US" sz="1600" b="1" dirty="0" smtClean="0">
                <a:sym typeface="Wingdings" pitchFamily="2" charset="2"/>
              </a:rPr>
              <a:t>	</a:t>
            </a:r>
            <a:r>
              <a:rPr lang="en-US" sz="1600" b="1" dirty="0" err="1" smtClean="0">
                <a:sym typeface="Wingdings" pitchFamily="2" charset="2"/>
              </a:rPr>
              <a:t>i</a:t>
            </a:r>
            <a:r>
              <a:rPr lang="en-US" sz="1600" b="1" dirty="0" smtClean="0">
                <a:sym typeface="Wingdings" pitchFamily="2" charset="2"/>
              </a:rPr>
              <a:t>  </a:t>
            </a:r>
            <a:r>
              <a:rPr lang="en-US" sz="1600" b="1" dirty="0" err="1" smtClean="0">
                <a:sym typeface="Wingdings" pitchFamily="2" charset="2"/>
              </a:rPr>
              <a:t>i</a:t>
            </a:r>
            <a:r>
              <a:rPr lang="en-US" sz="1600" b="1" dirty="0" smtClean="0">
                <a:sym typeface="Wingdings" pitchFamily="2" charset="2"/>
              </a:rPr>
              <a:t> + 1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>
                <a:sym typeface="Wingdings" pitchFamily="2" charset="2"/>
              </a:rPr>
              <a:t>	</a:t>
            </a:r>
            <a:r>
              <a:rPr lang="en-US" sz="1600" b="1" u="sng" dirty="0" err="1" smtClean="0">
                <a:sym typeface="Wingdings" pitchFamily="2" charset="2"/>
              </a:rPr>
              <a:t>EndWhile</a:t>
            </a:r>
            <a:endParaRPr lang="en-US" sz="1600" b="1" u="sng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 smtClean="0">
                <a:sym typeface="Wingdings" pitchFamily="2" charset="2"/>
              </a:rPr>
              <a:t>	</a:t>
            </a:r>
            <a:r>
              <a:rPr lang="en-US" sz="1600" b="1" u="sng" dirty="0">
                <a:sym typeface="Wingdings" pitchFamily="2" charset="2"/>
              </a:rPr>
              <a:t>I</a:t>
            </a:r>
            <a:r>
              <a:rPr lang="en-US" sz="1600" b="1" u="sng" dirty="0" smtClean="0">
                <a:sym typeface="Wingdings" pitchFamily="2" charset="2"/>
              </a:rPr>
              <a:t>f</a:t>
            </a:r>
            <a:r>
              <a:rPr lang="en-US" sz="1600" b="1" dirty="0" smtClean="0">
                <a:sym typeface="Wingdings" pitchFamily="2" charset="2"/>
              </a:rPr>
              <a:t> (</a:t>
            </a:r>
            <a:r>
              <a:rPr lang="en-US" sz="1600" b="1" dirty="0" err="1" smtClean="0">
                <a:sym typeface="Wingdings" pitchFamily="2" charset="2"/>
              </a:rPr>
              <a:t>i</a:t>
            </a:r>
            <a:r>
              <a:rPr lang="en-US" sz="1600" b="1" dirty="0" smtClean="0">
                <a:sym typeface="Wingdings" pitchFamily="2" charset="2"/>
              </a:rPr>
              <a:t> &lt; </a:t>
            </a:r>
            <a:r>
              <a:rPr lang="en-US" sz="1600" b="1" dirty="0" err="1" smtClean="0">
                <a:sym typeface="Wingdings" pitchFamily="2" charset="2"/>
              </a:rPr>
              <a:t>MaksArray</a:t>
            </a:r>
            <a:r>
              <a:rPr lang="en-US" sz="1600" b="1" dirty="0" smtClean="0">
                <a:sym typeface="Wingdings" pitchFamily="2" charset="2"/>
              </a:rPr>
              <a:t> + 1)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>
                <a:sym typeface="Wingdings" pitchFamily="2" charset="2"/>
              </a:rPr>
              <a:t>	 </a:t>
            </a:r>
            <a:r>
              <a:rPr lang="en-US" sz="1600" b="1" dirty="0" smtClean="0">
                <a:sym typeface="Wingdings" pitchFamily="2" charset="2"/>
              </a:rPr>
              <a:t>  </a:t>
            </a:r>
            <a:r>
              <a:rPr lang="en-US" sz="1600" b="1" u="sng" dirty="0">
                <a:sym typeface="Wingdings" pitchFamily="2" charset="2"/>
              </a:rPr>
              <a:t>T</a:t>
            </a:r>
            <a:r>
              <a:rPr lang="en-US" sz="1600" b="1" u="sng" dirty="0" smtClean="0">
                <a:sym typeface="Wingdings" pitchFamily="2" charset="2"/>
              </a:rPr>
              <a:t>hen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>
                <a:sym typeface="Wingdings" pitchFamily="2" charset="2"/>
              </a:rPr>
              <a:t>	</a:t>
            </a:r>
            <a:r>
              <a:rPr lang="en-US" sz="1600" b="1" dirty="0" smtClean="0">
                <a:sym typeface="Wingdings" pitchFamily="2" charset="2"/>
              </a:rPr>
              <a:t>	</a:t>
            </a:r>
            <a:r>
              <a:rPr lang="en-US" sz="1600" b="1" u="sng" dirty="0" smtClean="0">
                <a:sym typeface="Wingdings" pitchFamily="2" charset="2"/>
              </a:rPr>
              <a:t>Output</a:t>
            </a:r>
            <a:r>
              <a:rPr lang="en-US" sz="1600" b="1" dirty="0" smtClean="0">
                <a:sym typeface="Wingdings" pitchFamily="2" charset="2"/>
              </a:rPr>
              <a:t>(</a:t>
            </a:r>
            <a:r>
              <a:rPr lang="en-US" sz="1600" b="1" dirty="0" err="1" smtClean="0">
                <a:sym typeface="Wingdings" pitchFamily="2" charset="2"/>
              </a:rPr>
              <a:t>DataCari</a:t>
            </a:r>
            <a:r>
              <a:rPr lang="en-US" sz="1600" b="1" dirty="0" smtClean="0">
                <a:sym typeface="Wingdings" pitchFamily="2" charset="2"/>
              </a:rPr>
              <a:t>,’  </a:t>
            </a:r>
            <a:r>
              <a:rPr lang="en-US" sz="1600" b="1" dirty="0" err="1" smtClean="0">
                <a:sym typeface="Wingdings" pitchFamily="2" charset="2"/>
              </a:rPr>
              <a:t>ditemukan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pada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indeks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ke</a:t>
            </a:r>
            <a:r>
              <a:rPr lang="en-US" sz="1600" b="1" dirty="0" smtClean="0">
                <a:sym typeface="Wingdings" pitchFamily="2" charset="2"/>
              </a:rPr>
              <a:t>-’,</a:t>
            </a:r>
            <a:r>
              <a:rPr lang="en-US" sz="1600" b="1" dirty="0" err="1" smtClean="0">
                <a:sym typeface="Wingdings" pitchFamily="2" charset="2"/>
              </a:rPr>
              <a:t>i</a:t>
            </a:r>
            <a:r>
              <a:rPr lang="en-US" sz="1600" b="1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>
                <a:sym typeface="Wingdings" pitchFamily="2" charset="2"/>
              </a:rPr>
              <a:t>	</a:t>
            </a:r>
            <a:r>
              <a:rPr lang="en-US" sz="1600" b="1" dirty="0" smtClean="0">
                <a:sym typeface="Wingdings" pitchFamily="2" charset="2"/>
              </a:rPr>
              <a:t>   </a:t>
            </a:r>
            <a:r>
              <a:rPr lang="en-US" sz="1600" b="1" u="sng" dirty="0">
                <a:sym typeface="Wingdings" pitchFamily="2" charset="2"/>
              </a:rPr>
              <a:t>E</a:t>
            </a:r>
            <a:r>
              <a:rPr lang="en-US" sz="1600" b="1" u="sng" dirty="0" smtClean="0">
                <a:sym typeface="Wingdings" pitchFamily="2" charset="2"/>
              </a:rPr>
              <a:t>lse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>
                <a:sym typeface="Wingdings" pitchFamily="2" charset="2"/>
              </a:rPr>
              <a:t>	</a:t>
            </a:r>
            <a:r>
              <a:rPr lang="en-US" sz="1600" b="1" dirty="0" smtClean="0">
                <a:sym typeface="Wingdings" pitchFamily="2" charset="2"/>
              </a:rPr>
              <a:t>	</a:t>
            </a:r>
            <a:r>
              <a:rPr lang="en-US" sz="1600" b="1" u="sng" dirty="0" smtClean="0">
                <a:sym typeface="Wingdings" pitchFamily="2" charset="2"/>
              </a:rPr>
              <a:t>Outpu</a:t>
            </a:r>
            <a:r>
              <a:rPr lang="en-US" sz="1600" b="1" dirty="0" smtClean="0">
                <a:sym typeface="Wingdings" pitchFamily="2" charset="2"/>
              </a:rPr>
              <a:t>t(</a:t>
            </a:r>
            <a:r>
              <a:rPr lang="en-US" sz="1600" b="1" dirty="0" err="1" smtClean="0">
                <a:sym typeface="Wingdings" pitchFamily="2" charset="2"/>
              </a:rPr>
              <a:t>DataCari</a:t>
            </a:r>
            <a:r>
              <a:rPr lang="en-US" sz="1600" b="1" dirty="0" smtClean="0">
                <a:sym typeface="Wingdings" pitchFamily="2" charset="2"/>
              </a:rPr>
              <a:t>,’  </a:t>
            </a:r>
            <a:r>
              <a:rPr lang="en-US" sz="1600" b="1" dirty="0" err="1" smtClean="0">
                <a:sym typeface="Wingdings" pitchFamily="2" charset="2"/>
              </a:rPr>
              <a:t>tidak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ditemukan</a:t>
            </a:r>
            <a:r>
              <a:rPr lang="en-US" sz="1600" b="1" dirty="0" smtClean="0">
                <a:sym typeface="Wingdings" pitchFamily="2" charset="2"/>
              </a:rPr>
              <a:t>’)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dirty="0">
                <a:sym typeface="Wingdings" pitchFamily="2" charset="2"/>
              </a:rPr>
              <a:t>	</a:t>
            </a:r>
            <a:r>
              <a:rPr lang="en-US" sz="1600" b="1" u="sng" dirty="0" err="1" smtClean="0">
                <a:sym typeface="Wingdings" pitchFamily="2" charset="2"/>
              </a:rPr>
              <a:t>EndIf</a:t>
            </a:r>
            <a:endParaRPr lang="en-US" sz="1600" b="1" u="sng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1600" b="1" u="sng" dirty="0" err="1" smtClean="0">
                <a:sym typeface="Wingdings" pitchFamily="2" charset="2"/>
              </a:rPr>
              <a:t>EndProcedure</a:t>
            </a:r>
            <a:endParaRPr lang="en-US" sz="1600" b="1" u="sng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Sequential Search </a:t>
            </a:r>
            <a:r>
              <a:rPr lang="en-US" b="1" dirty="0" err="1" smtClean="0"/>
              <a:t>Dengan</a:t>
            </a:r>
            <a:r>
              <a:rPr lang="en-US" b="1" dirty="0" smtClean="0"/>
              <a:t> Boolean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7620000" cy="43434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400" b="1" dirty="0" err="1" smtClean="0"/>
              <a:t>Mis</a:t>
            </a:r>
            <a:r>
              <a:rPr lang="en-US" sz="2400" b="1" dirty="0" smtClean="0"/>
              <a:t>. </a:t>
            </a:r>
            <a:r>
              <a:rPr lang="en-US" sz="2400" b="1" dirty="0" err="1"/>
              <a:t>d</a:t>
            </a:r>
            <a:r>
              <a:rPr lang="en-US" sz="2400" b="1" dirty="0" err="1" smtClean="0"/>
              <a:t>iberikan</a:t>
            </a:r>
            <a:r>
              <a:rPr lang="en-US" sz="2400" b="1" dirty="0" smtClean="0"/>
              <a:t> data </a:t>
            </a:r>
            <a:r>
              <a:rPr lang="en-US" sz="2400" b="1" dirty="0" err="1" smtClean="0"/>
              <a:t>sebagai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berikut</a:t>
            </a:r>
            <a:r>
              <a:rPr lang="en-US" sz="2400" b="1" dirty="0" smtClean="0"/>
              <a:t>:</a:t>
            </a:r>
          </a:p>
          <a:p>
            <a:pPr marL="514350" indent="-514350">
              <a:spcBef>
                <a:spcPts val="0"/>
              </a:spcBef>
              <a:buNone/>
            </a:pPr>
            <a:endParaRPr lang="en-US" sz="2400" b="1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400" b="1" dirty="0" smtClean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b="1" dirty="0" err="1" smtClean="0"/>
              <a:t>Angka</a:t>
            </a:r>
            <a:endParaRPr lang="en-US" sz="2400" b="1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err="1" smtClean="0"/>
              <a:t>Angka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dicari</a:t>
            </a:r>
            <a:r>
              <a:rPr lang="en-US" sz="2400" b="1" dirty="0" smtClean="0"/>
              <a:t> : </a:t>
            </a:r>
            <a:r>
              <a:rPr lang="en-US" sz="2400" b="1" dirty="0" smtClean="0">
                <a:solidFill>
                  <a:srgbClr val="C00000"/>
                </a:solidFill>
              </a:rPr>
              <a:t>9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pencariannya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sama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seperti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pencarian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metode</a:t>
            </a:r>
            <a:r>
              <a:rPr lang="en-US" sz="2400" b="1" dirty="0" smtClean="0"/>
              <a:t> sequential search </a:t>
            </a:r>
            <a:r>
              <a:rPr lang="en-US" sz="2400" b="1" dirty="0" err="1" smtClean="0"/>
              <a:t>lainnya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hanya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melibatkan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sebuah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variabel</a:t>
            </a:r>
            <a:r>
              <a:rPr lang="en-US" sz="2400" b="1" dirty="0" smtClean="0"/>
              <a:t> lain </a:t>
            </a:r>
            <a:r>
              <a:rPr lang="en-US" sz="2400" b="1" dirty="0" err="1" smtClean="0"/>
              <a:t>yg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bertipe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boolean</a:t>
            </a:r>
            <a:r>
              <a:rPr lang="en-US" sz="2400" b="1" dirty="0" smtClean="0"/>
              <a:t>.</a:t>
            </a:r>
          </a:p>
          <a:p>
            <a:pPr marL="514350" indent="-514350">
              <a:spcBef>
                <a:spcPts val="0"/>
              </a:spcBef>
              <a:buNone/>
            </a:pPr>
            <a:endParaRPr lang="en-US" sz="24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243170"/>
              </p:ext>
            </p:extLst>
          </p:nvPr>
        </p:nvGraphicFramePr>
        <p:xfrm>
          <a:off x="2667000" y="2133600"/>
          <a:ext cx="6096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PPP_SFUSI_PRT_3AM">
  <a:themeElements>
    <a:clrScheme name="">
      <a:dk1>
        <a:srgbClr val="000000"/>
      </a:dk1>
      <a:lt1>
        <a:srgbClr val="B2B2B2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5D5D5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PPP_SFUSI_PRT_3AM</Template>
  <TotalTime>5739</TotalTime>
  <Words>1233</Words>
  <Application>Microsoft Office PowerPoint</Application>
  <PresentationFormat>On-screen Show (4:3)</PresentationFormat>
  <Paragraphs>310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PPP_SFUSI_PRT_3AM</vt:lpstr>
      <vt:lpstr>Algoritma dan Pemrograman  Searching</vt:lpstr>
      <vt:lpstr>Metode Searching</vt:lpstr>
      <vt:lpstr>Definisi Sequential Search</vt:lpstr>
      <vt:lpstr>Sequential Search</vt:lpstr>
      <vt:lpstr>Sequential Search Tanpa Boolean</vt:lpstr>
      <vt:lpstr>Algoritma Sequential Search Tanpa Sentinel</vt:lpstr>
      <vt:lpstr>Sequential Search Dengan Sentinel</vt:lpstr>
      <vt:lpstr>Algoritma Sequential Search Dengan Sentinel</vt:lpstr>
      <vt:lpstr>Sequential Search Dengan Boolean</vt:lpstr>
      <vt:lpstr>Algoritma Sequential Search Dengan Boolean</vt:lpstr>
      <vt:lpstr>Binary Search</vt:lpstr>
      <vt:lpstr>Binary Search (lanjutan)</vt:lpstr>
      <vt:lpstr>Binary Search (lanjutan)</vt:lpstr>
      <vt:lpstr>Binary Search (lanjutan)</vt:lpstr>
      <vt:lpstr>Illustrasi Binary Search</vt:lpstr>
      <vt:lpstr>Algoritma Binary 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MB</dc:creator>
  <cp:lastModifiedBy>A455LF-WIN10</cp:lastModifiedBy>
  <cp:revision>425</cp:revision>
  <dcterms:created xsi:type="dcterms:W3CDTF">2010-08-31T04:22:45Z</dcterms:created>
  <dcterms:modified xsi:type="dcterms:W3CDTF">2020-03-26T02:35:10Z</dcterms:modified>
</cp:coreProperties>
</file>