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8" r:id="rId3"/>
    <p:sldId id="269" r:id="rId4"/>
    <p:sldId id="311" r:id="rId5"/>
    <p:sldId id="270" r:id="rId6"/>
    <p:sldId id="271" r:id="rId7"/>
    <p:sldId id="272" r:id="rId8"/>
    <p:sldId id="274" r:id="rId9"/>
    <p:sldId id="275" r:id="rId10"/>
    <p:sldId id="306" r:id="rId11"/>
    <p:sldId id="276" r:id="rId12"/>
    <p:sldId id="277" r:id="rId13"/>
    <p:sldId id="310" r:id="rId14"/>
    <p:sldId id="278" r:id="rId15"/>
    <p:sldId id="279" r:id="rId16"/>
    <p:sldId id="280" r:id="rId17"/>
    <p:sldId id="282" r:id="rId18"/>
    <p:sldId id="312" r:id="rId19"/>
    <p:sldId id="283" r:id="rId20"/>
    <p:sldId id="293" r:id="rId21"/>
    <p:sldId id="299" r:id="rId22"/>
    <p:sldId id="313" r:id="rId23"/>
    <p:sldId id="308" r:id="rId24"/>
    <p:sldId id="314" r:id="rId25"/>
    <p:sldId id="304" r:id="rId26"/>
    <p:sldId id="30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1609D-32D5-4818-9BFA-D5128F1E634B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5B8AD-17F1-490F-AA68-857767BC5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48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FEBFC-CBD1-4A59-8ABB-1B75DC04B45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1ECB4-1291-4E86-86BF-8D8C9655D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1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1ECB4-1291-4E86-86BF-8D8C9655D3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94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9" name="Rectangle 37"/>
          <p:cNvSpPr>
            <a:spLocks noChangeArrowheads="1"/>
          </p:cNvSpPr>
          <p:nvPr/>
        </p:nvSpPr>
        <p:spPr bwMode="auto">
          <a:xfrm>
            <a:off x="1600200" y="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White">
          <a:xfrm>
            <a:off x="2895600" y="3657600"/>
            <a:ext cx="6019800" cy="457200"/>
          </a:xfrm>
          <a:solidFill>
            <a:schemeClr val="tx1"/>
          </a:solidFill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0" y="5867400"/>
            <a:ext cx="2895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 smtClean="0"/>
              <a:t>Universitas</a:t>
            </a:r>
            <a:r>
              <a:rPr lang="en-US" sz="1200" b="1" baseline="0" dirty="0" smtClean="0"/>
              <a:t> </a:t>
            </a:r>
            <a:r>
              <a:rPr lang="en-US" sz="1200" b="1" baseline="0" dirty="0" err="1" smtClean="0"/>
              <a:t>Komputer</a:t>
            </a:r>
            <a:r>
              <a:rPr lang="en-US" sz="1200" b="1" baseline="0" dirty="0" smtClean="0"/>
              <a:t> Indonesia</a:t>
            </a:r>
            <a:endParaRPr lang="en-US" sz="2000" b="1" dirty="0"/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ltGray">
          <a:xfrm>
            <a:off x="5895975" y="0"/>
            <a:ext cx="3248025" cy="2781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9050" y="2330450"/>
            <a:ext cx="9115425" cy="358775"/>
            <a:chOff x="3827" y="1468"/>
            <a:chExt cx="1927" cy="226"/>
          </a:xfrm>
        </p:grpSpPr>
        <p:sp>
          <p:nvSpPr>
            <p:cNvPr id="3126" name="Line 54"/>
            <p:cNvSpPr>
              <a:spLocks noChangeShapeType="1"/>
            </p:cNvSpPr>
            <p:nvPr/>
          </p:nvSpPr>
          <p:spPr bwMode="white">
            <a:xfrm>
              <a:off x="3827" y="1468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Line 55"/>
            <p:cNvSpPr>
              <a:spLocks noChangeShapeType="1"/>
            </p:cNvSpPr>
            <p:nvPr/>
          </p:nvSpPr>
          <p:spPr bwMode="white">
            <a:xfrm>
              <a:off x="3827" y="1540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Line 56"/>
            <p:cNvSpPr>
              <a:spLocks noChangeShapeType="1"/>
            </p:cNvSpPr>
            <p:nvPr/>
          </p:nvSpPr>
          <p:spPr bwMode="white">
            <a:xfrm>
              <a:off x="3827" y="1616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Line 57"/>
            <p:cNvSpPr>
              <a:spLocks noChangeShapeType="1"/>
            </p:cNvSpPr>
            <p:nvPr/>
          </p:nvSpPr>
          <p:spPr bwMode="white">
            <a:xfrm>
              <a:off x="3827" y="1694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133" name="Picture 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87663" cy="2790825"/>
          </a:xfrm>
          <a:prstGeom prst="rect">
            <a:avLst/>
          </a:prstGeom>
          <a:noFill/>
        </p:spPr>
      </p:pic>
      <p:sp>
        <p:nvSpPr>
          <p:cNvPr id="3132" name="Rectangle 60"/>
          <p:cNvSpPr>
            <a:spLocks noChangeArrowheads="1"/>
          </p:cNvSpPr>
          <p:nvPr/>
        </p:nvSpPr>
        <p:spPr bwMode="black">
          <a:xfrm>
            <a:off x="0" y="2787650"/>
            <a:ext cx="9144000" cy="714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5" name="Rectangle 63"/>
          <p:cNvSpPr>
            <a:spLocks noChangeArrowheads="1"/>
          </p:cNvSpPr>
          <p:nvPr/>
        </p:nvSpPr>
        <p:spPr bwMode="gray">
          <a:xfrm>
            <a:off x="2895600" y="2819400"/>
            <a:ext cx="6248400" cy="685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 bwMode="ltGray">
          <a:xfrm>
            <a:off x="3124200" y="2819400"/>
            <a:ext cx="5791200" cy="685800"/>
          </a:xfrm>
        </p:spPr>
        <p:txBody>
          <a:bodyPr/>
          <a:lstStyle>
            <a:lvl1pPr algn="l">
              <a:defRPr sz="3600" baseline="0"/>
            </a:lvl1pPr>
          </a:lstStyle>
          <a:p>
            <a:r>
              <a:rPr lang="en-US" dirty="0" err="1" smtClean="0"/>
              <a:t>Algoritma</a:t>
            </a:r>
            <a:r>
              <a:rPr lang="en-US" dirty="0" smtClean="0"/>
              <a:t> &amp; </a:t>
            </a:r>
            <a:r>
              <a:rPr lang="en-US" dirty="0" err="1" smtClean="0"/>
              <a:t>Pemrograman</a:t>
            </a:r>
            <a:endParaRPr lang="en-US" dirty="0"/>
          </a:p>
        </p:txBody>
      </p:sp>
      <p:pic>
        <p:nvPicPr>
          <p:cNvPr id="3134" name="Picture 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4488" y="0"/>
            <a:ext cx="3011487" cy="2781300"/>
          </a:xfrm>
          <a:prstGeom prst="rect">
            <a:avLst/>
          </a:prstGeom>
          <a:noFill/>
        </p:spPr>
      </p:pic>
      <p:sp>
        <p:nvSpPr>
          <p:cNvPr id="19" name="Rectangle 2"/>
          <p:cNvSpPr txBox="1">
            <a:spLocks noChangeArrowheads="1"/>
          </p:cNvSpPr>
          <p:nvPr userDrawn="1"/>
        </p:nvSpPr>
        <p:spPr bwMode="ltGray">
          <a:xfrm>
            <a:off x="0" y="2819400"/>
            <a:ext cx="289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3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IF32222</a:t>
            </a:r>
          </a:p>
        </p:txBody>
      </p:sp>
      <p:pic>
        <p:nvPicPr>
          <p:cNvPr id="20" name="Picture 2" descr="F:\Documents and Settings\Administrator\My Documents\unikom.gif"/>
          <p:cNvPicPr>
            <a:picLocks noChangeAspect="1" noChangeArrowheads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326408" y="3581400"/>
            <a:ext cx="2209800" cy="223926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3"/>
          <p:cNvSpPr txBox="1">
            <a:spLocks noChangeArrowheads="1"/>
          </p:cNvSpPr>
          <p:nvPr userDrawn="1"/>
        </p:nvSpPr>
        <p:spPr bwMode="grayWhite">
          <a:xfrm>
            <a:off x="5334000" y="5715000"/>
            <a:ext cx="3810000" cy="4572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Tati Harihayati M., M.T.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095500" cy="6092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134100" cy="6092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324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602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gi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2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Rectangle 32"/>
          <p:cNvSpPr>
            <a:spLocks noChangeArrowheads="1"/>
          </p:cNvSpPr>
          <p:nvPr/>
        </p:nvSpPr>
        <p:spPr bwMode="ltGray">
          <a:xfrm>
            <a:off x="11113" y="0"/>
            <a:ext cx="9132887" cy="11255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0" y="879475"/>
            <a:ext cx="9144000" cy="144463"/>
            <a:chOff x="1519" y="554"/>
            <a:chExt cx="4241" cy="91"/>
          </a:xfrm>
        </p:grpSpPr>
        <p:sp>
          <p:nvSpPr>
            <p:cNvPr id="1058" name="Line 34"/>
            <p:cNvSpPr>
              <a:spLocks noChangeShapeType="1"/>
            </p:cNvSpPr>
            <p:nvPr userDrawn="1"/>
          </p:nvSpPr>
          <p:spPr bwMode="white">
            <a:xfrm>
              <a:off x="1519" y="554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Line 35"/>
            <p:cNvSpPr>
              <a:spLocks noChangeShapeType="1"/>
            </p:cNvSpPr>
            <p:nvPr userDrawn="1"/>
          </p:nvSpPr>
          <p:spPr bwMode="white">
            <a:xfrm>
              <a:off x="1519" y="599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Line 36"/>
            <p:cNvSpPr>
              <a:spLocks noChangeShapeType="1"/>
            </p:cNvSpPr>
            <p:nvPr userDrawn="1"/>
          </p:nvSpPr>
          <p:spPr bwMode="white">
            <a:xfrm>
              <a:off x="1519" y="645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0" y="-11113"/>
            <a:ext cx="2341563" cy="1123951"/>
            <a:chOff x="0" y="0"/>
            <a:chExt cx="1475" cy="694"/>
          </a:xfrm>
        </p:grpSpPr>
        <p:graphicFrame>
          <p:nvGraphicFramePr>
            <p:cNvPr id="1062" name="Object 38"/>
            <p:cNvGraphicFramePr>
              <a:graphicFrameLocks noChangeAspect="1"/>
            </p:cNvGraphicFramePr>
            <p:nvPr/>
          </p:nvGraphicFramePr>
          <p:xfrm>
            <a:off x="695" y="0"/>
            <a:ext cx="780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2" name="Image" r:id="rId17" imgW="3646321" imgH="3931376" progId="Photoshop.Image.6">
                    <p:embed/>
                  </p:oleObj>
                </mc:Choice>
                <mc:Fallback>
                  <p:oleObj name="Image" r:id="rId17" imgW="3646321" imgH="3931376" progId="Photoshop.Image.6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11470"/>
                        <a:stretch>
                          <a:fillRect/>
                        </a:stretch>
                      </p:blipFill>
                      <p:spPr bwMode="auto">
                        <a:xfrm>
                          <a:off x="695" y="0"/>
                          <a:ext cx="780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2D6BC7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1D528D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B2B2B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3" name="Object 39"/>
            <p:cNvGraphicFramePr>
              <a:graphicFrameLocks noChangeAspect="1"/>
            </p:cNvGraphicFramePr>
            <p:nvPr/>
          </p:nvGraphicFramePr>
          <p:xfrm>
            <a:off x="0" y="0"/>
            <a:ext cx="737" cy="6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3" name="Image" r:id="rId19" imgW="2575783" imgH="2545301" progId="Photoshop.Image.6">
                    <p:embed/>
                  </p:oleObj>
                </mc:Choice>
                <mc:Fallback>
                  <p:oleObj name="Image" r:id="rId19" imgW="2575783" imgH="2545301" progId="Photoshop.Image.6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737" cy="6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2D6BC7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1D528D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B2B2B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228600"/>
            <a:ext cx="632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fld id="{0BC7E5B2-E02E-4107-BA48-AC9A8DE65C04}" type="datetime1">
              <a:rPr lang="en-US" smtClean="0"/>
              <a:t>3/26/2020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145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pPr algn="r"/>
            <a:r>
              <a:rPr lang="en-US" dirty="0" err="1" smtClean="0"/>
              <a:t>Oleh</a:t>
            </a:r>
            <a:r>
              <a:rPr lang="en-US" dirty="0" smtClean="0"/>
              <a:t> : </a:t>
            </a:r>
            <a:r>
              <a:rPr lang="en-US" dirty="0" err="1" smtClean="0"/>
              <a:t>Andri</a:t>
            </a:r>
            <a:r>
              <a:rPr lang="en-US" dirty="0" smtClean="0"/>
              <a:t> </a:t>
            </a:r>
            <a:r>
              <a:rPr lang="en-US" dirty="0" err="1" smtClean="0"/>
              <a:t>Heryandi</a:t>
            </a:r>
            <a:r>
              <a:rPr lang="en-US" dirty="0" smtClean="0"/>
              <a:t>, M.T.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B5A8FFD0-3CDF-4C62-9758-48B2FD26A287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0" y="1109663"/>
            <a:ext cx="9144000" cy="169862"/>
            <a:chOff x="0" y="699"/>
            <a:chExt cx="5760" cy="107"/>
          </a:xfrm>
        </p:grpSpPr>
        <p:sp>
          <p:nvSpPr>
            <p:cNvPr id="1064" name="Rectangle 40"/>
            <p:cNvSpPr>
              <a:spLocks noChangeArrowheads="1"/>
            </p:cNvSpPr>
            <p:nvPr userDrawn="1"/>
          </p:nvSpPr>
          <p:spPr bwMode="gray">
            <a:xfrm>
              <a:off x="0" y="699"/>
              <a:ext cx="5760" cy="4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" name="Rectangle 42"/>
            <p:cNvSpPr>
              <a:spLocks noChangeArrowheads="1"/>
            </p:cNvSpPr>
            <p:nvPr userDrawn="1"/>
          </p:nvSpPr>
          <p:spPr bwMode="gray">
            <a:xfrm>
              <a:off x="1476" y="713"/>
              <a:ext cx="4284" cy="93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" name="Picture 2" descr="F:\Documents and Settings\Administrator\My Documents\unikom.gif"/>
          <p:cNvPicPr>
            <a:picLocks noChangeAspect="1" noChangeArrowheads="1"/>
          </p:cNvPicPr>
          <p:nvPr userDrawn="1"/>
        </p:nvPicPr>
        <p:blipFill>
          <a:blip r:embed="rId21"/>
          <a:stretch>
            <a:fillRect/>
          </a:stretch>
        </p:blipFill>
        <p:spPr bwMode="auto">
          <a:xfrm>
            <a:off x="8686800" y="1295400"/>
            <a:ext cx="375987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 descr="F:\Documents and Settings\Administrator\My Documents\unikom.gif"/>
          <p:cNvPicPr>
            <a:picLocks noChangeAspect="1" noChangeArrowheads="1"/>
          </p:cNvPicPr>
          <p:nvPr userDrawn="1"/>
        </p:nvPicPr>
        <p:blipFill>
          <a:blip r:embed="rId21"/>
          <a:stretch>
            <a:fillRect/>
          </a:stretch>
        </p:blipFill>
        <p:spPr bwMode="auto">
          <a:xfrm>
            <a:off x="76200" y="1295400"/>
            <a:ext cx="375987" cy="381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50000"/>
        <a:buFont typeface="Wingdings 2" pitchFamily="18" charset="2"/>
        <a:buChar char="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tati.harihayati@email.unikom.ac.id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Array </a:t>
            </a:r>
            <a:r>
              <a:rPr lang="en-US" dirty="0" err="1" smtClean="0">
                <a:solidFill>
                  <a:schemeClr val="bg1"/>
                </a:solidFill>
              </a:rPr>
              <a:t>Statis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STRUKTUR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222" y="0"/>
            <a:ext cx="6786778" cy="990600"/>
          </a:xfrm>
        </p:spPr>
        <p:txBody>
          <a:bodyPr/>
          <a:lstStyle/>
          <a:p>
            <a:pPr algn="l"/>
            <a:r>
              <a:rPr lang="id-ID" sz="3000" b="1" dirty="0" smtClean="0"/>
              <a:t>OPERAS</a:t>
            </a:r>
            <a:r>
              <a:rPr lang="en-US" sz="3000" b="1" dirty="0"/>
              <a:t>I</a:t>
            </a:r>
            <a:r>
              <a:rPr lang="en-US" sz="3000" b="1" dirty="0" smtClean="0"/>
              <a:t>-OPERASI PADA ARRAY </a:t>
            </a:r>
            <a:endParaRPr lang="id-ID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8153400" cy="449580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Penciptaan (</a:t>
            </a:r>
            <a:r>
              <a:rPr lang="id-ID" b="1" i="1" dirty="0" smtClean="0">
                <a:solidFill>
                  <a:schemeClr val="tx2"/>
                </a:solidFill>
                <a:sym typeface="Wingdings" pitchFamily="2" charset="2"/>
              </a:rPr>
              <a:t>create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)</a:t>
            </a:r>
            <a:endParaRPr lang="en-US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Traversal</a:t>
            </a: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Pencarian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(</a:t>
            </a:r>
            <a:r>
              <a:rPr lang="en-US" b="1" i="1" dirty="0" smtClean="0">
                <a:solidFill>
                  <a:schemeClr val="tx2"/>
                </a:solidFill>
                <a:sym typeface="Wingdings" pitchFamily="2" charset="2"/>
              </a:rPr>
              <a:t>searching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)</a:t>
            </a: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Pengurutan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(</a:t>
            </a:r>
            <a:r>
              <a:rPr lang="en-US" b="1" i="1" dirty="0" smtClean="0">
                <a:solidFill>
                  <a:schemeClr val="tx2"/>
                </a:solidFill>
                <a:sym typeface="Wingdings" pitchFamily="2" charset="2"/>
              </a:rPr>
              <a:t>sorting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)</a:t>
            </a: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Penghancuran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(</a:t>
            </a:r>
            <a:r>
              <a:rPr lang="en-US" b="1" i="1" dirty="0" smtClean="0">
                <a:solidFill>
                  <a:schemeClr val="tx2"/>
                </a:solidFill>
                <a:sym typeface="Wingdings" pitchFamily="2" charset="2"/>
              </a:rPr>
              <a:t>destroy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)</a:t>
            </a:r>
            <a:endParaRPr lang="id-ID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536575" indent="-536575">
              <a:spcBef>
                <a:spcPts val="0"/>
              </a:spcBef>
              <a:buClr>
                <a:schemeClr val="tx1"/>
              </a:buClr>
              <a:buNone/>
            </a:pPr>
            <a:r>
              <a:rPr lang="id-ID" dirty="0">
                <a:solidFill>
                  <a:schemeClr val="tx2"/>
                </a:solidFill>
                <a:sym typeface="Wingdings" pitchFamily="2" charset="2"/>
              </a:rPr>
              <a:t>	</a:t>
            </a:r>
            <a:endParaRPr lang="id-ID" dirty="0" smtClean="0">
              <a:solidFill>
                <a:schemeClr val="tx2"/>
              </a:solidFill>
              <a:sym typeface="Wingdings" pitchFamily="2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352" y="4572000"/>
            <a:ext cx="1603248" cy="173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0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199" y="114300"/>
            <a:ext cx="6781801" cy="723900"/>
          </a:xfrm>
        </p:spPr>
        <p:txBody>
          <a:bodyPr/>
          <a:lstStyle/>
          <a:p>
            <a:pPr algn="l"/>
            <a:r>
              <a:rPr lang="en-US" sz="3200" b="1" dirty="0" smtClean="0"/>
              <a:t>OPERASI PENCIPTAAN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153400" cy="44958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Clr>
                <a:schemeClr val="tx1"/>
              </a:buClr>
              <a:buNone/>
            </a:pP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Operasi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penciptaan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(</a:t>
            </a:r>
            <a:r>
              <a:rPr lang="en-US" i="1" dirty="0" smtClean="0">
                <a:solidFill>
                  <a:schemeClr val="tx2"/>
                </a:solidFill>
                <a:sym typeface="Wingdings" pitchFamily="2" charset="2"/>
              </a:rPr>
              <a:t>create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)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adalah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proses m</a:t>
            </a: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empersiapkan array untuk diakses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/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diproses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dengan asumsi elemen array diisi dengan 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angka 0</a:t>
            </a: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 jika elemen arraynya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berupa</a:t>
            </a: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numerik/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bilangan/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angka</a:t>
            </a: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 atau diisi dengan  karakter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spasi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,”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/”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,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atau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‘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/’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jika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berupa</a:t>
            </a: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alphanumerik</a:t>
            </a: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352" y="4800600"/>
            <a:ext cx="1603248" cy="173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9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1" y="228600"/>
            <a:ext cx="6604812" cy="653752"/>
          </a:xfrm>
        </p:spPr>
        <p:txBody>
          <a:bodyPr>
            <a:noAutofit/>
          </a:bodyPr>
          <a:lstStyle/>
          <a:p>
            <a:pPr algn="l"/>
            <a:r>
              <a:rPr lang="en-US" b="1" dirty="0" err="1" smtClean="0"/>
              <a:t>Subrutin</a:t>
            </a:r>
            <a:r>
              <a:rPr lang="en-US" b="1" dirty="0" smtClean="0"/>
              <a:t> </a:t>
            </a:r>
            <a:r>
              <a:rPr lang="en-US" b="1" dirty="0" err="1" smtClean="0"/>
              <a:t>Penciptaan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371600"/>
            <a:ext cx="8153400" cy="5334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dirty="0" err="1">
                <a:solidFill>
                  <a:schemeClr val="tx2"/>
                </a:solidFill>
                <a:sym typeface="Wingdings" pitchFamily="2" charset="2"/>
              </a:rPr>
              <a:t>P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rosedur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penciptaan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secara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umum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:</a:t>
            </a: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id-ID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id-ID" b="1" dirty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id-ID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id-ID" b="1" dirty="0" smtClean="0">
              <a:solidFill>
                <a:schemeClr val="tx2"/>
              </a:solidFill>
              <a:sym typeface="Wingdings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3592" y="2133600"/>
            <a:ext cx="8783421" cy="3505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Procedure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reate (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Output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ama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N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ama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ype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rray)</a:t>
            </a:r>
          </a:p>
          <a:p>
            <a:pPr marL="855663" indent="-855663"/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{I.S: elemen array diberi harga awal agar siap digunakan}</a:t>
            </a:r>
          </a:p>
          <a:p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{F.S: menghasilkan array yang siap digunakan}</a:t>
            </a:r>
          </a:p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ndeks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integer</a:t>
            </a:r>
            <a:endParaRPr lang="id-ID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Algoritma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ndeks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 1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to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M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aks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rray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do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 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ama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V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ar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rray(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I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ndeks) 0 </a:t>
            </a:r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{elemen array numerik}</a:t>
            </a:r>
            <a:endParaRPr lang="en-US" sz="1900" b="1" i="1" dirty="0" smtClean="0">
              <a:solidFill>
                <a:schemeClr val="accent1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855663"/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{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NamaVarArray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  <a:r>
              <a:rPr lang="en-US" sz="1900" b="1" i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I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ndeks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)  “/” {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elemen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array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alphanumerik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}}</a:t>
            </a:r>
            <a:endParaRPr lang="id-ID" sz="1900" b="1" i="1" dirty="0" smtClean="0">
              <a:solidFill>
                <a:schemeClr val="accent1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endfor</a:t>
            </a:r>
            <a:endParaRPr lang="id-ID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EndProcedure</a:t>
            </a:r>
            <a:endParaRPr lang="id-ID" sz="1900" b="1" u="sng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55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1" y="228600"/>
            <a:ext cx="6604812" cy="653752"/>
          </a:xfrm>
        </p:spPr>
        <p:txBody>
          <a:bodyPr>
            <a:noAutofit/>
          </a:bodyPr>
          <a:lstStyle/>
          <a:p>
            <a:pPr algn="l"/>
            <a:r>
              <a:rPr lang="en-US" sz="3600" b="1" dirty="0" err="1" smtClean="0"/>
              <a:t>Contoh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Subrutin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Penciptaan</a:t>
            </a:r>
            <a:endParaRPr lang="id-ID" sz="36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83592" y="2438400"/>
            <a:ext cx="8783421" cy="3886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Procedure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PenciptaanAngka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Output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855663" indent="-855663"/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{I.S: elemen array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diberi harga awal agar siap digunakan}</a:t>
            </a:r>
          </a:p>
          <a:p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{F.S: menghasilkan array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yang siap digunakan}</a:t>
            </a:r>
          </a:p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i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integer</a:t>
            </a:r>
            <a:endParaRPr lang="id-ID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Algoritma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i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 1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to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M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aks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Angka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do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  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Angka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(i) 0 </a:t>
            </a:r>
            <a:endParaRPr lang="en-US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442913"/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endfor</a:t>
            </a:r>
            <a:endParaRPr lang="id-ID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EndProcedure</a:t>
            </a:r>
            <a:endParaRPr lang="id-ID" sz="1900" b="1" u="sng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4478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</a:rPr>
              <a:t>Misalkan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akan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menciptakan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elemen</a:t>
            </a:r>
            <a:r>
              <a:rPr lang="en-US" sz="2400" dirty="0" smtClean="0">
                <a:solidFill>
                  <a:schemeClr val="tx2"/>
                </a:solidFill>
              </a:rPr>
              <a:t> array </a:t>
            </a:r>
            <a:r>
              <a:rPr lang="en-US" sz="2400" dirty="0" err="1" smtClean="0">
                <a:solidFill>
                  <a:schemeClr val="tx2"/>
                </a:solidFill>
              </a:rPr>
              <a:t>Angka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</a:rPr>
              <a:t>maka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subrutin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penciptaannya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sebagai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berikut</a:t>
            </a:r>
            <a:r>
              <a:rPr lang="en-US" sz="2400" dirty="0" smtClean="0">
                <a:solidFill>
                  <a:schemeClr val="tx2"/>
                </a:solidFill>
              </a:rPr>
              <a:t>: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36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1" y="228600"/>
            <a:ext cx="6781800" cy="609600"/>
          </a:xfrm>
        </p:spPr>
        <p:txBody>
          <a:bodyPr/>
          <a:lstStyle/>
          <a:p>
            <a:pPr algn="l"/>
            <a:r>
              <a:rPr lang="en-US" sz="3600" b="1" dirty="0" smtClean="0"/>
              <a:t>OPERASI TRAVERSAL</a:t>
            </a:r>
            <a:endParaRPr lang="id-ID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229600" cy="4568825"/>
          </a:xfrm>
        </p:spPr>
        <p:txBody>
          <a:bodyPr>
            <a:normAutofit/>
          </a:bodyPr>
          <a:lstStyle/>
          <a:p>
            <a:pPr marL="117475" indent="0" algn="just"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Operasi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T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raversal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adalah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p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roses mengunjungi setiap elemen array satu persatu dari elemen pertama sampai elemen terakhir.</a:t>
            </a:r>
            <a:endParaRPr lang="en-US" b="1" dirty="0" smtClean="0">
              <a:solidFill>
                <a:schemeClr val="tx2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9477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199" y="0"/>
            <a:ext cx="6781801" cy="990600"/>
          </a:xfrm>
        </p:spPr>
        <p:txBody>
          <a:bodyPr/>
          <a:lstStyle/>
          <a:p>
            <a:pPr algn="l"/>
            <a:r>
              <a:rPr lang="en-US" b="1" dirty="0" err="1" smtClean="0"/>
              <a:t>Contoh</a:t>
            </a:r>
            <a:r>
              <a:rPr lang="en-US" b="1" dirty="0" smtClean="0"/>
              <a:t> </a:t>
            </a:r>
            <a:r>
              <a:rPr lang="en-US" b="1" dirty="0" err="1" smtClean="0"/>
              <a:t>Operasi</a:t>
            </a:r>
            <a:r>
              <a:rPr lang="en-US" b="1" dirty="0" smtClean="0"/>
              <a:t> Traversal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308848" cy="469235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sz="2600" b="1" dirty="0" smtClean="0">
                <a:solidFill>
                  <a:schemeClr val="tx2"/>
                </a:solidFill>
                <a:sym typeface="Wingdings" pitchFamily="2" charset="2"/>
              </a:rPr>
              <a:t>Pengisian elemen array dengan data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sz="2600" b="1" dirty="0" smtClean="0">
                <a:solidFill>
                  <a:schemeClr val="tx2"/>
                </a:solidFill>
                <a:sym typeface="Wingdings" pitchFamily="2" charset="2"/>
              </a:rPr>
              <a:t>Menampilkan elemen array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sz="2600" b="1" dirty="0" smtClean="0">
                <a:solidFill>
                  <a:schemeClr val="tx2"/>
                </a:solidFill>
                <a:sym typeface="Wingdings" pitchFamily="2" charset="2"/>
              </a:rPr>
              <a:t>Penambahan data di array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sz="2600" b="1" dirty="0" smtClean="0">
                <a:solidFill>
                  <a:schemeClr val="tx2"/>
                </a:solidFill>
                <a:sym typeface="Wingdings" pitchFamily="2" charset="2"/>
              </a:rPr>
              <a:t>Penyisipan data di indeks tertentu pada array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sz="2600" b="1" dirty="0" smtClean="0">
                <a:solidFill>
                  <a:schemeClr val="tx2"/>
                </a:solidFill>
                <a:sym typeface="Wingdings" pitchFamily="2" charset="2"/>
              </a:rPr>
              <a:t>Penghapusan data </a:t>
            </a:r>
            <a:r>
              <a:rPr lang="id-ID" sz="2600" b="1" dirty="0">
                <a:solidFill>
                  <a:schemeClr val="tx2"/>
                </a:solidFill>
                <a:sym typeface="Wingdings" pitchFamily="2" charset="2"/>
              </a:rPr>
              <a:t>di indeks tertentu pada </a:t>
            </a:r>
            <a:r>
              <a:rPr lang="id-ID" sz="2600" b="1" dirty="0" smtClean="0">
                <a:solidFill>
                  <a:schemeClr val="tx2"/>
                </a:solidFill>
                <a:sym typeface="Wingdings" pitchFamily="2" charset="2"/>
              </a:rPr>
              <a:t>array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sz="2600" b="1" dirty="0" smtClean="0">
                <a:solidFill>
                  <a:schemeClr val="tx2"/>
                </a:solidFill>
                <a:sym typeface="Wingdings" pitchFamily="2" charset="2"/>
              </a:rPr>
              <a:t>Menentukan nilai maksimum dan minimum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sz="2600" b="1" dirty="0" smtClean="0">
                <a:solidFill>
                  <a:schemeClr val="tx2"/>
                </a:solidFill>
                <a:sym typeface="Wingdings" pitchFamily="2" charset="2"/>
              </a:rPr>
              <a:t>Menghitung nilai rata-rata, dsb.</a:t>
            </a:r>
            <a:endParaRPr lang="id-ID" sz="2600" b="1" dirty="0">
              <a:solidFill>
                <a:schemeClr val="tx2"/>
              </a:solidFill>
              <a:sym typeface="Wingdings" pitchFamily="2" charset="2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endParaRPr lang="id-ID" sz="2600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endParaRPr lang="id-ID" sz="2600" b="1" dirty="0">
              <a:solidFill>
                <a:schemeClr val="tx2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9732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199" y="228600"/>
            <a:ext cx="6604813" cy="653752"/>
          </a:xfrm>
        </p:spPr>
        <p:txBody>
          <a:bodyPr>
            <a:noAutofit/>
          </a:bodyPr>
          <a:lstStyle/>
          <a:p>
            <a:pPr algn="l"/>
            <a:r>
              <a:rPr lang="en-US" b="1" dirty="0" err="1" smtClean="0"/>
              <a:t>Subrutin</a:t>
            </a:r>
            <a:r>
              <a:rPr lang="en-US" b="1" dirty="0" smtClean="0"/>
              <a:t> Traversal</a:t>
            </a:r>
            <a:endParaRPr lang="id-ID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83591" y="1828800"/>
            <a:ext cx="8783421" cy="457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Procedure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raversal (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I/O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ama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N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ama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ype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rray)</a:t>
            </a:r>
          </a:p>
          <a:p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{I.S: 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data array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maksimum array sudah terdefinisi}</a:t>
            </a:r>
          </a:p>
          <a:p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{F.S: menghasilkan array yang sudah diproses}</a:t>
            </a:r>
          </a:p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900" b="1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ndeks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: </a:t>
            </a:r>
            <a:r>
              <a:rPr lang="en-US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integer</a:t>
            </a:r>
            <a:endParaRPr lang="id-ID" sz="1900" b="1" u="sng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Algoritma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endParaRPr lang="en-US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pPr marL="2613025" indent="-2613025"/>
            <a:r>
              <a:rPr lang="en-US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Inisialisasi</a:t>
            </a:r>
            <a:r>
              <a:rPr lang="en-US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pemberian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harga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awal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terhadap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sebuah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variabel</a:t>
            </a:r>
            <a:r>
              <a:rPr lang="en-US" sz="1900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anose="05000000000000000000" pitchFamily="2" charset="2"/>
              </a:rPr>
              <a:t>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anose="05000000000000000000" pitchFamily="2" charset="2"/>
              </a:rPr>
              <a:t>bersifat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anose="05000000000000000000" pitchFamily="2" charset="2"/>
              </a:rPr>
              <a:t>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anose="05000000000000000000" pitchFamily="2" charset="2"/>
              </a:rPr>
              <a:t>opsional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anose="05000000000000000000" pitchFamily="2" charset="2"/>
              </a:rPr>
              <a:t>}</a:t>
            </a:r>
            <a:endParaRPr lang="id-ID" sz="1900" b="1" i="1" dirty="0" smtClean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ndeks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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1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to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</a:t>
            </a:r>
            <a:r>
              <a:rPr lang="en-US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M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aks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rray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do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 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P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roses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endfor</a:t>
            </a:r>
          </a:p>
          <a:p>
            <a:pPr marL="2119313" indent="-2119313"/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Terminasi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{penutupan yang harus dilakukan setelah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proses selesai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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bersifat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opsional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}</a:t>
            </a:r>
            <a:endParaRPr lang="id-ID" sz="1900" b="1" i="1" dirty="0" smtClean="0">
              <a:solidFill>
                <a:schemeClr val="accent1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EndProcedure</a:t>
            </a:r>
            <a:endParaRPr lang="id-ID" sz="1900" b="1" u="sng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8153400" cy="5334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dirty="0" err="1">
                <a:solidFill>
                  <a:schemeClr val="tx2"/>
                </a:solidFill>
                <a:sym typeface="Wingdings" pitchFamily="2" charset="2"/>
              </a:rPr>
              <a:t>P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rosedur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traversal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secara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umum</a:t>
            </a:r>
            <a:r>
              <a:rPr lang="en-US" b="1" dirty="0">
                <a:solidFill>
                  <a:schemeClr val="tx2"/>
                </a:solidFill>
                <a:sym typeface="Wingdings" pitchFamily="2" charset="2"/>
              </a:rPr>
              <a:t>:</a:t>
            </a:r>
            <a:endParaRPr lang="id-ID" b="1" dirty="0">
              <a:solidFill>
                <a:schemeClr val="tx2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0580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6781799" cy="57755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err="1" smtClean="0"/>
              <a:t>Contoh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Subrutin</a:t>
            </a:r>
            <a:r>
              <a:rPr lang="en-US" sz="4000" b="1" dirty="0" smtClean="0"/>
              <a:t> Traversal(1) </a:t>
            </a:r>
            <a:endParaRPr lang="id-ID" sz="4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83591" y="2362200"/>
            <a:ext cx="8783421" cy="3886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Procedure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IsiAngka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I/O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: </a:t>
            </a:r>
            <a:r>
              <a:rPr lang="en-US" sz="1900" b="1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rrayAngka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857250" indent="-857250"/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{I.S: 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user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memasukkan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elemen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pada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array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(1:MaksAngka)</a:t>
            </a:r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855663" indent="-855663"/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{F.S: menghasilkan array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(1:MaksAngka) yang </a:t>
            </a:r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sudah di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masukan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oleh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user</a:t>
            </a:r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sz="1900" b="1" i="1" dirty="0" smtClean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 : </a:t>
            </a:r>
            <a:r>
              <a:rPr lang="en-US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integer</a:t>
            </a:r>
          </a:p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Algoritma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endParaRPr lang="en-US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pPr marL="2613025" indent="-2613025"/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i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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1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to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</a:t>
            </a:r>
            <a:r>
              <a:rPr lang="en-US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M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aks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Angka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do</a:t>
            </a:r>
            <a:endParaRPr lang="en-US" sz="1900" b="1" u="sng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   </a:t>
            </a:r>
            <a:r>
              <a:rPr lang="en-US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Input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Angka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(i))</a:t>
            </a:r>
          </a:p>
          <a:p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endfor</a:t>
            </a:r>
            <a:endParaRPr lang="en-US" sz="1900" b="1" u="sng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EndProcedure</a:t>
            </a:r>
            <a:endParaRPr lang="id-ID" sz="1900" b="1" u="sng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8153400" cy="8382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b="1" dirty="0" err="1" smtClean="0">
                <a:solidFill>
                  <a:schemeClr val="tx2"/>
                </a:solidFill>
                <a:sym typeface="Wingdings" pitchFamily="2" charset="2"/>
              </a:rPr>
              <a:t>Contoh</a:t>
            </a:r>
            <a:r>
              <a:rPr lang="en-US" sz="2400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sym typeface="Wingdings" pitchFamily="2" charset="2"/>
              </a:rPr>
              <a:t>prosedur</a:t>
            </a:r>
            <a:r>
              <a:rPr lang="en-US" sz="2400" b="1" dirty="0" smtClean="0">
                <a:solidFill>
                  <a:schemeClr val="tx2"/>
                </a:solidFill>
                <a:sym typeface="Wingdings" pitchFamily="2" charset="2"/>
              </a:rPr>
              <a:t> traversal </a:t>
            </a:r>
            <a:r>
              <a:rPr lang="en-US" sz="2400" b="1" dirty="0" err="1" smtClean="0">
                <a:solidFill>
                  <a:schemeClr val="tx2"/>
                </a:solidFill>
                <a:sym typeface="Wingdings" pitchFamily="2" charset="2"/>
              </a:rPr>
              <a:t>untuk</a:t>
            </a:r>
            <a:r>
              <a:rPr lang="en-US" sz="2400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sym typeface="Wingdings" pitchFamily="2" charset="2"/>
              </a:rPr>
              <a:t>mengisi</a:t>
            </a:r>
            <a:r>
              <a:rPr lang="en-US" sz="2400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sym typeface="Wingdings" pitchFamily="2" charset="2"/>
              </a:rPr>
              <a:t>elemen</a:t>
            </a:r>
            <a:r>
              <a:rPr lang="en-US" sz="2400" b="1" dirty="0" smtClean="0">
                <a:solidFill>
                  <a:schemeClr val="tx2"/>
                </a:solidFill>
                <a:sym typeface="Wingdings" pitchFamily="2" charset="2"/>
              </a:rPr>
              <a:t> array </a:t>
            </a:r>
            <a:r>
              <a:rPr lang="en-US" sz="2400" b="1" dirty="0" err="1" smtClean="0">
                <a:solidFill>
                  <a:schemeClr val="tx2"/>
                </a:solidFill>
                <a:sym typeface="Wingdings" pitchFamily="2" charset="2"/>
              </a:rPr>
              <a:t>Angka</a:t>
            </a:r>
            <a:r>
              <a:rPr lang="en-US" sz="2400" b="1" dirty="0">
                <a:solidFill>
                  <a:schemeClr val="tx2"/>
                </a:solidFill>
                <a:sym typeface="Wingdings" pitchFamily="2" charset="2"/>
              </a:rPr>
              <a:t> (</a:t>
            </a:r>
            <a:r>
              <a:rPr lang="en-US" sz="2400" b="1" dirty="0" err="1">
                <a:solidFill>
                  <a:schemeClr val="tx2"/>
                </a:solidFill>
                <a:sym typeface="Wingdings" pitchFamily="2" charset="2"/>
              </a:rPr>
              <a:t>tanpa</a:t>
            </a:r>
            <a:r>
              <a:rPr lang="en-US" sz="2400" b="1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sym typeface="Wingdings" pitchFamily="2" charset="2"/>
              </a:rPr>
              <a:t>inisialisasi</a:t>
            </a:r>
            <a:r>
              <a:rPr lang="en-US" sz="2400" b="1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sym typeface="Wingdings" pitchFamily="2" charset="2"/>
              </a:rPr>
              <a:t>dan</a:t>
            </a:r>
            <a:r>
              <a:rPr lang="en-US" sz="2400" b="1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sym typeface="Wingdings" pitchFamily="2" charset="2"/>
              </a:rPr>
              <a:t>terminasi</a:t>
            </a:r>
            <a:r>
              <a:rPr lang="en-US" sz="2400" b="1" dirty="0">
                <a:solidFill>
                  <a:schemeClr val="tx2"/>
                </a:solidFill>
                <a:sym typeface="Wingdings" pitchFamily="2" charset="2"/>
              </a:rPr>
              <a:t>) </a:t>
            </a:r>
            <a:r>
              <a:rPr lang="en-US" sz="2400" b="1" dirty="0" smtClean="0">
                <a:solidFill>
                  <a:schemeClr val="tx2"/>
                </a:solidFill>
                <a:sym typeface="Wingdings" pitchFamily="2" charset="2"/>
              </a:rPr>
              <a:t>:</a:t>
            </a:r>
            <a:endParaRPr lang="id-ID" sz="2400" b="1" dirty="0" smtClean="0">
              <a:solidFill>
                <a:schemeClr val="tx2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1874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6781799" cy="57755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err="1" smtClean="0"/>
              <a:t>Contoh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Subrutin</a:t>
            </a:r>
            <a:r>
              <a:rPr lang="en-US" sz="4000" b="1" dirty="0" smtClean="0"/>
              <a:t> Traversal(2) </a:t>
            </a:r>
            <a:endParaRPr lang="id-ID" sz="4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2209800"/>
            <a:ext cx="8783421" cy="441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Procedure</a:t>
            </a:r>
            <a:r>
              <a:rPr lang="id-ID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RataAngka</a:t>
            </a:r>
            <a:r>
              <a:rPr lang="id-ID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id-ID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I/O</a:t>
            </a:r>
            <a:r>
              <a:rPr lang="id-ID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: </a:t>
            </a:r>
            <a:r>
              <a:rPr lang="en-US" b="1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rray_Angka</a:t>
            </a:r>
            <a:r>
              <a:rPr lang="id-ID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857250" indent="-857250"/>
            <a:r>
              <a:rPr lang="id-ID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{I.S: </a:t>
            </a:r>
            <a:r>
              <a:rPr lang="en-US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elemen</a:t>
            </a:r>
            <a:r>
              <a:rPr lang="en-US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array </a:t>
            </a:r>
            <a:r>
              <a:rPr lang="en-US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(1:maks_Angka) </a:t>
            </a:r>
            <a:r>
              <a:rPr lang="en-US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sudah</a:t>
            </a:r>
            <a:r>
              <a:rPr lang="en-US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terdefinisi</a:t>
            </a:r>
            <a:r>
              <a:rPr lang="id-ID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855663" indent="-855663"/>
            <a:r>
              <a:rPr lang="id-ID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{F.S: men</a:t>
            </a:r>
            <a:r>
              <a:rPr lang="en-US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ampil</a:t>
            </a:r>
            <a:r>
              <a:rPr lang="id-ID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kan </a:t>
            </a:r>
            <a:r>
              <a:rPr lang="en-US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rata-rata </a:t>
            </a:r>
            <a:r>
              <a:rPr lang="en-US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id-ID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 : </a:t>
            </a:r>
            <a:r>
              <a:rPr lang="en-US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integer</a:t>
            </a:r>
          </a:p>
          <a:p>
            <a:pPr marL="398463"/>
            <a:r>
              <a:rPr lang="en-US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TotalAngka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RataRata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: </a:t>
            </a:r>
            <a:r>
              <a:rPr lang="en-US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real</a:t>
            </a:r>
          </a:p>
          <a:p>
            <a:r>
              <a:rPr lang="id-ID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Algoritma</a:t>
            </a:r>
            <a:r>
              <a:rPr lang="id-ID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endParaRPr lang="en-US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pPr marL="398463"/>
            <a:r>
              <a:rPr lang="en-US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TotalAngka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anose="05000000000000000000" pitchFamily="2" charset="2"/>
              </a:rPr>
              <a:t> 0    </a:t>
            </a:r>
            <a:r>
              <a:rPr lang="en-US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anose="05000000000000000000" pitchFamily="2" charset="2"/>
              </a:rPr>
              <a:t>{</a:t>
            </a:r>
            <a:r>
              <a:rPr lang="en-US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anose="05000000000000000000" pitchFamily="2" charset="2"/>
              </a:rPr>
              <a:t>Inisialisasi</a:t>
            </a:r>
            <a:r>
              <a:rPr lang="en-US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anose="05000000000000000000" pitchFamily="2" charset="2"/>
              </a:rPr>
              <a:t>}</a:t>
            </a:r>
            <a:endParaRPr lang="en-US" b="1" i="1" dirty="0" smtClean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pPr marL="2613025" indent="-2613025"/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id-ID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id-ID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 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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1 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to</a:t>
            </a:r>
            <a:r>
              <a:rPr lang="id-ID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M</a:t>
            </a:r>
            <a:r>
              <a:rPr lang="id-ID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aks</a:t>
            </a:r>
            <a:r>
              <a:rPr lang="en-US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Angka</a:t>
            </a:r>
            <a:r>
              <a:rPr lang="id-ID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do</a:t>
            </a:r>
            <a:endParaRPr lang="en-US" b="1" u="sng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r>
              <a:rPr lang="id-ID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   </a:t>
            </a:r>
            <a:r>
              <a:rPr lang="en-US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RataRata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 </a:t>
            </a:r>
            <a:r>
              <a:rPr lang="en-US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TotalAngka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+ </a:t>
            </a:r>
            <a:r>
              <a:rPr lang="en-US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Angka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  <a:r>
              <a:rPr lang="en-US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i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))</a:t>
            </a:r>
          </a:p>
          <a:p>
            <a:r>
              <a:rPr lang="id-ID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</a:t>
            </a:r>
            <a:r>
              <a:rPr lang="id-ID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endfor</a:t>
            </a:r>
            <a:endParaRPr lang="en-US" b="1" u="sng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398463"/>
            <a:r>
              <a:rPr lang="en-US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RataRata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  </a:t>
            </a:r>
            <a:r>
              <a:rPr lang="en-US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TotalAngka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/</a:t>
            </a:r>
            <a:r>
              <a:rPr lang="en-US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MaksAngka</a:t>
            </a:r>
            <a:endParaRPr lang="en-US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398463"/>
            <a:r>
              <a:rPr lang="en-US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Output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  <a:r>
              <a:rPr lang="en-US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RataRata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)    </a:t>
            </a:r>
            <a:r>
              <a:rPr lang="en-US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{</a:t>
            </a:r>
            <a:r>
              <a:rPr lang="en-US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Terminasi</a:t>
            </a:r>
            <a:r>
              <a:rPr lang="en-US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}</a:t>
            </a:r>
          </a:p>
          <a:p>
            <a:r>
              <a:rPr lang="id-ID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EndProcedure</a:t>
            </a:r>
            <a:endParaRPr lang="id-ID" b="1" u="sng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8153400" cy="8382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200" b="1" dirty="0" err="1" smtClean="0">
                <a:solidFill>
                  <a:schemeClr val="tx2"/>
                </a:solidFill>
                <a:sym typeface="Wingdings" pitchFamily="2" charset="2"/>
              </a:rPr>
              <a:t>Contoh</a:t>
            </a:r>
            <a:r>
              <a:rPr lang="en-US" sz="2200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sym typeface="Wingdings" pitchFamily="2" charset="2"/>
              </a:rPr>
              <a:t>prosedur</a:t>
            </a:r>
            <a:r>
              <a:rPr lang="en-US" sz="2200" b="1" dirty="0" smtClean="0">
                <a:solidFill>
                  <a:schemeClr val="tx2"/>
                </a:solidFill>
                <a:sym typeface="Wingdings" pitchFamily="2" charset="2"/>
              </a:rPr>
              <a:t> traversal </a:t>
            </a:r>
            <a:r>
              <a:rPr lang="en-US" sz="2200" b="1" dirty="0" err="1" smtClean="0">
                <a:solidFill>
                  <a:schemeClr val="tx2"/>
                </a:solidFill>
                <a:sym typeface="Wingdings" pitchFamily="2" charset="2"/>
              </a:rPr>
              <a:t>untuk</a:t>
            </a:r>
            <a:r>
              <a:rPr lang="en-US" sz="2200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sym typeface="Wingdings" pitchFamily="2" charset="2"/>
              </a:rPr>
              <a:t>menghitung</a:t>
            </a:r>
            <a:r>
              <a:rPr lang="en-US" sz="2200" b="1" dirty="0" smtClean="0">
                <a:solidFill>
                  <a:schemeClr val="tx2"/>
                </a:solidFill>
                <a:sym typeface="Wingdings" pitchFamily="2" charset="2"/>
              </a:rPr>
              <a:t> rata-rata </a:t>
            </a:r>
            <a:r>
              <a:rPr lang="en-US" sz="2200" b="1" dirty="0" err="1" smtClean="0">
                <a:solidFill>
                  <a:schemeClr val="tx2"/>
                </a:solidFill>
                <a:sym typeface="Wingdings" pitchFamily="2" charset="2"/>
              </a:rPr>
              <a:t>dari</a:t>
            </a:r>
            <a:r>
              <a:rPr lang="en-US" sz="2200" b="1" dirty="0" smtClean="0">
                <a:solidFill>
                  <a:schemeClr val="tx2"/>
                </a:solidFill>
                <a:sym typeface="Wingdings" pitchFamily="2" charset="2"/>
              </a:rPr>
              <a:t> array </a:t>
            </a:r>
            <a:r>
              <a:rPr lang="en-US" sz="2200" b="1" dirty="0" err="1" smtClean="0">
                <a:solidFill>
                  <a:schemeClr val="tx2"/>
                </a:solidFill>
                <a:sym typeface="Wingdings" pitchFamily="2" charset="2"/>
              </a:rPr>
              <a:t>Angka</a:t>
            </a:r>
            <a:r>
              <a:rPr lang="en-US" sz="2200" b="1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200" b="1" dirty="0" smtClean="0">
                <a:solidFill>
                  <a:schemeClr val="tx2"/>
                </a:solidFill>
                <a:sym typeface="Wingdings" pitchFamily="2" charset="2"/>
              </a:rPr>
              <a:t>(</a:t>
            </a:r>
            <a:r>
              <a:rPr lang="en-US" sz="2200" b="1" dirty="0" err="1" smtClean="0">
                <a:solidFill>
                  <a:schemeClr val="tx2"/>
                </a:solidFill>
                <a:sym typeface="Wingdings" pitchFamily="2" charset="2"/>
              </a:rPr>
              <a:t>menggunakan</a:t>
            </a:r>
            <a:r>
              <a:rPr lang="en-US" sz="2200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sym typeface="Wingdings" pitchFamily="2" charset="2"/>
              </a:rPr>
              <a:t>inisialisasi</a:t>
            </a:r>
            <a:r>
              <a:rPr lang="en-US" sz="2200" b="1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sym typeface="Wingdings" pitchFamily="2" charset="2"/>
              </a:rPr>
              <a:t>dan</a:t>
            </a:r>
            <a:r>
              <a:rPr lang="en-US" sz="2200" b="1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sym typeface="Wingdings" pitchFamily="2" charset="2"/>
              </a:rPr>
              <a:t>terminasi</a:t>
            </a:r>
            <a:r>
              <a:rPr lang="en-US" sz="2200" b="1" dirty="0">
                <a:solidFill>
                  <a:schemeClr val="tx2"/>
                </a:solidFill>
                <a:sym typeface="Wingdings" pitchFamily="2" charset="2"/>
              </a:rPr>
              <a:t>) </a:t>
            </a:r>
            <a:r>
              <a:rPr lang="en-US" sz="2200" b="1" dirty="0" smtClean="0">
                <a:solidFill>
                  <a:schemeClr val="tx2"/>
                </a:solidFill>
                <a:sym typeface="Wingdings" pitchFamily="2" charset="2"/>
              </a:rPr>
              <a:t>:</a:t>
            </a:r>
            <a:endParaRPr lang="id-ID" sz="2200" b="1" dirty="0" smtClean="0">
              <a:solidFill>
                <a:schemeClr val="tx2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2120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781800" cy="609600"/>
          </a:xfrm>
        </p:spPr>
        <p:txBody>
          <a:bodyPr>
            <a:noAutofit/>
          </a:bodyPr>
          <a:lstStyle/>
          <a:p>
            <a:pPr algn="l"/>
            <a:r>
              <a:rPr lang="id-ID" sz="3600" b="1" dirty="0" smtClean="0"/>
              <a:t>OPERAS</a:t>
            </a:r>
            <a:r>
              <a:rPr lang="en-US" sz="3600" b="1" dirty="0" smtClean="0"/>
              <a:t>I PENCARIAN</a:t>
            </a:r>
            <a:endParaRPr lang="id-ID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5026025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Operasi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pencarian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(</a:t>
            </a:r>
            <a:r>
              <a:rPr lang="en-US" b="1" i="1" dirty="0" smtClean="0">
                <a:solidFill>
                  <a:schemeClr val="tx2"/>
                </a:solidFill>
                <a:sym typeface="Wingdings" pitchFamily="2" charset="2"/>
              </a:rPr>
              <a:t>searching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)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adalah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p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roses men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emukan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 suatu data yang terdapat dalam suatu array. </a:t>
            </a:r>
            <a:endParaRPr lang="en-US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Metode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Pencarian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:</a:t>
            </a:r>
          </a:p>
          <a:p>
            <a:pPr marL="993775" indent="-457200">
              <a:spcBef>
                <a:spcPts val="0"/>
              </a:spcBef>
              <a:buClr>
                <a:schemeClr val="tx1"/>
              </a:buClr>
              <a:buFontTx/>
              <a:buChar char="-"/>
            </a:pP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Sequential Search</a:t>
            </a:r>
          </a:p>
          <a:p>
            <a:pPr marL="993775" indent="-457200">
              <a:spcBef>
                <a:spcPts val="0"/>
              </a:spcBef>
              <a:buClr>
                <a:schemeClr val="tx1"/>
              </a:buClr>
              <a:buFontTx/>
              <a:buChar char="-"/>
            </a:pP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Binary Search</a:t>
            </a:r>
          </a:p>
          <a:p>
            <a:pPr marL="58738" indent="0">
              <a:spcBef>
                <a:spcPts val="0"/>
              </a:spcBef>
              <a:buClr>
                <a:schemeClr val="tx1"/>
              </a:buClr>
              <a:buNone/>
            </a:pPr>
            <a:endParaRPr lang="en-US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58738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800" b="1" u="sng" dirty="0" err="1" smtClean="0">
                <a:solidFill>
                  <a:srgbClr val="FF0000"/>
                </a:solidFill>
                <a:sym typeface="Wingdings" pitchFamily="2" charset="2"/>
              </a:rPr>
              <a:t>Catatan</a:t>
            </a:r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:</a:t>
            </a:r>
          </a:p>
          <a:p>
            <a:pPr marL="58738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800" b="1" dirty="0" err="1" smtClean="0">
                <a:solidFill>
                  <a:srgbClr val="FF0000"/>
                </a:solidFill>
                <a:sym typeface="Wingdings" pitchFamily="2" charset="2"/>
              </a:rPr>
              <a:t>Pelajari</a:t>
            </a:r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sym typeface="Wingdings" pitchFamily="2" charset="2"/>
              </a:rPr>
              <a:t>kembali</a:t>
            </a:r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 slide </a:t>
            </a:r>
            <a:r>
              <a:rPr lang="en-US" sz="2800" b="1" dirty="0" err="1" smtClean="0">
                <a:solidFill>
                  <a:srgbClr val="FF0000"/>
                </a:solidFill>
                <a:sym typeface="Wingdings" pitchFamily="2" charset="2"/>
              </a:rPr>
              <a:t>materi</a:t>
            </a:r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 searching</a:t>
            </a:r>
          </a:p>
          <a:p>
            <a:pPr marL="58738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di </a:t>
            </a:r>
            <a:r>
              <a:rPr lang="en-US" sz="2800" b="1" dirty="0" err="1" smtClean="0">
                <a:solidFill>
                  <a:srgbClr val="FF0000"/>
                </a:solidFill>
                <a:sym typeface="Wingdings" pitchFamily="2" charset="2"/>
              </a:rPr>
              <a:t>matkul</a:t>
            </a:r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sym typeface="Wingdings" pitchFamily="2" charset="2"/>
              </a:rPr>
              <a:t>Algoritma</a:t>
            </a:r>
            <a:endParaRPr lang="en-US" sz="28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536575" indent="0">
              <a:spcBef>
                <a:spcPts val="0"/>
              </a:spcBef>
              <a:buClr>
                <a:schemeClr val="tx1"/>
              </a:buClr>
              <a:buNone/>
            </a:pPr>
            <a:endParaRPr lang="en-US" b="1" dirty="0">
              <a:solidFill>
                <a:schemeClr val="tx2"/>
              </a:solidFill>
              <a:sym typeface="Wingdings" pitchFamily="2" charset="2"/>
            </a:endParaRPr>
          </a:p>
        </p:txBody>
      </p:sp>
      <p:pic>
        <p:nvPicPr>
          <p:cNvPr id="8" name="Picture 2" descr="E:\Adam Baru\Modul Adam\Struktur Data\Gambar\albert_einstein-300x3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8900" y="3619500"/>
            <a:ext cx="28575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661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324600" cy="533400"/>
          </a:xfrm>
        </p:spPr>
        <p:txBody>
          <a:bodyPr/>
          <a:lstStyle/>
          <a:p>
            <a:pPr algn="l"/>
            <a:r>
              <a:rPr lang="id-ID" sz="3200" b="1" dirty="0" smtClean="0"/>
              <a:t>PENGERTIAN ARRAY STATIS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50975"/>
            <a:ext cx="8229600" cy="5026025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Sekumpulan data yang bertipe data sama yang bisa diakses lewat indeksnya</a:t>
            </a:r>
            <a:r>
              <a:rPr lang="id-ID" dirty="0" smtClean="0">
                <a:sym typeface="Wingdings" pitchFamily="2" charset="2"/>
              </a:rPr>
              <a:t>.</a:t>
            </a:r>
            <a:endParaRPr lang="en-US" dirty="0" smtClean="0">
              <a:sym typeface="Wingdings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709664"/>
            <a:ext cx="3810000" cy="323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0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88640"/>
            <a:ext cx="6781800" cy="649560"/>
          </a:xfrm>
        </p:spPr>
        <p:txBody>
          <a:bodyPr>
            <a:normAutofit fontScale="90000"/>
          </a:bodyPr>
          <a:lstStyle/>
          <a:p>
            <a:pPr algn="l"/>
            <a:r>
              <a:rPr lang="id-ID" b="1" dirty="0" smtClean="0"/>
              <a:t>OPERASI </a:t>
            </a:r>
            <a:r>
              <a:rPr lang="en-US" b="1" dirty="0" smtClean="0"/>
              <a:t>PENGURUTAN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371600"/>
            <a:ext cx="8298504" cy="499715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Sorting (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pengurutan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)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adalah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proses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menyusun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data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acak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hingga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tersusun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baik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secara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ascending (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menaik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)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atau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descending (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menurun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).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en-US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Metode-metode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Pencarian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(sorting):</a:t>
            </a:r>
            <a:endParaRPr lang="id-ID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1074738" indent="-5365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Bubble Sort</a:t>
            </a:r>
          </a:p>
          <a:p>
            <a:pPr marL="1074738" indent="-5365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Selection Sort</a:t>
            </a:r>
          </a:p>
          <a:p>
            <a:pPr marL="1074738" indent="-5365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Insertion Sort</a:t>
            </a:r>
          </a:p>
          <a:p>
            <a:pPr marL="1074738" indent="-5365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Radix Sort </a:t>
            </a:r>
          </a:p>
          <a:p>
            <a:pPr marL="1074738" indent="-5365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Merge Sort</a:t>
            </a:r>
          </a:p>
          <a:p>
            <a:pPr marL="1074738" indent="-5365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Quick Sort</a:t>
            </a:r>
          </a:p>
        </p:txBody>
      </p:sp>
    </p:spTree>
    <p:extLst>
      <p:ext uri="{BB962C8B-B14F-4D97-AF65-F5344CB8AC3E}">
        <p14:creationId xmlns:p14="http://schemas.microsoft.com/office/powerpoint/2010/main" val="10370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477000" cy="533400"/>
          </a:xfrm>
        </p:spPr>
        <p:txBody>
          <a:bodyPr/>
          <a:lstStyle/>
          <a:p>
            <a:pPr algn="l"/>
            <a:r>
              <a:rPr lang="id-ID" sz="3600" b="1" dirty="0" smtClean="0"/>
              <a:t>OPERASI </a:t>
            </a:r>
            <a:r>
              <a:rPr lang="en-US" sz="3600" b="1" dirty="0" smtClean="0"/>
              <a:t>PENGHANCURAN</a:t>
            </a:r>
            <a:endParaRPr lang="id-ID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Penghancuran 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(destroy) 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array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adalah</a:t>
            </a:r>
            <a:r>
              <a:rPr lang="en-US" b="1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p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roses mengembalikan data array ke nilai awal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.</a:t>
            </a:r>
          </a:p>
        </p:txBody>
      </p:sp>
      <p:pic>
        <p:nvPicPr>
          <p:cNvPr id="8" name="Picture 2" descr="E:\Adam Baru\Modul Adam\Struktur Data\Gambar\albert_einstein-300x3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50" y="3276600"/>
            <a:ext cx="28575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481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1" y="228600"/>
            <a:ext cx="6604812" cy="653752"/>
          </a:xfrm>
        </p:spPr>
        <p:txBody>
          <a:bodyPr>
            <a:noAutofit/>
          </a:bodyPr>
          <a:lstStyle/>
          <a:p>
            <a:pPr algn="l"/>
            <a:r>
              <a:rPr lang="en-US" b="1" dirty="0" err="1" smtClean="0"/>
              <a:t>Subrutin</a:t>
            </a:r>
            <a:r>
              <a:rPr lang="en-US" b="1" dirty="0" smtClean="0"/>
              <a:t> </a:t>
            </a:r>
            <a:r>
              <a:rPr lang="en-US" b="1" dirty="0" err="1" smtClean="0"/>
              <a:t>Penciptaan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371600"/>
            <a:ext cx="8153400" cy="5334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dirty="0" err="1">
                <a:solidFill>
                  <a:schemeClr val="tx2"/>
                </a:solidFill>
                <a:sym typeface="Wingdings" pitchFamily="2" charset="2"/>
              </a:rPr>
              <a:t>P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rosedur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penghancuran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secara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umum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:</a:t>
            </a: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id-ID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id-ID" b="1" dirty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id-ID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id-ID" b="1" dirty="0" smtClean="0">
              <a:solidFill>
                <a:schemeClr val="tx2"/>
              </a:solidFill>
              <a:sym typeface="Wingdings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3592" y="2133600"/>
            <a:ext cx="8783421" cy="4038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Procedure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Penghancuran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I/O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ama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N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ama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ype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rray)</a:t>
            </a:r>
          </a:p>
          <a:p>
            <a:pPr marL="855663" indent="-855663"/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{I.S: elemen array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sudah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terdefinisi</a:t>
            </a:r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{F.S: menghasilkan array yang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sudah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dihancurkan</a:t>
            </a:r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ndeks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integer</a:t>
            </a:r>
            <a:endParaRPr lang="id-ID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Algoritma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ndeks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 1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to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M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aks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rray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do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 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ama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V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ar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rray(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I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ndeks) 0 </a:t>
            </a:r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{elemen array numerik}</a:t>
            </a:r>
            <a:endParaRPr lang="en-US" sz="1900" b="1" i="1" dirty="0" smtClean="0">
              <a:solidFill>
                <a:schemeClr val="accent1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855663"/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{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NamaVarArray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  <a:r>
              <a:rPr lang="en-US" sz="1900" b="1" i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I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ndeks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)  “/” {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elemen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array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alphanumerik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}}</a:t>
            </a:r>
            <a:endParaRPr lang="id-ID" sz="1900" b="1" i="1" dirty="0" smtClean="0">
              <a:solidFill>
                <a:schemeClr val="accent1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endfor</a:t>
            </a:r>
            <a:endParaRPr lang="id-ID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EndProcedure</a:t>
            </a:r>
            <a:endParaRPr lang="id-ID" sz="1900" b="1" u="sng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75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502602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300" b="1" dirty="0" err="1" smtClean="0">
                <a:solidFill>
                  <a:schemeClr val="tx2"/>
                </a:solidFill>
              </a:rPr>
              <a:t>Buat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algoritma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dan</a:t>
            </a:r>
            <a:r>
              <a:rPr lang="en-US" sz="2300" b="1" dirty="0" smtClean="0">
                <a:solidFill>
                  <a:schemeClr val="tx2"/>
                </a:solidFill>
              </a:rPr>
              <a:t> program </a:t>
            </a:r>
            <a:r>
              <a:rPr lang="en-US" sz="2300" b="1" dirty="0" err="1" smtClean="0">
                <a:solidFill>
                  <a:schemeClr val="tx2"/>
                </a:solidFill>
              </a:rPr>
              <a:t>untuk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mengolah</a:t>
            </a:r>
            <a:r>
              <a:rPr lang="en-US" sz="2300" b="1" dirty="0" smtClean="0">
                <a:solidFill>
                  <a:schemeClr val="tx2"/>
                </a:solidFill>
              </a:rPr>
              <a:t> data </a:t>
            </a:r>
            <a:r>
              <a:rPr lang="en-US" sz="2300" b="1" smtClean="0">
                <a:solidFill>
                  <a:schemeClr val="tx2"/>
                </a:solidFill>
              </a:rPr>
              <a:t>Perpustakaan. </a:t>
            </a:r>
            <a:r>
              <a:rPr lang="en-US" sz="2400" b="1" dirty="0" smtClean="0">
                <a:solidFill>
                  <a:schemeClr val="tx2"/>
                </a:solidFill>
              </a:rPr>
              <a:t>Proses </a:t>
            </a:r>
            <a:r>
              <a:rPr lang="en-US" sz="2400" b="1" dirty="0">
                <a:solidFill>
                  <a:schemeClr val="tx2"/>
                </a:solidFill>
              </a:rPr>
              <a:t>yang </a:t>
            </a:r>
            <a:r>
              <a:rPr lang="en-US" sz="2400" b="1" dirty="0" err="1">
                <a:solidFill>
                  <a:schemeClr val="tx2"/>
                </a:solidFill>
              </a:rPr>
              <a:t>wajib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ada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yaitu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penciptaan</a:t>
            </a:r>
            <a:r>
              <a:rPr lang="en-US" sz="2400" b="1" dirty="0">
                <a:solidFill>
                  <a:schemeClr val="tx2"/>
                </a:solidFill>
              </a:rPr>
              <a:t>, </a:t>
            </a:r>
            <a:r>
              <a:rPr lang="en-US" sz="2400" b="1" dirty="0">
                <a:solidFill>
                  <a:srgbClr val="FF0000"/>
                </a:solidFill>
              </a:rPr>
              <a:t>min. 2 traversal</a:t>
            </a:r>
            <a:r>
              <a:rPr lang="en-US" sz="2400" b="1" dirty="0">
                <a:solidFill>
                  <a:schemeClr val="tx2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pengurutan</a:t>
            </a:r>
            <a:r>
              <a:rPr lang="en-US" sz="2400" b="1" dirty="0">
                <a:solidFill>
                  <a:schemeClr val="tx2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pencarian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dan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penghancuran</a:t>
            </a:r>
            <a:r>
              <a:rPr lang="en-US" sz="2400" b="1" dirty="0">
                <a:solidFill>
                  <a:schemeClr val="tx2"/>
                </a:solidFill>
              </a:rPr>
              <a:t> (</a:t>
            </a:r>
            <a:r>
              <a:rPr lang="en-US" sz="2400" b="1" dirty="0" err="1">
                <a:solidFill>
                  <a:schemeClr val="tx2"/>
                </a:solidFill>
              </a:rPr>
              <a:t>satu</a:t>
            </a:r>
            <a:r>
              <a:rPr lang="en-US" sz="2400" b="1" dirty="0">
                <a:solidFill>
                  <a:schemeClr val="tx2"/>
                </a:solidFill>
              </a:rPr>
              <a:t> proses </a:t>
            </a:r>
            <a:r>
              <a:rPr lang="en-US" sz="2400" b="1" dirty="0" err="1">
                <a:solidFill>
                  <a:schemeClr val="tx2"/>
                </a:solidFill>
              </a:rPr>
              <a:t>tidak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ada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nilai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tugas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nol</a:t>
            </a:r>
            <a:r>
              <a:rPr lang="en-US" sz="2400" b="1" dirty="0">
                <a:solidFill>
                  <a:schemeClr val="tx2"/>
                </a:solidFill>
              </a:rPr>
              <a:t> (0</a:t>
            </a:r>
            <a:r>
              <a:rPr lang="en-US" sz="2400" b="1" dirty="0" smtClean="0">
                <a:solidFill>
                  <a:schemeClr val="tx2"/>
                </a:solidFill>
              </a:rPr>
              <a:t>))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u="sng" dirty="0" err="1" smtClean="0">
                <a:solidFill>
                  <a:srgbClr val="FF0000"/>
                </a:solidFill>
              </a:rPr>
              <a:t>Catatan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Metode </a:t>
            </a:r>
            <a:r>
              <a:rPr lang="en-US" sz="2400" b="1" dirty="0" err="1" smtClean="0">
                <a:solidFill>
                  <a:srgbClr val="FF0000"/>
                </a:solidFill>
              </a:rPr>
              <a:t>untuk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pencarian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tentukan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sendiri</a:t>
            </a:r>
            <a:r>
              <a:rPr lang="en-US" sz="2400" b="1" dirty="0" smtClean="0">
                <a:solidFill>
                  <a:srgbClr val="FF0000"/>
                </a:solidFill>
              </a:rPr>
              <a:t> (Sequential Search </a:t>
            </a:r>
            <a:r>
              <a:rPr lang="en-US" sz="2400" b="1" dirty="0" err="1" smtClean="0">
                <a:solidFill>
                  <a:srgbClr val="FF0000"/>
                </a:solidFill>
              </a:rPr>
              <a:t>atau</a:t>
            </a:r>
            <a:r>
              <a:rPr lang="en-US" sz="2400" b="1" dirty="0" smtClean="0">
                <a:solidFill>
                  <a:srgbClr val="FF0000"/>
                </a:solidFill>
              </a:rPr>
              <a:t> Binary Search), </a:t>
            </a:r>
            <a:r>
              <a:rPr lang="en-US" sz="2400" b="1" dirty="0" err="1" smtClean="0">
                <a:solidFill>
                  <a:srgbClr val="FF0000"/>
                </a:solidFill>
              </a:rPr>
              <a:t>dan</a:t>
            </a:r>
            <a:r>
              <a:rPr lang="en-US" sz="2400" b="1" dirty="0" smtClean="0">
                <a:solidFill>
                  <a:srgbClr val="FF0000"/>
                </a:solidFill>
              </a:rPr>
              <a:t> Metode </a:t>
            </a:r>
            <a:r>
              <a:rPr lang="en-US" sz="2400" b="1" dirty="0" err="1" smtClean="0">
                <a:solidFill>
                  <a:srgbClr val="FF0000"/>
                </a:solidFill>
              </a:rPr>
              <a:t>pengurutan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silahkan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tentukan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sendiri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dari</a:t>
            </a:r>
            <a:r>
              <a:rPr lang="en-US" sz="2400" b="1" dirty="0" smtClean="0">
                <a:solidFill>
                  <a:srgbClr val="FF0000"/>
                </a:solidFill>
              </a:rPr>
              <a:t> 4 Metode </a:t>
            </a:r>
            <a:r>
              <a:rPr lang="en-US" sz="2400" b="1" dirty="0" err="1" smtClean="0">
                <a:solidFill>
                  <a:srgbClr val="FF0000"/>
                </a:solidFill>
              </a:rPr>
              <a:t>berikut</a:t>
            </a:r>
            <a:r>
              <a:rPr lang="en-US" sz="2400" b="1" dirty="0" smtClean="0">
                <a:solidFill>
                  <a:srgbClr val="FF0000"/>
                </a:solidFill>
              </a:rPr>
              <a:t>: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400" b="1" dirty="0" smtClean="0">
                <a:solidFill>
                  <a:srgbClr val="FF0000"/>
                </a:solidFill>
              </a:rPr>
              <a:t>Insertion Sort,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400" b="1" dirty="0" smtClean="0">
                <a:solidFill>
                  <a:srgbClr val="FF0000"/>
                </a:solidFill>
              </a:rPr>
              <a:t>Radix Sort,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400" b="1" dirty="0" smtClean="0">
                <a:solidFill>
                  <a:srgbClr val="FF0000"/>
                </a:solidFill>
              </a:rPr>
              <a:t>Merge Sort </a:t>
            </a:r>
            <a:r>
              <a:rPr lang="en-US" sz="2400" b="1" dirty="0" err="1" smtClean="0">
                <a:solidFill>
                  <a:srgbClr val="FF0000"/>
                </a:solidFill>
              </a:rPr>
              <a:t>atau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400" b="1" dirty="0" smtClean="0">
                <a:solidFill>
                  <a:srgbClr val="FF0000"/>
                </a:solidFill>
              </a:rPr>
              <a:t>Quick Sort 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300" b="1" dirty="0" smtClean="0">
              <a:solidFill>
                <a:schemeClr val="tx2"/>
              </a:solidFill>
            </a:endParaRPr>
          </a:p>
          <a:p>
            <a:pPr indent="0">
              <a:spcBef>
                <a:spcPts val="0"/>
              </a:spcBef>
              <a:buNone/>
            </a:pPr>
            <a:endParaRPr lang="en-US" sz="2300" b="1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3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5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502602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300" b="1" dirty="0" err="1" smtClean="0">
                <a:solidFill>
                  <a:schemeClr val="tx2"/>
                </a:solidFill>
              </a:rPr>
              <a:t>Tugas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dikirim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ke</a:t>
            </a:r>
            <a:r>
              <a:rPr lang="en-US" sz="2300" b="1" dirty="0" smtClean="0">
                <a:solidFill>
                  <a:schemeClr val="tx2"/>
                </a:solidFill>
              </a:rPr>
              <a:t> email: </a:t>
            </a:r>
            <a:r>
              <a:rPr lang="en-US" sz="2300" b="1" dirty="0" smtClean="0">
                <a:solidFill>
                  <a:schemeClr val="tx2"/>
                </a:solidFill>
                <a:hlinkClick r:id="rId2"/>
              </a:rPr>
              <a:t>tati.harihayati@email.unikom.ac.id</a:t>
            </a:r>
            <a:endParaRPr lang="en-US" sz="2300" b="1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300" b="1" dirty="0" smtClean="0">
                <a:solidFill>
                  <a:schemeClr val="tx2"/>
                </a:solidFill>
              </a:rPr>
              <a:t>Paling </a:t>
            </a:r>
            <a:r>
              <a:rPr lang="en-US" sz="2300" b="1" dirty="0" err="1" smtClean="0">
                <a:solidFill>
                  <a:schemeClr val="tx2"/>
                </a:solidFill>
              </a:rPr>
              <a:t>lambat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dikirim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minggu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depan</a:t>
            </a:r>
            <a:r>
              <a:rPr lang="en-US" sz="2300" b="1" dirty="0" smtClean="0">
                <a:solidFill>
                  <a:schemeClr val="tx2"/>
                </a:solidFill>
              </a:rPr>
              <a:t> di </a:t>
            </a:r>
            <a:r>
              <a:rPr lang="en-US" sz="2300" b="1" dirty="0" err="1" smtClean="0">
                <a:solidFill>
                  <a:schemeClr val="tx2"/>
                </a:solidFill>
              </a:rPr>
              <a:t>hari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dan</a:t>
            </a:r>
            <a:r>
              <a:rPr lang="en-US" sz="2300" b="1" dirty="0" smtClean="0">
                <a:solidFill>
                  <a:schemeClr val="tx2"/>
                </a:solidFill>
              </a:rPr>
              <a:t> jam yang </a:t>
            </a:r>
            <a:r>
              <a:rPr lang="en-US" sz="2300" b="1" dirty="0" err="1" smtClean="0">
                <a:solidFill>
                  <a:schemeClr val="tx2"/>
                </a:solidFill>
              </a:rPr>
              <a:t>sama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sesuai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jadwal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kuliah</a:t>
            </a:r>
            <a:r>
              <a:rPr lang="en-US" sz="2300" b="1" dirty="0" smtClean="0">
                <a:solidFill>
                  <a:schemeClr val="tx2"/>
                </a:solidFill>
              </a:rPr>
              <a:t>. Nama file yang </a:t>
            </a:r>
            <a:r>
              <a:rPr lang="en-US" sz="2300" b="1" dirty="0" err="1" smtClean="0">
                <a:solidFill>
                  <a:schemeClr val="tx2"/>
                </a:solidFill>
              </a:rPr>
              <a:t>dikirim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dalam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sebuah</a:t>
            </a:r>
            <a:r>
              <a:rPr lang="en-US" sz="2300" b="1" dirty="0" smtClean="0">
                <a:solidFill>
                  <a:schemeClr val="tx2"/>
                </a:solidFill>
              </a:rPr>
              <a:t> folder </a:t>
            </a:r>
            <a:r>
              <a:rPr lang="en-US" sz="2300" b="1" dirty="0" err="1" smtClean="0">
                <a:solidFill>
                  <a:schemeClr val="tx2"/>
                </a:solidFill>
              </a:rPr>
              <a:t>dengan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nama</a:t>
            </a:r>
            <a:r>
              <a:rPr lang="en-US" sz="2300" b="1" dirty="0" smtClean="0">
                <a:solidFill>
                  <a:schemeClr val="tx2"/>
                </a:solidFill>
              </a:rPr>
              <a:t> : </a:t>
            </a:r>
            <a:r>
              <a:rPr lang="en-US" sz="2300" b="1" dirty="0" err="1" smtClean="0">
                <a:solidFill>
                  <a:schemeClr val="tx2"/>
                </a:solidFill>
              </a:rPr>
              <a:t>Kelas_NIM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endParaRPr lang="en-US" sz="2400" b="1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u="sng" dirty="0" err="1" smtClean="0">
                <a:solidFill>
                  <a:srgbClr val="FF0000"/>
                </a:solidFill>
              </a:rPr>
              <a:t>Catatan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Metode </a:t>
            </a:r>
            <a:r>
              <a:rPr lang="en-US" sz="2400" b="1" dirty="0" err="1" smtClean="0">
                <a:solidFill>
                  <a:srgbClr val="FF0000"/>
                </a:solidFill>
              </a:rPr>
              <a:t>untuk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pencarian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tentukan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sendiri</a:t>
            </a:r>
            <a:r>
              <a:rPr lang="en-US" sz="2400" b="1" dirty="0" smtClean="0">
                <a:solidFill>
                  <a:srgbClr val="FF0000"/>
                </a:solidFill>
              </a:rPr>
              <a:t> (Sequential Search </a:t>
            </a:r>
            <a:r>
              <a:rPr lang="en-US" sz="2400" b="1" dirty="0" err="1" smtClean="0">
                <a:solidFill>
                  <a:srgbClr val="FF0000"/>
                </a:solidFill>
              </a:rPr>
              <a:t>atau</a:t>
            </a:r>
            <a:r>
              <a:rPr lang="en-US" sz="2400" b="1" dirty="0" smtClean="0">
                <a:solidFill>
                  <a:srgbClr val="FF0000"/>
                </a:solidFill>
              </a:rPr>
              <a:t> Binary Search), </a:t>
            </a:r>
            <a:r>
              <a:rPr lang="en-US" sz="2400" b="1" dirty="0" err="1" smtClean="0">
                <a:solidFill>
                  <a:srgbClr val="FF0000"/>
                </a:solidFill>
              </a:rPr>
              <a:t>dan</a:t>
            </a:r>
            <a:r>
              <a:rPr lang="en-US" sz="2400" b="1" dirty="0" smtClean="0">
                <a:solidFill>
                  <a:srgbClr val="FF0000"/>
                </a:solidFill>
              </a:rPr>
              <a:t> Metode </a:t>
            </a:r>
            <a:r>
              <a:rPr lang="en-US" sz="2400" b="1" dirty="0" err="1" smtClean="0">
                <a:solidFill>
                  <a:srgbClr val="FF0000"/>
                </a:solidFill>
              </a:rPr>
              <a:t>pengurutan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silahkan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tentukan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sendiri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dari</a:t>
            </a:r>
            <a:r>
              <a:rPr lang="en-US" sz="2400" b="1" dirty="0" smtClean="0">
                <a:solidFill>
                  <a:srgbClr val="FF0000"/>
                </a:solidFill>
              </a:rPr>
              <a:t> 4 Metode </a:t>
            </a:r>
            <a:r>
              <a:rPr lang="en-US" sz="2400" b="1" dirty="0" err="1" smtClean="0">
                <a:solidFill>
                  <a:srgbClr val="FF0000"/>
                </a:solidFill>
              </a:rPr>
              <a:t>berikut</a:t>
            </a:r>
            <a:r>
              <a:rPr lang="en-US" sz="2400" b="1" dirty="0" smtClean="0">
                <a:solidFill>
                  <a:srgbClr val="FF0000"/>
                </a:solidFill>
              </a:rPr>
              <a:t>: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400" b="1" dirty="0" smtClean="0">
                <a:solidFill>
                  <a:srgbClr val="FF0000"/>
                </a:solidFill>
              </a:rPr>
              <a:t>Insertion Sort,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400" b="1" dirty="0" smtClean="0">
                <a:solidFill>
                  <a:srgbClr val="FF0000"/>
                </a:solidFill>
              </a:rPr>
              <a:t>Radix Sort,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400" b="1" dirty="0" smtClean="0">
                <a:solidFill>
                  <a:srgbClr val="FF0000"/>
                </a:solidFill>
              </a:rPr>
              <a:t>Merge Sort </a:t>
            </a:r>
            <a:r>
              <a:rPr lang="en-US" sz="2400" b="1" dirty="0" err="1" smtClean="0">
                <a:solidFill>
                  <a:srgbClr val="FF0000"/>
                </a:solidFill>
              </a:rPr>
              <a:t>atau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400" b="1" dirty="0" smtClean="0">
                <a:solidFill>
                  <a:srgbClr val="FF0000"/>
                </a:solidFill>
              </a:rPr>
              <a:t>Quick Sort 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300" b="1" dirty="0" smtClean="0">
              <a:solidFill>
                <a:schemeClr val="tx2"/>
              </a:solidFill>
            </a:endParaRPr>
          </a:p>
          <a:p>
            <a:pPr indent="0">
              <a:spcBef>
                <a:spcPts val="0"/>
              </a:spcBef>
              <a:buNone/>
            </a:pPr>
            <a:endParaRPr lang="en-US" sz="2300" b="1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3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88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199" y="184448"/>
            <a:ext cx="6286715" cy="653752"/>
          </a:xfrm>
        </p:spPr>
        <p:txBody>
          <a:bodyPr/>
          <a:lstStyle/>
          <a:p>
            <a:pPr algn="l"/>
            <a:r>
              <a:rPr lang="en-US" b="1" dirty="0" smtClean="0"/>
              <a:t>MATERI</a:t>
            </a:r>
            <a:r>
              <a:rPr lang="id-ID" b="1" dirty="0" smtClean="0"/>
              <a:t> AKAN DATANG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640960" cy="4896544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Clr>
                <a:schemeClr val="tx1"/>
              </a:buClr>
              <a:buNone/>
            </a:pPr>
            <a:r>
              <a:rPr lang="en-US" sz="5400" b="1" dirty="0" smtClean="0">
                <a:sym typeface="Wingdings" pitchFamily="2" charset="2"/>
              </a:rPr>
              <a:t>SINGLE </a:t>
            </a:r>
            <a:r>
              <a:rPr lang="id-ID" sz="5400" b="1" dirty="0" smtClean="0">
                <a:sym typeface="Wingdings" pitchFamily="2" charset="2"/>
              </a:rPr>
              <a:t>LINKED LIST</a:t>
            </a: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9" y="3733800"/>
            <a:ext cx="4615998" cy="299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5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Adam Baru\Modul Adam\Pemrograman Berorientasi Objek\Gambar\childrens_question_2360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905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77000" cy="533400"/>
          </a:xfrm>
        </p:spPr>
        <p:txBody>
          <a:bodyPr/>
          <a:lstStyle/>
          <a:p>
            <a:pPr algn="l"/>
            <a:r>
              <a:rPr lang="id-ID" sz="3200" b="1" dirty="0" smtClean="0"/>
              <a:t>REPRESENTASI ARRAY STATIS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374775"/>
            <a:ext cx="8229600" cy="5026025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Array statis direpresentasikan  di memori secara kontinyu. </a:t>
            </a:r>
            <a:endParaRPr lang="en-US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Contoh: 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A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rray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Angka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 (1:5)</a:t>
            </a:r>
            <a:endParaRPr lang="en-US" b="1" dirty="0" smtClean="0">
              <a:solidFill>
                <a:schemeClr val="tx2"/>
              </a:solidFill>
              <a:sym typeface="Wingdings" pitchFamily="2" charset="2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355510"/>
              </p:ext>
            </p:extLst>
          </p:nvPr>
        </p:nvGraphicFramePr>
        <p:xfrm>
          <a:off x="2593504" y="3552056"/>
          <a:ext cx="2664296" cy="18491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2"/>
                          </a:solidFill>
                        </a:rPr>
                        <a:t>Angka</a:t>
                      </a:r>
                      <a:r>
                        <a:rPr lang="id-ID" b="1" dirty="0" smtClean="0">
                          <a:solidFill>
                            <a:schemeClr val="tx2"/>
                          </a:solidFill>
                        </a:rPr>
                        <a:t>(1)</a:t>
                      </a:r>
                      <a:endParaRPr lang="id-ID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2"/>
                          </a:solidFill>
                        </a:rPr>
                        <a:t>Angka</a:t>
                      </a:r>
                      <a:r>
                        <a:rPr lang="id-ID" b="1" dirty="0" smtClean="0">
                          <a:solidFill>
                            <a:schemeClr val="tx2"/>
                          </a:solidFill>
                        </a:rPr>
                        <a:t>(2)</a:t>
                      </a:r>
                      <a:endParaRPr lang="id-ID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2"/>
                          </a:solidFill>
                        </a:rPr>
                        <a:t>Angka</a:t>
                      </a:r>
                      <a:r>
                        <a:rPr lang="id-ID" b="1" baseline="0" dirty="0" smtClean="0">
                          <a:solidFill>
                            <a:schemeClr val="tx2"/>
                          </a:solidFill>
                        </a:rPr>
                        <a:t>(3)</a:t>
                      </a:r>
                      <a:endParaRPr lang="id-ID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2"/>
                          </a:solidFill>
                        </a:rPr>
                        <a:t>Angka</a:t>
                      </a:r>
                      <a:r>
                        <a:rPr lang="id-ID" b="1" dirty="0" smtClean="0">
                          <a:solidFill>
                            <a:schemeClr val="tx2"/>
                          </a:solidFill>
                        </a:rPr>
                        <a:t>(4)</a:t>
                      </a:r>
                      <a:endParaRPr lang="id-ID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2"/>
                          </a:solidFill>
                        </a:rPr>
                        <a:t>Angka</a:t>
                      </a:r>
                      <a:r>
                        <a:rPr lang="id-ID" b="1" dirty="0" smtClean="0">
                          <a:solidFill>
                            <a:schemeClr val="tx2"/>
                          </a:solidFill>
                        </a:rPr>
                        <a:t>(5)</a:t>
                      </a:r>
                      <a:endParaRPr lang="id-ID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53544" y="304800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2"/>
                </a:solidFill>
              </a:rPr>
              <a:t>Angka</a:t>
            </a:r>
            <a:endParaRPr lang="id-ID" b="1" dirty="0">
              <a:solidFill>
                <a:schemeClr val="tx2"/>
              </a:solidFill>
            </a:endParaRPr>
          </a:p>
        </p:txBody>
      </p:sp>
      <p:pic>
        <p:nvPicPr>
          <p:cNvPr id="8" name="Picture 2" descr="E:\Adam Baru\Modul Adam\Struktur Data\Gambar\albert_einstein-300x3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0552" y="3221178"/>
            <a:ext cx="2332398" cy="23323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478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 smtClean="0"/>
              <a:t>DEKLARASI </a:t>
            </a:r>
            <a:r>
              <a:rPr lang="en-US" b="1" dirty="0" smtClean="0"/>
              <a:t>ARRAY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371600"/>
            <a:ext cx="8153400" cy="44958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Tipe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data array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dapat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dideklarasikan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dengan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3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cara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:</a:t>
            </a: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AutoNum type="arabicPeriod"/>
            </a:pP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Langsung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ke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daerah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variabel</a:t>
            </a:r>
            <a:endParaRPr lang="en-US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AutoNum type="arabicPeriod"/>
            </a:pP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Menggunakan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daerah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konstanta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dan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variabel</a:t>
            </a:r>
            <a:endParaRPr lang="en-US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AutoNum type="arabicPeriod"/>
            </a:pP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Menggunakan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seluruh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daerah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kamus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(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konstanta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, type,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dan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variabel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)</a:t>
            </a:r>
            <a:endParaRPr lang="id-ID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olidFill>
                <a:schemeClr val="tx2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9348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 smtClean="0"/>
              <a:t>DEKLARASI UMUM (1)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371600"/>
            <a:ext cx="8153400" cy="44958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en-US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en-US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Contoh: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olidFill>
                <a:schemeClr val="tx2"/>
              </a:solidFill>
              <a:sym typeface="Wingdings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67363" y="1524000"/>
            <a:ext cx="7992888" cy="1296144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ama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[1..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aks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rray] of tipedata</a:t>
            </a:r>
            <a:endParaRPr lang="id-ID" sz="20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3568" y="3581400"/>
            <a:ext cx="7992888" cy="12961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[1..5] of </a:t>
            </a:r>
            <a:r>
              <a:rPr lang="en-US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integer</a:t>
            </a:r>
            <a:endParaRPr lang="id-ID" sz="2000" b="1" u="sng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48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 smtClean="0"/>
              <a:t>DEKLARASI UMUM (2)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en-US" b="1" dirty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b="1" dirty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Contoh: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b="1" dirty="0" smtClean="0">
              <a:solidFill>
                <a:schemeClr val="tx2"/>
              </a:solidFill>
              <a:sym typeface="Wingdings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3709" y="1447800"/>
            <a:ext cx="7992888" cy="1695536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2000" b="1" u="sng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onst</a:t>
            </a:r>
            <a:endParaRPr lang="id-ID" sz="20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aks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 = ...</a:t>
            </a:r>
          </a:p>
          <a:p>
            <a:endParaRPr lang="id-ID" sz="20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ama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[1..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aks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rray] of tipedata</a:t>
            </a:r>
            <a:endParaRPr lang="id-ID" sz="20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7363" y="3886200"/>
            <a:ext cx="7992888" cy="16955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2000" b="1" u="sng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onst</a:t>
            </a:r>
            <a:endParaRPr lang="id-ID" sz="20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aks</a:t>
            </a:r>
            <a:r>
              <a:rPr lang="en-US" sz="20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= 5</a:t>
            </a:r>
          </a:p>
          <a:p>
            <a:endParaRPr lang="id-ID" sz="20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[1..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aks</a:t>
            </a:r>
            <a:r>
              <a:rPr lang="en-US" sz="20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] of </a:t>
            </a:r>
            <a:r>
              <a:rPr lang="en-US" sz="2000" b="1" u="sng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nteger</a:t>
            </a:r>
            <a:endParaRPr lang="id-ID" sz="2000" b="1" u="sng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 smtClean="0"/>
              <a:t>DEKLARASI UMUM (3)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44958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9965" y="1581944"/>
            <a:ext cx="8712968" cy="2304256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2000" b="1" u="sng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onst</a:t>
            </a:r>
            <a:endParaRPr lang="id-ID" sz="20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aks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 = ...</a:t>
            </a:r>
          </a:p>
          <a:p>
            <a:r>
              <a:rPr lang="id-ID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2000" b="1" u="sng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ype</a:t>
            </a:r>
          </a:p>
          <a:p>
            <a:r>
              <a:rPr lang="id-ID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ama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ype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[1..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aks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rray] of tipedata</a:t>
            </a:r>
          </a:p>
          <a:p>
            <a:endParaRPr lang="id-ID" sz="20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ama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ama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ype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</a:t>
            </a:r>
            <a:endParaRPr lang="id-ID" sz="20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2432" y="4191000"/>
            <a:ext cx="8712968" cy="23042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2000" b="1" u="sng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onst</a:t>
            </a:r>
            <a:endParaRPr lang="id-ID" sz="20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aks</a:t>
            </a:r>
            <a:r>
              <a:rPr lang="en-US" sz="20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= 5</a:t>
            </a:r>
          </a:p>
          <a:p>
            <a:r>
              <a:rPr lang="id-ID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2000" b="1" u="sng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ype</a:t>
            </a:r>
          </a:p>
          <a:p>
            <a:r>
              <a:rPr lang="id-ID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20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ArrayAngka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[1..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aks</a:t>
            </a:r>
            <a:r>
              <a:rPr lang="en-US" sz="20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] of </a:t>
            </a:r>
            <a:r>
              <a:rPr lang="en-US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integer</a:t>
            </a:r>
            <a:endParaRPr lang="id-ID" sz="2000" b="1" u="sng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endParaRPr lang="id-ID" sz="20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ArrayAngka</a:t>
            </a:r>
            <a:endParaRPr lang="id-ID" sz="20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92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705601" cy="609600"/>
          </a:xfrm>
        </p:spPr>
        <p:txBody>
          <a:bodyPr/>
          <a:lstStyle/>
          <a:p>
            <a:pPr algn="l"/>
            <a:r>
              <a:rPr lang="id-ID" sz="3200" b="1" dirty="0" smtClean="0"/>
              <a:t>DEKLARASI ARRAY OF RECORD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95400"/>
            <a:ext cx="8153400" cy="44958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0505" y="1524000"/>
            <a:ext cx="8783421" cy="41764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1900" b="1" u="sng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onst</a:t>
            </a:r>
            <a:endParaRPr lang="id-ID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aks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 = ...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Type</a:t>
            </a:r>
          </a:p>
          <a:p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ama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ecord =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record</a:t>
            </a:r>
            <a:endParaRPr lang="id-ID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&lt; field_1:tipedata_1,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	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field_2:tipedata_2,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	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field_n:tipedata_n &gt;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900" b="1" u="sng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ndrecord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ama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ype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[1..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aks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rray] of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ama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ecord</a:t>
            </a:r>
          </a:p>
          <a:p>
            <a:endParaRPr lang="id-ID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ama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ama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ype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</a:t>
            </a:r>
            <a:endParaRPr lang="id-ID" sz="19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05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76200"/>
            <a:ext cx="6781800" cy="762000"/>
          </a:xfrm>
        </p:spPr>
        <p:txBody>
          <a:bodyPr/>
          <a:lstStyle/>
          <a:p>
            <a:pPr algn="l"/>
            <a:r>
              <a:rPr lang="id-ID" sz="3200" b="1" dirty="0" smtClean="0"/>
              <a:t>DEKLARASI ARRAY OF RECORD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143000"/>
            <a:ext cx="8153400" cy="44958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Contoh</a:t>
            </a: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: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olidFill>
                <a:schemeClr val="tx2"/>
              </a:solidFill>
              <a:sym typeface="Wingdings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0505" y="1752600"/>
            <a:ext cx="8783421" cy="40324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1900" b="1" u="sng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onst</a:t>
            </a:r>
            <a:endParaRPr lang="id-ID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aks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Mhs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= 5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0</a:t>
            </a:r>
            <a:endParaRPr lang="id-ID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Type</a:t>
            </a:r>
          </a:p>
          <a:p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ata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ahasiswa =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record</a:t>
            </a:r>
            <a:endParaRPr lang="id-ID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NIM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ama: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string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ilai   :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integer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	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ndeks  :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900" b="1" u="sng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ndrecord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ahasiswa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[1..</a:t>
            </a:r>
            <a:r>
              <a:rPr lang="en-US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aks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Mhs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] of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ata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ahasiswa</a:t>
            </a:r>
            <a:endParaRPr lang="id-ID" sz="1900" b="1" u="sng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endParaRPr lang="id-ID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hs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ahasiswa</a:t>
            </a:r>
            <a:endParaRPr lang="id-ID" sz="19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80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01_1">
  <a:themeElements>
    <a:clrScheme name="ms01_1 1">
      <a:dk1>
        <a:srgbClr val="1D528D"/>
      </a:dk1>
      <a:lt1>
        <a:srgbClr val="FFFFFF"/>
      </a:lt1>
      <a:dk2>
        <a:srgbClr val="000000"/>
      </a:dk2>
      <a:lt2>
        <a:srgbClr val="B2B2B2"/>
      </a:lt2>
      <a:accent1>
        <a:srgbClr val="2D6BC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BAE0"/>
      </a:accent5>
      <a:accent6>
        <a:srgbClr val="E78A00"/>
      </a:accent6>
      <a:hlink>
        <a:srgbClr val="9999FF"/>
      </a:hlink>
      <a:folHlink>
        <a:srgbClr val="969696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1D528D"/>
        </a:dk1>
        <a:lt1>
          <a:srgbClr val="FFFFFF"/>
        </a:lt1>
        <a:dk2>
          <a:srgbClr val="000000"/>
        </a:dk2>
        <a:lt2>
          <a:srgbClr val="B2B2B2"/>
        </a:lt2>
        <a:accent1>
          <a:srgbClr val="2D6BC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BA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808080"/>
        </a:dk1>
        <a:lt1>
          <a:srgbClr val="FFFFFF"/>
        </a:lt1>
        <a:dk2>
          <a:srgbClr val="000000"/>
        </a:dk2>
        <a:lt2>
          <a:srgbClr val="B2B2B2"/>
        </a:lt2>
        <a:accent1>
          <a:srgbClr val="058089"/>
        </a:accent1>
        <a:accent2>
          <a:srgbClr val="66BE0E"/>
        </a:accent2>
        <a:accent3>
          <a:srgbClr val="FFFFFF"/>
        </a:accent3>
        <a:accent4>
          <a:srgbClr val="6C6C6C"/>
        </a:accent4>
        <a:accent5>
          <a:srgbClr val="AAC0C4"/>
        </a:accent5>
        <a:accent6>
          <a:srgbClr val="5CAC0C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8BC84E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7DB54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6586</TotalTime>
  <Words>1318</Words>
  <Application>Microsoft Office PowerPoint</Application>
  <PresentationFormat>On-screen Show (4:3)</PresentationFormat>
  <Paragraphs>239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Courier New</vt:lpstr>
      <vt:lpstr>Wingdings</vt:lpstr>
      <vt:lpstr>Wingdings 2</vt:lpstr>
      <vt:lpstr>ms01_1</vt:lpstr>
      <vt:lpstr>Image</vt:lpstr>
      <vt:lpstr>STRUKTUR DATA</vt:lpstr>
      <vt:lpstr>PENGERTIAN ARRAY STATIS</vt:lpstr>
      <vt:lpstr>REPRESENTASI ARRAY STATIS</vt:lpstr>
      <vt:lpstr>DEKLARASI ARRAY</vt:lpstr>
      <vt:lpstr>DEKLARASI UMUM (1)</vt:lpstr>
      <vt:lpstr>DEKLARASI UMUM (2)</vt:lpstr>
      <vt:lpstr>DEKLARASI UMUM (3)</vt:lpstr>
      <vt:lpstr>DEKLARASI ARRAY OF RECORD</vt:lpstr>
      <vt:lpstr>DEKLARASI ARRAY OF RECORD</vt:lpstr>
      <vt:lpstr>OPERASI-OPERASI PADA ARRAY </vt:lpstr>
      <vt:lpstr>OPERASI PENCIPTAAN</vt:lpstr>
      <vt:lpstr>Subrutin Penciptaan</vt:lpstr>
      <vt:lpstr>Contoh Subrutin Penciptaan</vt:lpstr>
      <vt:lpstr>OPERASI TRAVERSAL</vt:lpstr>
      <vt:lpstr>Contoh Operasi Traversal</vt:lpstr>
      <vt:lpstr>Subrutin Traversal</vt:lpstr>
      <vt:lpstr>Contoh Subrutin Traversal(1) </vt:lpstr>
      <vt:lpstr>Contoh Subrutin Traversal(2) </vt:lpstr>
      <vt:lpstr>OPERASI PENCARIAN</vt:lpstr>
      <vt:lpstr>OPERASI PENGURUTAN</vt:lpstr>
      <vt:lpstr>OPERASI PENGHANCURAN</vt:lpstr>
      <vt:lpstr>Subrutin Penciptaan</vt:lpstr>
      <vt:lpstr>Tugas</vt:lpstr>
      <vt:lpstr>Tugas</vt:lpstr>
      <vt:lpstr>MATERI AKAN DATANG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Algoritma &amp; Pemrograman</dc:title>
  <dc:creator>Andri Heryandi</dc:creator>
  <cp:lastModifiedBy>A455LF-WIN10</cp:lastModifiedBy>
  <cp:revision>113</cp:revision>
  <dcterms:created xsi:type="dcterms:W3CDTF">2012-09-11T04:03:29Z</dcterms:created>
  <dcterms:modified xsi:type="dcterms:W3CDTF">2020-03-26T02:42:04Z</dcterms:modified>
</cp:coreProperties>
</file>