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60" r:id="rId4"/>
    <p:sldId id="265" r:id="rId5"/>
    <p:sldId id="258" r:id="rId6"/>
    <p:sldId id="259" r:id="rId7"/>
    <p:sldId id="261" r:id="rId8"/>
    <p:sldId id="262" r:id="rId9"/>
    <p:sldId id="264" r:id="rId10"/>
    <p:sldId id="271" r:id="rId11"/>
  </p:sldIdLst>
  <p:sldSz cx="18288000" cy="10287000"/>
  <p:notesSz cx="6858000" cy="9144000"/>
  <p:embeddedFontLst>
    <p:embeddedFont>
      <p:font typeface="Arial Rounded MT Bold" panose="020F0704030504030204" pitchFamily="34" charset="0"/>
      <p:regular r:id="rId13"/>
    </p:embeddedFont>
    <p:embeddedFont>
      <p:font typeface="Belleza" panose="020B0604020202020204" charset="0"/>
      <p:regular r:id="rId14"/>
    </p:embeddedFont>
    <p:embeddedFont>
      <p:font typeface="Calibri" panose="020F0502020204030204" pitchFamily="34" charset="0"/>
      <p:regular r:id="rId15"/>
      <p:bold r:id="rId16"/>
      <p:italic r:id="rId17"/>
      <p:boldItalic r:id="rId18"/>
    </p:embeddedFont>
    <p:embeddedFont>
      <p:font typeface="IBM Plex Sans Hebrew Text Bold" panose="020B0604020202020204" charset="-79"/>
      <p:regular r:id="rId19"/>
    </p:embeddedFont>
    <p:embeddedFont>
      <p:font typeface="Lucida Calligraphy" panose="03010101010101010101" pitchFamily="66" charset="0"/>
      <p:regular r:id="rId20"/>
    </p:embeddedFont>
    <p:embeddedFont>
      <p:font typeface="Moontime" panose="020B0604020202020204" charset="0"/>
      <p:regular r:id="rId21"/>
    </p:embeddedFont>
    <p:embeddedFont>
      <p:font typeface="Pristina" panose="03060402040406080204" pitchFamily="66" charset="0"/>
      <p:regular r:id="rId22"/>
    </p:embeddedFont>
    <p:embeddedFont>
      <p:font typeface="Tahoma" panose="020B0604030504040204"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986" autoAdjust="0"/>
  </p:normalViewPr>
  <p:slideViewPr>
    <p:cSldViewPr>
      <p:cViewPr>
        <p:scale>
          <a:sx n="26" d="100"/>
          <a:sy n="26" d="100"/>
        </p:scale>
        <p:origin x="2010"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7A98B-8DA4-4FD6-8895-CC09D8F610B3}" type="datetimeFigureOut">
              <a:rPr lang="en-GB" smtClean="0"/>
              <a:t>25/03/2020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56692-1DB6-445F-9887-78AFFE1077CF}" type="slidenum">
              <a:rPr lang="en-GB" smtClean="0"/>
              <a:t>‹#›</a:t>
            </a:fld>
            <a:endParaRPr lang="en-GB"/>
          </a:p>
        </p:txBody>
      </p:sp>
    </p:spTree>
    <p:extLst>
      <p:ext uri="{BB962C8B-B14F-4D97-AF65-F5344CB8AC3E}">
        <p14:creationId xmlns:p14="http://schemas.microsoft.com/office/powerpoint/2010/main" val="425583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356692-1DB6-445F-9887-78AFFE1077CF}" type="slidenum">
              <a:rPr lang="en-GB" smtClean="0"/>
              <a:t>7</a:t>
            </a:fld>
            <a:endParaRPr lang="en-GB"/>
          </a:p>
        </p:txBody>
      </p:sp>
    </p:spTree>
    <p:extLst>
      <p:ext uri="{BB962C8B-B14F-4D97-AF65-F5344CB8AC3E}">
        <p14:creationId xmlns:p14="http://schemas.microsoft.com/office/powerpoint/2010/main" val="232441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356692-1DB6-445F-9887-78AFFE1077CF}" type="slidenum">
              <a:rPr lang="en-GB" smtClean="0"/>
              <a:t>9</a:t>
            </a:fld>
            <a:endParaRPr lang="en-GB"/>
          </a:p>
        </p:txBody>
      </p:sp>
    </p:spTree>
    <p:extLst>
      <p:ext uri="{BB962C8B-B14F-4D97-AF65-F5344CB8AC3E}">
        <p14:creationId xmlns:p14="http://schemas.microsoft.com/office/powerpoint/2010/main" val="403559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682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036405">
            <a:off x="-657646" y="2788158"/>
            <a:ext cx="21049840" cy="24951319"/>
          </a:xfrm>
          <a:prstGeom prst="rect">
            <a:avLst/>
          </a:prstGeom>
        </p:spPr>
      </p:pic>
      <p:pic>
        <p:nvPicPr>
          <p:cNvPr id="3" name="Picture 3"/>
          <p:cNvPicPr>
            <a:picLocks noChangeAspect="1"/>
          </p:cNvPicPr>
          <p:nvPr/>
        </p:nvPicPr>
        <p:blipFill>
          <a:blip r:embed="rId3"/>
          <a:srcRect/>
          <a:stretch>
            <a:fillRect/>
          </a:stretch>
        </p:blipFill>
        <p:spPr>
          <a:xfrm rot="-10073860">
            <a:off x="-10787126" y="-14313834"/>
            <a:ext cx="31044605" cy="21053887"/>
          </a:xfrm>
          <a:prstGeom prst="rect">
            <a:avLst/>
          </a:prstGeom>
        </p:spPr>
      </p:pic>
      <p:sp>
        <p:nvSpPr>
          <p:cNvPr id="4" name="TextBox 4"/>
          <p:cNvSpPr txBox="1"/>
          <p:nvPr/>
        </p:nvSpPr>
        <p:spPr>
          <a:xfrm>
            <a:off x="1868707" y="3654019"/>
            <a:ext cx="14901530" cy="1636367"/>
          </a:xfrm>
          <a:prstGeom prst="rect">
            <a:avLst/>
          </a:prstGeom>
        </p:spPr>
        <p:txBody>
          <a:bodyPr lIns="0" tIns="0" rIns="0" bIns="0" rtlCol="0" anchor="t">
            <a:spAutoFit/>
          </a:bodyPr>
          <a:lstStyle/>
          <a:p>
            <a:pPr algn="ctr">
              <a:lnSpc>
                <a:spcPts val="12609"/>
              </a:lnSpc>
            </a:pPr>
            <a:r>
              <a:rPr lang="id-ID" sz="11158" dirty="0">
                <a:solidFill>
                  <a:srgbClr val="FFFFFF"/>
                </a:solidFill>
                <a:latin typeface="Arial Rounded MT Bold" panose="020F0704030504030204" pitchFamily="34" charset="0"/>
              </a:rPr>
              <a:t>GROUP 2</a:t>
            </a:r>
            <a:endParaRPr lang="en-US" sz="11158" dirty="0">
              <a:solidFill>
                <a:srgbClr val="FFFFFF"/>
              </a:solidFill>
              <a:latin typeface="Arial Rounded MT Bold" panose="020F0704030504030204" pitchFamily="34" charset="0"/>
            </a:endParaRPr>
          </a:p>
        </p:txBody>
      </p:sp>
      <p:sp>
        <p:nvSpPr>
          <p:cNvPr id="5" name="TextBox 5"/>
          <p:cNvSpPr txBox="1"/>
          <p:nvPr/>
        </p:nvSpPr>
        <p:spPr>
          <a:xfrm>
            <a:off x="-2743200" y="100410"/>
            <a:ext cx="13030200" cy="2481449"/>
          </a:xfrm>
          <a:prstGeom prst="rect">
            <a:avLst/>
          </a:prstGeom>
        </p:spPr>
        <p:txBody>
          <a:bodyPr wrap="square" lIns="0" tIns="0" rIns="0" bIns="0" rtlCol="0" anchor="t">
            <a:spAutoFit/>
          </a:bodyPr>
          <a:lstStyle/>
          <a:p>
            <a:pPr algn="ctr">
              <a:lnSpc>
                <a:spcPts val="22602"/>
              </a:lnSpc>
            </a:pPr>
            <a:r>
              <a:rPr lang="id-ID" sz="8000" b="1" dirty="0">
                <a:solidFill>
                  <a:srgbClr val="000000"/>
                </a:solidFill>
                <a:latin typeface="Pristina" panose="03060402040406080204" pitchFamily="66" charset="0"/>
              </a:rPr>
              <a:t>THE GREAT GATSBY</a:t>
            </a:r>
            <a:endParaRPr lang="en-US" sz="8000" b="1" dirty="0">
              <a:solidFill>
                <a:srgbClr val="000000"/>
              </a:solidFill>
              <a:latin typeface="Pristina" panose="03060402040406080204" pitchFamily="66" charset="0"/>
            </a:endParaRPr>
          </a:p>
        </p:txBody>
      </p:sp>
      <p:sp>
        <p:nvSpPr>
          <p:cNvPr id="6" name="TextBox 6"/>
          <p:cNvSpPr txBox="1"/>
          <p:nvPr/>
        </p:nvSpPr>
        <p:spPr>
          <a:xfrm>
            <a:off x="1834071" y="5497539"/>
            <a:ext cx="14901530" cy="1692771"/>
          </a:xfrm>
          <a:prstGeom prst="rect">
            <a:avLst/>
          </a:prstGeom>
        </p:spPr>
        <p:txBody>
          <a:bodyPr lIns="0" tIns="0" rIns="0" bIns="0" rtlCol="0" anchor="t">
            <a:spAutoFit/>
          </a:bodyPr>
          <a:lstStyle/>
          <a:p>
            <a:pPr algn="ctr">
              <a:lnSpc>
                <a:spcPts val="3265"/>
              </a:lnSpc>
              <a:spcBef>
                <a:spcPct val="0"/>
              </a:spcBef>
            </a:pPr>
            <a:r>
              <a:rPr lang="id-ID" sz="2332" spc="508" dirty="0">
                <a:solidFill>
                  <a:srgbClr val="000000"/>
                </a:solidFill>
                <a:latin typeface="IBM Plex Sans Hebrew Text Bold"/>
              </a:rPr>
              <a:t>FARIS MAULANA SUBEKTI	63718026</a:t>
            </a:r>
          </a:p>
          <a:p>
            <a:pPr algn="ctr">
              <a:lnSpc>
                <a:spcPts val="3265"/>
              </a:lnSpc>
              <a:spcBef>
                <a:spcPct val="0"/>
              </a:spcBef>
            </a:pPr>
            <a:r>
              <a:rPr lang="id-ID" sz="2332" spc="508" dirty="0">
                <a:solidFill>
                  <a:srgbClr val="000000"/>
                </a:solidFill>
                <a:latin typeface="IBM Plex Sans Hebrew Text Bold"/>
              </a:rPr>
              <a:t>NINDIANI ALIFA PUTRI		63718028</a:t>
            </a:r>
          </a:p>
          <a:p>
            <a:pPr algn="ctr">
              <a:lnSpc>
                <a:spcPts val="3265"/>
              </a:lnSpc>
              <a:spcBef>
                <a:spcPct val="0"/>
              </a:spcBef>
            </a:pPr>
            <a:r>
              <a:rPr lang="id-ID" sz="2332" spc="508" dirty="0">
                <a:solidFill>
                  <a:srgbClr val="000000"/>
                </a:solidFill>
                <a:latin typeface="IBM Plex Sans Hebrew Text Bold"/>
              </a:rPr>
              <a:t>CHEPI NUR ALBAR			63718032</a:t>
            </a:r>
          </a:p>
          <a:p>
            <a:pPr algn="ctr">
              <a:lnSpc>
                <a:spcPts val="3265"/>
              </a:lnSpc>
              <a:spcBef>
                <a:spcPct val="0"/>
              </a:spcBef>
            </a:pPr>
            <a:r>
              <a:rPr lang="id-ID" sz="2332" spc="508" dirty="0">
                <a:solidFill>
                  <a:srgbClr val="000000"/>
                </a:solidFill>
                <a:latin typeface="IBM Plex Sans Hebrew Text Bold"/>
              </a:rPr>
              <a:t>FAZA NAJMI TSANIYA		63718036</a:t>
            </a:r>
            <a:endParaRPr lang="en-US" sz="2332" spc="508" dirty="0">
              <a:solidFill>
                <a:srgbClr val="000000"/>
              </a:solidFill>
              <a:latin typeface="IBM Plex Sans Hebrew Text Bold"/>
            </a:endParaRPr>
          </a:p>
        </p:txBody>
      </p:sp>
      <p:sp>
        <p:nvSpPr>
          <p:cNvPr id="7" name="TextBox 6"/>
          <p:cNvSpPr txBox="1"/>
          <p:nvPr/>
        </p:nvSpPr>
        <p:spPr>
          <a:xfrm>
            <a:off x="1066800" y="9029700"/>
            <a:ext cx="14901530" cy="393313"/>
          </a:xfrm>
          <a:prstGeom prst="rect">
            <a:avLst/>
          </a:prstGeom>
        </p:spPr>
        <p:txBody>
          <a:bodyPr lIns="0" tIns="0" rIns="0" bIns="0" rtlCol="0" anchor="t">
            <a:spAutoFit/>
          </a:bodyPr>
          <a:lstStyle/>
          <a:p>
            <a:pPr algn="ctr">
              <a:lnSpc>
                <a:spcPts val="3265"/>
              </a:lnSpc>
              <a:spcBef>
                <a:spcPct val="0"/>
              </a:spcBef>
            </a:pPr>
            <a:r>
              <a:rPr lang="id-ID" sz="2332" spc="508" dirty="0">
                <a:solidFill>
                  <a:srgbClr val="000000"/>
                </a:solidFill>
                <a:latin typeface="IBM Plex Sans Hebrew Text Bold"/>
              </a:rPr>
              <a:t>A NOVEL BY F.SCOOT FITZGERALD</a:t>
            </a:r>
            <a:endParaRPr lang="en-US" sz="2332" spc="508" dirty="0">
              <a:solidFill>
                <a:srgbClr val="000000"/>
              </a:solidFill>
              <a:latin typeface="IBM Plex Sans Hebrew Text Bold"/>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ntitled desig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95800" y="190500"/>
            <a:ext cx="9829800" cy="9829800"/>
          </a:xfrm>
          <a:prstGeom prst="rect">
            <a:avLst/>
          </a:prstGeom>
        </p:spPr>
      </p:pic>
    </p:spTree>
    <p:extLst>
      <p:ext uri="{BB962C8B-B14F-4D97-AF65-F5344CB8AC3E}">
        <p14:creationId xmlns:p14="http://schemas.microsoft.com/office/powerpoint/2010/main" val="89090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032" y="4229100"/>
            <a:ext cx="9982200" cy="785471"/>
          </a:xfrm>
          <a:prstGeom prst="rect">
            <a:avLst/>
          </a:prstGeom>
        </p:spPr>
        <p:txBody>
          <a:bodyPr wrap="square" lIns="0" tIns="0" rIns="0" bIns="0" rtlCol="0" anchor="t">
            <a:spAutoFit/>
          </a:bodyPr>
          <a:lstStyle/>
          <a:p>
            <a:pPr algn="ctr">
              <a:lnSpc>
                <a:spcPts val="6967"/>
              </a:lnSpc>
            </a:pPr>
            <a:r>
              <a:rPr lang="id-ID" sz="4000" dirty="0">
                <a:solidFill>
                  <a:srgbClr val="F57A30"/>
                </a:solidFill>
                <a:latin typeface="Arial Rounded MT Bold" panose="020F0704030504030204" pitchFamily="34" charset="0"/>
              </a:rPr>
              <a:t>MOOD, ATMOSPHERE, TONE</a:t>
            </a:r>
            <a:endParaRPr lang="en-US" sz="4000" dirty="0">
              <a:solidFill>
                <a:srgbClr val="F57A30"/>
              </a:solidFill>
              <a:latin typeface="Arial Rounded MT Bold" panose="020F0704030504030204" pitchFamily="34" charset="0"/>
            </a:endParaRPr>
          </a:p>
        </p:txBody>
      </p:sp>
      <p:sp>
        <p:nvSpPr>
          <p:cNvPr id="3" name="TextBox 3"/>
          <p:cNvSpPr txBox="1"/>
          <p:nvPr/>
        </p:nvSpPr>
        <p:spPr>
          <a:xfrm>
            <a:off x="1028700" y="5708445"/>
            <a:ext cx="7851870" cy="1562928"/>
          </a:xfrm>
          <a:prstGeom prst="rect">
            <a:avLst/>
          </a:prstGeom>
        </p:spPr>
        <p:txBody>
          <a:bodyPr lIns="0" tIns="0" rIns="0" bIns="0" rtlCol="0" anchor="t">
            <a:spAutoFit/>
          </a:bodyPr>
          <a:lstStyle/>
          <a:p>
            <a:pPr algn="ctr">
              <a:lnSpc>
                <a:spcPts val="12006"/>
              </a:lnSpc>
            </a:pPr>
            <a:r>
              <a:rPr lang="id-ID" sz="10625" dirty="0">
                <a:solidFill>
                  <a:srgbClr val="000000"/>
                </a:solidFill>
                <a:latin typeface="Pristina" panose="03060402040406080204" pitchFamily="66" charset="0"/>
              </a:rPr>
              <a:t>Chapter 5-9</a:t>
            </a:r>
            <a:endParaRPr lang="en-US" sz="10625" dirty="0">
              <a:solidFill>
                <a:srgbClr val="000000"/>
              </a:solidFill>
              <a:latin typeface="Pristina" panose="03060402040406080204" pitchFamily="66" charset="0"/>
            </a:endParaRPr>
          </a:p>
        </p:txBody>
      </p:sp>
      <p:pic>
        <p:nvPicPr>
          <p:cNvPr id="4" name="Picture 4"/>
          <p:cNvPicPr>
            <a:picLocks noChangeAspect="1"/>
          </p:cNvPicPr>
          <p:nvPr/>
        </p:nvPicPr>
        <p:blipFill>
          <a:blip r:embed="rId2"/>
          <a:srcRect/>
          <a:stretch>
            <a:fillRect/>
          </a:stretch>
        </p:blipFill>
        <p:spPr>
          <a:xfrm>
            <a:off x="9238677" y="1736276"/>
            <a:ext cx="7866346" cy="7580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216" y="4760714"/>
            <a:ext cx="6030070" cy="3206006"/>
          </a:xfrm>
          <a:prstGeom prst="rect">
            <a:avLst/>
          </a:prstGeom>
        </p:spPr>
        <p:txBody>
          <a:bodyPr wrap="square" lIns="0" tIns="0" rIns="0" bIns="0" rtlCol="0" anchor="t">
            <a:spAutoFit/>
          </a:bodyPr>
          <a:lstStyle/>
          <a:p>
            <a:pPr algn="just">
              <a:lnSpc>
                <a:spcPts val="5040"/>
              </a:lnSpc>
              <a:spcBef>
                <a:spcPct val="0"/>
              </a:spcBef>
            </a:pPr>
            <a:r>
              <a:rPr lang="id-ID" sz="2400" dirty="0">
                <a:solidFill>
                  <a:srgbClr val="341919"/>
                </a:solidFill>
                <a:latin typeface="Times New Roman" panose="02020603050405020304" pitchFamily="18" charset="0"/>
                <a:ea typeface="Tahoma" panose="020B0604030504040204" pitchFamily="34" charset="0"/>
                <a:cs typeface="Times New Roman" panose="02020603050405020304" pitchFamily="18" charset="0"/>
              </a:rPr>
              <a:t>“Mood” is the feeling the </a:t>
            </a:r>
            <a:r>
              <a:rPr lang="id-ID" sz="2400" i="1" dirty="0">
                <a:solidFill>
                  <a:srgbClr val="341919"/>
                </a:solidFill>
                <a:latin typeface="Times New Roman" panose="02020603050405020304" pitchFamily="18" charset="0"/>
                <a:ea typeface="Tahoma" panose="020B0604030504040204" pitchFamily="34" charset="0"/>
                <a:cs typeface="Times New Roman" panose="02020603050405020304" pitchFamily="18" charset="0"/>
              </a:rPr>
              <a:t>reader </a:t>
            </a:r>
            <a:r>
              <a:rPr lang="id-ID" sz="2400" dirty="0">
                <a:solidFill>
                  <a:srgbClr val="341919"/>
                </a:solidFill>
                <a:latin typeface="Times New Roman" panose="02020603050405020304" pitchFamily="18" charset="0"/>
                <a:ea typeface="Tahoma" panose="020B0604030504040204" pitchFamily="34" charset="0"/>
                <a:cs typeface="Times New Roman" panose="02020603050405020304" pitchFamily="18" charset="0"/>
              </a:rPr>
              <a:t> gets from writing. For example, at the death of  a character the mood could be depressed or sad, but at thr discovery of a long lost friend, the mood could be upbeat and joyful</a:t>
            </a:r>
            <a:r>
              <a:rPr lang="id-ID" sz="2400" dirty="0">
                <a:solidFill>
                  <a:srgbClr val="341919"/>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341919"/>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3"/>
          <p:cNvSpPr txBox="1"/>
          <p:nvPr/>
        </p:nvSpPr>
        <p:spPr>
          <a:xfrm>
            <a:off x="11201400" y="4737854"/>
            <a:ext cx="6172200" cy="2564805"/>
          </a:xfrm>
          <a:prstGeom prst="rect">
            <a:avLst/>
          </a:prstGeom>
        </p:spPr>
        <p:txBody>
          <a:bodyPr wrap="square" lIns="0" tIns="0" rIns="0" bIns="0" rtlCol="0" anchor="t">
            <a:spAutoFit/>
          </a:bodyPr>
          <a:lstStyle/>
          <a:p>
            <a:pPr algn="just">
              <a:lnSpc>
                <a:spcPts val="5040"/>
              </a:lnSpc>
              <a:spcBef>
                <a:spcPct val="0"/>
              </a:spcBef>
            </a:pPr>
            <a:r>
              <a:rPr lang="en-US" sz="2400" dirty="0">
                <a:latin typeface="Times New Roman" panose="02020603050405020304" pitchFamily="18" charset="0"/>
                <a:cs typeface="Times New Roman" panose="02020603050405020304" pitchFamily="18" charset="0"/>
              </a:rPr>
              <a:t>The definition of “atmosphere” is debatable. Some say that it is the overall feeling created from the tone and mood, but others argue that it is the emotions and feeling created from the character. </a:t>
            </a:r>
          </a:p>
        </p:txBody>
      </p:sp>
      <p:sp>
        <p:nvSpPr>
          <p:cNvPr id="4" name="TextBox 4"/>
          <p:cNvSpPr txBox="1"/>
          <p:nvPr/>
        </p:nvSpPr>
        <p:spPr>
          <a:xfrm>
            <a:off x="12433349" y="3229964"/>
            <a:ext cx="3216795" cy="1273875"/>
          </a:xfrm>
          <a:prstGeom prst="rect">
            <a:avLst/>
          </a:prstGeom>
        </p:spPr>
        <p:txBody>
          <a:bodyPr wrap="square" lIns="0" tIns="0" rIns="0" bIns="0" rtlCol="0" anchor="t">
            <a:spAutoFit/>
          </a:bodyPr>
          <a:lstStyle/>
          <a:p>
            <a:pPr algn="ctr">
              <a:lnSpc>
                <a:spcPts val="12000"/>
              </a:lnSpc>
            </a:pPr>
            <a:r>
              <a:rPr lang="id-ID" sz="4000" dirty="0">
                <a:solidFill>
                  <a:srgbClr val="000000"/>
                </a:solidFill>
                <a:latin typeface="Arial Rounded MT Bold" panose="020F0704030504030204" pitchFamily="34" charset="0"/>
              </a:rPr>
              <a:t>Atmosphere</a:t>
            </a:r>
            <a:endParaRPr lang="en-US" sz="4000" dirty="0">
              <a:solidFill>
                <a:srgbClr val="000000"/>
              </a:solidFill>
              <a:latin typeface="Arial Rounded MT Bold" panose="020F0704030504030204" pitchFamily="34" charset="0"/>
            </a:endParaRPr>
          </a:p>
        </p:txBody>
      </p:sp>
      <p:sp>
        <p:nvSpPr>
          <p:cNvPr id="5" name="TextBox 5"/>
          <p:cNvSpPr txBox="1"/>
          <p:nvPr/>
        </p:nvSpPr>
        <p:spPr>
          <a:xfrm>
            <a:off x="2057400" y="3489789"/>
            <a:ext cx="2133600" cy="1270925"/>
          </a:xfrm>
          <a:prstGeom prst="rect">
            <a:avLst/>
          </a:prstGeom>
        </p:spPr>
        <p:txBody>
          <a:bodyPr wrap="square" lIns="0" tIns="0" rIns="0" bIns="0" rtlCol="0" anchor="t">
            <a:spAutoFit/>
          </a:bodyPr>
          <a:lstStyle/>
          <a:p>
            <a:pPr algn="ctr">
              <a:lnSpc>
                <a:spcPts val="12000"/>
              </a:lnSpc>
            </a:pPr>
            <a:r>
              <a:rPr lang="id-ID" sz="4000" dirty="0">
                <a:solidFill>
                  <a:srgbClr val="000000"/>
                </a:solidFill>
                <a:latin typeface="Arial Rounded MT Bold" panose="020F0704030504030204" pitchFamily="34" charset="0"/>
              </a:rPr>
              <a:t>Mood</a:t>
            </a:r>
            <a:endParaRPr lang="en-US" sz="4000" dirty="0">
              <a:solidFill>
                <a:srgbClr val="000000"/>
              </a:solidFill>
              <a:latin typeface="Arial Rounded MT Bold" panose="020F0704030504030204" pitchFamily="34" charset="0"/>
            </a:endParaRPr>
          </a:p>
        </p:txBody>
      </p:sp>
      <p:pic>
        <p:nvPicPr>
          <p:cNvPr id="6" name="Picture 6"/>
          <p:cNvPicPr>
            <a:picLocks noChangeAspect="1"/>
          </p:cNvPicPr>
          <p:nvPr/>
        </p:nvPicPr>
        <p:blipFill>
          <a:blip r:embed="rId2"/>
          <a:srcRect/>
          <a:stretch>
            <a:fillRect/>
          </a:stretch>
        </p:blipFill>
        <p:spPr>
          <a:xfrm>
            <a:off x="2146315" y="1980187"/>
            <a:ext cx="2182482" cy="2103120"/>
          </a:xfrm>
          <a:prstGeom prst="rect">
            <a:avLst/>
          </a:prstGeom>
        </p:spPr>
      </p:pic>
      <p:pic>
        <p:nvPicPr>
          <p:cNvPr id="7" name="Picture 7"/>
          <p:cNvPicPr>
            <a:picLocks noChangeAspect="1"/>
          </p:cNvPicPr>
          <p:nvPr/>
        </p:nvPicPr>
        <p:blipFill>
          <a:blip r:embed="rId3"/>
          <a:srcRect/>
          <a:stretch>
            <a:fillRect/>
          </a:stretch>
        </p:blipFill>
        <p:spPr>
          <a:xfrm>
            <a:off x="12877800" y="1826220"/>
            <a:ext cx="2355836" cy="2103120"/>
          </a:xfrm>
          <a:prstGeom prst="rect">
            <a:avLst/>
          </a:prstGeom>
        </p:spPr>
      </p:pic>
      <p:sp>
        <p:nvSpPr>
          <p:cNvPr id="8" name="TextBox 4"/>
          <p:cNvSpPr txBox="1"/>
          <p:nvPr/>
        </p:nvSpPr>
        <p:spPr>
          <a:xfrm>
            <a:off x="1219200" y="-103758"/>
            <a:ext cx="14781839" cy="1642757"/>
          </a:xfrm>
          <a:prstGeom prst="rect">
            <a:avLst/>
          </a:prstGeom>
        </p:spPr>
        <p:txBody>
          <a:bodyPr wrap="square" lIns="0" tIns="0" rIns="0" bIns="0" rtlCol="0" anchor="t">
            <a:spAutoFit/>
          </a:bodyPr>
          <a:lstStyle/>
          <a:p>
            <a:pPr>
              <a:lnSpc>
                <a:spcPts val="14192"/>
              </a:lnSpc>
            </a:pPr>
            <a:r>
              <a:rPr lang="id-ID" sz="7200" b="1" dirty="0">
                <a:solidFill>
                  <a:srgbClr val="000000"/>
                </a:solidFill>
                <a:latin typeface="Pristina" panose="03060402040406080204" pitchFamily="66" charset="0"/>
              </a:rPr>
              <a:t>The difference between mood, atmosphere, and tone</a:t>
            </a:r>
            <a:endParaRPr lang="en-US" sz="7200" b="1" dirty="0">
              <a:solidFill>
                <a:srgbClr val="000000"/>
              </a:solidFill>
              <a:latin typeface="Pristina" panose="03060402040406080204" pitchFamily="66" charset="0"/>
            </a:endParaRPr>
          </a:p>
        </p:txBody>
      </p:sp>
      <p:pic>
        <p:nvPicPr>
          <p:cNvPr id="9" name="Picture 3"/>
          <p:cNvPicPr>
            <a:picLocks noChangeAspect="1"/>
          </p:cNvPicPr>
          <p:nvPr/>
        </p:nvPicPr>
        <p:blipFill>
          <a:blip r:embed="rId4"/>
          <a:srcRect/>
          <a:stretch>
            <a:fillRect/>
          </a:stretch>
        </p:blipFill>
        <p:spPr>
          <a:xfrm>
            <a:off x="7469386" y="4080767"/>
            <a:ext cx="1787814" cy="2103120"/>
          </a:xfrm>
          <a:prstGeom prst="rect">
            <a:avLst/>
          </a:prstGeom>
        </p:spPr>
      </p:pic>
      <p:sp>
        <p:nvSpPr>
          <p:cNvPr id="10" name="TextBox 4"/>
          <p:cNvSpPr txBox="1"/>
          <p:nvPr/>
        </p:nvSpPr>
        <p:spPr>
          <a:xfrm>
            <a:off x="7686174" y="5905500"/>
            <a:ext cx="1924496" cy="1273875"/>
          </a:xfrm>
          <a:prstGeom prst="rect">
            <a:avLst/>
          </a:prstGeom>
        </p:spPr>
        <p:txBody>
          <a:bodyPr wrap="square" lIns="0" tIns="0" rIns="0" bIns="0" rtlCol="0" anchor="t">
            <a:spAutoFit/>
          </a:bodyPr>
          <a:lstStyle/>
          <a:p>
            <a:pPr algn="ctr">
              <a:lnSpc>
                <a:spcPts val="12000"/>
              </a:lnSpc>
            </a:pPr>
            <a:r>
              <a:rPr lang="id-ID" sz="4000" dirty="0">
                <a:solidFill>
                  <a:srgbClr val="000000"/>
                </a:solidFill>
                <a:latin typeface="Arial Rounded MT Bold" panose="020F0704030504030204" pitchFamily="34" charset="0"/>
              </a:rPr>
              <a:t>Tone</a:t>
            </a:r>
            <a:endParaRPr lang="en-US" sz="4000" dirty="0">
              <a:solidFill>
                <a:srgbClr val="000000"/>
              </a:solidFill>
              <a:latin typeface="Arial Rounded MT Bold" panose="020F0704030504030204" pitchFamily="34" charset="0"/>
            </a:endParaRPr>
          </a:p>
        </p:txBody>
      </p:sp>
      <p:sp>
        <p:nvSpPr>
          <p:cNvPr id="11" name="TextBox 2"/>
          <p:cNvSpPr txBox="1"/>
          <p:nvPr/>
        </p:nvSpPr>
        <p:spPr>
          <a:xfrm>
            <a:off x="5996590" y="7386540"/>
            <a:ext cx="6436759" cy="2857192"/>
          </a:xfrm>
          <a:prstGeom prst="rect">
            <a:avLst/>
          </a:prstGeom>
        </p:spPr>
        <p:txBody>
          <a:bodyPr wrap="square" lIns="0" tIns="0" rIns="0" bIns="0" rtlCol="0" anchor="t">
            <a:spAutoFit/>
          </a:bodyPr>
          <a:lstStyle/>
          <a:p>
            <a:pPr algn="just" fontAlgn="base">
              <a:lnSpc>
                <a:spcPct val="150000"/>
              </a:lnSpc>
            </a:pPr>
            <a:r>
              <a:rPr lang="id-ID"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Tone” is the writer’s attitude that is expressed in the writing.</a:t>
            </a:r>
            <a:r>
              <a:rPr lang="id-ID"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example, the tone of a novel could be suspenseful, because the author holds back certain information to create this feeling.</a:t>
            </a:r>
          </a:p>
          <a:p>
            <a:pPr algn="just">
              <a:lnSpc>
                <a:spcPts val="5040"/>
              </a:lnSpc>
              <a:spcBef>
                <a:spcPct val="0"/>
              </a:spcBef>
            </a:pPr>
            <a:endParaRPr lang="en-US" sz="2400" dirty="0">
              <a:solidFill>
                <a:srgbClr val="341919"/>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682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036405">
            <a:off x="-258122" y="2883608"/>
            <a:ext cx="21049840" cy="24951319"/>
          </a:xfrm>
          <a:prstGeom prst="rect">
            <a:avLst/>
          </a:prstGeom>
        </p:spPr>
      </p:pic>
      <p:pic>
        <p:nvPicPr>
          <p:cNvPr id="3" name="Picture 3"/>
          <p:cNvPicPr>
            <a:picLocks noChangeAspect="1"/>
          </p:cNvPicPr>
          <p:nvPr/>
        </p:nvPicPr>
        <p:blipFill>
          <a:blip r:embed="rId3"/>
          <a:srcRect/>
          <a:stretch>
            <a:fillRect/>
          </a:stretch>
        </p:blipFill>
        <p:spPr>
          <a:xfrm rot="-10073860">
            <a:off x="-10787125" y="-14162684"/>
            <a:ext cx="31044605" cy="21053887"/>
          </a:xfrm>
          <a:prstGeom prst="rect">
            <a:avLst/>
          </a:prstGeom>
        </p:spPr>
      </p:pic>
      <p:sp>
        <p:nvSpPr>
          <p:cNvPr id="4" name="TextBox 4"/>
          <p:cNvSpPr txBox="1"/>
          <p:nvPr/>
        </p:nvSpPr>
        <p:spPr>
          <a:xfrm>
            <a:off x="5943600" y="4152900"/>
            <a:ext cx="6762125" cy="782265"/>
          </a:xfrm>
          <a:prstGeom prst="rect">
            <a:avLst/>
          </a:prstGeom>
        </p:spPr>
        <p:txBody>
          <a:bodyPr wrap="square" lIns="0" tIns="0" rIns="0" bIns="0" rtlCol="0" anchor="t">
            <a:spAutoFit/>
          </a:bodyPr>
          <a:lstStyle/>
          <a:p>
            <a:pPr algn="ctr">
              <a:lnSpc>
                <a:spcPts val="6101"/>
              </a:lnSpc>
            </a:pPr>
            <a:r>
              <a:rPr lang="id-ID" sz="5399" dirty="0">
                <a:solidFill>
                  <a:srgbClr val="FFFFFF"/>
                </a:solidFill>
                <a:latin typeface="Arial Rounded MT Bold" panose="020F0704030504030204" pitchFamily="34" charset="0"/>
              </a:rPr>
              <a:t>Mood</a:t>
            </a:r>
            <a:r>
              <a:rPr lang="id-ID" sz="5399" dirty="0">
                <a:solidFill>
                  <a:srgbClr val="FFFFFF"/>
                </a:solidFill>
                <a:latin typeface="Belleza"/>
              </a:rPr>
              <a:t> </a:t>
            </a:r>
            <a:endParaRPr lang="en-US" sz="5399" dirty="0">
              <a:solidFill>
                <a:srgbClr val="FFFFFF"/>
              </a:solidFill>
              <a:latin typeface="Belleza"/>
            </a:endParaRPr>
          </a:p>
        </p:txBody>
      </p:sp>
      <p:sp>
        <p:nvSpPr>
          <p:cNvPr id="5" name="TextBox 5"/>
          <p:cNvSpPr txBox="1"/>
          <p:nvPr/>
        </p:nvSpPr>
        <p:spPr>
          <a:xfrm>
            <a:off x="2714937" y="5219700"/>
            <a:ext cx="13219450" cy="1561966"/>
          </a:xfrm>
          <a:prstGeom prst="rect">
            <a:avLst/>
          </a:prstGeom>
        </p:spPr>
        <p:txBody>
          <a:bodyPr lIns="0" tIns="0" rIns="0" bIns="0" rtlCol="0" anchor="t">
            <a:spAutoFit/>
          </a:bodyPr>
          <a:lstStyle/>
          <a:p>
            <a:pPr algn="ctr">
              <a:lnSpc>
                <a:spcPts val="11977"/>
              </a:lnSpc>
            </a:pPr>
            <a:r>
              <a:rPr lang="id-ID" sz="10600" dirty="0">
                <a:solidFill>
                  <a:srgbClr val="000000"/>
                </a:solidFill>
                <a:latin typeface="Pristina" panose="03060402040406080204" pitchFamily="66" charset="0"/>
              </a:rPr>
              <a:t>Chapter 5 to 9</a:t>
            </a:r>
            <a:endParaRPr lang="en-US" sz="10600" dirty="0">
              <a:solidFill>
                <a:srgbClr val="000000"/>
              </a:solidFill>
              <a:latin typeface="Pristina" panose="03060402040406080204"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4154150" y="1028700"/>
            <a:ext cx="4114800" cy="1848904"/>
          </a:xfrm>
          <a:prstGeom prst="rect">
            <a:avLst/>
          </a:prstGeom>
        </p:spPr>
        <p:txBody>
          <a:bodyPr wrap="square" lIns="0" tIns="0" rIns="0" bIns="0" rtlCol="0" anchor="t">
            <a:spAutoFit/>
          </a:bodyPr>
          <a:lstStyle/>
          <a:p>
            <a:pPr>
              <a:lnSpc>
                <a:spcPts val="14192"/>
              </a:lnSpc>
            </a:pPr>
            <a:r>
              <a:rPr lang="id-ID" sz="12559" b="1" dirty="0">
                <a:solidFill>
                  <a:srgbClr val="000000"/>
                </a:solidFill>
                <a:latin typeface="Pristina" panose="03060402040406080204" pitchFamily="66" charset="0"/>
              </a:rPr>
              <a:t>Mood</a:t>
            </a:r>
            <a:r>
              <a:rPr lang="en-US" sz="12559" b="1" dirty="0">
                <a:solidFill>
                  <a:srgbClr val="000000"/>
                </a:solidFill>
                <a:latin typeface="Pristina" panose="03060402040406080204" pitchFamily="66" charset="0"/>
              </a:rPr>
              <a:t>!</a:t>
            </a:r>
          </a:p>
        </p:txBody>
      </p:sp>
      <p:sp>
        <p:nvSpPr>
          <p:cNvPr id="5" name="TextBox 5"/>
          <p:cNvSpPr txBox="1"/>
          <p:nvPr/>
        </p:nvSpPr>
        <p:spPr>
          <a:xfrm>
            <a:off x="15211737" y="2781300"/>
            <a:ext cx="3533463" cy="641201"/>
          </a:xfrm>
          <a:prstGeom prst="rect">
            <a:avLst/>
          </a:prstGeom>
        </p:spPr>
        <p:txBody>
          <a:bodyPr wrap="square" lIns="0" tIns="0" rIns="0" bIns="0" rtlCol="0" anchor="t">
            <a:spAutoFit/>
          </a:bodyPr>
          <a:lstStyle/>
          <a:p>
            <a:pPr>
              <a:lnSpc>
                <a:spcPts val="5039"/>
              </a:lnSpc>
            </a:pPr>
            <a:r>
              <a:rPr lang="id-ID" sz="4199" dirty="0">
                <a:solidFill>
                  <a:srgbClr val="F57A30"/>
                </a:solidFill>
                <a:latin typeface="Arial Rounded MT Bold" panose="020F0704030504030204" pitchFamily="34" charset="0"/>
              </a:rPr>
              <a:t>Chapter 6</a:t>
            </a:r>
            <a:endParaRPr lang="en-US" sz="4199" dirty="0">
              <a:solidFill>
                <a:srgbClr val="F57A30"/>
              </a:solidFill>
              <a:latin typeface="Arial Rounded MT Bold" panose="020F0704030504030204" pitchFamily="34" charset="0"/>
            </a:endParaRPr>
          </a:p>
        </p:txBody>
      </p:sp>
      <p:sp>
        <p:nvSpPr>
          <p:cNvPr id="6" name="TextBox 6"/>
          <p:cNvSpPr txBox="1"/>
          <p:nvPr/>
        </p:nvSpPr>
        <p:spPr>
          <a:xfrm>
            <a:off x="1350343" y="1714500"/>
            <a:ext cx="3602657" cy="641201"/>
          </a:xfrm>
          <a:prstGeom prst="rect">
            <a:avLst/>
          </a:prstGeom>
        </p:spPr>
        <p:txBody>
          <a:bodyPr wrap="square" lIns="0" tIns="0" rIns="0" bIns="0" rtlCol="0" anchor="t">
            <a:spAutoFit/>
          </a:bodyPr>
          <a:lstStyle/>
          <a:p>
            <a:pPr>
              <a:lnSpc>
                <a:spcPts val="5040"/>
              </a:lnSpc>
            </a:pPr>
            <a:r>
              <a:rPr lang="id-ID" sz="4200" dirty="0">
                <a:solidFill>
                  <a:srgbClr val="F57A30"/>
                </a:solidFill>
                <a:latin typeface="Arial Rounded MT Bold" panose="020F0704030504030204" pitchFamily="34" charset="0"/>
              </a:rPr>
              <a:t>Chapter 5</a:t>
            </a:r>
            <a:endParaRPr lang="en-US" sz="4200" dirty="0">
              <a:solidFill>
                <a:srgbClr val="F57A30"/>
              </a:solidFill>
              <a:latin typeface="Arial Rounded MT Bold" panose="020F0704030504030204" pitchFamily="34" charset="0"/>
            </a:endParaRPr>
          </a:p>
        </p:txBody>
      </p:sp>
      <p:sp>
        <p:nvSpPr>
          <p:cNvPr id="7" name="Rectangle 6"/>
          <p:cNvSpPr/>
          <p:nvPr/>
        </p:nvSpPr>
        <p:spPr>
          <a:xfrm>
            <a:off x="1295400" y="2247900"/>
            <a:ext cx="7620000" cy="556434"/>
          </a:xfrm>
          <a:prstGeom prst="rect">
            <a:avLst/>
          </a:prstGeom>
        </p:spPr>
        <p:txBody>
          <a:bodyPr wrap="square">
            <a:spAutoFit/>
          </a:bodyPr>
          <a:lstStyle/>
          <a:p>
            <a:pPr lvl="0" algn="just">
              <a:lnSpc>
                <a:spcPct val="115000"/>
              </a:lnSpc>
              <a:spcAft>
                <a:spcPts val="1000"/>
              </a:spcAft>
            </a:pPr>
            <a:r>
              <a:rPr lang="id-ID" sz="2800" dirty="0">
                <a:latin typeface="Times New Roman" panose="02020603050405020304" pitchFamily="18" charset="0"/>
                <a:ea typeface="Calibri" panose="020F0502020204030204" pitchFamily="34" charset="0"/>
                <a:cs typeface="Times New Roman" panose="02020603050405020304" pitchFamily="18" charset="0"/>
              </a:rPr>
              <a:t>Mood chapter 5 menampilkan suasana </a:t>
            </a:r>
            <a:r>
              <a:rPr lang="id-ID" sz="2800" i="1" dirty="0">
                <a:latin typeface="Times New Roman" panose="02020603050405020304" pitchFamily="18" charset="0"/>
                <a:ea typeface="Calibri" panose="020F0502020204030204" pitchFamily="34" charset="0"/>
                <a:cs typeface="Times New Roman" panose="02020603050405020304" pitchFamily="18" charset="0"/>
              </a:rPr>
              <a:t>pessimistic</a:t>
            </a:r>
            <a:r>
              <a:rPr lang="id-ID"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1201400" y="3314700"/>
            <a:ext cx="7239000" cy="556434"/>
          </a:xfrm>
          <a:prstGeom prst="rect">
            <a:avLst/>
          </a:prstGeom>
        </p:spPr>
        <p:txBody>
          <a:bodyPr wrap="square">
            <a:spAutoFit/>
          </a:bodyPr>
          <a:lstStyle/>
          <a:p>
            <a:pPr lvl="0" algn="just">
              <a:lnSpc>
                <a:spcPct val="115000"/>
              </a:lnSpc>
              <a:spcAft>
                <a:spcPts val="1000"/>
              </a:spcAft>
            </a:pPr>
            <a:r>
              <a:rPr lang="id-ID" sz="2800" dirty="0">
                <a:latin typeface="Times New Roman" panose="02020603050405020304" pitchFamily="18" charset="0"/>
                <a:ea typeface="Calibri" panose="020F0502020204030204" pitchFamily="34" charset="0"/>
                <a:cs typeface="Times New Roman" panose="02020603050405020304" pitchFamily="18" charset="0"/>
              </a:rPr>
              <a:t>Mood pada chapter 6 terdapat </a:t>
            </a:r>
            <a:r>
              <a:rPr lang="id-ID" sz="2800" i="1" dirty="0">
                <a:latin typeface="Times New Roman" panose="02020603050405020304" pitchFamily="18" charset="0"/>
                <a:ea typeface="Calibri" panose="020F0502020204030204" pitchFamily="34" charset="0"/>
                <a:cs typeface="Times New Roman" panose="02020603050405020304" pitchFamily="18" charset="0"/>
              </a:rPr>
              <a:t>romantic mood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p:cNvCxnSpPr>
            <a:cxnSpLocks/>
          </p:cNvCxnSpPr>
          <p:nvPr/>
        </p:nvCxnSpPr>
        <p:spPr>
          <a:xfrm>
            <a:off x="9144000" y="-342900"/>
            <a:ext cx="0" cy="110490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6">
            <a:extLst>
              <a:ext uri="{FF2B5EF4-FFF2-40B4-BE49-F238E27FC236}">
                <a16:creationId xmlns:a16="http://schemas.microsoft.com/office/drawing/2014/main" id="{F8FF003D-021A-4761-B44F-DEF8C506DDCF}"/>
              </a:ext>
            </a:extLst>
          </p:cNvPr>
          <p:cNvSpPr txBox="1"/>
          <p:nvPr/>
        </p:nvSpPr>
        <p:spPr>
          <a:xfrm>
            <a:off x="1350343" y="3816499"/>
            <a:ext cx="3602657" cy="641201"/>
          </a:xfrm>
          <a:prstGeom prst="rect">
            <a:avLst/>
          </a:prstGeom>
        </p:spPr>
        <p:txBody>
          <a:bodyPr wrap="square" lIns="0" tIns="0" rIns="0" bIns="0" rtlCol="0" anchor="t">
            <a:spAutoFit/>
          </a:bodyPr>
          <a:lstStyle/>
          <a:p>
            <a:pPr>
              <a:lnSpc>
                <a:spcPts val="5040"/>
              </a:lnSpc>
            </a:pPr>
            <a:r>
              <a:rPr lang="id-ID" sz="4200" dirty="0">
                <a:solidFill>
                  <a:srgbClr val="F57A30"/>
                </a:solidFill>
                <a:latin typeface="Arial Rounded MT Bold" panose="020F0704030504030204" pitchFamily="34" charset="0"/>
              </a:rPr>
              <a:t>Chapter 7</a:t>
            </a:r>
            <a:endParaRPr lang="en-US" sz="4200" dirty="0">
              <a:solidFill>
                <a:srgbClr val="F57A30"/>
              </a:solidFill>
              <a:latin typeface="Arial Rounded MT Bold" panose="020F0704030504030204" pitchFamily="34" charset="0"/>
            </a:endParaRPr>
          </a:p>
        </p:txBody>
      </p:sp>
      <p:sp>
        <p:nvSpPr>
          <p:cNvPr id="11" name="Rectangle 10">
            <a:extLst>
              <a:ext uri="{FF2B5EF4-FFF2-40B4-BE49-F238E27FC236}">
                <a16:creationId xmlns:a16="http://schemas.microsoft.com/office/drawing/2014/main" id="{83A0A68E-CEB4-4B44-B490-29F2CB5E3CF3}"/>
              </a:ext>
            </a:extLst>
          </p:cNvPr>
          <p:cNvSpPr/>
          <p:nvPr/>
        </p:nvSpPr>
        <p:spPr>
          <a:xfrm>
            <a:off x="1295400" y="4386572"/>
            <a:ext cx="7086600" cy="1043619"/>
          </a:xfrm>
          <a:prstGeom prst="rect">
            <a:avLst/>
          </a:prstGeom>
        </p:spPr>
        <p:txBody>
          <a:bodyPr wrap="square">
            <a:spAutoFit/>
          </a:bodyPr>
          <a:lstStyle/>
          <a:p>
            <a:pPr lvl="0">
              <a:lnSpc>
                <a:spcPct val="115000"/>
              </a:lnSpc>
              <a:spcAft>
                <a:spcPts val="0"/>
              </a:spcAft>
            </a:pPr>
            <a:r>
              <a:rPr lang="id-ID" sz="2800" dirty="0">
                <a:latin typeface="Times New Roman" panose="02020603050405020304" pitchFamily="18" charset="0"/>
                <a:ea typeface="Calibri" panose="020F0502020204030204" pitchFamily="34" charset="0"/>
                <a:cs typeface="Times New Roman" panose="02020603050405020304" pitchFamily="18" charset="0"/>
              </a:rPr>
              <a:t>Mood yang terdapat pada  chapter 7 adalah  </a:t>
            </a:r>
            <a:r>
              <a:rPr lang="id-ID" sz="2800" i="1" dirty="0">
                <a:latin typeface="Times New Roman" panose="02020603050405020304" pitchFamily="18" charset="0"/>
                <a:ea typeface="Calibri" panose="020F0502020204030204" pitchFamily="34" charset="0"/>
                <a:cs typeface="Times New Roman" panose="02020603050405020304" pitchFamily="18" charset="0"/>
              </a:rPr>
              <a:t>Aggravating</a:t>
            </a:r>
            <a:r>
              <a:rPr lang="id-ID" sz="2800" dirty="0">
                <a:latin typeface="Times New Roman" panose="02020603050405020304" pitchFamily="18" charset="0"/>
                <a:ea typeface="Calibri" panose="020F0502020204030204" pitchFamily="34" charset="0"/>
                <a:cs typeface="Times New Roman" panose="02020603050405020304" pitchFamily="18" charset="0"/>
              </a:rPr>
              <a:t> ,</a:t>
            </a:r>
            <a:r>
              <a:rPr lang="id-ID" sz="2800" i="1" dirty="0">
                <a:latin typeface="Times New Roman" panose="02020603050405020304" pitchFamily="18" charset="0"/>
                <a:ea typeface="Calibri" panose="020F0502020204030204" pitchFamily="34" charset="0"/>
                <a:cs typeface="Times New Roman" panose="02020603050405020304" pitchFamily="18" charset="0"/>
              </a:rPr>
              <a:t>Intense</a:t>
            </a:r>
            <a:r>
              <a:rPr lang="id-ID" sz="2800" dirty="0">
                <a:latin typeface="Times New Roman" panose="02020603050405020304" pitchFamily="18" charset="0"/>
                <a:ea typeface="Calibri" panose="020F0502020204030204" pitchFamily="34" charset="0"/>
                <a:cs typeface="Times New Roman" panose="02020603050405020304" pitchFamily="18" charset="0"/>
              </a:rPr>
              <a:t>, </a:t>
            </a:r>
            <a:r>
              <a:rPr lang="id-ID" sz="2800" i="1" dirty="0">
                <a:latin typeface="Times New Roman" panose="02020603050405020304" pitchFamily="18" charset="0"/>
                <a:ea typeface="Calibri" panose="020F0502020204030204" pitchFamily="34" charset="0"/>
                <a:cs typeface="Times New Roman" panose="02020603050405020304" pitchFamily="18" charset="0"/>
              </a:rPr>
              <a:t>Discomfort</a:t>
            </a:r>
            <a:r>
              <a:rPr lang="id-ID" sz="2800" dirty="0">
                <a:latin typeface="Times New Roman" panose="02020603050405020304" pitchFamily="18" charset="0"/>
                <a:ea typeface="Calibri" panose="020F0502020204030204" pitchFamily="34" charset="0"/>
                <a:cs typeface="Times New Roman" panose="02020603050405020304" pitchFamily="18" charset="0"/>
              </a:rPr>
              <a:t>, dan </a:t>
            </a:r>
            <a:r>
              <a:rPr lang="id-ID" sz="2800" i="1" dirty="0">
                <a:latin typeface="Times New Roman" panose="02020603050405020304" pitchFamily="18" charset="0"/>
                <a:ea typeface="Calibri" panose="020F0502020204030204" pitchFamily="34" charset="0"/>
                <a:cs typeface="Times New Roman" panose="02020603050405020304" pitchFamily="18" charset="0"/>
              </a:rPr>
              <a:t>Envious</a:t>
            </a:r>
            <a:endParaRPr lang="en-US" sz="2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6">
            <a:extLst>
              <a:ext uri="{FF2B5EF4-FFF2-40B4-BE49-F238E27FC236}">
                <a16:creationId xmlns:a16="http://schemas.microsoft.com/office/drawing/2014/main" id="{755A362A-9517-4A88-AC77-9F01FCFB520B}"/>
              </a:ext>
            </a:extLst>
          </p:cNvPr>
          <p:cNvSpPr txBox="1"/>
          <p:nvPr/>
        </p:nvSpPr>
        <p:spPr>
          <a:xfrm>
            <a:off x="15011400" y="5448300"/>
            <a:ext cx="2633102" cy="641201"/>
          </a:xfrm>
          <a:prstGeom prst="rect">
            <a:avLst/>
          </a:prstGeom>
        </p:spPr>
        <p:txBody>
          <a:bodyPr wrap="square" lIns="0" tIns="0" rIns="0" bIns="0" rtlCol="0" anchor="t">
            <a:spAutoFit/>
          </a:bodyPr>
          <a:lstStyle/>
          <a:p>
            <a:pPr>
              <a:lnSpc>
                <a:spcPts val="5040"/>
              </a:lnSpc>
            </a:pPr>
            <a:r>
              <a:rPr lang="id-ID" sz="4200" dirty="0">
                <a:solidFill>
                  <a:srgbClr val="F57A30"/>
                </a:solidFill>
                <a:latin typeface="Arial Rounded MT Bold" panose="020F0704030504030204" pitchFamily="34" charset="0"/>
              </a:rPr>
              <a:t>Chapter 8</a:t>
            </a:r>
            <a:endParaRPr lang="en-US" sz="4200" dirty="0">
              <a:solidFill>
                <a:srgbClr val="F57A30"/>
              </a:solidFill>
              <a:latin typeface="Arial Rounded MT Bold" panose="020F0704030504030204" pitchFamily="34" charset="0"/>
            </a:endParaRPr>
          </a:p>
        </p:txBody>
      </p:sp>
      <p:sp>
        <p:nvSpPr>
          <p:cNvPr id="13" name="Rectangle 12">
            <a:extLst>
              <a:ext uri="{FF2B5EF4-FFF2-40B4-BE49-F238E27FC236}">
                <a16:creationId xmlns:a16="http://schemas.microsoft.com/office/drawing/2014/main" id="{F8DF61BB-8896-4FAA-AA47-F454005BA266}"/>
              </a:ext>
            </a:extLst>
          </p:cNvPr>
          <p:cNvSpPr/>
          <p:nvPr/>
        </p:nvSpPr>
        <p:spPr>
          <a:xfrm>
            <a:off x="11049000" y="6057900"/>
            <a:ext cx="6629400" cy="1051955"/>
          </a:xfrm>
          <a:prstGeom prst="rect">
            <a:avLst/>
          </a:prstGeom>
        </p:spPr>
        <p:txBody>
          <a:bodyPr wrap="square">
            <a:spAutoFit/>
          </a:bodyPr>
          <a:lstStyle/>
          <a:p>
            <a:pPr lvl="0" algn="r">
              <a:lnSpc>
                <a:spcPct val="115000"/>
              </a:lnSpc>
              <a:spcAft>
                <a:spcPts val="0"/>
              </a:spcAft>
            </a:pPr>
            <a:r>
              <a:rPr lang="id-ID" sz="2800" dirty="0">
                <a:latin typeface="Times New Roman" panose="02020603050405020304" pitchFamily="18" charset="0"/>
                <a:ea typeface="Calibri" panose="020F0502020204030204" pitchFamily="34" charset="0"/>
                <a:cs typeface="Times New Roman" panose="02020603050405020304" pitchFamily="18" charset="0"/>
              </a:rPr>
              <a:t>Mood di dalam chapter 8 berkisar di antara </a:t>
            </a:r>
            <a:r>
              <a:rPr lang="id-ID" sz="2800" i="1" dirty="0">
                <a:latin typeface="Times New Roman" panose="02020603050405020304" pitchFamily="18" charset="0"/>
                <a:ea typeface="Calibri" panose="020F0502020204030204" pitchFamily="34" charset="0"/>
                <a:cs typeface="Times New Roman" panose="02020603050405020304" pitchFamily="18" charset="0"/>
              </a:rPr>
              <a:t>Anxious, Hopeless, </a:t>
            </a:r>
            <a:r>
              <a:rPr lang="id-ID" sz="2800" dirty="0">
                <a:latin typeface="Times New Roman" panose="02020603050405020304" pitchFamily="18" charset="0"/>
                <a:ea typeface="Calibri" panose="020F0502020204030204" pitchFamily="34" charset="0"/>
                <a:cs typeface="Times New Roman" panose="02020603050405020304" pitchFamily="18" charset="0"/>
              </a:rPr>
              <a:t>dan </a:t>
            </a:r>
            <a:r>
              <a:rPr lang="id-ID" sz="2800" i="1" dirty="0">
                <a:latin typeface="Times New Roman" panose="02020603050405020304" pitchFamily="18" charset="0"/>
                <a:ea typeface="Calibri" panose="020F0502020204030204" pitchFamily="34" charset="0"/>
                <a:cs typeface="Times New Roman" panose="02020603050405020304" pitchFamily="18" charset="0"/>
              </a:rPr>
              <a:t>Melancholic </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6">
            <a:extLst>
              <a:ext uri="{FF2B5EF4-FFF2-40B4-BE49-F238E27FC236}">
                <a16:creationId xmlns:a16="http://schemas.microsoft.com/office/drawing/2014/main" id="{EE1328E9-0FA8-4BDA-95AF-CD35F5CC02EB}"/>
              </a:ext>
            </a:extLst>
          </p:cNvPr>
          <p:cNvSpPr txBox="1"/>
          <p:nvPr/>
        </p:nvSpPr>
        <p:spPr>
          <a:xfrm>
            <a:off x="1360502" y="7200900"/>
            <a:ext cx="3602657" cy="641201"/>
          </a:xfrm>
          <a:prstGeom prst="rect">
            <a:avLst/>
          </a:prstGeom>
        </p:spPr>
        <p:txBody>
          <a:bodyPr wrap="square" lIns="0" tIns="0" rIns="0" bIns="0" rtlCol="0" anchor="t">
            <a:spAutoFit/>
          </a:bodyPr>
          <a:lstStyle/>
          <a:p>
            <a:pPr>
              <a:lnSpc>
                <a:spcPts val="5040"/>
              </a:lnSpc>
            </a:pPr>
            <a:r>
              <a:rPr lang="id-ID" sz="4200" dirty="0">
                <a:solidFill>
                  <a:srgbClr val="F57A30"/>
                </a:solidFill>
                <a:latin typeface="Arial Rounded MT Bold" panose="020F0704030504030204" pitchFamily="34" charset="0"/>
              </a:rPr>
              <a:t>Chapter 9</a:t>
            </a:r>
            <a:endParaRPr lang="en-US" sz="4200" dirty="0">
              <a:solidFill>
                <a:srgbClr val="F57A30"/>
              </a:solidFill>
              <a:latin typeface="Arial Rounded MT Bold" panose="020F0704030504030204" pitchFamily="34" charset="0"/>
            </a:endParaRPr>
          </a:p>
        </p:txBody>
      </p:sp>
      <p:sp>
        <p:nvSpPr>
          <p:cNvPr id="15" name="Rectangle 14">
            <a:extLst>
              <a:ext uri="{FF2B5EF4-FFF2-40B4-BE49-F238E27FC236}">
                <a16:creationId xmlns:a16="http://schemas.microsoft.com/office/drawing/2014/main" id="{AC799A5C-144E-4DD8-A835-4A83B730E4AB}"/>
              </a:ext>
            </a:extLst>
          </p:cNvPr>
          <p:cNvSpPr/>
          <p:nvPr/>
        </p:nvSpPr>
        <p:spPr>
          <a:xfrm>
            <a:off x="1295400" y="7810500"/>
            <a:ext cx="4344337" cy="1051955"/>
          </a:xfrm>
          <a:prstGeom prst="rect">
            <a:avLst/>
          </a:prstGeom>
        </p:spPr>
        <p:txBody>
          <a:bodyPr wrap="square">
            <a:spAutoFit/>
          </a:bodyPr>
          <a:lstStyle/>
          <a:p>
            <a:pPr lvl="0" algn="just">
              <a:lnSpc>
                <a:spcPct val="115000"/>
              </a:lnSpc>
              <a:spcAft>
                <a:spcPts val="0"/>
              </a:spcAft>
            </a:pPr>
            <a:r>
              <a:rPr lang="id-ID" sz="2800" dirty="0">
                <a:latin typeface="Times New Roman" panose="02020603050405020304" pitchFamily="18" charset="0"/>
                <a:ea typeface="Calibri" panose="020F0502020204030204" pitchFamily="34" charset="0"/>
                <a:cs typeface="Times New Roman" panose="02020603050405020304" pitchFamily="18" charset="0"/>
              </a:rPr>
              <a:t>Mood di dalam chapter 9 adalah </a:t>
            </a:r>
            <a:r>
              <a:rPr lang="id-ID" sz="2800" i="1" dirty="0">
                <a:latin typeface="Times New Roman" panose="02020603050405020304" pitchFamily="18" charset="0"/>
                <a:ea typeface="Calibri" panose="020F0502020204030204" pitchFamily="34" charset="0"/>
                <a:cs typeface="Times New Roman" panose="02020603050405020304" pitchFamily="18" charset="0"/>
              </a:rPr>
              <a:t>Sad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03FE044-8C20-4943-AA47-BEA89A9D8158}"/>
              </a:ext>
            </a:extLst>
          </p:cNvPr>
          <p:cNvCxnSpPr>
            <a:cxnSpLocks/>
          </p:cNvCxnSpPr>
          <p:nvPr/>
        </p:nvCxnSpPr>
        <p:spPr>
          <a:xfrm>
            <a:off x="1295400" y="2781300"/>
            <a:ext cx="7848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76EB57-C2DE-4D98-9284-3075558A7D02}"/>
              </a:ext>
            </a:extLst>
          </p:cNvPr>
          <p:cNvCxnSpPr>
            <a:cxnSpLocks/>
          </p:cNvCxnSpPr>
          <p:nvPr/>
        </p:nvCxnSpPr>
        <p:spPr>
          <a:xfrm>
            <a:off x="9144000" y="3848100"/>
            <a:ext cx="85344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C8593E-34AB-4597-B26E-A08026C44F94}"/>
              </a:ext>
            </a:extLst>
          </p:cNvPr>
          <p:cNvCxnSpPr>
            <a:cxnSpLocks/>
          </p:cNvCxnSpPr>
          <p:nvPr/>
        </p:nvCxnSpPr>
        <p:spPr>
          <a:xfrm>
            <a:off x="9144000" y="2781300"/>
            <a:ext cx="85344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37B5B68-BD72-43E1-8605-2FFEE7678CD1}"/>
              </a:ext>
            </a:extLst>
          </p:cNvPr>
          <p:cNvCxnSpPr>
            <a:cxnSpLocks/>
          </p:cNvCxnSpPr>
          <p:nvPr/>
        </p:nvCxnSpPr>
        <p:spPr>
          <a:xfrm>
            <a:off x="1295400" y="1714500"/>
            <a:ext cx="7848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63E74A4-9282-4019-B486-0A2CCEA944F8}"/>
              </a:ext>
            </a:extLst>
          </p:cNvPr>
          <p:cNvCxnSpPr>
            <a:cxnSpLocks/>
          </p:cNvCxnSpPr>
          <p:nvPr/>
        </p:nvCxnSpPr>
        <p:spPr>
          <a:xfrm>
            <a:off x="9144000" y="5448300"/>
            <a:ext cx="85344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826865-31EE-44E2-9C53-2E00F6476FC1}"/>
              </a:ext>
            </a:extLst>
          </p:cNvPr>
          <p:cNvCxnSpPr>
            <a:cxnSpLocks/>
          </p:cNvCxnSpPr>
          <p:nvPr/>
        </p:nvCxnSpPr>
        <p:spPr>
          <a:xfrm>
            <a:off x="9144000" y="7200900"/>
            <a:ext cx="85344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671F07-7DA3-4B98-88B9-2DD7F308CA96}"/>
              </a:ext>
            </a:extLst>
          </p:cNvPr>
          <p:cNvCxnSpPr>
            <a:cxnSpLocks/>
          </p:cNvCxnSpPr>
          <p:nvPr/>
        </p:nvCxnSpPr>
        <p:spPr>
          <a:xfrm>
            <a:off x="1295400" y="3848100"/>
            <a:ext cx="7848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3C125AF-0ED4-4000-8ECA-B31B251A6531}"/>
              </a:ext>
            </a:extLst>
          </p:cNvPr>
          <p:cNvCxnSpPr>
            <a:cxnSpLocks/>
          </p:cNvCxnSpPr>
          <p:nvPr/>
        </p:nvCxnSpPr>
        <p:spPr>
          <a:xfrm>
            <a:off x="1371600" y="5448300"/>
            <a:ext cx="77724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37D9F9E-AE9B-4354-8D9D-4624712F7006}"/>
              </a:ext>
            </a:extLst>
          </p:cNvPr>
          <p:cNvCxnSpPr>
            <a:cxnSpLocks/>
          </p:cNvCxnSpPr>
          <p:nvPr/>
        </p:nvCxnSpPr>
        <p:spPr>
          <a:xfrm>
            <a:off x="1371600" y="8877300"/>
            <a:ext cx="77724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86F79A-192D-4922-8F9A-E265B07DBEFF}"/>
              </a:ext>
            </a:extLst>
          </p:cNvPr>
          <p:cNvCxnSpPr>
            <a:cxnSpLocks/>
          </p:cNvCxnSpPr>
          <p:nvPr/>
        </p:nvCxnSpPr>
        <p:spPr>
          <a:xfrm>
            <a:off x="1371600" y="7200900"/>
            <a:ext cx="77724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DDD2"/>
        </a:solidFill>
        <a:effectLst/>
      </p:bgPr>
    </p:bg>
    <p:spTree>
      <p:nvGrpSpPr>
        <p:cNvPr id="1" name=""/>
        <p:cNvGrpSpPr/>
        <p:nvPr/>
      </p:nvGrpSpPr>
      <p:grpSpPr>
        <a:xfrm>
          <a:off x="0" y="0"/>
          <a:ext cx="0" cy="0"/>
          <a:chOff x="0" y="0"/>
          <a:chExt cx="0" cy="0"/>
        </a:xfrm>
      </p:grpSpPr>
      <p:sp>
        <p:nvSpPr>
          <p:cNvPr id="2" name="TextBox 2"/>
          <p:cNvSpPr txBox="1"/>
          <p:nvPr/>
        </p:nvSpPr>
        <p:spPr>
          <a:xfrm>
            <a:off x="11201400" y="2797274"/>
            <a:ext cx="5486400" cy="974626"/>
          </a:xfrm>
          <a:prstGeom prst="rect">
            <a:avLst/>
          </a:prstGeom>
        </p:spPr>
        <p:txBody>
          <a:bodyPr wrap="square" lIns="0" tIns="0" rIns="0" bIns="0" rtlCol="0" anchor="t">
            <a:spAutoFit/>
          </a:bodyPr>
          <a:lstStyle/>
          <a:p>
            <a:pPr algn="ctr">
              <a:lnSpc>
                <a:spcPts val="7616"/>
              </a:lnSpc>
            </a:pPr>
            <a:r>
              <a:rPr lang="id-ID" sz="6400" dirty="0">
                <a:solidFill>
                  <a:srgbClr val="FFFFFF"/>
                </a:solidFill>
                <a:latin typeface="Arial Rounded MT Bold" panose="020F0704030504030204" pitchFamily="34" charset="0"/>
              </a:rPr>
              <a:t>Atmosphere</a:t>
            </a:r>
            <a:endParaRPr lang="en-US" sz="6400" dirty="0">
              <a:solidFill>
                <a:srgbClr val="FFFFFF"/>
              </a:solidFill>
              <a:latin typeface="Arial Rounded MT Bold" panose="020F0704030504030204" pitchFamily="34" charset="0"/>
            </a:endParaRPr>
          </a:p>
        </p:txBody>
      </p:sp>
      <p:sp>
        <p:nvSpPr>
          <p:cNvPr id="3" name="TextBox 3"/>
          <p:cNvSpPr txBox="1"/>
          <p:nvPr/>
        </p:nvSpPr>
        <p:spPr>
          <a:xfrm>
            <a:off x="10692245" y="4076700"/>
            <a:ext cx="6335022" cy="1596012"/>
          </a:xfrm>
          <a:prstGeom prst="rect">
            <a:avLst/>
          </a:prstGeom>
        </p:spPr>
        <p:txBody>
          <a:bodyPr wrap="square" lIns="0" tIns="0" rIns="0" bIns="0" rtlCol="0" anchor="t">
            <a:spAutoFit/>
          </a:bodyPr>
          <a:lstStyle/>
          <a:p>
            <a:pPr algn="ctr">
              <a:lnSpc>
                <a:spcPts val="12006"/>
              </a:lnSpc>
            </a:pPr>
            <a:r>
              <a:rPr lang="id-ID" sz="10625" dirty="0">
                <a:solidFill>
                  <a:srgbClr val="000000"/>
                </a:solidFill>
                <a:latin typeface="Pristina" panose="03060402040406080204" pitchFamily="66" charset="0"/>
              </a:rPr>
              <a:t>Chapter 5-9</a:t>
            </a:r>
            <a:endParaRPr lang="en-US" sz="10625" dirty="0">
              <a:solidFill>
                <a:srgbClr val="000000"/>
              </a:solidFill>
              <a:latin typeface="Pristina" panose="03060402040406080204" pitchFamily="66" charset="0"/>
            </a:endParaRPr>
          </a:p>
        </p:txBody>
      </p:sp>
      <p:pic>
        <p:nvPicPr>
          <p:cNvPr id="4" name="Picture 4"/>
          <p:cNvPicPr>
            <a:picLocks noChangeAspect="1"/>
          </p:cNvPicPr>
          <p:nvPr/>
        </p:nvPicPr>
        <p:blipFill>
          <a:blip r:embed="rId2"/>
          <a:srcRect/>
          <a:stretch>
            <a:fillRect/>
          </a:stretch>
        </p:blipFill>
        <p:spPr>
          <a:xfrm rot="-10342102">
            <a:off x="-7624713" y="6373213"/>
            <a:ext cx="31044605" cy="21053887"/>
          </a:xfrm>
          <a:prstGeom prst="rect">
            <a:avLst/>
          </a:prstGeom>
        </p:spPr>
      </p:pic>
      <p:pic>
        <p:nvPicPr>
          <p:cNvPr id="5" name="Picture 5"/>
          <p:cNvPicPr>
            <a:picLocks noChangeAspect="1"/>
          </p:cNvPicPr>
          <p:nvPr/>
        </p:nvPicPr>
        <p:blipFill>
          <a:blip r:embed="rId3"/>
          <a:srcRect/>
          <a:stretch>
            <a:fillRect/>
          </a:stretch>
        </p:blipFill>
        <p:spPr>
          <a:xfrm>
            <a:off x="-253660" y="1996756"/>
            <a:ext cx="10606438" cy="62934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889147">
            <a:off x="2260260" y="-4371200"/>
            <a:ext cx="23255706" cy="30806866"/>
          </a:xfrm>
          <a:prstGeom prst="rect">
            <a:avLst/>
          </a:prstGeom>
        </p:spPr>
      </p:pic>
      <p:pic>
        <p:nvPicPr>
          <p:cNvPr id="3" name="Picture 3"/>
          <p:cNvPicPr>
            <a:picLocks noChangeAspect="1"/>
          </p:cNvPicPr>
          <p:nvPr/>
        </p:nvPicPr>
        <p:blipFill>
          <a:blip r:embed="rId4"/>
          <a:srcRect/>
          <a:stretch>
            <a:fillRect/>
          </a:stretch>
        </p:blipFill>
        <p:spPr>
          <a:xfrm>
            <a:off x="7620000" y="2628900"/>
            <a:ext cx="4216194" cy="4959778"/>
          </a:xfrm>
          <a:prstGeom prst="rect">
            <a:avLst/>
          </a:prstGeom>
        </p:spPr>
      </p:pic>
      <p:sp>
        <p:nvSpPr>
          <p:cNvPr id="7" name="TextBox 7"/>
          <p:cNvSpPr txBox="1"/>
          <p:nvPr/>
        </p:nvSpPr>
        <p:spPr>
          <a:xfrm>
            <a:off x="6400800" y="549793"/>
            <a:ext cx="6553200" cy="1850507"/>
          </a:xfrm>
          <a:prstGeom prst="rect">
            <a:avLst/>
          </a:prstGeom>
        </p:spPr>
        <p:txBody>
          <a:bodyPr wrap="square" lIns="0" tIns="0" rIns="0" bIns="0" rtlCol="0" anchor="t">
            <a:spAutoFit/>
          </a:bodyPr>
          <a:lstStyle/>
          <a:p>
            <a:pPr>
              <a:lnSpc>
                <a:spcPts val="14238"/>
              </a:lnSpc>
            </a:pPr>
            <a:r>
              <a:rPr lang="id-ID" sz="12600" dirty="0">
                <a:solidFill>
                  <a:srgbClr val="000000"/>
                </a:solidFill>
                <a:latin typeface="Pristina" panose="03060402040406080204" pitchFamily="66" charset="0"/>
              </a:rPr>
              <a:t>Atmosphere</a:t>
            </a:r>
            <a:r>
              <a:rPr lang="id-ID" sz="12600" dirty="0">
                <a:solidFill>
                  <a:srgbClr val="000000"/>
                </a:solidFill>
                <a:latin typeface="Moontime"/>
              </a:rPr>
              <a:t>!</a:t>
            </a:r>
            <a:endParaRPr lang="en-US" sz="12600" dirty="0">
              <a:solidFill>
                <a:srgbClr val="000000"/>
              </a:solidFill>
              <a:latin typeface="Moontime"/>
            </a:endParaRPr>
          </a:p>
        </p:txBody>
      </p:sp>
      <p:sp>
        <p:nvSpPr>
          <p:cNvPr id="8" name="Rectangle 7"/>
          <p:cNvSpPr/>
          <p:nvPr/>
        </p:nvSpPr>
        <p:spPr>
          <a:xfrm>
            <a:off x="533400" y="2857500"/>
            <a:ext cx="6248400" cy="954107"/>
          </a:xfrm>
          <a:prstGeom prst="rect">
            <a:avLst/>
          </a:prstGeom>
        </p:spPr>
        <p:txBody>
          <a:bodyPr wrap="square">
            <a:spAutoFit/>
          </a:bodyPr>
          <a:lstStyle/>
          <a:p>
            <a:pPr algn="ctr"/>
            <a:r>
              <a:rPr lang="id-ID" sz="2800" dirty="0">
                <a:latin typeface="Times New Roman" panose="02020603050405020304" pitchFamily="18" charset="0"/>
                <a:ea typeface="Calibri" panose="020F0502020204030204" pitchFamily="34" charset="0"/>
              </a:rPr>
              <a:t>Atmosfir yang terasa yaitu lucu, namun juga iba pada saat yang sama. </a:t>
            </a:r>
            <a:endParaRPr lang="en-US" sz="2800" dirty="0"/>
          </a:p>
        </p:txBody>
      </p:sp>
      <p:sp>
        <p:nvSpPr>
          <p:cNvPr id="9" name="Rectangle 8"/>
          <p:cNvSpPr/>
          <p:nvPr/>
        </p:nvSpPr>
        <p:spPr>
          <a:xfrm>
            <a:off x="11963400" y="2914471"/>
            <a:ext cx="6598381" cy="523220"/>
          </a:xfrm>
          <a:prstGeom prst="rect">
            <a:avLst/>
          </a:prstGeom>
        </p:spPr>
        <p:txBody>
          <a:bodyPr wrap="square">
            <a:spAutoFit/>
          </a:bodyPr>
          <a:lstStyle/>
          <a:p>
            <a:pPr algn="ctr"/>
            <a:r>
              <a:rPr lang="id-ID" sz="2800" dirty="0">
                <a:latin typeface="Times New Roman" panose="02020603050405020304" pitchFamily="18" charset="0"/>
                <a:ea typeface="Calibri" panose="020F0502020204030204" pitchFamily="34" charset="0"/>
              </a:rPr>
              <a:t>Atmosfir yang terasa adalah t</a:t>
            </a:r>
            <a:r>
              <a:rPr lang="en-GB" sz="2800" dirty="0" err="1">
                <a:latin typeface="Times New Roman" panose="02020603050405020304" pitchFamily="18" charset="0"/>
                <a:ea typeface="Calibri" panose="020F0502020204030204" pitchFamily="34" charset="0"/>
              </a:rPr>
              <a:t>egang</a:t>
            </a:r>
            <a:r>
              <a:rPr lang="id-ID" sz="2800" dirty="0">
                <a:latin typeface="Times New Roman" panose="02020603050405020304" pitchFamily="18" charset="0"/>
                <a:ea typeface="Calibri" panose="020F0502020204030204" pitchFamily="34" charset="0"/>
              </a:rPr>
              <a:t>.</a:t>
            </a:r>
            <a:endParaRPr lang="en-US" sz="2800" dirty="0"/>
          </a:p>
        </p:txBody>
      </p:sp>
      <p:sp>
        <p:nvSpPr>
          <p:cNvPr id="10" name="TextBox 6"/>
          <p:cNvSpPr txBox="1"/>
          <p:nvPr/>
        </p:nvSpPr>
        <p:spPr>
          <a:xfrm>
            <a:off x="1676400" y="2094158"/>
            <a:ext cx="3602657" cy="641201"/>
          </a:xfrm>
          <a:prstGeom prst="rect">
            <a:avLst/>
          </a:prstGeom>
        </p:spPr>
        <p:txBody>
          <a:bodyPr wrap="square" lIns="0" tIns="0" rIns="0" bIns="0" rtlCol="0" anchor="t">
            <a:spAutoFit/>
          </a:bodyPr>
          <a:lstStyle/>
          <a:p>
            <a:pPr algn="ctr">
              <a:lnSpc>
                <a:spcPts val="5040"/>
              </a:lnSpc>
            </a:pPr>
            <a:r>
              <a:rPr lang="id-ID" sz="4200" dirty="0">
                <a:solidFill>
                  <a:srgbClr val="F57A30"/>
                </a:solidFill>
                <a:latin typeface="Arial Rounded MT Bold" panose="020F0704030504030204" pitchFamily="34" charset="0"/>
              </a:rPr>
              <a:t>Chapter 5</a:t>
            </a:r>
            <a:endParaRPr lang="en-US" sz="4200" dirty="0">
              <a:solidFill>
                <a:srgbClr val="F57A30"/>
              </a:solidFill>
              <a:latin typeface="Arial Rounded MT Bold" panose="020F0704030504030204" pitchFamily="34" charset="0"/>
            </a:endParaRPr>
          </a:p>
        </p:txBody>
      </p:sp>
      <p:cxnSp>
        <p:nvCxnSpPr>
          <p:cNvPr id="11" name="Straight Connector 10"/>
          <p:cNvCxnSpPr/>
          <p:nvPr/>
        </p:nvCxnSpPr>
        <p:spPr>
          <a:xfrm>
            <a:off x="1294298" y="2844655"/>
            <a:ext cx="457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6"/>
          <p:cNvSpPr txBox="1"/>
          <p:nvPr/>
        </p:nvSpPr>
        <p:spPr>
          <a:xfrm>
            <a:off x="14018132" y="2171700"/>
            <a:ext cx="2669668" cy="641201"/>
          </a:xfrm>
          <a:prstGeom prst="rect">
            <a:avLst/>
          </a:prstGeom>
        </p:spPr>
        <p:txBody>
          <a:bodyPr wrap="square" lIns="0" tIns="0" rIns="0" bIns="0" rtlCol="0" anchor="t">
            <a:spAutoFit/>
          </a:bodyPr>
          <a:lstStyle/>
          <a:p>
            <a:pPr>
              <a:lnSpc>
                <a:spcPts val="5040"/>
              </a:lnSpc>
            </a:pPr>
            <a:r>
              <a:rPr lang="id-ID" sz="4200" dirty="0">
                <a:solidFill>
                  <a:srgbClr val="F57A30"/>
                </a:solidFill>
                <a:latin typeface="Arial Rounded MT Bold" panose="020F0704030504030204" pitchFamily="34" charset="0"/>
              </a:rPr>
              <a:t>Chapter 6</a:t>
            </a:r>
            <a:endParaRPr lang="en-US" sz="4200" dirty="0">
              <a:solidFill>
                <a:srgbClr val="F57A30"/>
              </a:solidFill>
              <a:latin typeface="Arial Rounded MT Bold" panose="020F0704030504030204" pitchFamily="34" charset="0"/>
            </a:endParaRPr>
          </a:p>
        </p:txBody>
      </p:sp>
      <p:cxnSp>
        <p:nvCxnSpPr>
          <p:cNvPr id="13" name="Straight Connector 12"/>
          <p:cNvCxnSpPr/>
          <p:nvPr/>
        </p:nvCxnSpPr>
        <p:spPr>
          <a:xfrm>
            <a:off x="12954000" y="2922197"/>
            <a:ext cx="457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AB8E85F-1F02-4192-AB39-6DAE47056C20}"/>
              </a:ext>
            </a:extLst>
          </p:cNvPr>
          <p:cNvSpPr/>
          <p:nvPr/>
        </p:nvSpPr>
        <p:spPr>
          <a:xfrm>
            <a:off x="533400" y="5295900"/>
            <a:ext cx="6248400" cy="954107"/>
          </a:xfrm>
          <a:prstGeom prst="rect">
            <a:avLst/>
          </a:prstGeom>
        </p:spPr>
        <p:txBody>
          <a:bodyPr wrap="square">
            <a:spAutoFit/>
          </a:bodyPr>
          <a:lstStyle/>
          <a:p>
            <a:pPr algn="ctr"/>
            <a:r>
              <a:rPr lang="id-ID" sz="2800" dirty="0">
                <a:latin typeface="Times New Roman" panose="02020603050405020304" pitchFamily="18" charset="0"/>
                <a:ea typeface="Calibri" panose="020F0502020204030204" pitchFamily="34" charset="0"/>
              </a:rPr>
              <a:t>Ketegangan semakin terasa karena situasi mulai memanas.</a:t>
            </a:r>
            <a:endParaRPr lang="en-US" sz="2800" dirty="0"/>
          </a:p>
        </p:txBody>
      </p:sp>
      <p:sp>
        <p:nvSpPr>
          <p:cNvPr id="18" name="TextBox 6">
            <a:extLst>
              <a:ext uri="{FF2B5EF4-FFF2-40B4-BE49-F238E27FC236}">
                <a16:creationId xmlns:a16="http://schemas.microsoft.com/office/drawing/2014/main" id="{22D48E76-B938-4E6E-98AC-CE6DB20B5CC8}"/>
              </a:ext>
            </a:extLst>
          </p:cNvPr>
          <p:cNvSpPr txBox="1"/>
          <p:nvPr/>
        </p:nvSpPr>
        <p:spPr>
          <a:xfrm>
            <a:off x="1655143" y="4532558"/>
            <a:ext cx="3602657" cy="641201"/>
          </a:xfrm>
          <a:prstGeom prst="rect">
            <a:avLst/>
          </a:prstGeom>
        </p:spPr>
        <p:txBody>
          <a:bodyPr wrap="square" lIns="0" tIns="0" rIns="0" bIns="0" rtlCol="0" anchor="t">
            <a:spAutoFit/>
          </a:bodyPr>
          <a:lstStyle/>
          <a:p>
            <a:pPr algn="ctr">
              <a:lnSpc>
                <a:spcPts val="5040"/>
              </a:lnSpc>
            </a:pPr>
            <a:r>
              <a:rPr lang="id-ID" sz="4200" dirty="0">
                <a:solidFill>
                  <a:srgbClr val="F57A30"/>
                </a:solidFill>
                <a:latin typeface="Arial Rounded MT Bold" panose="020F0704030504030204" pitchFamily="34" charset="0"/>
              </a:rPr>
              <a:t>Chapter 7</a:t>
            </a:r>
            <a:endParaRPr lang="en-US" sz="4200" dirty="0">
              <a:solidFill>
                <a:srgbClr val="F57A30"/>
              </a:solidFill>
              <a:latin typeface="Arial Rounded MT Bold" panose="020F0704030504030204" pitchFamily="34" charset="0"/>
            </a:endParaRPr>
          </a:p>
        </p:txBody>
      </p:sp>
      <p:cxnSp>
        <p:nvCxnSpPr>
          <p:cNvPr id="19" name="Straight Connector 18">
            <a:extLst>
              <a:ext uri="{FF2B5EF4-FFF2-40B4-BE49-F238E27FC236}">
                <a16:creationId xmlns:a16="http://schemas.microsoft.com/office/drawing/2014/main" id="{4D961504-961C-4CEE-A17F-B380F169435E}"/>
              </a:ext>
            </a:extLst>
          </p:cNvPr>
          <p:cNvCxnSpPr/>
          <p:nvPr/>
        </p:nvCxnSpPr>
        <p:spPr>
          <a:xfrm>
            <a:off x="1294298" y="5283055"/>
            <a:ext cx="457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128F869-0AA9-4911-B5F6-20E3D7483721}"/>
              </a:ext>
            </a:extLst>
          </p:cNvPr>
          <p:cNvSpPr/>
          <p:nvPr/>
        </p:nvSpPr>
        <p:spPr>
          <a:xfrm>
            <a:off x="12192000" y="5221042"/>
            <a:ext cx="6248400" cy="523220"/>
          </a:xfrm>
          <a:prstGeom prst="rect">
            <a:avLst/>
          </a:prstGeom>
        </p:spPr>
        <p:txBody>
          <a:bodyPr wrap="square">
            <a:spAutoFit/>
          </a:bodyPr>
          <a:lstStyle/>
          <a:p>
            <a:pPr algn="ctr"/>
            <a:r>
              <a:rPr lang="id-ID" sz="2800" dirty="0">
                <a:latin typeface="Times New Roman" panose="02020603050405020304" pitchFamily="18" charset="0"/>
                <a:ea typeface="Calibri" panose="020F0502020204030204" pitchFamily="34" charset="0"/>
              </a:rPr>
              <a:t>Suasana menjadi kelam, hampa. </a:t>
            </a:r>
            <a:endParaRPr lang="en-US" sz="2800" dirty="0"/>
          </a:p>
        </p:txBody>
      </p:sp>
      <p:sp>
        <p:nvSpPr>
          <p:cNvPr id="21" name="TextBox 6">
            <a:extLst>
              <a:ext uri="{FF2B5EF4-FFF2-40B4-BE49-F238E27FC236}">
                <a16:creationId xmlns:a16="http://schemas.microsoft.com/office/drawing/2014/main" id="{E3EF2EE0-E86E-4814-A4E4-5237FFF59AFE}"/>
              </a:ext>
            </a:extLst>
          </p:cNvPr>
          <p:cNvSpPr txBox="1"/>
          <p:nvPr/>
        </p:nvSpPr>
        <p:spPr>
          <a:xfrm>
            <a:off x="13466143" y="4457700"/>
            <a:ext cx="3602657" cy="641201"/>
          </a:xfrm>
          <a:prstGeom prst="rect">
            <a:avLst/>
          </a:prstGeom>
        </p:spPr>
        <p:txBody>
          <a:bodyPr wrap="square" lIns="0" tIns="0" rIns="0" bIns="0" rtlCol="0" anchor="t">
            <a:spAutoFit/>
          </a:bodyPr>
          <a:lstStyle/>
          <a:p>
            <a:pPr algn="ctr">
              <a:lnSpc>
                <a:spcPts val="5040"/>
              </a:lnSpc>
            </a:pPr>
            <a:r>
              <a:rPr lang="id-ID" sz="4200" dirty="0">
                <a:solidFill>
                  <a:srgbClr val="F57A30"/>
                </a:solidFill>
                <a:latin typeface="Arial Rounded MT Bold" panose="020F0704030504030204" pitchFamily="34" charset="0"/>
              </a:rPr>
              <a:t>Chapter 8</a:t>
            </a:r>
            <a:endParaRPr lang="en-US" sz="4200" dirty="0">
              <a:solidFill>
                <a:srgbClr val="F57A30"/>
              </a:solidFill>
              <a:latin typeface="Arial Rounded MT Bold" panose="020F0704030504030204" pitchFamily="34" charset="0"/>
            </a:endParaRPr>
          </a:p>
        </p:txBody>
      </p:sp>
      <p:cxnSp>
        <p:nvCxnSpPr>
          <p:cNvPr id="22" name="Straight Connector 21">
            <a:extLst>
              <a:ext uri="{FF2B5EF4-FFF2-40B4-BE49-F238E27FC236}">
                <a16:creationId xmlns:a16="http://schemas.microsoft.com/office/drawing/2014/main" id="{33479F6D-5A87-464D-9413-FD66B8EABD09}"/>
              </a:ext>
            </a:extLst>
          </p:cNvPr>
          <p:cNvCxnSpPr/>
          <p:nvPr/>
        </p:nvCxnSpPr>
        <p:spPr>
          <a:xfrm>
            <a:off x="12952898" y="5208197"/>
            <a:ext cx="457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70799DF-5223-4246-B3FE-30F9F7803A91}"/>
              </a:ext>
            </a:extLst>
          </p:cNvPr>
          <p:cNvSpPr/>
          <p:nvPr/>
        </p:nvSpPr>
        <p:spPr>
          <a:xfrm>
            <a:off x="6955457" y="8421442"/>
            <a:ext cx="6248400" cy="954107"/>
          </a:xfrm>
          <a:prstGeom prst="rect">
            <a:avLst/>
          </a:prstGeom>
        </p:spPr>
        <p:txBody>
          <a:bodyPr wrap="square">
            <a:spAutoFit/>
          </a:bodyPr>
          <a:lstStyle/>
          <a:p>
            <a:pPr algn="ctr"/>
            <a:r>
              <a:rPr lang="id-ID" sz="2800" dirty="0">
                <a:latin typeface="Times New Roman" panose="02020603050405020304" pitchFamily="18" charset="0"/>
                <a:ea typeface="Calibri" panose="020F0502020204030204" pitchFamily="34" charset="0"/>
              </a:rPr>
              <a:t>Suasana kembali tenang namun masih tersisa rasa iba </a:t>
            </a:r>
            <a:endParaRPr lang="en-US" sz="2800" dirty="0"/>
          </a:p>
        </p:txBody>
      </p:sp>
      <p:sp>
        <p:nvSpPr>
          <p:cNvPr id="24" name="TextBox 6">
            <a:extLst>
              <a:ext uri="{FF2B5EF4-FFF2-40B4-BE49-F238E27FC236}">
                <a16:creationId xmlns:a16="http://schemas.microsoft.com/office/drawing/2014/main" id="{84E420E7-9431-40C1-9200-BECCB2E9DA32}"/>
              </a:ext>
            </a:extLst>
          </p:cNvPr>
          <p:cNvSpPr txBox="1"/>
          <p:nvPr/>
        </p:nvSpPr>
        <p:spPr>
          <a:xfrm>
            <a:off x="8229600" y="7658100"/>
            <a:ext cx="3602657" cy="641201"/>
          </a:xfrm>
          <a:prstGeom prst="rect">
            <a:avLst/>
          </a:prstGeom>
        </p:spPr>
        <p:txBody>
          <a:bodyPr wrap="square" lIns="0" tIns="0" rIns="0" bIns="0" rtlCol="0" anchor="t">
            <a:spAutoFit/>
          </a:bodyPr>
          <a:lstStyle/>
          <a:p>
            <a:pPr algn="ctr">
              <a:lnSpc>
                <a:spcPts val="5040"/>
              </a:lnSpc>
            </a:pPr>
            <a:r>
              <a:rPr lang="id-ID" sz="4200" dirty="0">
                <a:solidFill>
                  <a:srgbClr val="F57A30"/>
                </a:solidFill>
                <a:latin typeface="Arial Rounded MT Bold" panose="020F0704030504030204" pitchFamily="34" charset="0"/>
              </a:rPr>
              <a:t>Chapter 9</a:t>
            </a:r>
            <a:endParaRPr lang="en-US" sz="4200" dirty="0">
              <a:solidFill>
                <a:srgbClr val="F57A30"/>
              </a:solidFill>
              <a:latin typeface="Arial Rounded MT Bold" panose="020F0704030504030204" pitchFamily="34" charset="0"/>
            </a:endParaRPr>
          </a:p>
        </p:txBody>
      </p:sp>
      <p:cxnSp>
        <p:nvCxnSpPr>
          <p:cNvPr id="25" name="Straight Connector 24">
            <a:extLst>
              <a:ext uri="{FF2B5EF4-FFF2-40B4-BE49-F238E27FC236}">
                <a16:creationId xmlns:a16="http://schemas.microsoft.com/office/drawing/2014/main" id="{D1B6A304-33AD-410C-A44F-AE93E93C26B6}"/>
              </a:ext>
            </a:extLst>
          </p:cNvPr>
          <p:cNvCxnSpPr/>
          <p:nvPr/>
        </p:nvCxnSpPr>
        <p:spPr>
          <a:xfrm>
            <a:off x="7716355" y="8408597"/>
            <a:ext cx="457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81200" y="2857500"/>
            <a:ext cx="6134100" cy="856132"/>
          </a:xfrm>
          <a:prstGeom prst="rect">
            <a:avLst/>
          </a:prstGeom>
        </p:spPr>
        <p:txBody>
          <a:bodyPr wrap="square" lIns="0" tIns="0" rIns="0" bIns="0" rtlCol="0" anchor="t">
            <a:spAutoFit/>
          </a:bodyPr>
          <a:lstStyle/>
          <a:p>
            <a:pPr algn="ctr">
              <a:lnSpc>
                <a:spcPts val="6967"/>
              </a:lnSpc>
            </a:pPr>
            <a:r>
              <a:rPr lang="id-ID" sz="5401" dirty="0">
                <a:solidFill>
                  <a:srgbClr val="F57A30"/>
                </a:solidFill>
                <a:latin typeface="Arial Rounded MT Bold" panose="020F0704030504030204" pitchFamily="34" charset="0"/>
              </a:rPr>
              <a:t>Tone</a:t>
            </a:r>
            <a:endParaRPr lang="en-US" sz="5401" dirty="0">
              <a:solidFill>
                <a:srgbClr val="F57A30"/>
              </a:solidFill>
              <a:latin typeface="Arial Rounded MT Bold" panose="020F0704030504030204" pitchFamily="34" charset="0"/>
            </a:endParaRPr>
          </a:p>
        </p:txBody>
      </p:sp>
      <p:pic>
        <p:nvPicPr>
          <p:cNvPr id="3" name="Picture 3"/>
          <p:cNvPicPr>
            <a:picLocks noChangeAspect="1"/>
          </p:cNvPicPr>
          <p:nvPr/>
        </p:nvPicPr>
        <p:blipFill>
          <a:blip r:embed="rId2"/>
          <a:srcRect/>
          <a:stretch>
            <a:fillRect/>
          </a:stretch>
        </p:blipFill>
        <p:spPr>
          <a:xfrm>
            <a:off x="9441345" y="1507676"/>
            <a:ext cx="7817955" cy="7419950"/>
          </a:xfrm>
          <a:prstGeom prst="rect">
            <a:avLst/>
          </a:prstGeom>
        </p:spPr>
      </p:pic>
      <p:sp>
        <p:nvSpPr>
          <p:cNvPr id="4" name="TextBox 4"/>
          <p:cNvSpPr txBox="1"/>
          <p:nvPr/>
        </p:nvSpPr>
        <p:spPr>
          <a:xfrm>
            <a:off x="1122315" y="4076700"/>
            <a:ext cx="7851870" cy="1562928"/>
          </a:xfrm>
          <a:prstGeom prst="rect">
            <a:avLst/>
          </a:prstGeom>
        </p:spPr>
        <p:txBody>
          <a:bodyPr lIns="0" tIns="0" rIns="0" bIns="0" rtlCol="0" anchor="t">
            <a:spAutoFit/>
          </a:bodyPr>
          <a:lstStyle/>
          <a:p>
            <a:pPr algn="ctr">
              <a:lnSpc>
                <a:spcPts val="12006"/>
              </a:lnSpc>
            </a:pPr>
            <a:r>
              <a:rPr lang="id-ID" sz="10625" dirty="0">
                <a:solidFill>
                  <a:srgbClr val="000000"/>
                </a:solidFill>
                <a:latin typeface="Pristina" panose="03060402040406080204" pitchFamily="66" charset="0"/>
              </a:rPr>
              <a:t>Chapter 5-9</a:t>
            </a:r>
            <a:endParaRPr lang="en-US" sz="10625" dirty="0">
              <a:solidFill>
                <a:srgbClr val="000000"/>
              </a:solidFill>
              <a:latin typeface="Pristina" panose="03060402040406080204"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DD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187568">
            <a:off x="-7823202" y="8251736"/>
            <a:ext cx="31044605" cy="21053887"/>
          </a:xfrm>
          <a:prstGeom prst="rect">
            <a:avLst/>
          </a:prstGeom>
        </p:spPr>
      </p:pic>
      <p:sp>
        <p:nvSpPr>
          <p:cNvPr id="15" name="Cloud 14">
            <a:extLst>
              <a:ext uri="{FF2B5EF4-FFF2-40B4-BE49-F238E27FC236}">
                <a16:creationId xmlns:a16="http://schemas.microsoft.com/office/drawing/2014/main" id="{966A5C01-3695-40A5-8808-B0F3304089EB}"/>
              </a:ext>
            </a:extLst>
          </p:cNvPr>
          <p:cNvSpPr/>
          <p:nvPr/>
        </p:nvSpPr>
        <p:spPr>
          <a:xfrm>
            <a:off x="1066800" y="4914900"/>
            <a:ext cx="7848600" cy="24384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d-ID" sz="2800" dirty="0">
                <a:solidFill>
                  <a:schemeClr val="tx1"/>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Tone pada </a:t>
            </a:r>
            <a:r>
              <a:rPr lang="id-ID" sz="2800" b="1" u="sng" dirty="0">
                <a:solidFill>
                  <a:schemeClr val="tx1"/>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chapter 9</a:t>
            </a:r>
            <a:r>
              <a:rPr lang="id-ID" sz="2800" b="1" dirty="0">
                <a:solidFill>
                  <a:schemeClr val="tx1"/>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 </a:t>
            </a:r>
            <a:r>
              <a:rPr lang="id-ID" sz="2800" dirty="0">
                <a:solidFill>
                  <a:schemeClr val="tx1"/>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yaitu Nick tampak kesal dan patah semangat.</a:t>
            </a:r>
            <a:endParaRPr lang="en-US" sz="2800" dirty="0">
              <a:solidFill>
                <a:schemeClr val="tx1"/>
              </a:solidFill>
              <a:effectLst>
                <a:outerShdw blurRad="50800" dist="38100" dir="5400000" algn="t" rotWithShape="0">
                  <a:prstClr val="black">
                    <a:alpha val="40000"/>
                  </a:prstClr>
                </a:outerShdw>
              </a:effectLst>
              <a:latin typeface="Lucida Calligraphy" panose="03010101010101010101" pitchFamily="66" charset="0"/>
            </a:endParaRPr>
          </a:p>
          <a:p>
            <a:pPr algn="ctr"/>
            <a:endParaRPr lang="en-GB" dirty="0"/>
          </a:p>
        </p:txBody>
      </p:sp>
      <p:sp>
        <p:nvSpPr>
          <p:cNvPr id="16" name="Sun 15">
            <a:extLst>
              <a:ext uri="{FF2B5EF4-FFF2-40B4-BE49-F238E27FC236}">
                <a16:creationId xmlns:a16="http://schemas.microsoft.com/office/drawing/2014/main" id="{45D2B29A-C6FD-4421-8FD0-48B56699A2F2}"/>
              </a:ext>
            </a:extLst>
          </p:cNvPr>
          <p:cNvSpPr/>
          <p:nvPr/>
        </p:nvSpPr>
        <p:spPr>
          <a:xfrm>
            <a:off x="-5486400" y="-3619500"/>
            <a:ext cx="11582400" cy="7848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4"/>
          <p:cNvSpPr txBox="1"/>
          <p:nvPr/>
        </p:nvSpPr>
        <p:spPr>
          <a:xfrm rot="19987299">
            <a:off x="-702533" y="619340"/>
            <a:ext cx="4495800" cy="1000274"/>
          </a:xfrm>
          <a:prstGeom prst="rect">
            <a:avLst/>
          </a:prstGeom>
        </p:spPr>
        <p:txBody>
          <a:bodyPr wrap="square" lIns="0" tIns="0" rIns="0" bIns="0" rtlCol="0" anchor="t">
            <a:spAutoFit/>
          </a:bodyPr>
          <a:lstStyle/>
          <a:p>
            <a:pPr algn="ctr">
              <a:lnSpc>
                <a:spcPts val="7616"/>
              </a:lnSpc>
            </a:pPr>
            <a:r>
              <a:rPr lang="id-ID" sz="7200" dirty="0">
                <a:ln>
                  <a:solidFill>
                    <a:sysClr val="windowText" lastClr="000000"/>
                  </a:solidFill>
                </a:ln>
                <a:solidFill>
                  <a:srgbClr val="FFC000"/>
                </a:solidFill>
                <a:latin typeface="Arial Rounded MT Bold" panose="020F0704030504030204" pitchFamily="34" charset="0"/>
              </a:rPr>
              <a:t>Tone!</a:t>
            </a:r>
            <a:endParaRPr lang="en-US" sz="5400" dirty="0">
              <a:ln>
                <a:solidFill>
                  <a:sysClr val="windowText" lastClr="000000"/>
                </a:solidFill>
              </a:ln>
              <a:solidFill>
                <a:srgbClr val="FFC000"/>
              </a:solidFill>
              <a:latin typeface="Arial Rounded MT Bold" panose="020F0704030504030204" pitchFamily="34" charset="0"/>
            </a:endParaRPr>
          </a:p>
        </p:txBody>
      </p:sp>
      <p:sp>
        <p:nvSpPr>
          <p:cNvPr id="5" name="Cloud 4">
            <a:extLst>
              <a:ext uri="{FF2B5EF4-FFF2-40B4-BE49-F238E27FC236}">
                <a16:creationId xmlns:a16="http://schemas.microsoft.com/office/drawing/2014/main" id="{79E46836-E5E3-4E99-A881-12CEC2E363B4}"/>
              </a:ext>
            </a:extLst>
          </p:cNvPr>
          <p:cNvSpPr/>
          <p:nvPr/>
        </p:nvSpPr>
        <p:spPr>
          <a:xfrm>
            <a:off x="12420600" y="38100"/>
            <a:ext cx="7772400" cy="24384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id-ID"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Tone pada </a:t>
            </a:r>
            <a:r>
              <a:rPr lang="id-ID" sz="2800" b="1" u="sng"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chapter 5 </a:t>
            </a:r>
            <a:r>
              <a:rPr lang="id-ID"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yaitu romantis</a:t>
            </a:r>
            <a:endParaRPr lang="en-US"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ndParaRPr>
          </a:p>
          <a:p>
            <a:pPr algn="ctr"/>
            <a:endParaRPr lang="en-GB" dirty="0">
              <a:solidFill>
                <a:sysClr val="windowText" lastClr="000000"/>
              </a:solidFill>
              <a:effectLst>
                <a:outerShdw blurRad="50800" dist="38100" dir="5400000" algn="t" rotWithShape="0">
                  <a:prstClr val="black">
                    <a:alpha val="40000"/>
                  </a:prstClr>
                </a:outerShdw>
              </a:effectLst>
            </a:endParaRPr>
          </a:p>
        </p:txBody>
      </p:sp>
      <p:sp>
        <p:nvSpPr>
          <p:cNvPr id="13" name="Cloud 12">
            <a:extLst>
              <a:ext uri="{FF2B5EF4-FFF2-40B4-BE49-F238E27FC236}">
                <a16:creationId xmlns:a16="http://schemas.microsoft.com/office/drawing/2014/main" id="{769417C8-EC73-4A9B-8807-A997BC7E6F45}"/>
              </a:ext>
            </a:extLst>
          </p:cNvPr>
          <p:cNvSpPr/>
          <p:nvPr/>
        </p:nvSpPr>
        <p:spPr>
          <a:xfrm>
            <a:off x="-1143000" y="2628900"/>
            <a:ext cx="8077200" cy="23622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d-ID"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Tone pada </a:t>
            </a:r>
            <a:r>
              <a:rPr lang="id-ID" sz="2800" b="1" u="sng"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chapter 7</a:t>
            </a:r>
            <a:r>
              <a:rPr lang="id-ID" sz="2800" b="1"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 </a:t>
            </a:r>
            <a:r>
              <a:rPr lang="id-ID"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menunjukan emosi yang meluap dan optimis.</a:t>
            </a:r>
            <a:endParaRPr lang="en-US"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cs typeface="Times New Roman" panose="02020603050405020304" pitchFamily="18" charset="0"/>
            </a:endParaRPr>
          </a:p>
        </p:txBody>
      </p:sp>
      <p:sp>
        <p:nvSpPr>
          <p:cNvPr id="12" name="Cloud 11">
            <a:extLst>
              <a:ext uri="{FF2B5EF4-FFF2-40B4-BE49-F238E27FC236}">
                <a16:creationId xmlns:a16="http://schemas.microsoft.com/office/drawing/2014/main" id="{51EB53C0-8538-46DA-91AA-1E8A350CFD29}"/>
              </a:ext>
            </a:extLst>
          </p:cNvPr>
          <p:cNvSpPr/>
          <p:nvPr/>
        </p:nvSpPr>
        <p:spPr>
          <a:xfrm>
            <a:off x="3657600" y="342900"/>
            <a:ext cx="9067800" cy="24384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Tone pada </a:t>
            </a:r>
            <a:r>
              <a:rPr lang="id-ID" sz="2800" b="1" u="sng"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chapter 6 </a:t>
            </a:r>
            <a:r>
              <a:rPr lang="id-ID" sz="2800" b="1"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 </a:t>
            </a:r>
            <a:r>
              <a:rPr lang="id-ID"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cs typeface="Times New Roman" panose="02020603050405020304" pitchFamily="18" charset="0"/>
              </a:rPr>
              <a:t>diriwayatkan dengan kecemasan dan kekhawatiran</a:t>
            </a:r>
            <a:endParaRPr lang="en-US"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cs typeface="Times New Roman" panose="02020603050405020304" pitchFamily="18" charset="0"/>
            </a:endParaRPr>
          </a:p>
          <a:p>
            <a:pPr algn="ctr"/>
            <a:endParaRPr lang="en-GB" dirty="0"/>
          </a:p>
        </p:txBody>
      </p:sp>
      <p:pic>
        <p:nvPicPr>
          <p:cNvPr id="6" name="Picture 6"/>
          <p:cNvPicPr>
            <a:picLocks noChangeAspect="1"/>
          </p:cNvPicPr>
          <p:nvPr/>
        </p:nvPicPr>
        <p:blipFill>
          <a:blip r:embed="rId4"/>
          <a:srcRect/>
          <a:stretch>
            <a:fillRect/>
          </a:stretch>
        </p:blipFill>
        <p:spPr>
          <a:xfrm>
            <a:off x="11759657" y="3771900"/>
            <a:ext cx="7214143" cy="6292336"/>
          </a:xfrm>
          <a:prstGeom prst="rect">
            <a:avLst/>
          </a:prstGeom>
        </p:spPr>
      </p:pic>
      <p:sp>
        <p:nvSpPr>
          <p:cNvPr id="14" name="Cloud 13">
            <a:extLst>
              <a:ext uri="{FF2B5EF4-FFF2-40B4-BE49-F238E27FC236}">
                <a16:creationId xmlns:a16="http://schemas.microsoft.com/office/drawing/2014/main" id="{C32A8F9C-43F1-4F69-872D-D33AF03EF9F1}"/>
              </a:ext>
            </a:extLst>
          </p:cNvPr>
          <p:cNvSpPr/>
          <p:nvPr/>
        </p:nvSpPr>
        <p:spPr>
          <a:xfrm>
            <a:off x="7696200" y="2705100"/>
            <a:ext cx="6858000" cy="2667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Tone pada </a:t>
            </a:r>
            <a:r>
              <a:rPr lang="id-ID" sz="2800" b="1" u="sng"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chapter 8</a:t>
            </a:r>
            <a:r>
              <a:rPr lang="id-ID"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 yaitu Nick</a:t>
            </a:r>
            <a:r>
              <a:rPr lang="en-US"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 </a:t>
            </a:r>
            <a:r>
              <a:rPr lang="en-US" sz="2800" dirty="0" err="1">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merasa</a:t>
            </a:r>
            <a:r>
              <a:rPr lang="en-US"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 </a:t>
            </a:r>
            <a:r>
              <a:rPr lang="en-US" sz="2800" dirty="0" err="1">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gelisah</a:t>
            </a:r>
            <a:r>
              <a:rPr lang="en-US" sz="2800"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 dan </a:t>
            </a:r>
            <a:r>
              <a:rPr lang="en-US" sz="2800" dirty="0" err="1">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a typeface="Calibri" panose="020F0502020204030204" pitchFamily="34" charset="0"/>
              </a:rPr>
              <a:t>cemas</a:t>
            </a:r>
            <a:endParaRPr lang="en-GB" dirty="0">
              <a:solidFill>
                <a:sysClr val="windowText" lastClr="000000"/>
              </a:solidFill>
              <a:effectLst>
                <a:outerShdw blurRad="50800" dist="38100" dir="5400000" algn="t" rotWithShape="0">
                  <a:prstClr val="black">
                    <a:alpha val="40000"/>
                  </a:prstClr>
                </a:outerShdw>
              </a:effectLst>
              <a:latin typeface="Lucida Calligraphy" panose="030101010101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359</Words>
  <Application>Microsoft Office PowerPoint</Application>
  <PresentationFormat>Custom</PresentationFormat>
  <Paragraphs>52</Paragraphs>
  <Slides>10</Slides>
  <Notes>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Moontime</vt:lpstr>
      <vt:lpstr>Times New Roman</vt:lpstr>
      <vt:lpstr>Arial</vt:lpstr>
      <vt:lpstr>Belleza</vt:lpstr>
      <vt:lpstr>Tahoma</vt:lpstr>
      <vt:lpstr>Pristina</vt:lpstr>
      <vt:lpstr>Calibri</vt:lpstr>
      <vt:lpstr>IBM Plex Sans Hebrew Text Bold</vt:lpstr>
      <vt:lpstr>Lucida Calligraphy</vt:lpstr>
      <vt:lpstr>Arial Rounded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Ramdani Setiadi</dc:creator>
  <cp:lastModifiedBy>USER</cp:lastModifiedBy>
  <cp:revision>28</cp:revision>
  <dcterms:created xsi:type="dcterms:W3CDTF">2006-08-16T00:00:00Z</dcterms:created>
  <dcterms:modified xsi:type="dcterms:W3CDTF">2020-03-25T16:09:20Z</dcterms:modified>
  <dc:identifier>DAD3i2QHpa4</dc:identifier>
</cp:coreProperties>
</file>