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9" r:id="rId3"/>
    <p:sldId id="290" r:id="rId4"/>
    <p:sldId id="292" r:id="rId5"/>
    <p:sldId id="266" r:id="rId6"/>
    <p:sldId id="267" r:id="rId7"/>
    <p:sldId id="291" r:id="rId8"/>
    <p:sldId id="268" r:id="rId9"/>
    <p:sldId id="269"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9533FA9-0906-496B-B3EE-6E2B99569B54}" type="datetimeFigureOut">
              <a:rPr lang="id-ID" smtClean="0"/>
              <a:t>25/03/2020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sz="1400"/>
            </a:lvl1pPr>
          </a:lstStyle>
          <a:p>
            <a:fld id="{2344FBF1-A7B7-411C-9CED-AF5AADE98360}" type="slidenum">
              <a:rPr lang="id-ID" smtClean="0"/>
              <a:t>‹#›</a:t>
            </a:fld>
            <a:endParaRPr lang="id-ID"/>
          </a:p>
        </p:txBody>
      </p:sp>
      <p:pic>
        <p:nvPicPr>
          <p:cNvPr id="14" name="Picture 13" descr="1.jpg"/>
          <p:cNvPicPr>
            <a:picLocks noChangeAspect="1"/>
          </p:cNvPicPr>
          <p:nvPr/>
        </p:nvPicPr>
        <p:blipFill>
          <a:blip r:embed="rId2" cstate="print"/>
          <a:stretch>
            <a:fillRect/>
          </a:stretch>
        </p:blipFill>
        <p:spPr>
          <a:xfrm>
            <a:off x="0" y="0"/>
            <a:ext cx="9144000" cy="6861224"/>
          </a:xfrm>
          <a:prstGeom prst="rect">
            <a:avLst/>
          </a:prstGeom>
        </p:spPr>
      </p:pic>
      <p:sp>
        <p:nvSpPr>
          <p:cNvPr id="15" name="Rounded Rectangle 14"/>
          <p:cNvSpPr/>
          <p:nvPr/>
        </p:nvSpPr>
        <p:spPr>
          <a:xfrm>
            <a:off x="8534400" y="381000"/>
            <a:ext cx="228600" cy="152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6" name="Rounded Rectangle 15"/>
          <p:cNvSpPr/>
          <p:nvPr/>
        </p:nvSpPr>
        <p:spPr>
          <a:xfrm>
            <a:off x="8793480" y="381000"/>
            <a:ext cx="228600" cy="152400"/>
          </a:xfrm>
          <a:prstGeom prst="roundRect">
            <a:avLst/>
          </a:prstGeom>
          <a:solidFill>
            <a:schemeClr val="accent1">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7" name="Rounded Rectangle 16"/>
          <p:cNvSpPr/>
          <p:nvPr/>
        </p:nvSpPr>
        <p:spPr>
          <a:xfrm>
            <a:off x="8793480" y="190500"/>
            <a:ext cx="228600" cy="152400"/>
          </a:xfrm>
          <a:prstGeom prst="round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9533FA9-0906-496B-B3EE-6E2B99569B54}" type="datetimeFigureOut">
              <a:rPr lang="id-ID" smtClean="0"/>
              <a:t>25/03/2020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9533FA9-0906-496B-B3EE-6E2B99569B54}" type="datetimeFigureOut">
              <a:rPr lang="id-ID" smtClean="0"/>
              <a:t>25/03/2020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9533FA9-0906-496B-B3EE-6E2B99569B54}" type="datetimeFigureOut">
              <a:rPr lang="id-ID" smtClean="0"/>
              <a:t>25/03/2020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33FA9-0906-496B-B3EE-6E2B99569B54}" type="datetimeFigureOut">
              <a:rPr lang="id-ID" smtClean="0"/>
              <a:t>25/03/2020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9533FA9-0906-496B-B3EE-6E2B99569B54}" type="datetimeFigureOut">
              <a:rPr lang="id-ID" smtClean="0"/>
              <a:t>25/03/2020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9533FA9-0906-496B-B3EE-6E2B99569B54}" type="datetimeFigureOut">
              <a:rPr lang="id-ID" smtClean="0"/>
              <a:t>25/03/2020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9533FA9-0906-496B-B3EE-6E2B99569B54}" type="datetimeFigureOut">
              <a:rPr lang="id-ID" smtClean="0"/>
              <a:t>25/03/2020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33FA9-0906-496B-B3EE-6E2B99569B54}" type="datetimeFigureOut">
              <a:rPr lang="id-ID" smtClean="0"/>
              <a:t>25/03/2020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344FBF1-A7B7-411C-9CED-AF5AADE98360}"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33FA9-0906-496B-B3EE-6E2B99569B54}" type="datetimeFigureOut">
              <a:rPr lang="id-ID" smtClean="0"/>
              <a:t>25/03/2020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33FA9-0906-496B-B3EE-6E2B99569B54}" type="datetimeFigureOut">
              <a:rPr lang="id-ID" smtClean="0"/>
              <a:t>25/03/2020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44FBF1-A7B7-411C-9CED-AF5AADE9836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40000"/>
                <a:satMod val="350000"/>
              </a:schemeClr>
            </a:gs>
            <a:gs pos="20000">
              <a:schemeClr val="accent1">
                <a:lumMod val="20000"/>
                <a:lumOff val="80000"/>
              </a:schemeClr>
            </a:gs>
            <a:gs pos="100000">
              <a:schemeClr val="accent1">
                <a:lumMod val="60000"/>
                <a:lumOff val="4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mtClean="0"/>
              <a:t>Click to edit Master title style</a:t>
            </a:r>
            <a:endParaRPr lang="id-ID"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33FA9-0906-496B-B3EE-6E2B99569B54}" type="datetimeFigureOut">
              <a:rPr lang="id-ID" smtClean="0"/>
              <a:t>25/03/2020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344FBF1-A7B7-411C-9CED-AF5AADE98360}" type="slidenum">
              <a:rPr lang="id-ID" smtClean="0"/>
              <a:pPr/>
              <a:t>‹#›</a:t>
            </a:fld>
            <a:endParaRPr lang="id-ID" dirty="0"/>
          </a:p>
        </p:txBody>
      </p:sp>
      <p:sp>
        <p:nvSpPr>
          <p:cNvPr id="19" name="Rounded Rectangle 18"/>
          <p:cNvSpPr/>
          <p:nvPr/>
        </p:nvSpPr>
        <p:spPr>
          <a:xfrm>
            <a:off x="7467600" y="381000"/>
            <a:ext cx="1295400" cy="152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20" name="Rounded Rectangle 19"/>
          <p:cNvSpPr/>
          <p:nvPr/>
        </p:nvSpPr>
        <p:spPr>
          <a:xfrm>
            <a:off x="8793480" y="381000"/>
            <a:ext cx="228600" cy="152400"/>
          </a:xfrm>
          <a:prstGeom prst="roundRect">
            <a:avLst/>
          </a:prstGeom>
          <a:solidFill>
            <a:schemeClr val="accent1">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21" name="Rounded Rectangle 20"/>
          <p:cNvSpPr/>
          <p:nvPr/>
        </p:nvSpPr>
        <p:spPr>
          <a:xfrm>
            <a:off x="8793480" y="190500"/>
            <a:ext cx="228600" cy="152400"/>
          </a:xfrm>
          <a:prstGeom prst="round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3" name="TextBox 12"/>
          <p:cNvSpPr txBox="1"/>
          <p:nvPr userDrawn="1"/>
        </p:nvSpPr>
        <p:spPr>
          <a:xfrm>
            <a:off x="7373470" y="116541"/>
            <a:ext cx="1482970" cy="307777"/>
          </a:xfrm>
          <a:prstGeom prst="rect">
            <a:avLst/>
          </a:prstGeom>
          <a:noFill/>
        </p:spPr>
        <p:txBody>
          <a:bodyPr wrap="none" rtlCol="0">
            <a:spAutoFit/>
          </a:bodyPr>
          <a:lstStyle/>
          <a:p>
            <a:r>
              <a:rPr lang="en-US" sz="1400" dirty="0" smtClean="0">
                <a:solidFill>
                  <a:schemeClr val="tx1"/>
                </a:solidFill>
              </a:rPr>
              <a:t>Ekonomi Koperasi</a:t>
            </a:r>
            <a:endParaRPr lang="id-ID" sz="14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id.wikipedia.org/w/index.php?title=Raffeinsen&amp;action=edit&amp;redlink=1" TargetMode="External"/><Relationship Id="rId3" Type="http://schemas.openxmlformats.org/officeDocument/2006/relationships/hyperlink" Target="http://id.wikipedia.org/wiki/Inggris" TargetMode="External"/><Relationship Id="rId7" Type="http://schemas.openxmlformats.org/officeDocument/2006/relationships/hyperlink" Target="http://id.wikipedia.org/w/index.php?title=Charles_Foirer&amp;action=edit&amp;redlink=1" TargetMode="External"/><Relationship Id="rId12" Type="http://schemas.openxmlformats.org/officeDocument/2006/relationships/hyperlink" Target="http://id.wikipedia.org/w/index.php?title=Christiansone&amp;action=edit&amp;redlink=1" TargetMode="External"/><Relationship Id="rId2" Type="http://schemas.openxmlformats.org/officeDocument/2006/relationships/hyperlink" Target="http://id.wikipedia.org/wiki/Brighton" TargetMode="External"/><Relationship Id="rId1" Type="http://schemas.openxmlformats.org/officeDocument/2006/relationships/slideLayout" Target="../slideLayouts/slideLayout7.xml"/><Relationship Id="rId6" Type="http://schemas.openxmlformats.org/officeDocument/2006/relationships/hyperlink" Target="http://id.wikipedia.org/wiki/Jerman" TargetMode="External"/><Relationship Id="rId11" Type="http://schemas.openxmlformats.org/officeDocument/2006/relationships/hyperlink" Target="http://id.wikipedia.org/wiki/Denmark" TargetMode="External"/><Relationship Id="rId5" Type="http://schemas.openxmlformats.org/officeDocument/2006/relationships/hyperlink" Target="http://id.wikipedia.org/wiki/1828" TargetMode="External"/><Relationship Id="rId10" Type="http://schemas.openxmlformats.org/officeDocument/2006/relationships/hyperlink" Target="http://id.wikipedia.org/w/index.php?title=Louis_Blanc&amp;action=edit&amp;redlink=1" TargetMode="External"/><Relationship Id="rId4" Type="http://schemas.openxmlformats.org/officeDocument/2006/relationships/hyperlink" Target="http://id.wikipedia.org/wiki/1_Mei" TargetMode="External"/><Relationship Id="rId9" Type="http://schemas.openxmlformats.org/officeDocument/2006/relationships/hyperlink" Target="http://id.wikipedia.org/w/index.php?title=Schulze_Delitch&amp;action=edit&amp;redlink=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1219200"/>
            <a:ext cx="5867400" cy="2000250"/>
          </a:xfrm>
        </p:spPr>
        <p:txBody>
          <a:bodyPr>
            <a:normAutofit fontScale="90000"/>
          </a:bodyPr>
          <a:lstStyle/>
          <a:p>
            <a:r>
              <a:rPr lang="id-ID" b="1" dirty="0">
                <a:latin typeface="+mn-lt"/>
              </a:rPr>
              <a:t>BAB I</a:t>
            </a:r>
            <a:r>
              <a:rPr lang="id-ID" dirty="0">
                <a:latin typeface="+mn-lt"/>
              </a:rPr>
              <a:t/>
            </a:r>
            <a:br>
              <a:rPr lang="id-ID" dirty="0">
                <a:latin typeface="+mn-lt"/>
              </a:rPr>
            </a:br>
            <a:r>
              <a:rPr lang="id-ID" b="1" dirty="0" smtClean="0">
                <a:latin typeface="+mn-lt"/>
              </a:rPr>
              <a:t>SEJARAH </a:t>
            </a:r>
            <a:r>
              <a:rPr lang="id-ID" b="1" dirty="0">
                <a:latin typeface="+mn-lt"/>
              </a:rPr>
              <a:t>KOPERASI</a:t>
            </a:r>
            <a:r>
              <a:rPr lang="id-ID" dirty="0"/>
              <a:t/>
            </a:r>
            <a:br>
              <a:rPr lang="id-ID" dirty="0"/>
            </a:br>
            <a:endParaRPr lang="id-ID" dirty="0"/>
          </a:p>
        </p:txBody>
      </p:sp>
      <p:sp>
        <p:nvSpPr>
          <p:cNvPr id="3" name="Subtitle 2"/>
          <p:cNvSpPr>
            <a:spLocks noGrp="1"/>
          </p:cNvSpPr>
          <p:nvPr>
            <p:ph type="subTitle" idx="1"/>
          </p:nvPr>
        </p:nvSpPr>
        <p:spPr>
          <a:xfrm>
            <a:off x="2514600" y="5638800"/>
            <a:ext cx="6400800" cy="762000"/>
          </a:xfrm>
        </p:spPr>
        <p:txBody>
          <a:bodyPr/>
          <a:lstStyle/>
          <a:p>
            <a:r>
              <a:rPr lang="en-US" dirty="0" smtClean="0">
                <a:solidFill>
                  <a:schemeClr val="accent6">
                    <a:lumMod val="60000"/>
                    <a:lumOff val="40000"/>
                  </a:schemeClr>
                </a:solidFill>
              </a:rPr>
              <a:t>LIA YULIANTI</a:t>
            </a:r>
            <a:endParaRPr lang="id-ID"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stStyle>
          <a:p>
            <a:r>
              <a:rPr lang="en-US" smtClean="0"/>
              <a:t>SEJARAH KOPERASI</a:t>
            </a:r>
          </a:p>
        </p:txBody>
      </p:sp>
      <p:sp>
        <p:nvSpPr>
          <p:cNvPr id="3" name="Rectangle 3"/>
          <p:cNvSpPr txBox="1">
            <a:spLocks noChangeArrowheads="1"/>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mtClean="0"/>
              <a:t>Bermula dari terjadinya Revolusi Inggris yang mengakibatkan banyak orang yang kehilangan pekerjaannya akibat banyak ditemukan mesin-mesin baru.</a:t>
            </a:r>
          </a:p>
          <a:p>
            <a:pPr>
              <a:lnSpc>
                <a:spcPct val="90000"/>
              </a:lnSpc>
            </a:pPr>
            <a:r>
              <a:rPr lang="en-US" smtClean="0"/>
              <a:t>Untuk mengurangi beban kehidupan karena beratnya kebutuhan sehari-hari maka beberapa orang di Rochdale berusaha untuk membuat usaha untuk kepentingan bersama.</a:t>
            </a:r>
          </a:p>
        </p:txBody>
      </p:sp>
    </p:spTree>
    <p:extLst>
      <p:ext uri="{BB962C8B-B14F-4D97-AF65-F5344CB8AC3E}">
        <p14:creationId xmlns:p14="http://schemas.microsoft.com/office/powerpoint/2010/main" val="350204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843213" y="260350"/>
            <a:ext cx="3313112" cy="1008063"/>
          </a:xfrm>
          <a:prstGeom prst="ellipse">
            <a:avLst/>
          </a:prstGeom>
          <a:solidFill>
            <a:schemeClr val="accent1"/>
          </a:solidFill>
          <a:ln w="9525">
            <a:solidFill>
              <a:schemeClr val="tx1"/>
            </a:solidFill>
            <a:round/>
            <a:headEnd/>
            <a:tailEnd/>
          </a:ln>
        </p:spPr>
        <p:txBody>
          <a:bodyPr wrap="none" anchor="ctr"/>
          <a:lstStyle/>
          <a:p>
            <a:pPr algn="ctr"/>
            <a:r>
              <a:rPr lang="en-US"/>
              <a:t>Revolusi Inggris</a:t>
            </a:r>
          </a:p>
        </p:txBody>
      </p:sp>
      <p:sp>
        <p:nvSpPr>
          <p:cNvPr id="3" name="Line 7"/>
          <p:cNvSpPr>
            <a:spLocks noChangeShapeType="1"/>
          </p:cNvSpPr>
          <p:nvPr/>
        </p:nvSpPr>
        <p:spPr bwMode="auto">
          <a:xfrm flipV="1">
            <a:off x="5003800" y="2492375"/>
            <a:ext cx="433388"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 name="Line 8"/>
          <p:cNvSpPr>
            <a:spLocks noChangeShapeType="1"/>
          </p:cNvSpPr>
          <p:nvPr/>
        </p:nvSpPr>
        <p:spPr bwMode="auto">
          <a:xfrm>
            <a:off x="5003800" y="2924175"/>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Line 9"/>
          <p:cNvSpPr>
            <a:spLocks noChangeShapeType="1"/>
          </p:cNvSpPr>
          <p:nvPr/>
        </p:nvSpPr>
        <p:spPr bwMode="auto">
          <a:xfrm>
            <a:off x="5076825" y="378936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Rectangle 10"/>
          <p:cNvSpPr>
            <a:spLocks noChangeArrowheads="1"/>
          </p:cNvSpPr>
          <p:nvPr/>
        </p:nvSpPr>
        <p:spPr bwMode="auto">
          <a:xfrm>
            <a:off x="755650" y="2349500"/>
            <a:ext cx="4032250" cy="1511300"/>
          </a:xfrm>
          <a:prstGeom prst="rect">
            <a:avLst/>
          </a:prstGeom>
          <a:solidFill>
            <a:schemeClr val="accent1"/>
          </a:solidFill>
          <a:ln w="9525">
            <a:solidFill>
              <a:schemeClr val="tx1"/>
            </a:solidFill>
            <a:miter lim="800000"/>
            <a:headEnd/>
            <a:tailEnd/>
          </a:ln>
        </p:spPr>
        <p:txBody>
          <a:bodyPr wrap="none" anchor="ctr"/>
          <a:lstStyle/>
          <a:p>
            <a:pPr algn="ctr"/>
            <a:r>
              <a:rPr lang="en-US"/>
              <a:t>    Banyak ditemukan mesin-mesin</a:t>
            </a:r>
          </a:p>
          <a:p>
            <a:pPr algn="ctr"/>
            <a:r>
              <a:rPr lang="en-US"/>
              <a:t>Baru pengganti </a:t>
            </a:r>
          </a:p>
          <a:p>
            <a:pPr algn="ctr"/>
            <a:r>
              <a:rPr lang="en-US"/>
              <a:t>tenaga manusia mesin-mesin </a:t>
            </a:r>
          </a:p>
        </p:txBody>
      </p:sp>
      <p:sp>
        <p:nvSpPr>
          <p:cNvPr id="7" name="Rectangle 12"/>
          <p:cNvSpPr>
            <a:spLocks noChangeArrowheads="1"/>
          </p:cNvSpPr>
          <p:nvPr/>
        </p:nvSpPr>
        <p:spPr bwMode="auto">
          <a:xfrm>
            <a:off x="6361113" y="19097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id-ID"/>
          </a:p>
        </p:txBody>
      </p:sp>
      <p:sp>
        <p:nvSpPr>
          <p:cNvPr id="8" name="Text Box 13"/>
          <p:cNvSpPr txBox="1">
            <a:spLocks noChangeArrowheads="1"/>
          </p:cNvSpPr>
          <p:nvPr/>
        </p:nvSpPr>
        <p:spPr bwMode="auto">
          <a:xfrm>
            <a:off x="5559425" y="2297113"/>
            <a:ext cx="168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Pengangguran</a:t>
            </a:r>
          </a:p>
        </p:txBody>
      </p:sp>
      <p:sp>
        <p:nvSpPr>
          <p:cNvPr id="9" name="Text Box 14"/>
          <p:cNvSpPr txBox="1">
            <a:spLocks noChangeArrowheads="1"/>
          </p:cNvSpPr>
          <p:nvPr/>
        </p:nvSpPr>
        <p:spPr bwMode="auto">
          <a:xfrm>
            <a:off x="6011863" y="2420938"/>
            <a:ext cx="27590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 </a:t>
            </a:r>
          </a:p>
          <a:p>
            <a:pPr eaLnBrk="1" hangingPunct="1"/>
            <a:r>
              <a:rPr lang="en-US"/>
              <a:t>semakin susah  memenuhi kebutuhan sehari-hari</a:t>
            </a:r>
          </a:p>
        </p:txBody>
      </p:sp>
      <p:sp>
        <p:nvSpPr>
          <p:cNvPr id="10" name="AutoShape 15"/>
          <p:cNvSpPr>
            <a:spLocks noChangeArrowheads="1"/>
          </p:cNvSpPr>
          <p:nvPr/>
        </p:nvSpPr>
        <p:spPr bwMode="auto">
          <a:xfrm rot="18457690">
            <a:off x="2603500" y="1365250"/>
            <a:ext cx="1128713" cy="792163"/>
          </a:xfrm>
          <a:prstGeom prst="leftArrow">
            <a:avLst>
              <a:gd name="adj1" fmla="val 50000"/>
              <a:gd name="adj2" fmla="val 35621"/>
            </a:avLst>
          </a:prstGeom>
          <a:solidFill>
            <a:schemeClr val="accent1"/>
          </a:solidFill>
          <a:ln w="9525">
            <a:solidFill>
              <a:schemeClr val="tx1"/>
            </a:solidFill>
            <a:miter lim="800000"/>
            <a:headEnd/>
            <a:tailEnd/>
          </a:ln>
        </p:spPr>
        <p:txBody>
          <a:bodyPr wrap="none" anchor="ctr"/>
          <a:lstStyle/>
          <a:p>
            <a:endParaRPr lang="id-ID"/>
          </a:p>
        </p:txBody>
      </p:sp>
      <p:sp>
        <p:nvSpPr>
          <p:cNvPr id="11" name="Text Box 16"/>
          <p:cNvSpPr txBox="1">
            <a:spLocks noChangeArrowheads="1"/>
          </p:cNvSpPr>
          <p:nvPr/>
        </p:nvSpPr>
        <p:spPr bwMode="auto">
          <a:xfrm>
            <a:off x="6135688" y="3592513"/>
            <a:ext cx="225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Jeratan Lintah Darat</a:t>
            </a:r>
          </a:p>
        </p:txBody>
      </p:sp>
      <p:sp>
        <p:nvSpPr>
          <p:cNvPr id="12" name="AutoShape 17"/>
          <p:cNvSpPr>
            <a:spLocks noChangeArrowheads="1"/>
          </p:cNvSpPr>
          <p:nvPr/>
        </p:nvSpPr>
        <p:spPr bwMode="auto">
          <a:xfrm>
            <a:off x="4356100" y="4652963"/>
            <a:ext cx="3313113" cy="865187"/>
          </a:xfrm>
          <a:prstGeom prst="cloudCallout">
            <a:avLst>
              <a:gd name="adj1" fmla="val -28727"/>
              <a:gd name="adj2" fmla="val 59542"/>
            </a:avLst>
          </a:prstGeom>
          <a:solidFill>
            <a:schemeClr val="accent1"/>
          </a:solidFill>
          <a:ln w="9525">
            <a:solidFill>
              <a:schemeClr val="tx1"/>
            </a:solidFill>
            <a:round/>
            <a:headEnd/>
            <a:tailEnd/>
          </a:ln>
        </p:spPr>
        <p:txBody>
          <a:bodyPr/>
          <a:lstStyle/>
          <a:p>
            <a:pPr algn="ctr"/>
            <a:endParaRPr lang="id-ID"/>
          </a:p>
        </p:txBody>
      </p:sp>
      <p:sp>
        <p:nvSpPr>
          <p:cNvPr id="13" name="Text Box 18"/>
          <p:cNvSpPr txBox="1">
            <a:spLocks noChangeArrowheads="1"/>
          </p:cNvSpPr>
          <p:nvPr/>
        </p:nvSpPr>
        <p:spPr bwMode="auto">
          <a:xfrm>
            <a:off x="5076825" y="4724400"/>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Buat Usaha yang </a:t>
            </a:r>
          </a:p>
          <a:p>
            <a:pPr eaLnBrk="1" hangingPunct="1"/>
            <a:r>
              <a:rPr lang="en-US"/>
              <a:t>Dapat membantu</a:t>
            </a:r>
          </a:p>
        </p:txBody>
      </p:sp>
      <p:sp>
        <p:nvSpPr>
          <p:cNvPr id="14" name="Text Box 20"/>
          <p:cNvSpPr txBox="1">
            <a:spLocks noChangeArrowheads="1"/>
          </p:cNvSpPr>
          <p:nvPr/>
        </p:nvSpPr>
        <p:spPr bwMode="auto">
          <a:xfrm>
            <a:off x="4500563" y="5589588"/>
            <a:ext cx="38163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Charles Howart, William King, Robert Owen + 28 orang temannya</a:t>
            </a:r>
          </a:p>
          <a:p>
            <a:pPr eaLnBrk="1" hangingPunct="1">
              <a:spcBef>
                <a:spcPct val="50000"/>
              </a:spcBef>
            </a:pPr>
            <a:r>
              <a:rPr lang="en-US" b="1"/>
              <a:t>Equitable Pionner of Rochdale</a:t>
            </a:r>
          </a:p>
        </p:txBody>
      </p:sp>
      <p:sp>
        <p:nvSpPr>
          <p:cNvPr id="15" name="AutoShape 21"/>
          <p:cNvSpPr>
            <a:spLocks noChangeArrowheads="1"/>
          </p:cNvSpPr>
          <p:nvPr/>
        </p:nvSpPr>
        <p:spPr bwMode="auto">
          <a:xfrm>
            <a:off x="1331913" y="4076700"/>
            <a:ext cx="647700" cy="1008063"/>
          </a:xfrm>
          <a:prstGeom prst="downArrow">
            <a:avLst>
              <a:gd name="adj1" fmla="val 50000"/>
              <a:gd name="adj2" fmla="val 38909"/>
            </a:avLst>
          </a:prstGeom>
          <a:solidFill>
            <a:schemeClr val="accent1"/>
          </a:solidFill>
          <a:ln w="9525">
            <a:solidFill>
              <a:schemeClr val="tx1"/>
            </a:solidFill>
            <a:miter lim="800000"/>
            <a:headEnd/>
            <a:tailEnd/>
          </a:ln>
        </p:spPr>
        <p:txBody>
          <a:bodyPr wrap="none" anchor="ctr"/>
          <a:lstStyle/>
          <a:p>
            <a:endParaRPr lang="id-ID"/>
          </a:p>
        </p:txBody>
      </p:sp>
      <p:sp>
        <p:nvSpPr>
          <p:cNvPr id="16" name="Text Box 22"/>
          <p:cNvSpPr txBox="1">
            <a:spLocks noChangeArrowheads="1"/>
          </p:cNvSpPr>
          <p:nvPr/>
        </p:nvSpPr>
        <p:spPr bwMode="auto">
          <a:xfrm>
            <a:off x="1023938" y="5032375"/>
            <a:ext cx="2178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Di Kota </a:t>
            </a:r>
            <a:r>
              <a:rPr lang="en-US" b="1"/>
              <a:t>Rochdale</a:t>
            </a:r>
          </a:p>
          <a:p>
            <a:pPr eaLnBrk="1" hangingPunct="1"/>
            <a:r>
              <a:rPr lang="en-US" b="1"/>
              <a:t>21 Desember 1844</a:t>
            </a:r>
          </a:p>
        </p:txBody>
      </p:sp>
      <p:sp>
        <p:nvSpPr>
          <p:cNvPr id="17" name="Line 23"/>
          <p:cNvSpPr>
            <a:spLocks noChangeShapeType="1"/>
          </p:cNvSpPr>
          <p:nvPr/>
        </p:nvSpPr>
        <p:spPr bwMode="auto">
          <a:xfrm flipV="1">
            <a:off x="3132138" y="5229225"/>
            <a:ext cx="1008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9950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686800" cy="838200"/>
          </a:xfrm>
          <a:prstGeom prst="rect">
            <a:avLst/>
          </a:prstGeom>
        </p:spPr>
        <p:txBody>
          <a:bodyPr/>
          <a:lstStyle>
            <a:lvl1pPr algn="ctr" defTabSz="914400" rtl="0" eaLnBrk="1" latinLnBrk="0" hangingPunct="1">
              <a:spcBef>
                <a:spcPct val="0"/>
              </a:spcBef>
              <a:buNone/>
              <a:defRPr sz="44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stStyle>
          <a:p>
            <a:pPr>
              <a:defRPr/>
            </a:pPr>
            <a:r>
              <a:rPr lang="en-US" smtClean="0"/>
              <a:t>SEJARAH KOPERASI </a:t>
            </a:r>
          </a:p>
        </p:txBody>
      </p:sp>
      <p:sp>
        <p:nvSpPr>
          <p:cNvPr id="3" name="Rectangle 3"/>
          <p:cNvSpPr txBox="1">
            <a:spLocks noChangeArrowheads="1"/>
          </p:cNvSpPr>
          <p:nvPr/>
        </p:nvSpPr>
        <p:spPr>
          <a:xfrm>
            <a:off x="304800" y="1554163"/>
            <a:ext cx="8686800" cy="4525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smtClean="0"/>
              <a:t>Gerakan koperasi digagas oleh Robert Owen ( 1771 -1858 ) yang menerapkan pertama kali pada usaha pemintalan kapas di New Lanark, Skotlandia.</a:t>
            </a:r>
          </a:p>
          <a:p>
            <a:endParaRPr lang="en-US" sz="1800" smtClean="0"/>
          </a:p>
        </p:txBody>
      </p:sp>
      <p:sp>
        <p:nvSpPr>
          <p:cNvPr id="4" name="Text Box 5"/>
          <p:cNvSpPr txBox="1">
            <a:spLocks noChangeArrowheads="1"/>
          </p:cNvSpPr>
          <p:nvPr/>
        </p:nvSpPr>
        <p:spPr bwMode="auto">
          <a:xfrm>
            <a:off x="1143000" y="3657600"/>
            <a:ext cx="21336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William King </a:t>
            </a:r>
          </a:p>
        </p:txBody>
      </p:sp>
      <p:sp>
        <p:nvSpPr>
          <p:cNvPr id="5" name="Text Box 6"/>
          <p:cNvSpPr txBox="1">
            <a:spLocks noChangeArrowheads="1"/>
          </p:cNvSpPr>
          <p:nvPr/>
        </p:nvSpPr>
        <p:spPr bwMode="auto">
          <a:xfrm>
            <a:off x="3810000" y="3657600"/>
            <a:ext cx="38862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Koperasi di Brighton, Inggris  </a:t>
            </a:r>
          </a:p>
        </p:txBody>
      </p:sp>
      <p:sp>
        <p:nvSpPr>
          <p:cNvPr id="6" name="Text Box 7"/>
          <p:cNvSpPr txBox="1">
            <a:spLocks noChangeArrowheads="1"/>
          </p:cNvSpPr>
          <p:nvPr/>
        </p:nvSpPr>
        <p:spPr bwMode="auto">
          <a:xfrm>
            <a:off x="1066800" y="4267200"/>
            <a:ext cx="2133600" cy="9255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Charles Foirer,Reffeinsen, shulze Deltch  </a:t>
            </a:r>
          </a:p>
        </p:txBody>
      </p:sp>
      <p:sp>
        <p:nvSpPr>
          <p:cNvPr id="7" name="Text Box 9"/>
          <p:cNvSpPr txBox="1">
            <a:spLocks noChangeArrowheads="1"/>
          </p:cNvSpPr>
          <p:nvPr/>
        </p:nvSpPr>
        <p:spPr bwMode="auto">
          <a:xfrm>
            <a:off x="3810000" y="4357688"/>
            <a:ext cx="3886200"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Koperasi di Jerman   </a:t>
            </a:r>
          </a:p>
        </p:txBody>
      </p:sp>
      <p:sp>
        <p:nvSpPr>
          <p:cNvPr id="8" name="Text Box 10"/>
          <p:cNvSpPr txBox="1">
            <a:spLocks noChangeArrowheads="1"/>
          </p:cNvSpPr>
          <p:nvPr/>
        </p:nvSpPr>
        <p:spPr bwMode="auto">
          <a:xfrm>
            <a:off x="1066800" y="5334000"/>
            <a:ext cx="21336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Louis Blanc   </a:t>
            </a:r>
          </a:p>
        </p:txBody>
      </p:sp>
      <p:sp>
        <p:nvSpPr>
          <p:cNvPr id="9" name="Text Box 11"/>
          <p:cNvSpPr txBox="1">
            <a:spLocks noChangeArrowheads="1"/>
          </p:cNvSpPr>
          <p:nvPr/>
        </p:nvSpPr>
        <p:spPr bwMode="auto">
          <a:xfrm>
            <a:off x="3810000" y="5338763"/>
            <a:ext cx="3886200"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Koperasi produksi di Prancis    </a:t>
            </a:r>
          </a:p>
        </p:txBody>
      </p:sp>
      <p:sp>
        <p:nvSpPr>
          <p:cNvPr id="10" name="Text Box 12"/>
          <p:cNvSpPr txBox="1">
            <a:spLocks noChangeArrowheads="1"/>
          </p:cNvSpPr>
          <p:nvPr/>
        </p:nvSpPr>
        <p:spPr bwMode="auto">
          <a:xfrm>
            <a:off x="1066800" y="5795963"/>
            <a:ext cx="2133600"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Christiansone    </a:t>
            </a:r>
          </a:p>
        </p:txBody>
      </p:sp>
      <p:sp>
        <p:nvSpPr>
          <p:cNvPr id="11" name="Text Box 13"/>
          <p:cNvSpPr txBox="1">
            <a:spLocks noChangeArrowheads="1"/>
          </p:cNvSpPr>
          <p:nvPr/>
        </p:nvSpPr>
        <p:spPr bwMode="auto">
          <a:xfrm>
            <a:off x="3810000" y="5795963"/>
            <a:ext cx="3886200"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Koperasi Pertanian  di Denmark     </a:t>
            </a:r>
          </a:p>
        </p:txBody>
      </p:sp>
      <p:pic>
        <p:nvPicPr>
          <p:cNvPr id="12" name="Picture 14" descr="arrow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899436">
            <a:off x="2571750" y="29067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descr="ARROW_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505200"/>
            <a:ext cx="99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6" descr="ARROW_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191000"/>
            <a:ext cx="99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7" descr="ARROW_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181600"/>
            <a:ext cx="99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8" descr="ARROW_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638800"/>
            <a:ext cx="99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51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57200" y="762000"/>
            <a:ext cx="83058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ts val="1200"/>
              </a:spcBef>
              <a:spcAft>
                <a:spcPct val="0"/>
              </a:spcAft>
              <a:buClrTx/>
              <a:buSzTx/>
              <a:buFontTx/>
              <a:buNone/>
              <a:tabLst>
                <a:tab pos="269875" algn="l"/>
              </a:tabLst>
            </a:pPr>
            <a:r>
              <a:rPr kumimoji="0" lang="id-ID" sz="2400" b="1" i="0" u="none" strike="noStrike" cap="none" normalizeH="0" baseline="0" dirty="0" smtClean="0">
                <a:ln>
                  <a:noFill/>
                </a:ln>
                <a:effectLst/>
                <a:ea typeface="Times New Roman" pitchFamily="18" charset="0"/>
                <a:cs typeface="Arial" pitchFamily="34" charset="0"/>
              </a:rPr>
              <a:t>SEJARAH PERKEMBANGAN KOPERASI </a:t>
            </a:r>
            <a:endParaRPr kumimoji="0" lang="id-ID" sz="2400" b="0" i="0" u="none" strike="noStrike" cap="none" normalizeH="0" baseline="0" dirty="0" smtClean="0">
              <a:ln>
                <a:noFill/>
              </a:ln>
              <a:effectLst/>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400" b="1" i="0" u="none" strike="noStrike" cap="none" normalizeH="0" baseline="0" dirty="0" smtClean="0">
                <a:ln>
                  <a:noFill/>
                </a:ln>
                <a:solidFill>
                  <a:srgbClr val="C00000"/>
                </a:solidFill>
                <a:effectLst/>
                <a:ea typeface="Times New Roman" pitchFamily="18" charset="0"/>
                <a:cs typeface="Arial" pitchFamily="34" charset="0"/>
              </a:rPr>
              <a:t>Sejarah Lahirnya Koperasi </a:t>
            </a:r>
            <a:endParaRPr kumimoji="0" lang="id-ID" sz="2400" b="0" i="0" u="none" strike="noStrike" cap="none" normalizeH="0" baseline="0" dirty="0" smtClean="0">
              <a:ln>
                <a:noFill/>
              </a:ln>
              <a:solidFill>
                <a:srgbClr val="C00000"/>
              </a:solidFill>
              <a:effectLst/>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0" i="0" u="none" strike="noStrike" cap="none" normalizeH="0" baseline="0" dirty="0" smtClean="0">
                <a:ln>
                  <a:noFill/>
                </a:ln>
                <a:effectLst/>
                <a:ea typeface="Times New Roman" pitchFamily="18" charset="0"/>
                <a:cs typeface="Arial" pitchFamily="34" charset="0"/>
              </a:rPr>
              <a:t>Gerakan koperasi digagas oleh </a:t>
            </a:r>
            <a:r>
              <a:rPr kumimoji="0" lang="id-ID" sz="2000" b="0" i="0" u="none" strike="noStrike" cap="none" normalizeH="0" baseline="0" dirty="0" smtClean="0">
                <a:ln>
                  <a:noFill/>
                </a:ln>
                <a:solidFill>
                  <a:srgbClr val="C00000"/>
                </a:solidFill>
                <a:effectLst/>
                <a:ea typeface="Times New Roman" pitchFamily="18" charset="0"/>
                <a:cs typeface="Arial" pitchFamily="34" charset="0"/>
              </a:rPr>
              <a:t>Robert Owen </a:t>
            </a:r>
            <a:r>
              <a:rPr kumimoji="0" lang="id-ID" sz="2000" b="0" i="0" u="none" strike="noStrike" cap="none" normalizeH="0" baseline="0" dirty="0" smtClean="0">
                <a:ln>
                  <a:noFill/>
                </a:ln>
                <a:effectLst/>
                <a:ea typeface="Times New Roman" pitchFamily="18" charset="0"/>
                <a:cs typeface="Arial" pitchFamily="34" charset="0"/>
              </a:rPr>
              <a:t>(1771-1858), yang menerapkannya pertama kali pada usaha pemintalan kapas di New Lanark, Skotlandia.</a:t>
            </a:r>
            <a:endParaRPr kumimoji="0" lang="id-ID" sz="2000" b="0" i="0" u="none" strike="noStrike" cap="none" normalizeH="0" baseline="0" dirty="0" smtClean="0">
              <a:ln>
                <a:noFill/>
              </a:ln>
              <a:effectLst/>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0" i="0" u="none" strike="noStrike" cap="none" normalizeH="0" baseline="0" dirty="0" smtClean="0">
                <a:ln>
                  <a:noFill/>
                </a:ln>
                <a:effectLst/>
                <a:ea typeface="Times New Roman" pitchFamily="18" charset="0"/>
                <a:cs typeface="Arial" pitchFamily="34" charset="0"/>
              </a:rPr>
              <a:t>Gerakan koperasi ini dikembangkan lebih lanjut </a:t>
            </a:r>
            <a:r>
              <a:rPr kumimoji="0" lang="id-ID" sz="2000" b="0" i="0" u="none" strike="noStrike" cap="none" normalizeH="0" baseline="0" dirty="0" smtClean="0">
                <a:ln>
                  <a:noFill/>
                </a:ln>
                <a:solidFill>
                  <a:srgbClr val="C00000"/>
                </a:solidFill>
                <a:effectLst/>
                <a:ea typeface="Times New Roman" pitchFamily="18" charset="0"/>
                <a:cs typeface="Arial" pitchFamily="34" charset="0"/>
              </a:rPr>
              <a:t>oleh William King </a:t>
            </a:r>
            <a:r>
              <a:rPr kumimoji="0" lang="id-ID" sz="2000" b="0" i="0" u="none" strike="noStrike" cap="none" normalizeH="0" baseline="0" dirty="0" smtClean="0">
                <a:ln>
                  <a:noFill/>
                </a:ln>
                <a:effectLst/>
                <a:ea typeface="Times New Roman" pitchFamily="18" charset="0"/>
                <a:cs typeface="Arial" pitchFamily="34" charset="0"/>
              </a:rPr>
              <a:t>(1786–1865)</a:t>
            </a:r>
            <a:r>
              <a:rPr kumimoji="0" lang="en-US" sz="2000" b="0" i="0" u="none" strike="noStrike" cap="none" normalizeH="0" dirty="0" smtClean="0">
                <a:ln>
                  <a:noFill/>
                </a:ln>
                <a:effectLst/>
                <a:ea typeface="Times New Roman" pitchFamily="18"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rPr>
              <a:t>dengan mendirikan</a:t>
            </a:r>
            <a:r>
              <a:rPr kumimoji="0" lang="en-US" sz="2000" b="0" i="0" u="none" strike="noStrike" cap="none" normalizeH="0" baseline="0" dirty="0" smtClean="0">
                <a:ln>
                  <a:noFill/>
                </a:ln>
                <a:effectLst/>
                <a:ea typeface="Times New Roman" pitchFamily="18"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rPr>
              <a:t>toko koperasi di</a:t>
            </a:r>
            <a:r>
              <a:rPr kumimoji="0" lang="en-US" sz="2000" b="0" i="0" u="none" strike="noStrike" cap="none" normalizeH="0" baseline="0" dirty="0" smtClean="0">
                <a:ln>
                  <a:noFill/>
                </a:ln>
                <a:effectLst/>
                <a:ea typeface="Times New Roman" pitchFamily="18"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hlinkClick r:id="rId2" tooltip="Brighton"/>
              </a:rPr>
              <a:t>Brighton</a:t>
            </a:r>
            <a:r>
              <a:rPr kumimoji="0" lang="id-ID" sz="2000" b="0" i="0" u="none" strike="noStrike" cap="none" normalizeH="0" baseline="0" dirty="0" smtClean="0">
                <a:ln>
                  <a:noFill/>
                </a:ln>
                <a:effectLst/>
                <a:ea typeface="Times New Roman" pitchFamily="18"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hlinkClick r:id="rId3" tooltip="Inggris"/>
              </a:rPr>
              <a:t>Inggris</a:t>
            </a:r>
            <a:r>
              <a:rPr kumimoji="0" lang="id-ID" sz="2000" b="0" i="0" u="none" strike="noStrike" cap="none" normalizeH="0" baseline="0" dirty="0" smtClean="0">
                <a:ln>
                  <a:noFill/>
                </a:ln>
                <a:effectLst/>
                <a:ea typeface="Times New Roman" pitchFamily="18" charset="0"/>
                <a:cs typeface="Arial" pitchFamily="34" charset="0"/>
              </a:rPr>
              <a:t>. Pada </a:t>
            </a:r>
            <a:r>
              <a:rPr kumimoji="0" lang="id-ID" sz="2000" b="0" i="0" u="none" strike="noStrike" cap="none" normalizeH="0" baseline="0" dirty="0" smtClean="0">
                <a:ln>
                  <a:noFill/>
                </a:ln>
                <a:effectLst/>
                <a:ea typeface="Times New Roman" pitchFamily="18" charset="0"/>
                <a:cs typeface="Arial" pitchFamily="34" charset="0"/>
                <a:hlinkClick r:id="rId4" tooltip="1 Mei"/>
              </a:rPr>
              <a:t>1 Mei</a:t>
            </a:r>
            <a:r>
              <a:rPr kumimoji="0" lang="en-US" sz="2000" b="0" i="0" u="none" strike="noStrike" cap="none" normalizeH="0" baseline="0" dirty="0" smtClean="0">
                <a:ln>
                  <a:noFill/>
                </a:ln>
                <a:effectLst/>
                <a:ea typeface="Calibri" pitchFamily="34"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hlinkClick r:id="rId5" tooltip="1828"/>
              </a:rPr>
              <a:t>1828</a:t>
            </a:r>
            <a:r>
              <a:rPr kumimoji="0" lang="id-ID" sz="2000" b="0" i="0" u="none" strike="noStrike" cap="none" normalizeH="0" baseline="0" dirty="0" smtClean="0">
                <a:ln>
                  <a:noFill/>
                </a:ln>
                <a:effectLst/>
                <a:ea typeface="Times New Roman" pitchFamily="18" charset="0"/>
                <a:cs typeface="Arial" pitchFamily="34" charset="0"/>
              </a:rPr>
              <a:t>, King menerbitkan publikasi bulanan yang bernama </a:t>
            </a:r>
            <a:r>
              <a:rPr kumimoji="0" lang="id-ID" sz="2000" b="0" i="1" u="none" strike="noStrike" cap="none" normalizeH="0" baseline="0" dirty="0" smtClean="0">
                <a:ln>
                  <a:noFill/>
                </a:ln>
                <a:effectLst/>
                <a:ea typeface="Times New Roman" pitchFamily="18" charset="0"/>
                <a:cs typeface="Arial" pitchFamily="34" charset="0"/>
              </a:rPr>
              <a:t>The Cooperator</a:t>
            </a:r>
            <a:r>
              <a:rPr kumimoji="0" lang="id-ID" sz="2000" b="0" i="0" u="none" strike="noStrike" cap="none" normalizeH="0" baseline="0" dirty="0" smtClean="0">
                <a:ln>
                  <a:noFill/>
                </a:ln>
                <a:effectLst/>
                <a:ea typeface="Times New Roman" pitchFamily="18" charset="0"/>
                <a:cs typeface="Arial" pitchFamily="34" charset="0"/>
              </a:rPr>
              <a:t>, yang berisi berbagai gagasan dan saran-saran praktis tentang mengelola toko dengan menggunakan prinsip koperasi.</a:t>
            </a:r>
            <a:endParaRPr kumimoji="0" lang="en-US" sz="2000" b="0" i="0" u="none" strike="noStrike" cap="none" normalizeH="0" baseline="0" dirty="0" smtClean="0">
              <a:ln>
                <a:noFill/>
              </a:ln>
              <a:effectLst/>
              <a:ea typeface="Times New Roman" pitchFamily="18" charset="0"/>
              <a:cs typeface="Arial" pitchFamily="34" charset="0"/>
            </a:endParaRPr>
          </a:p>
          <a:p>
            <a:pPr algn="justLow" eaLnBrk="0" fontAlgn="base" hangingPunct="0">
              <a:spcBef>
                <a:spcPts val="1200"/>
              </a:spcBef>
              <a:spcAft>
                <a:spcPct val="0"/>
              </a:spcAft>
              <a:tabLst>
                <a:tab pos="269875" algn="l"/>
              </a:tabLst>
            </a:pPr>
            <a:r>
              <a:rPr kumimoji="0" lang="id-ID" sz="2000" b="0" i="0" u="none" strike="noStrike" cap="none" normalizeH="0" baseline="0" dirty="0" smtClean="0">
                <a:ln>
                  <a:noFill/>
                </a:ln>
                <a:effectLst/>
                <a:ea typeface="Times New Roman" pitchFamily="18" charset="0"/>
                <a:cs typeface="Arial" pitchFamily="34" charset="0"/>
              </a:rPr>
              <a:t>Koperasi akhirnya berkembang di negara-negara lainnya. Di </a:t>
            </a:r>
            <a:r>
              <a:rPr kumimoji="0" lang="id-ID" sz="2000" b="0" i="0" u="none" strike="noStrike" cap="none" normalizeH="0" baseline="0" dirty="0" smtClean="0">
                <a:ln>
                  <a:noFill/>
                </a:ln>
                <a:effectLst/>
                <a:ea typeface="Times New Roman" pitchFamily="18" charset="0"/>
                <a:cs typeface="Arial" pitchFamily="34" charset="0"/>
                <a:hlinkClick r:id="rId6" tooltip="Jerman"/>
              </a:rPr>
              <a:t>Jerman</a:t>
            </a:r>
            <a:r>
              <a:rPr kumimoji="0" lang="id-ID" sz="2000" b="0" i="0" u="none" strike="noStrike" cap="none" normalizeH="0" baseline="0" dirty="0" smtClean="0">
                <a:ln>
                  <a:noFill/>
                </a:ln>
                <a:effectLst/>
                <a:ea typeface="Times New Roman" pitchFamily="18" charset="0"/>
                <a:cs typeface="Arial" pitchFamily="34" charset="0"/>
              </a:rPr>
              <a:t>, juga berdiri koperasi yang menggunakan prinsip-prinsip yang sama dengan koperasi buatan Inggris. Koperasi-koperasi di Inggris didirikan oleh </a:t>
            </a:r>
            <a:r>
              <a:rPr kumimoji="0" lang="id-ID" sz="2000" b="0" i="0" strike="noStrike" cap="none" normalizeH="0" baseline="0" dirty="0" smtClean="0">
                <a:ln>
                  <a:noFill/>
                </a:ln>
                <a:solidFill>
                  <a:srgbClr val="C00000"/>
                </a:solidFill>
                <a:effectLst/>
                <a:ea typeface="Times New Roman" pitchFamily="18" charset="0"/>
                <a:cs typeface="Arial" pitchFamily="34" charset="0"/>
                <a:hlinkClick r:id="rId7" tooltip="Charles Foirer (halaman belum tersedia)"/>
              </a:rPr>
              <a:t>Charles Foirer</a:t>
            </a:r>
            <a:r>
              <a:rPr kumimoji="0" lang="id-ID" sz="2000" b="0" i="0" u="none" strike="noStrike" cap="none" normalizeH="0" baseline="0" dirty="0" smtClean="0">
                <a:ln>
                  <a:noFill/>
                </a:ln>
                <a:effectLst/>
                <a:ea typeface="Times New Roman" pitchFamily="18" charset="0"/>
                <a:cs typeface="Arial" pitchFamily="34" charset="0"/>
              </a:rPr>
              <a:t>, </a:t>
            </a:r>
            <a:r>
              <a:rPr kumimoji="0" lang="id-ID" sz="2000" b="0" i="0" u="none" strike="noStrike" cap="none" normalizeH="0" baseline="0" dirty="0" smtClean="0">
                <a:ln>
                  <a:noFill/>
                </a:ln>
                <a:effectLst/>
                <a:ea typeface="Times New Roman" pitchFamily="18" charset="0"/>
                <a:cs typeface="Arial" pitchFamily="34" charset="0"/>
                <a:hlinkClick r:id="rId8" tooltip="Raffeinsen (halaman belum tersedia)"/>
              </a:rPr>
              <a:t>Raffeinsen</a:t>
            </a:r>
            <a:r>
              <a:rPr kumimoji="0" lang="id-ID" sz="2000" b="0" i="0" u="none" strike="noStrike" cap="none" normalizeH="0" baseline="0" dirty="0" smtClean="0">
                <a:ln>
                  <a:noFill/>
                </a:ln>
                <a:effectLst/>
                <a:ea typeface="Times New Roman" pitchFamily="18" charset="0"/>
                <a:cs typeface="Arial" pitchFamily="34" charset="0"/>
              </a:rPr>
              <a:t>, dan </a:t>
            </a:r>
            <a:r>
              <a:rPr kumimoji="0" lang="id-ID" sz="2000" b="0" i="0" u="none" strike="noStrike" cap="none" normalizeH="0" baseline="0" dirty="0" smtClean="0">
                <a:ln>
                  <a:noFill/>
                </a:ln>
                <a:effectLst/>
                <a:ea typeface="Times New Roman" pitchFamily="18" charset="0"/>
                <a:cs typeface="Arial" pitchFamily="34" charset="0"/>
                <a:hlinkClick r:id="rId9" tooltip="Schulze Delitch (halaman belum tersedia)"/>
              </a:rPr>
              <a:t>Schulze Delitch</a:t>
            </a:r>
            <a:r>
              <a:rPr kumimoji="0" lang="id-ID" sz="2000" b="0" i="0" u="none" strike="noStrike" cap="none" normalizeH="0" baseline="0" dirty="0" smtClean="0">
                <a:ln>
                  <a:noFill/>
                </a:ln>
                <a:effectLst/>
                <a:ea typeface="Times New Roman" pitchFamily="18" charset="0"/>
                <a:cs typeface="Arial" pitchFamily="34" charset="0"/>
              </a:rPr>
              <a:t>. Di Perancis, </a:t>
            </a:r>
            <a:r>
              <a:rPr kumimoji="0" lang="id-ID" sz="2000" b="0" i="0" u="none" strike="noStrike" cap="none" normalizeH="0" baseline="0" dirty="0" smtClean="0">
                <a:ln>
                  <a:noFill/>
                </a:ln>
                <a:effectLst/>
                <a:ea typeface="Times New Roman" pitchFamily="18" charset="0"/>
                <a:cs typeface="Arial" pitchFamily="34" charset="0"/>
                <a:hlinkClick r:id="rId10" tooltip="Louis Blanc (halaman belum tersedia)"/>
              </a:rPr>
              <a:t>Louis Blanc</a:t>
            </a:r>
            <a:r>
              <a:rPr kumimoji="0" lang="id-ID" sz="2000" b="0" i="0" u="none" strike="noStrike" cap="none" normalizeH="0" baseline="0" dirty="0" smtClean="0">
                <a:ln>
                  <a:noFill/>
                </a:ln>
                <a:effectLst/>
                <a:ea typeface="Times New Roman" pitchFamily="18" charset="0"/>
                <a:cs typeface="Arial" pitchFamily="34" charset="0"/>
              </a:rPr>
              <a:t> mendirikan koperasi produksi yang mengutamakan kualitas barang. Di </a:t>
            </a:r>
            <a:r>
              <a:rPr kumimoji="0" lang="id-ID" sz="2000" b="0" i="0" u="none" strike="noStrike" cap="none" normalizeH="0" baseline="0" dirty="0" smtClean="0">
                <a:ln>
                  <a:noFill/>
                </a:ln>
                <a:effectLst/>
                <a:ea typeface="Times New Roman" pitchFamily="18" charset="0"/>
                <a:cs typeface="Arial" pitchFamily="34" charset="0"/>
                <a:hlinkClick r:id="rId11" tooltip="Denmark"/>
              </a:rPr>
              <a:t>Denmark</a:t>
            </a:r>
            <a:r>
              <a:rPr kumimoji="0" lang="id-ID" sz="2000" b="0" i="0" u="none" strike="noStrike" cap="none" normalizeH="0" baseline="0" dirty="0" smtClean="0">
                <a:ln>
                  <a:noFill/>
                </a:ln>
                <a:effectLst/>
                <a:ea typeface="Times New Roman" pitchFamily="18" charset="0"/>
                <a:cs typeface="Arial" pitchFamily="34" charset="0"/>
              </a:rPr>
              <a:t> Pastor </a:t>
            </a:r>
            <a:r>
              <a:rPr kumimoji="0" lang="id-ID" sz="2000" b="0" i="0" u="none" strike="noStrike" cap="none" normalizeH="0" baseline="0" dirty="0" smtClean="0">
                <a:ln>
                  <a:noFill/>
                </a:ln>
                <a:effectLst/>
                <a:ea typeface="Times New Roman" pitchFamily="18" charset="0"/>
                <a:cs typeface="Arial" pitchFamily="34" charset="0"/>
                <a:hlinkClick r:id="rId12" tooltip="Christiansone (halaman belum tersedia)"/>
              </a:rPr>
              <a:t>Christiansone</a:t>
            </a:r>
            <a:r>
              <a:rPr kumimoji="0" lang="id-ID" sz="2000" b="0" i="0" u="none" strike="noStrike" cap="none" normalizeH="0" baseline="0" dirty="0" smtClean="0">
                <a:ln>
                  <a:noFill/>
                </a:ln>
                <a:effectLst/>
                <a:ea typeface="Times New Roman" pitchFamily="18" charset="0"/>
                <a:cs typeface="Arial" pitchFamily="34" charset="0"/>
              </a:rPr>
              <a:t> mendirikan koperasi pertanian.</a:t>
            </a:r>
            <a:endParaRPr kumimoji="0" lang="id-ID" sz="2000" b="0" i="0" u="none" strike="noStrike" cap="none" normalizeH="0" baseline="0" dirty="0" smtClean="0">
              <a:ln>
                <a:noFill/>
              </a:ln>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81000" y="1447800"/>
            <a:ext cx="8382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1844</a:t>
            </a:r>
            <a:r>
              <a:rPr kumimoji="0" lang="id-ID" sz="20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di Rochdale Inggris, lahirnya koperasi modern yang berkembang dewasa ini. Th 1852 jumlah koperasi di Inggris sudah mencapai 100 unit.</a:t>
            </a:r>
            <a:endParaRPr kumimoji="0" lang="id-ID" sz="20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1862</a:t>
            </a:r>
            <a:r>
              <a:rPr kumimoji="0" lang="id-ID" sz="20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dibentuklah Pusat koperasi Pembelian "The Cooperative Whole Sale Society (CWS).</a:t>
            </a:r>
            <a:endParaRPr kumimoji="0" lang="id-ID" sz="20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1818 – 1888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koperasi berkembang di Jerman dipelopori oleh Ferdinan Lasalle, Fredrich W. Raiffesen</a:t>
            </a:r>
            <a:endParaRPr kumimoji="0" lang="id-ID" sz="20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1808 – 1883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koperasi berkembang di Denmark dipelopori oleh Herman Schulze</a:t>
            </a:r>
            <a:endParaRPr kumimoji="0" lang="id-ID" sz="20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1896</a:t>
            </a:r>
            <a:r>
              <a:rPr kumimoji="0" lang="id-ID" sz="20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di London terbentuklah </a:t>
            </a:r>
            <a:r>
              <a:rPr kumimoji="0" lang="id-ID" sz="20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ICA</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 (International Cooperative Alliance) maka koperasi telah menjadi suatu gerakan internasional. </a:t>
            </a:r>
            <a:endParaRPr kumimoji="0" lang="id-ID" sz="2000" b="0" i="0" u="none" strike="noStrike" cap="none" normalizeH="0" baseline="0" dirty="0" smtClean="0">
              <a:ln>
                <a:noFill/>
              </a:ln>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55650" y="1844675"/>
            <a:ext cx="3455988" cy="863600"/>
          </a:xfrm>
          <a:prstGeom prst="rect">
            <a:avLst/>
          </a:prstGeom>
          <a:solidFill>
            <a:schemeClr val="accent1"/>
          </a:solidFill>
          <a:ln w="9525">
            <a:solidFill>
              <a:schemeClr val="tx1"/>
            </a:solidFill>
            <a:miter lim="800000"/>
            <a:headEnd/>
            <a:tailEnd/>
          </a:ln>
        </p:spPr>
        <p:txBody>
          <a:bodyPr wrap="none" anchor="ctr"/>
          <a:lstStyle/>
          <a:p>
            <a:pPr algn="ctr"/>
            <a:r>
              <a:rPr lang="en-US"/>
              <a:t>1896</a:t>
            </a:r>
          </a:p>
          <a:p>
            <a:pPr algn="ctr"/>
            <a:r>
              <a:rPr lang="en-US"/>
              <a:t>Patih Purwokerto bernama</a:t>
            </a:r>
          </a:p>
          <a:p>
            <a:pPr algn="ctr"/>
            <a:r>
              <a:rPr lang="en-US"/>
              <a:t> R.Arya Wiriaatmadja</a:t>
            </a:r>
          </a:p>
        </p:txBody>
      </p:sp>
      <p:sp>
        <p:nvSpPr>
          <p:cNvPr id="3" name="Line 6"/>
          <p:cNvSpPr>
            <a:spLocks noChangeShapeType="1"/>
          </p:cNvSpPr>
          <p:nvPr/>
        </p:nvSpPr>
        <p:spPr bwMode="auto">
          <a:xfrm>
            <a:off x="4572000" y="2420938"/>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 name="Rectangle 7"/>
          <p:cNvSpPr>
            <a:spLocks noChangeArrowheads="1"/>
          </p:cNvSpPr>
          <p:nvPr/>
        </p:nvSpPr>
        <p:spPr bwMode="auto">
          <a:xfrm>
            <a:off x="5795963" y="1412875"/>
            <a:ext cx="2447925" cy="1295400"/>
          </a:xfrm>
          <a:prstGeom prst="rect">
            <a:avLst/>
          </a:prstGeom>
          <a:solidFill>
            <a:schemeClr val="accent1"/>
          </a:solidFill>
          <a:ln w="9525">
            <a:solidFill>
              <a:schemeClr val="tx1"/>
            </a:solidFill>
            <a:miter lim="800000"/>
            <a:headEnd/>
            <a:tailEnd/>
          </a:ln>
        </p:spPr>
        <p:txBody>
          <a:bodyPr wrap="none" anchor="ctr"/>
          <a:lstStyle/>
          <a:p>
            <a:pPr algn="ctr"/>
            <a:r>
              <a:rPr lang="en-US"/>
              <a:t>Hulp En Spaarbank</a:t>
            </a:r>
          </a:p>
          <a:p>
            <a:pPr algn="ctr"/>
            <a:r>
              <a:rPr lang="en-US"/>
              <a:t>Bank Pertolongan </a:t>
            </a:r>
          </a:p>
          <a:p>
            <a:pPr algn="ctr"/>
            <a:r>
              <a:rPr lang="en-US"/>
              <a:t>dan simpanan</a:t>
            </a:r>
          </a:p>
          <a:p>
            <a:pPr algn="ctr"/>
            <a:endParaRPr lang="en-US"/>
          </a:p>
        </p:txBody>
      </p:sp>
      <p:sp>
        <p:nvSpPr>
          <p:cNvPr id="5" name="Text Box 9"/>
          <p:cNvSpPr txBox="1">
            <a:spLocks noChangeArrowheads="1"/>
          </p:cNvSpPr>
          <p:nvPr/>
        </p:nvSpPr>
        <p:spPr bwMode="auto">
          <a:xfrm>
            <a:off x="4356100" y="1557338"/>
            <a:ext cx="122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Koperasi</a:t>
            </a:r>
          </a:p>
          <a:p>
            <a:pPr eaLnBrk="1" hangingPunct="1"/>
            <a:r>
              <a:rPr lang="en-US"/>
              <a:t>Itu dikenal</a:t>
            </a:r>
          </a:p>
        </p:txBody>
      </p:sp>
      <p:sp>
        <p:nvSpPr>
          <p:cNvPr id="6" name="Oval 10"/>
          <p:cNvSpPr>
            <a:spLocks noChangeArrowheads="1"/>
          </p:cNvSpPr>
          <p:nvPr/>
        </p:nvSpPr>
        <p:spPr bwMode="auto">
          <a:xfrm>
            <a:off x="684213" y="3716338"/>
            <a:ext cx="3240087" cy="1008062"/>
          </a:xfrm>
          <a:prstGeom prst="ellipse">
            <a:avLst/>
          </a:prstGeom>
          <a:solidFill>
            <a:schemeClr val="accent1"/>
          </a:solidFill>
          <a:ln w="9525">
            <a:solidFill>
              <a:schemeClr val="tx1"/>
            </a:solidFill>
            <a:round/>
            <a:headEnd/>
            <a:tailEnd/>
          </a:ln>
        </p:spPr>
        <p:txBody>
          <a:bodyPr wrap="none" anchor="ctr"/>
          <a:lstStyle/>
          <a:p>
            <a:pPr algn="ctr"/>
            <a:r>
              <a:rPr lang="en-US"/>
              <a:t>12 Juli 1947</a:t>
            </a:r>
          </a:p>
          <a:p>
            <a:pPr algn="ctr"/>
            <a:r>
              <a:rPr lang="en-US"/>
              <a:t>Kongres Koperasi I </a:t>
            </a:r>
          </a:p>
          <a:p>
            <a:pPr algn="ctr"/>
            <a:r>
              <a:rPr lang="en-US"/>
              <a:t>Di Tasikmalaya</a:t>
            </a:r>
          </a:p>
        </p:txBody>
      </p:sp>
      <p:sp>
        <p:nvSpPr>
          <p:cNvPr id="7" name="AutoShape 11"/>
          <p:cNvSpPr>
            <a:spLocks noChangeArrowheads="1"/>
          </p:cNvSpPr>
          <p:nvPr/>
        </p:nvSpPr>
        <p:spPr bwMode="auto">
          <a:xfrm>
            <a:off x="4067175" y="4076700"/>
            <a:ext cx="1441450" cy="287338"/>
          </a:xfrm>
          <a:prstGeom prst="leftRightArrow">
            <a:avLst>
              <a:gd name="adj1" fmla="val 50000"/>
              <a:gd name="adj2" fmla="val 100331"/>
            </a:avLst>
          </a:prstGeom>
          <a:solidFill>
            <a:schemeClr val="accent1"/>
          </a:solidFill>
          <a:ln w="9525">
            <a:solidFill>
              <a:schemeClr val="tx1"/>
            </a:solidFill>
            <a:miter lim="800000"/>
            <a:headEnd/>
            <a:tailEnd/>
          </a:ln>
        </p:spPr>
        <p:txBody>
          <a:bodyPr wrap="none" anchor="ctr"/>
          <a:lstStyle/>
          <a:p>
            <a:endParaRPr lang="id-ID"/>
          </a:p>
        </p:txBody>
      </p:sp>
      <p:sp>
        <p:nvSpPr>
          <p:cNvPr id="8" name="Text Box 12"/>
          <p:cNvSpPr txBox="1">
            <a:spLocks noChangeArrowheads="1"/>
          </p:cNvSpPr>
          <p:nvPr/>
        </p:nvSpPr>
        <p:spPr bwMode="auto">
          <a:xfrm>
            <a:off x="4624388" y="3592513"/>
            <a:ext cx="1060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Hasilnya</a:t>
            </a:r>
          </a:p>
        </p:txBody>
      </p:sp>
      <p:sp>
        <p:nvSpPr>
          <p:cNvPr id="9" name="Text Box 13"/>
          <p:cNvSpPr txBox="1">
            <a:spLocks noChangeArrowheads="1"/>
          </p:cNvSpPr>
          <p:nvPr/>
        </p:nvSpPr>
        <p:spPr bwMode="auto">
          <a:xfrm>
            <a:off x="5651500" y="3429000"/>
            <a:ext cx="316865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1.Tanggal 12 Juli ditetapkan sebagai hari kopersi</a:t>
            </a:r>
          </a:p>
          <a:p>
            <a:pPr eaLnBrk="1" hangingPunct="1">
              <a:spcBef>
                <a:spcPct val="50000"/>
              </a:spcBef>
            </a:pPr>
            <a:r>
              <a:rPr lang="en-US"/>
              <a:t>2. Gotong royong dan kekeluargaan disetujui sebagai asas koperasi</a:t>
            </a:r>
          </a:p>
          <a:p>
            <a:pPr eaLnBrk="1" hangingPunct="1">
              <a:spcBef>
                <a:spcPct val="50000"/>
              </a:spcBef>
            </a:pPr>
            <a:r>
              <a:rPr lang="en-US"/>
              <a:t>3. Mendorong tumbuhnya koperasi didesa-desa</a:t>
            </a:r>
          </a:p>
        </p:txBody>
      </p:sp>
      <p:sp>
        <p:nvSpPr>
          <p:cNvPr id="10"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stStyle>
          <a:p>
            <a:r>
              <a:rPr lang="en-US" dirty="0" err="1" smtClean="0"/>
              <a:t>Sejarah</a:t>
            </a:r>
            <a:r>
              <a:rPr lang="en-US" dirty="0" smtClean="0"/>
              <a:t> </a:t>
            </a:r>
            <a:r>
              <a:rPr lang="en-US" dirty="0" err="1" smtClean="0"/>
              <a:t>Koperasi</a:t>
            </a:r>
            <a:r>
              <a:rPr lang="en-US" dirty="0" smtClean="0"/>
              <a:t> di Indonesia</a:t>
            </a:r>
          </a:p>
        </p:txBody>
      </p:sp>
    </p:spTree>
    <p:extLst>
      <p:ext uri="{BB962C8B-B14F-4D97-AF65-F5344CB8AC3E}">
        <p14:creationId xmlns:p14="http://schemas.microsoft.com/office/powerpoint/2010/main" val="294270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6200" y="627757"/>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ts val="1200"/>
              </a:spcBef>
              <a:spcAft>
                <a:spcPct val="0"/>
              </a:spcAft>
              <a:buClrTx/>
              <a:buSzTx/>
              <a:buFontTx/>
              <a:buNone/>
              <a:tabLst>
                <a:tab pos="269875" algn="l"/>
              </a:tabLst>
            </a:pPr>
            <a:r>
              <a:rPr kumimoji="0" lang="id-ID" sz="2400" b="1" i="0" u="none" strike="noStrike" cap="none" normalizeH="0" baseline="0" dirty="0" smtClean="0">
                <a:ln>
                  <a:noFill/>
                </a:ln>
                <a:effectLst/>
                <a:latin typeface="Calibri" pitchFamily="34" charset="0"/>
                <a:ea typeface="Times New Roman" pitchFamily="18" charset="0"/>
                <a:cs typeface="Arial" pitchFamily="34" charset="0"/>
              </a:rPr>
              <a:t>Sejarah Perkembangan Koperasi </a:t>
            </a:r>
            <a:r>
              <a:rPr kumimoji="0" lang="en-US" sz="2400" b="1" i="0" u="none" strike="noStrike" cap="none" normalizeH="0" baseline="0" dirty="0" smtClean="0">
                <a:ln>
                  <a:noFill/>
                </a:ln>
                <a:effectLst/>
                <a:latin typeface="Calibri" pitchFamily="34" charset="0"/>
                <a:ea typeface="Times New Roman" pitchFamily="18" charset="0"/>
                <a:cs typeface="Arial" pitchFamily="34" charset="0"/>
              </a:rPr>
              <a:t>d</a:t>
            </a:r>
            <a:r>
              <a:rPr kumimoji="0" lang="id-ID" sz="2400" b="1" i="0" u="none" strike="noStrike" cap="none" normalizeH="0" baseline="0" dirty="0" smtClean="0">
                <a:ln>
                  <a:noFill/>
                </a:ln>
                <a:effectLst/>
                <a:latin typeface="Calibri" pitchFamily="34" charset="0"/>
                <a:ea typeface="Times New Roman" pitchFamily="18" charset="0"/>
                <a:cs typeface="Arial" pitchFamily="34" charset="0"/>
              </a:rPr>
              <a:t>i Indonesia</a:t>
            </a:r>
            <a:endParaRPr kumimoji="0" lang="id-ID" sz="24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189</a:t>
            </a:r>
            <a:r>
              <a:rPr kumimoji="0" lang="en-US"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5</a:t>
            </a:r>
            <a:r>
              <a:rPr kumimoji="0" lang="id-ID" sz="20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di Leuwiliang didirikan pertama kali Koperasi di Indonesia</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Raden Ngabei Aria</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W</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iriaatmadja, Patih Purwokerto dkk mendirikan Bank Simpan Pinjam untuk menolong teman sejawatnya para pegawai negeri pribumi melepaskan diri dari cengkeraman pelepas uang</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(rentenir)</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endParaRPr kumimoji="0" lang="id-ID" sz="2000"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sz="2000" b="0" i="0" u="none" strike="noStrike" cap="none" normalizeH="0" baseline="0" dirty="0" smtClean="0">
                <a:ln>
                  <a:noFill/>
                </a:ln>
                <a:effectLst/>
                <a:latin typeface="Calibri" pitchFamily="34" charset="0"/>
                <a:ea typeface="Calibri" pitchFamily="34" charset="0"/>
                <a:cs typeface="Arial" pitchFamily="34" charset="0"/>
              </a:rPr>
              <a:t>kemudian pada tahun</a:t>
            </a:r>
            <a:r>
              <a:rPr kumimoji="0" lang="id-ID" sz="20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 </a:t>
            </a:r>
            <a:r>
              <a:rPr kumimoji="0" lang="id-ID" sz="20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1896</a:t>
            </a:r>
            <a:r>
              <a:rPr kumimoji="0" lang="id-ID" sz="20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 </a:t>
            </a:r>
            <a:r>
              <a:rPr kumimoji="0" lang="id-ID" sz="2000" b="0" i="0" u="none" strike="noStrike" cap="none" normalizeH="0" baseline="0" dirty="0" smtClean="0">
                <a:ln>
                  <a:noFill/>
                </a:ln>
                <a:effectLst/>
                <a:latin typeface="Calibri" pitchFamily="34" charset="0"/>
                <a:ea typeface="Calibri" pitchFamily="34" charset="0"/>
                <a:cs typeface="Arial" pitchFamily="34" charset="0"/>
              </a:rPr>
              <a:t>berubah menjadi Bank Priyayi </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Bank Simpan Pinjam tersebut</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semacam Bank Tabungan jika dipakai istilah UU No. 14 tahun 1967</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tentang Pokok-pokok Perbankan</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 diberi nama "De Poerwokertosche Hulp-en Spaarbank der Inlandsche Hoofden" = Bank Simpan Pinjam para 'priyayi' Purwokerto.</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Atau dalam bahasa Inggris "the Purwokerto Mutual Loan and Saving Bank for Native Civil Servants</a:t>
            </a:r>
            <a:r>
              <a:rPr kumimoji="0" lang="id-ID" sz="2000" b="0" i="0" u="none" strike="noStrike" cap="none" normalizeH="0" baseline="0" dirty="0" smtClean="0">
                <a:ln>
                  <a:noFill/>
                </a:ln>
                <a:effectLst/>
                <a:latin typeface="Calibri" pitchFamily="34" charset="0"/>
                <a:ea typeface="Times New Roman" pitchFamily="18" charset="0"/>
                <a:cs typeface="Times New Roman" pitchFamily="18" charset="0"/>
              </a:rPr>
              <a:t>"</a:t>
            </a:r>
            <a:r>
              <a:rPr kumimoji="0" lang="en-US" sz="2000" b="0" i="0" u="none" strike="noStrike" cap="none" normalizeH="0" baseline="0" dirty="0" smtClean="0">
                <a:ln>
                  <a:noFill/>
                </a:ln>
                <a:effectLst/>
                <a:latin typeface="Calibri" pitchFamily="34" charset="0"/>
                <a:ea typeface="Times New Roman" pitchFamily="18" charset="0"/>
                <a:cs typeface="Times New Roman" pitchFamily="18" charset="0"/>
              </a:rPr>
              <a:t>.</a:t>
            </a:r>
          </a:p>
          <a:p>
            <a:pPr lvl="0" fontAlgn="base">
              <a:spcBef>
                <a:spcPts val="1200"/>
              </a:spcBef>
              <a:spcAft>
                <a:spcPct val="0"/>
              </a:spcAft>
              <a:tabLst>
                <a:tab pos="269875" algn="l"/>
              </a:tabLst>
            </a:pPr>
            <a:r>
              <a:rPr kumimoji="0" lang="id-ID"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1920</a:t>
            </a:r>
            <a:r>
              <a:rPr kumimoji="0" lang="id-ID" sz="20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diadakannya Cooperative Commissle yang diketuai oleh Dr. JH. Boeke sebagai Adviseur voor Volks-credietwezen. Komisi ini meny</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e</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lidiki apakah koperasi bermanfaat di Indonesia.</a:t>
            </a:r>
            <a:endParaRPr kumimoji="0" lang="id-ID" sz="2000" b="0" i="0" u="none" strike="noStrike" cap="none" normalizeH="0" baseline="0" dirty="0" smtClean="0">
              <a:ln>
                <a:noFill/>
              </a:ln>
              <a:effectLst/>
              <a:latin typeface="Calibri" pitchFamily="34" charset="0"/>
              <a:cs typeface="Arial" pitchFamily="34" charset="0"/>
            </a:endParaRPr>
          </a:p>
          <a:p>
            <a:pPr lvl="0" eaLnBrk="0" fontAlgn="base" hangingPunct="0">
              <a:spcBef>
                <a:spcPts val="1200"/>
              </a:spcBef>
              <a:spcAft>
                <a:spcPct val="0"/>
              </a:spcAft>
              <a:tabLst>
                <a:tab pos="269875" algn="l"/>
              </a:tabLst>
            </a:pP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Pada tahun</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a:t>
            </a:r>
            <a:r>
              <a:rPr kumimoji="0" lang="en-US" sz="20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1942</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a:t>
            </a:r>
            <a:r>
              <a:rPr kumimoji="0" lang="en-US" sz="2000" b="0" i="0" u="none" strike="noStrike" cap="none" normalizeH="0" dirty="0" smtClean="0">
                <a:ln>
                  <a:noFill/>
                </a:ln>
                <a:effectLst/>
                <a:latin typeface="Calibri" pitchFamily="34" charset="0"/>
                <a:ea typeface="Times New Roman" pitchFamily="18" charset="0"/>
                <a:cs typeface="Arial" pitchFamily="34" charset="0"/>
              </a:rPr>
              <a:t> Jepang </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menduduki Indonesia. Jepang lalu mendirikan koperasi </a:t>
            </a:r>
            <a:r>
              <a:rPr kumimoji="0" lang="id-ID" sz="2000" b="0" i="1" u="none" strike="noStrike" cap="none" normalizeH="0" baseline="0" dirty="0" smtClean="0">
                <a:ln>
                  <a:noFill/>
                </a:ln>
                <a:effectLst/>
                <a:latin typeface="Calibri" pitchFamily="34" charset="0"/>
                <a:ea typeface="Times New Roman" pitchFamily="18" charset="0"/>
                <a:cs typeface="Arial" pitchFamily="34" charset="0"/>
              </a:rPr>
              <a:t>kumiyai</a:t>
            </a:r>
            <a:r>
              <a:rPr kumimoji="0" lang="id-ID" sz="2000" b="0" i="0" u="none" strike="noStrike" cap="none" normalizeH="0" baseline="0" dirty="0" smtClean="0">
                <a:ln>
                  <a:noFill/>
                </a:ln>
                <a:effectLst/>
                <a:latin typeface="Calibri" pitchFamily="34" charset="0"/>
                <a:ea typeface="Times New Roman" pitchFamily="18" charset="0"/>
                <a:cs typeface="Arial" pitchFamily="34" charset="0"/>
              </a:rPr>
              <a:t>. Awalnya koperasi ini berjalan mulus. Namun fungsinya berubah drastis dan menjadi alat jepang untuk mengeruk keuntungan, dan menyengsarakan rakyat</a:t>
            </a:r>
            <a:r>
              <a:rPr kumimoji="0" lang="id-ID" sz="2000" b="0" i="0" u="none" strike="noStrike" cap="none" normalizeH="0" baseline="0" dirty="0" smtClean="0">
                <a:ln>
                  <a:noFill/>
                </a:ln>
                <a:effectLst/>
                <a:latin typeface="Calibri" pitchFamily="34" charset="0"/>
                <a:cs typeface="Arial" pitchFamily="34" charset="0"/>
              </a:rPr>
              <a:t> </a:t>
            </a:r>
            <a:endParaRPr kumimoji="0" lang="en-US" sz="2000" b="0" i="0" u="none" strike="noStrike" cap="none" normalizeH="0" baseline="0" dirty="0" smtClean="0">
              <a:ln>
                <a:noFill/>
              </a:ln>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76200" y="781645"/>
            <a:ext cx="89154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ts val="1200"/>
              </a:spcBef>
              <a:spcAft>
                <a:spcPct val="0"/>
              </a:spcAft>
              <a:buClrTx/>
              <a:buSzTx/>
              <a:buFontTx/>
              <a:buNone/>
              <a:tabLst>
                <a:tab pos="269875" algn="l"/>
              </a:tabLst>
            </a:pPr>
            <a:r>
              <a:rPr kumimoji="0" lang="id-ID" b="0" i="0" u="none" strike="noStrike" cap="none" normalizeH="0" baseline="0" dirty="0" smtClean="0">
                <a:ln>
                  <a:noFill/>
                </a:ln>
                <a:effectLst/>
                <a:latin typeface="Calibri" pitchFamily="34" charset="0"/>
                <a:ea typeface="Times New Roman" pitchFamily="18" charset="0"/>
                <a:cs typeface="Arial" pitchFamily="34" charset="0"/>
              </a:rPr>
              <a:t>Setelah Indonesia merdeka, pada tanggal </a:t>
            </a:r>
            <a:r>
              <a:rPr kumimoji="0" lang="id-ID"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12 Juli 1947</a:t>
            </a:r>
            <a:r>
              <a:rPr kumimoji="0" lang="id-ID" b="0" i="0" u="none" strike="noStrike" cap="none" normalizeH="0" baseline="0" dirty="0" smtClean="0">
                <a:ln>
                  <a:noFill/>
                </a:ln>
                <a:effectLst/>
                <a:latin typeface="Calibri" pitchFamily="34" charset="0"/>
                <a:ea typeface="Times New Roman" pitchFamily="18" charset="0"/>
                <a:cs typeface="Arial" pitchFamily="34" charset="0"/>
              </a:rPr>
              <a:t>, pergerakan koperasi di Indonesia mengadakan </a:t>
            </a:r>
            <a:r>
              <a:rPr kumimoji="0" lang="id-ID"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Kongres Koperasi</a:t>
            </a:r>
            <a:r>
              <a:rPr kumimoji="0" lang="id-ID" b="0" i="0" u="none" strike="noStrike" cap="none" normalizeH="0" baseline="0" dirty="0" smtClean="0">
                <a:ln>
                  <a:noFill/>
                </a:ln>
                <a:effectLst/>
                <a:latin typeface="Calibri" pitchFamily="34" charset="0"/>
                <a:ea typeface="Times New Roman" pitchFamily="18" charset="0"/>
                <a:cs typeface="Arial" pitchFamily="34" charset="0"/>
              </a:rPr>
              <a:t> yang </a:t>
            </a:r>
            <a:r>
              <a:rPr kumimoji="0" lang="id-ID"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pertama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di Tasikmalaya</a:t>
            </a:r>
            <a:r>
              <a:rPr kumimoji="0" lang="en-US" b="0" i="0" u="none" strike="noStrike" cap="none" normalizeH="0" baseline="0" dirty="0" smtClean="0">
                <a:ln>
                  <a:noFill/>
                </a:ln>
                <a:effectLst/>
                <a:latin typeface="Calibri" pitchFamily="34" charset="0"/>
                <a:ea typeface="Times New Roman" pitchFamily="18" charset="0"/>
                <a:cs typeface="Arial" pitchFamily="34" charset="0"/>
              </a:rPr>
              <a:t> yang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kemudian</a:t>
            </a:r>
            <a:r>
              <a:rPr kumimoji="0" lang="en-US" b="0" i="0" u="none" strike="noStrike" cap="none" normalizeH="0" baseline="0" dirty="0" smtClean="0">
                <a:ln>
                  <a:noFill/>
                </a:ln>
                <a:effectLst/>
                <a:latin typeface="Calibri" pitchFamily="34" charset="0"/>
                <a:ea typeface="Times New Roman" pitchFamily="18" charset="0"/>
                <a:cs typeface="Arial" pitchFamily="34" charset="0"/>
              </a:rPr>
              <a:t>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ditetapkan sebagai </a:t>
            </a:r>
            <a:r>
              <a:rPr kumimoji="0" lang="id-ID"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Hari Koperasi Indonesia</a:t>
            </a:r>
            <a:r>
              <a:rPr kumimoji="0" lang="id-ID" b="0" i="0" u="none" strike="noStrike" cap="none" normalizeH="0" baseline="0" dirty="0" smtClean="0">
                <a:ln>
                  <a:noFill/>
                </a:ln>
                <a:effectLst/>
                <a:latin typeface="Calibri" pitchFamily="34" charset="0"/>
                <a:ea typeface="Times New Roman" pitchFamily="18" charset="0"/>
                <a:cs typeface="Arial" pitchFamily="34" charset="0"/>
              </a:rPr>
              <a:t>.</a:t>
            </a:r>
            <a:endParaRPr kumimoji="0" lang="id-ID"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1960</a:t>
            </a:r>
            <a:r>
              <a:rPr kumimoji="0" lang="en-US" b="1" i="0" u="none" strike="noStrike" cap="none" normalizeH="0" baseline="0" dirty="0" smtClean="0">
                <a:ln>
                  <a:noFill/>
                </a:ln>
                <a:effectLst/>
                <a:latin typeface="Calibri" pitchFamily="34" charset="0"/>
                <a:ea typeface="Times New Roman" pitchFamily="18" charset="0"/>
                <a:cs typeface="Arial" pitchFamily="34" charset="0"/>
              </a:rPr>
              <a:t>,</a:t>
            </a:r>
            <a:r>
              <a:rPr kumimoji="0" lang="id-ID" b="0" i="0" u="none" strike="noStrike" cap="none" normalizeH="0" baseline="0" dirty="0" smtClean="0">
                <a:ln>
                  <a:noFill/>
                </a:ln>
                <a:effectLst/>
                <a:latin typeface="Calibri" pitchFamily="34" charset="0"/>
                <a:ea typeface="Times New Roman" pitchFamily="18" charset="0"/>
                <a:cs typeface="Arial" pitchFamily="34" charset="0"/>
              </a:rPr>
              <a:t> Pemerintah mengeluarkan Peraturan Pemerintah No. 140 tentang Penyaluran Bahan Pokok dan menugaskan koperasi sebagai pelaksananya.</a:t>
            </a:r>
            <a:endParaRPr kumimoji="0" lang="id-ID"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1961</a:t>
            </a:r>
            <a:r>
              <a:rPr kumimoji="0" lang="id-ID" b="0" i="0" u="none" strike="noStrike" cap="none" normalizeH="0" baseline="0" dirty="0" smtClean="0">
                <a:ln>
                  <a:noFill/>
                </a:ln>
                <a:effectLst/>
                <a:latin typeface="Calibri" pitchFamily="34" charset="0"/>
                <a:ea typeface="Times New Roman" pitchFamily="18" charset="0"/>
                <a:cs typeface="Arial" pitchFamily="34" charset="0"/>
              </a:rPr>
              <a:t>, diselenggarakan Musyawarah Nasional Koperasi I (Munaskop I) di Surabaya untuk melaksanakan prinsip Demokrasi Terpimpin dan Ekonomi Terpimpin.</a:t>
            </a:r>
            <a:endParaRPr kumimoji="0" lang="id-ID" b="0" i="0" u="none" strike="noStrike" cap="none" normalizeH="0" baseline="0" dirty="0" smtClean="0">
              <a:ln>
                <a:noFill/>
              </a:ln>
              <a:effectLst/>
              <a:latin typeface="Calibri" pitchFamily="34" charset="0"/>
              <a:cs typeface="Arial" pitchFamily="34" charset="0"/>
            </a:endParaRPr>
          </a:p>
          <a:p>
            <a:pPr marL="0" marR="0" lvl="0" indent="0" algn="justLow" defTabSz="914400" rtl="0" eaLnBrk="0" fontAlgn="base" latinLnBrk="0" hangingPunct="0">
              <a:lnSpc>
                <a:spcPct val="100000"/>
              </a:lnSpc>
              <a:spcBef>
                <a:spcPts val="1200"/>
              </a:spcBef>
              <a:spcAft>
                <a:spcPct val="0"/>
              </a:spcAft>
              <a:buClrTx/>
              <a:buSzTx/>
              <a:buFontTx/>
              <a:buNone/>
              <a:tabLst>
                <a:tab pos="269875" algn="l"/>
              </a:tabLst>
            </a:pPr>
            <a:r>
              <a:rPr kumimoji="0" lang="id-ID"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1965</a:t>
            </a:r>
            <a:r>
              <a:rPr kumimoji="0" lang="id-ID" b="1" i="0" u="none" strike="noStrike" cap="none" normalizeH="0" baseline="0" dirty="0" smtClean="0">
                <a:ln>
                  <a:noFill/>
                </a:ln>
                <a:effectLst/>
                <a:latin typeface="Calibri" pitchFamily="34" charset="0"/>
                <a:ea typeface="Calibri" pitchFamily="34" charset="0"/>
                <a:cs typeface="Arial" pitchFamily="34" charset="0"/>
              </a:rPr>
              <a:t>,</a:t>
            </a:r>
            <a:r>
              <a:rPr kumimoji="0" lang="id-ID" b="0" i="0" u="none" strike="noStrike" cap="none" normalizeH="0" baseline="0" dirty="0" smtClean="0">
                <a:ln>
                  <a:noFill/>
                </a:ln>
                <a:effectLst/>
                <a:latin typeface="Calibri" pitchFamily="34" charset="0"/>
                <a:ea typeface="Calibri" pitchFamily="34" charset="0"/>
                <a:cs typeface="Arial" pitchFamily="34" charset="0"/>
              </a:rPr>
              <a:t> Pemerintah mengeluarkan</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Undang-undang No. 14 th. 1965, dimana prinsip NASAKOM (Nasionalis, Sosialis dan Komunis) diterapkan di Koperasi. Tahun ini juga dilaksanakan Munaskop II di Jakarta. yang pada dasarnya merupakan ajang legitiminasi terhadap masuknya kekuatan- kekuatan politik di dalam koperasi sebagaimana diatur oleh UU Perkoperasian tersebut. Dalam kesempatan tersebut, juga diputuskan bahwa KOKSI  (Kesatuan</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Organisasi</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Koperasi</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Seluruh</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Indonesia)</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Calibri" pitchFamily="34" charset="0"/>
                <a:cs typeface="Arial" pitchFamily="34" charset="0"/>
              </a:rPr>
              <a:t>Menyatakan keluar dari keanggotaan ICA</a:t>
            </a:r>
            <a:r>
              <a:rPr kumimoji="0" lang="en-US" b="0" i="0" u="none" strike="noStrike" cap="none" normalizeH="0" baseline="0" dirty="0" smtClean="0">
                <a:ln>
                  <a:noFill/>
                </a:ln>
                <a:effectLst/>
                <a:latin typeface="Calibri" pitchFamily="34" charset="0"/>
                <a:ea typeface="Calibri" pitchFamily="34" charset="0"/>
                <a:cs typeface="Arial" pitchFamily="34" charset="0"/>
              </a:rPr>
              <a:t>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(International Cooperative Alliance)</a:t>
            </a:r>
            <a:r>
              <a:rPr kumimoji="0" lang="id-ID" b="0" i="0" u="none" strike="noStrike" cap="none" normalizeH="0" baseline="0" dirty="0" smtClean="0">
                <a:ln>
                  <a:noFill/>
                </a:ln>
                <a:effectLst/>
                <a:latin typeface="Calibri" pitchFamily="34" charset="0"/>
                <a:ea typeface="Calibri" pitchFamily="34" charset="0"/>
                <a:cs typeface="Arial" pitchFamily="34" charset="0"/>
              </a:rPr>
              <a:t>.</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lvl="0" fontAlgn="base">
              <a:spcBef>
                <a:spcPts val="1200"/>
              </a:spcBef>
              <a:spcAft>
                <a:spcPct val="0"/>
              </a:spcAft>
              <a:tabLst>
                <a:tab pos="269875" algn="l"/>
              </a:tabLst>
            </a:pPr>
            <a:r>
              <a:rPr kumimoji="0" lang="id-ID"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1967</a:t>
            </a:r>
            <a:r>
              <a:rPr kumimoji="0" lang="id-ID" b="1" i="0" u="none" strike="noStrike" cap="none" normalizeH="0" baseline="0" dirty="0" smtClean="0">
                <a:ln>
                  <a:noFill/>
                </a:ln>
                <a:effectLst/>
                <a:latin typeface="Calibri" pitchFamily="34" charset="0"/>
                <a:ea typeface="Times New Roman" pitchFamily="18" charset="0"/>
                <a:cs typeface="Arial" pitchFamily="34" charset="0"/>
              </a:rPr>
              <a:t>,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Pemerintah mengeluarkan Undang-undang No. 12 tahun 1967 tentang Pokok-pokok Perkoperasian</a:t>
            </a:r>
            <a:r>
              <a:rPr kumimoji="0" lang="en-US" b="0" i="0" u="none" strike="noStrike" cap="none" normalizeH="0" baseline="0" dirty="0" smtClean="0">
                <a:ln>
                  <a:noFill/>
                </a:ln>
                <a:effectLst/>
                <a:latin typeface="Calibri" pitchFamily="34" charset="0"/>
                <a:ea typeface="Times New Roman" pitchFamily="18" charset="0"/>
                <a:cs typeface="Arial" pitchFamily="34" charset="0"/>
              </a:rPr>
              <a:t>. </a:t>
            </a:r>
            <a:endParaRPr kumimoji="0" lang="id-ID" b="0" i="0" u="none" strike="noStrike" cap="none" normalizeH="0" baseline="0" dirty="0" smtClean="0">
              <a:ln>
                <a:noFill/>
              </a:ln>
              <a:effectLst/>
              <a:latin typeface="Calibri" pitchFamily="34" charset="0"/>
              <a:cs typeface="Arial" pitchFamily="34" charset="0"/>
            </a:endParaRPr>
          </a:p>
          <a:p>
            <a:pPr lvl="0" eaLnBrk="0" fontAlgn="base" hangingPunct="0">
              <a:spcBef>
                <a:spcPts val="1200"/>
              </a:spcBef>
              <a:spcAft>
                <a:spcPct val="0"/>
              </a:spcAft>
              <a:tabLst>
                <a:tab pos="269875" algn="l"/>
              </a:tabLst>
            </a:pPr>
            <a:r>
              <a:rPr kumimoji="0" lang="en-US"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1992</a:t>
            </a:r>
            <a:r>
              <a:rPr kumimoji="0" lang="en-US" b="1" i="0" u="none" strike="noStrike" cap="none" normalizeH="0" baseline="0" dirty="0" smtClean="0">
                <a:ln>
                  <a:noFill/>
                </a:ln>
                <a:effectLst/>
                <a:latin typeface="Calibri" pitchFamily="34" charset="0"/>
                <a:ea typeface="Times New Roman" pitchFamily="18" charset="0"/>
                <a:cs typeface="Arial" pitchFamily="34" charset="0"/>
              </a:rPr>
              <a:t>,</a:t>
            </a:r>
            <a:r>
              <a:rPr kumimoji="0" lang="en-US" b="0" i="0" u="none" strike="noStrike" cap="none" normalizeH="0" baseline="0" dirty="0" smtClean="0">
                <a:ln>
                  <a:noFill/>
                </a:ln>
                <a:effectLst/>
                <a:latin typeface="Calibri" pitchFamily="34" charset="0"/>
                <a:ea typeface="Times New Roman" pitchFamily="18" charset="0"/>
                <a:cs typeface="Arial" pitchFamily="34" charset="0"/>
              </a:rPr>
              <a:t> Pemerintah mengeluarkan </a:t>
            </a:r>
            <a:r>
              <a:rPr kumimoji="0" lang="id-ID" b="0" i="0" u="none" strike="noStrike" cap="none" normalizeH="0" baseline="0" dirty="0" smtClean="0">
                <a:ln>
                  <a:noFill/>
                </a:ln>
                <a:effectLst/>
                <a:latin typeface="Calibri" pitchFamily="34" charset="0"/>
                <a:ea typeface="Times New Roman" pitchFamily="18" charset="0"/>
                <a:cs typeface="Arial" pitchFamily="34" charset="0"/>
              </a:rPr>
              <a:t>UU no. 25 tahun 1992 tentang Perkoperasian</a:t>
            </a:r>
            <a:r>
              <a:rPr kumimoji="0" lang="en-US" b="0" i="0" u="none" strike="noStrike" cap="none" normalizeH="0" baseline="0" dirty="0" smtClean="0">
                <a:ln>
                  <a:noFill/>
                </a:ln>
                <a:effectLst/>
                <a:latin typeface="Calibri" pitchFamily="34" charset="0"/>
                <a:ea typeface="Times New Roman" pitchFamily="18" charset="0"/>
                <a:cs typeface="Arial" pitchFamily="34" charset="0"/>
              </a:rPr>
              <a:t> dimana isinya mengganti/merevisi UU No. 12 tahun 1967</a:t>
            </a:r>
            <a:r>
              <a:rPr kumimoji="0" lang="id-ID" b="0" i="0" u="none" strike="noStrike" cap="none" normalizeH="0" baseline="0" dirty="0" smtClean="0">
                <a:ln>
                  <a:noFill/>
                </a:ln>
                <a:effectLst/>
                <a:latin typeface="Calibri" pitchFamily="34" charset="0"/>
                <a:ea typeface="Times New Roman" pitchFamily="18" charset="0"/>
                <a:cs typeface="Arial" pitchFamily="34" charset="0"/>
              </a:rPr>
              <a:t>.</a:t>
            </a:r>
            <a:endParaRPr kumimoji="0" lang="id-ID" b="0" i="0" u="none" strike="noStrike" cap="none" normalizeH="0" baseline="0" dirty="0" smtClean="0">
              <a:ln>
                <a:noFill/>
              </a:ln>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p Perindustr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 Perindustrian</Template>
  <TotalTime>410</TotalTime>
  <Words>784</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Dep Perindustrian</vt:lpstr>
      <vt:lpstr>BAB I SEJARAH KOPERASI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2K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 RESUME KONSEP, ALIRAN, dan SEJARAH KOPERASI</dc:title>
  <dc:creator>wawan opas</dc:creator>
  <cp:lastModifiedBy>Lia Yulianti</cp:lastModifiedBy>
  <cp:revision>27</cp:revision>
  <dcterms:created xsi:type="dcterms:W3CDTF">2011-06-26T07:30:16Z</dcterms:created>
  <dcterms:modified xsi:type="dcterms:W3CDTF">2020-03-25T13:47:23Z</dcterms:modified>
</cp:coreProperties>
</file>