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91" r:id="rId5"/>
    <p:sldId id="260" r:id="rId6"/>
    <p:sldId id="261" r:id="rId7"/>
    <p:sldId id="263" r:id="rId8"/>
    <p:sldId id="264" r:id="rId9"/>
    <p:sldId id="265" r:id="rId10"/>
    <p:sldId id="272" r:id="rId11"/>
    <p:sldId id="273" r:id="rId12"/>
    <p:sldId id="276" r:id="rId13"/>
    <p:sldId id="274" r:id="rId14"/>
    <p:sldId id="275" r:id="rId15"/>
    <p:sldId id="271" r:id="rId16"/>
    <p:sldId id="262" r:id="rId17"/>
    <p:sldId id="286" r:id="rId18"/>
    <p:sldId id="287" r:id="rId19"/>
    <p:sldId id="267" r:id="rId20"/>
    <p:sldId id="293" r:id="rId21"/>
    <p:sldId id="269" r:id="rId22"/>
    <p:sldId id="268" r:id="rId23"/>
    <p:sldId id="290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36" autoAdjust="0"/>
  </p:normalViewPr>
  <p:slideViewPr>
    <p:cSldViewPr>
      <p:cViewPr varScale="1">
        <p:scale>
          <a:sx n="39" d="100"/>
          <a:sy n="3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0645B-11E5-408C-9340-D0DBF3FD6A2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DE672-4381-47BF-B6BA-D0D621ECD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2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Mikroprosesor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suatu unit </a:t>
            </a:r>
            <a:r>
              <a:rPr lang="en-US" dirty="0" err="1"/>
              <a:t>pemroses</a:t>
            </a:r>
            <a:r>
              <a:rPr lang="en-US" dirty="0"/>
              <a:t> yang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, IO, dan peripheral lainnya.</a:t>
            </a:r>
          </a:p>
          <a:p>
            <a:r>
              <a:rPr lang="en-US" b="1" dirty="0"/>
              <a:t>Mikrokontroler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mikroprosesor</a:t>
            </a:r>
            <a:r>
              <a:rPr lang="en-US" dirty="0"/>
              <a:t> yang telah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, IO, dan peripheral dalam </a:t>
            </a:r>
            <a:r>
              <a:rPr lang="en-US" b="1" dirty="0"/>
              <a:t>satu chip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DE672-4381-47BF-B6BA-D0D621ECD8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30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0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3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3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4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2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3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84E8-B2AF-43B0-8CE7-B3ACBC2B539B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7225-F4FF-42BF-A44F-EE8C08AB1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7055380" cy="1400530"/>
          </a:xfrm>
        </p:spPr>
        <p:txBody>
          <a:bodyPr/>
          <a:lstStyle/>
          <a:p>
            <a:r>
              <a:rPr lang="en-US" b="1" dirty="0"/>
              <a:t>SISTEM MIKROKONTROLER</a:t>
            </a:r>
          </a:p>
        </p:txBody>
      </p:sp>
      <p:pic>
        <p:nvPicPr>
          <p:cNvPr id="1026" name="Picture 2" descr="Atmel AV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690" y="914400"/>
            <a:ext cx="5943600" cy="219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dirty="0"/>
              <a:t>PERTEMUAN </a:t>
            </a:r>
            <a:r>
              <a:rPr lang="en-US" dirty="0"/>
              <a:t>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112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penanganannya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murah</a:t>
            </a:r>
            <a:endParaRPr lang="en-US" dirty="0"/>
          </a:p>
          <a:p>
            <a:pPr marL="800100" indent="-457200">
              <a:buFont typeface="Wingdings" pitchFamily="2" charset="2"/>
              <a:buChar char="Ø"/>
            </a:pPr>
            <a:r>
              <a:rPr lang="en-US" dirty="0" err="1"/>
              <a:t>Kecepatan</a:t>
            </a:r>
            <a:r>
              <a:rPr lang="en-US" dirty="0"/>
              <a:t>, </a:t>
            </a:r>
            <a:r>
              <a:rPr lang="en-US" dirty="0" err="1"/>
              <a:t>kemasan</a:t>
            </a:r>
            <a:r>
              <a:rPr lang="en-US" dirty="0"/>
              <a:t>,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RAM </a:t>
            </a:r>
            <a:r>
              <a:rPr lang="en-US" dirty="0" err="1"/>
              <a:t>dan</a:t>
            </a:r>
            <a:r>
              <a:rPr lang="en-US" dirty="0"/>
              <a:t> ROM </a:t>
            </a:r>
            <a:r>
              <a:rPr lang="en-US" dirty="0" err="1"/>
              <a:t>didalam</a:t>
            </a:r>
            <a:r>
              <a:rPr lang="en-US" dirty="0"/>
              <a:t> Chip</a:t>
            </a:r>
          </a:p>
          <a:p>
            <a:pPr marL="800100" indent="-457200">
              <a:buFont typeface="Wingdings" pitchFamily="2" charset="2"/>
              <a:buChar char="Ø"/>
            </a:pPr>
            <a:r>
              <a:rPr lang="en-US" dirty="0" err="1"/>
              <a:t>Jumlah</a:t>
            </a:r>
            <a:r>
              <a:rPr lang="en-US" dirty="0"/>
              <a:t> pin I/O </a:t>
            </a:r>
            <a:r>
              <a:rPr lang="en-US" dirty="0" err="1"/>
              <a:t>dan</a:t>
            </a:r>
            <a:r>
              <a:rPr lang="en-US" dirty="0"/>
              <a:t> timer</a:t>
            </a:r>
          </a:p>
          <a:p>
            <a:pPr marL="800100" indent="-457200">
              <a:buFont typeface="Wingdings" pitchFamily="2" charset="2"/>
              <a:buChar char="Ø"/>
            </a:pP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pPr marL="800100" indent="-457200">
              <a:buFont typeface="Wingdings" pitchFamily="2" charset="2"/>
              <a:buChar char="Ø"/>
            </a:pPr>
            <a:r>
              <a:rPr lang="en-US" dirty="0" err="1"/>
              <a:t>Harga</a:t>
            </a:r>
            <a:r>
              <a:rPr lang="en-US" dirty="0"/>
              <a:t> per unit</a:t>
            </a:r>
          </a:p>
        </p:txBody>
      </p:sp>
    </p:spTree>
    <p:extLst>
      <p:ext uri="{BB962C8B-B14F-4D97-AF65-F5344CB8AC3E}">
        <p14:creationId xmlns:p14="http://schemas.microsoft.com/office/powerpoint/2010/main" val="393119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assembler, debugger, compiler, emulator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  <a:p>
            <a:r>
              <a:rPr lang="en-US" dirty="0" err="1"/>
              <a:t>Ketersediaan</a:t>
            </a:r>
            <a:r>
              <a:rPr lang="en-US" dirty="0"/>
              <a:t> yang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88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Arsitektur</a:t>
            </a:r>
            <a:r>
              <a:rPr lang="en-US" b="1" dirty="0"/>
              <a:t> Von Neumann </a:t>
            </a:r>
            <a:br>
              <a:rPr lang="en-US" b="1" dirty="0"/>
            </a:br>
            <a:r>
              <a:rPr lang="en-US" b="1" dirty="0"/>
              <a:t>VS </a:t>
            </a:r>
            <a:r>
              <a:rPr lang="en-US" b="1" dirty="0" err="1"/>
              <a:t>Arsitektur</a:t>
            </a:r>
            <a:r>
              <a:rPr lang="en-US" b="1" dirty="0"/>
              <a:t> Harvard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905000"/>
            <a:ext cx="914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6" name="Rectangle 5"/>
          <p:cNvSpPr/>
          <p:nvPr/>
        </p:nvSpPr>
        <p:spPr>
          <a:xfrm>
            <a:off x="1953768" y="3581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</a:t>
            </a:r>
          </a:p>
        </p:txBody>
      </p:sp>
      <p:sp>
        <p:nvSpPr>
          <p:cNvPr id="7" name="Rectangle 6"/>
          <p:cNvSpPr/>
          <p:nvPr/>
        </p:nvSpPr>
        <p:spPr>
          <a:xfrm>
            <a:off x="7269480" y="41757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I/O</a:t>
            </a:r>
          </a:p>
        </p:txBody>
      </p:sp>
      <p:sp>
        <p:nvSpPr>
          <p:cNvPr id="8" name="Rectangle 7"/>
          <p:cNvSpPr/>
          <p:nvPr/>
        </p:nvSpPr>
        <p:spPr>
          <a:xfrm>
            <a:off x="7250430" y="30662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RAM</a:t>
            </a:r>
          </a:p>
        </p:txBody>
      </p:sp>
      <p:sp>
        <p:nvSpPr>
          <p:cNvPr id="9" name="Rectangle 8"/>
          <p:cNvSpPr/>
          <p:nvPr/>
        </p:nvSpPr>
        <p:spPr>
          <a:xfrm>
            <a:off x="7239000" y="1905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1620" y="1919478"/>
            <a:ext cx="914400" cy="3170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74620" y="1905000"/>
            <a:ext cx="914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RAM </a:t>
            </a:r>
            <a:r>
              <a:rPr lang="en-US" dirty="0" err="1"/>
              <a:t>dan</a:t>
            </a:r>
            <a:r>
              <a:rPr lang="en-US" dirty="0"/>
              <a:t> ROM</a:t>
            </a:r>
          </a:p>
        </p:txBody>
      </p:sp>
      <p:sp>
        <p:nvSpPr>
          <p:cNvPr id="12" name="Left-Right Arrow 11"/>
          <p:cNvSpPr/>
          <p:nvPr/>
        </p:nvSpPr>
        <p:spPr>
          <a:xfrm>
            <a:off x="1676400" y="2334768"/>
            <a:ext cx="96621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953768" y="2577084"/>
            <a:ext cx="484632" cy="97840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6256020" y="4390644"/>
            <a:ext cx="101574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244590" y="211531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6256020" y="3313176"/>
            <a:ext cx="101574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98" y="4632960"/>
            <a:ext cx="28270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Arsitektur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Von Neumann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41620" y="5124450"/>
            <a:ext cx="288798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Arsitektur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Harvard</a:t>
            </a:r>
          </a:p>
        </p:txBody>
      </p:sp>
    </p:spTree>
    <p:extLst>
      <p:ext uri="{BB962C8B-B14F-4D97-AF65-F5344CB8AC3E}">
        <p14:creationId xmlns:p14="http://schemas.microsoft.com/office/powerpoint/2010/main" val="106706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Arsitektur</a:t>
            </a:r>
            <a:r>
              <a:rPr lang="en-US" b="1" dirty="0"/>
              <a:t> Von Neumann </a:t>
            </a:r>
            <a:br>
              <a:rPr lang="en-US" b="1" dirty="0"/>
            </a:br>
            <a:r>
              <a:rPr lang="en-US" b="1" dirty="0"/>
              <a:t>VS </a:t>
            </a:r>
            <a:r>
              <a:rPr lang="en-US" b="1" dirty="0" err="1"/>
              <a:t>Arsitektur</a:t>
            </a:r>
            <a:r>
              <a:rPr lang="en-US" b="1" dirty="0"/>
              <a:t> Harvard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Arsitektur</a:t>
            </a:r>
            <a:r>
              <a:rPr lang="en-US" b="1" dirty="0"/>
              <a:t> Von Neumann</a:t>
            </a:r>
          </a:p>
          <a:p>
            <a:r>
              <a:rPr lang="en-US" dirty="0" err="1"/>
              <a:t>Menggunakan</a:t>
            </a:r>
            <a:r>
              <a:rPr lang="en-US" dirty="0"/>
              <a:t> bus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(RAM </a:t>
            </a:r>
            <a:r>
              <a:rPr lang="en-US" dirty="0" err="1"/>
              <a:t>dan</a:t>
            </a:r>
            <a:r>
              <a:rPr lang="en-US" dirty="0"/>
              <a:t> ROM).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menggunakan</a:t>
            </a:r>
            <a:r>
              <a:rPr lang="en-US" dirty="0"/>
              <a:t> bus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data.</a:t>
            </a:r>
          </a:p>
          <a:p>
            <a:r>
              <a:rPr lang="en-US" dirty="0" err="1"/>
              <a:t>Bandwitdh</a:t>
            </a:r>
            <a:r>
              <a:rPr lang="en-US" dirty="0"/>
              <a:t> program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bandwith</a:t>
            </a:r>
            <a:r>
              <a:rPr lang="en-US" dirty="0"/>
              <a:t> data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data 8 bit </a:t>
            </a:r>
            <a:r>
              <a:rPr lang="en-US" dirty="0" err="1"/>
              <a:t>maka</a:t>
            </a:r>
            <a:r>
              <a:rPr lang="en-US" dirty="0"/>
              <a:t> program </a:t>
            </a:r>
            <a:r>
              <a:rPr lang="en-US" dirty="0" err="1"/>
              <a:t>juga</a:t>
            </a:r>
            <a:r>
              <a:rPr lang="en-US" dirty="0"/>
              <a:t> 8 bit).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Arsitektur</a:t>
            </a:r>
            <a:r>
              <a:rPr lang="en-US" b="1" dirty="0"/>
              <a:t> Von Neumann </a:t>
            </a:r>
            <a:br>
              <a:rPr lang="en-US" b="1" dirty="0"/>
            </a:br>
            <a:r>
              <a:rPr lang="en-US" b="1" dirty="0"/>
              <a:t>VS </a:t>
            </a:r>
            <a:r>
              <a:rPr lang="en-US" b="1" dirty="0" err="1"/>
              <a:t>Arsitektur</a:t>
            </a:r>
            <a:r>
              <a:rPr lang="en-US" b="1" dirty="0"/>
              <a:t> Harvard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Arsitektur</a:t>
            </a:r>
            <a:r>
              <a:rPr lang="en-US" b="1" dirty="0"/>
              <a:t> Harvard</a:t>
            </a:r>
          </a:p>
          <a:p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program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data.</a:t>
            </a:r>
          </a:p>
          <a:p>
            <a:r>
              <a:rPr lang="en-US" dirty="0"/>
              <a:t>User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user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efektifitasnya</a:t>
            </a:r>
            <a:r>
              <a:rPr lang="en-US" dirty="0"/>
              <a:t>.</a:t>
            </a:r>
          </a:p>
          <a:p>
            <a:r>
              <a:rPr lang="en-US" dirty="0" err="1"/>
              <a:t>Pengalamatan</a:t>
            </a:r>
            <a:r>
              <a:rPr lang="en-US" dirty="0"/>
              <a:t> RAM </a:t>
            </a:r>
            <a:r>
              <a:rPr lang="en-US" dirty="0" err="1"/>
              <a:t>dan</a:t>
            </a:r>
            <a:r>
              <a:rPr lang="en-US" dirty="0"/>
              <a:t> ROM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memungkinkan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prosesor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melakukan</a:t>
            </a:r>
            <a:r>
              <a:rPr lang="en-US" dirty="0">
                <a:sym typeface="Wingdings" pitchFamily="2" charset="2"/>
              </a:rPr>
              <a:t> overlapping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menjalankan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instruksi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r>
              <a:rPr lang="en-US" dirty="0" err="1"/>
              <a:t>Mikrokontroller</a:t>
            </a:r>
            <a:r>
              <a:rPr lang="en-US" dirty="0"/>
              <a:t> AVR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harvard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803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/>
              <a:t>BERBAGAI SERI MIKROKONTROLER</a:t>
            </a:r>
            <a:r>
              <a:rPr lang="en-US" sz="3600" b="1" dirty="0"/>
              <a:t> AVR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304068"/>
              </p:ext>
            </p:extLst>
          </p:nvPr>
        </p:nvGraphicFramePr>
        <p:xfrm>
          <a:off x="457198" y="1676400"/>
          <a:ext cx="8163266" cy="3581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1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32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30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2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7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7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75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  Seri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Flash (KBytes)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RAM (Bytes)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EEPROM (KBytes)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Pin I/O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Timer 16-bit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Timer 8-bit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UART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PWM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ADC 10-bit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SPI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ISP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ATmega8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1024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23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6/8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ATmega8535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512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ATmega16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1024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ATmega162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1024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ATmega32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2048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1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32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1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2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1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4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8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1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Ya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ATmega128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128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4096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53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ATtiny12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0.0625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ATtiny2313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128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0.125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ATtiny44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256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0.25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Ya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ATtiny84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512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0.5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12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-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4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8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1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Ya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985" marR="9985" marT="9985" marB="998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76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Mikrokontroler</a:t>
            </a:r>
            <a:r>
              <a:rPr lang="en-US" b="1" dirty="0"/>
              <a:t> AVR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mikrokontroler</a:t>
            </a:r>
            <a:r>
              <a:rPr lang="en-US" dirty="0"/>
              <a:t> 8 bit</a:t>
            </a:r>
          </a:p>
          <a:p>
            <a:pPr lvl="0"/>
            <a:r>
              <a:rPr lang="en-US" dirty="0" err="1"/>
              <a:t>Keluarga</a:t>
            </a:r>
            <a:r>
              <a:rPr lang="en-US" dirty="0"/>
              <a:t> RISC (reduced instruction set computer)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CISC (complex ISC)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CISC </a:t>
            </a:r>
            <a:r>
              <a:rPr lang="en-US" dirty="0" err="1"/>
              <a:t>mikrokontroler</a:t>
            </a:r>
            <a:r>
              <a:rPr lang="en-US" dirty="0"/>
              <a:t> 8 </a:t>
            </a:r>
            <a:r>
              <a:rPr lang="en-US" dirty="0" err="1"/>
              <a:t>bit,akan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2</a:t>
            </a:r>
            <a:r>
              <a:rPr lang="en-US" baseline="30000" dirty="0"/>
              <a:t>8-1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RISC, </a:t>
            </a:r>
            <a:r>
              <a:rPr lang="en-US" dirty="0" err="1"/>
              <a:t>terdapat</a:t>
            </a:r>
            <a:r>
              <a:rPr lang="en-US" dirty="0"/>
              <a:t> &lt; 2</a:t>
            </a:r>
            <a:r>
              <a:rPr lang="en-US" baseline="30000" dirty="0"/>
              <a:t>8-1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resource </a:t>
            </a:r>
            <a:r>
              <a:rPr lang="en-US" dirty="0" err="1"/>
              <a:t>mikro</a:t>
            </a:r>
            <a:endParaRPr lang="en-US" dirty="0"/>
          </a:p>
          <a:p>
            <a:pPr lvl="0"/>
            <a:r>
              <a:rPr lang="en-US" dirty="0"/>
              <a:t>Program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ditempatkan</a:t>
            </a:r>
            <a:r>
              <a:rPr lang="en-US" dirty="0"/>
              <a:t> di memory yang </a:t>
            </a:r>
            <a:r>
              <a:rPr lang="en-US" dirty="0" err="1"/>
              <a:t>berbeda</a:t>
            </a:r>
            <a:r>
              <a:rPr lang="en-US" dirty="0"/>
              <a:t>. Program </a:t>
            </a:r>
            <a:r>
              <a:rPr lang="en-US" dirty="0" err="1"/>
              <a:t>ditempatkan</a:t>
            </a:r>
            <a:r>
              <a:rPr lang="en-US" dirty="0"/>
              <a:t> di </a:t>
            </a:r>
            <a:r>
              <a:rPr lang="en-US" dirty="0" err="1"/>
              <a:t>memori</a:t>
            </a:r>
            <a:r>
              <a:rPr lang="en-US" dirty="0"/>
              <a:t> program, </a:t>
            </a:r>
            <a:r>
              <a:rPr lang="en-US" dirty="0" err="1"/>
              <a:t>sedangkan</a:t>
            </a:r>
            <a:r>
              <a:rPr lang="en-US" dirty="0"/>
              <a:t> data di </a:t>
            </a:r>
            <a:r>
              <a:rPr lang="en-US" dirty="0" err="1"/>
              <a:t>memori</a:t>
            </a:r>
            <a:r>
              <a:rPr lang="en-US" dirty="0"/>
              <a:t> data</a:t>
            </a:r>
          </a:p>
          <a:p>
            <a:pPr lvl="0"/>
            <a:r>
              <a:rPr lang="en-US" dirty="0" err="1"/>
              <a:t>Memori</a:t>
            </a:r>
            <a:r>
              <a:rPr lang="en-US" dirty="0"/>
              <a:t> program </a:t>
            </a:r>
            <a:r>
              <a:rPr lang="en-US" dirty="0" err="1"/>
              <a:t>merupakan</a:t>
            </a:r>
            <a:r>
              <a:rPr lang="en-US" dirty="0"/>
              <a:t> flash memory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dihapus-tulis</a:t>
            </a:r>
            <a:r>
              <a:rPr lang="en-US" dirty="0"/>
              <a:t> </a:t>
            </a:r>
            <a:r>
              <a:rPr lang="en-US" dirty="0" err="1"/>
              <a:t>berkali-kali,bersifat</a:t>
            </a:r>
            <a:r>
              <a:rPr lang="en-US" dirty="0"/>
              <a:t> non-volatile (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catu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Memori</a:t>
            </a:r>
            <a:r>
              <a:rPr lang="en-US" dirty="0"/>
              <a:t> data </a:t>
            </a:r>
            <a:r>
              <a:rPr lang="en-US" dirty="0" err="1"/>
              <a:t>berupa</a:t>
            </a:r>
            <a:r>
              <a:rPr lang="en-US" dirty="0"/>
              <a:t> SRAM (static ram)</a:t>
            </a:r>
          </a:p>
          <a:p>
            <a:pPr lvl="0"/>
            <a:r>
              <a:rPr lang="en-US" dirty="0" err="1"/>
              <a:t>Jenisnya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AT90Sxxxx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AVR </a:t>
            </a:r>
            <a:r>
              <a:rPr lang="en-US" dirty="0" err="1"/>
              <a:t>klasik</a:t>
            </a:r>
            <a:endParaRPr lang="en-US" dirty="0"/>
          </a:p>
          <a:p>
            <a:pPr lvl="1"/>
            <a:r>
              <a:rPr lang="en-US" dirty="0" err="1"/>
              <a:t>ATtiny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AVR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peripheral </a:t>
            </a:r>
            <a:r>
              <a:rPr lang="en-US" dirty="0" err="1"/>
              <a:t>terbatas</a:t>
            </a:r>
            <a:endParaRPr lang="en-US" dirty="0"/>
          </a:p>
          <a:p>
            <a:pPr lvl="1"/>
            <a:r>
              <a:rPr lang="de-DE" dirty="0"/>
              <a:t>ATmega </a:t>
            </a:r>
            <a:r>
              <a:rPr lang="en-US" dirty="0">
                <a:sym typeface="Wingdings"/>
              </a:rPr>
              <a:t></a:t>
            </a:r>
            <a:r>
              <a:rPr lang="de-DE" dirty="0"/>
              <a:t> AVR dengan peripheral lebih komplet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64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AVR Blok </a:t>
            </a:r>
            <a:br>
              <a:rPr lang="en-US" dirty="0"/>
            </a:br>
            <a:r>
              <a:rPr lang="en-US" dirty="0"/>
              <a:t>Diagram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74638"/>
            <a:ext cx="4493419" cy="617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55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726" y="274638"/>
            <a:ext cx="6371794" cy="59432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02904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AVR MCU Architecture</a:t>
            </a:r>
          </a:p>
        </p:txBody>
      </p:sp>
    </p:spTree>
    <p:extLst>
      <p:ext uri="{BB962C8B-B14F-4D97-AF65-F5344CB8AC3E}">
        <p14:creationId xmlns:p14="http://schemas.microsoft.com/office/powerpoint/2010/main" val="3534868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MEMORY MAP</a:t>
            </a:r>
            <a:endParaRPr lang="en-US" dirty="0"/>
          </a:p>
        </p:txBody>
      </p:sp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066800"/>
            <a:ext cx="821075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4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ATURAN PERKULIAHAN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3248"/>
            <a:ext cx="8229599" cy="4272915"/>
          </a:xfrm>
        </p:spPr>
        <p:txBody>
          <a:bodyPr>
            <a:normAutofit/>
          </a:bodyPr>
          <a:lstStyle/>
          <a:p>
            <a:r>
              <a:rPr lang="en-US" sz="2800" dirty="0"/>
              <a:t>3 kali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= </a:t>
            </a:r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id-ID" sz="2800" dirty="0"/>
              <a:t>.</a:t>
            </a:r>
          </a:p>
          <a:p>
            <a:r>
              <a:rPr lang="id-ID" sz="2800" dirty="0"/>
              <a:t>Tugas, kuis, uts dan uas tidak boleh plagiat.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</a:t>
            </a:r>
            <a:r>
              <a:rPr lang="id-ID" sz="2800" b="1" dirty="0">
                <a:solidFill>
                  <a:srgbClr val="FF0000"/>
                </a:solidFill>
              </a:rPr>
              <a:t>Plagiat = 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04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1ABCD-4D85-41CB-B4BB-9DC8B819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68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Memori</a:t>
            </a:r>
            <a:r>
              <a:rPr lang="en-US" b="1" dirty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sz="2800" dirty="0" err="1"/>
              <a:t>Berupa</a:t>
            </a:r>
            <a:r>
              <a:rPr lang="en-US" sz="2800" dirty="0"/>
              <a:t> flash memory (non volatile) yang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dihapus</a:t>
            </a:r>
            <a:r>
              <a:rPr lang="en-US" sz="2800" dirty="0"/>
              <a:t> </a:t>
            </a:r>
            <a:r>
              <a:rPr lang="en-US" sz="2800" dirty="0" err="1"/>
              <a:t>tulis</a:t>
            </a:r>
            <a:r>
              <a:rPr lang="en-US" sz="2800" dirty="0"/>
              <a:t>. </a:t>
            </a:r>
          </a:p>
          <a:p>
            <a:pPr lvl="0"/>
            <a:r>
              <a:rPr lang="en-US" sz="2800" dirty="0"/>
              <a:t>Memory program </a:t>
            </a:r>
            <a:r>
              <a:rPr lang="en-US" sz="2800" dirty="0" err="1"/>
              <a:t>tersusun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word (2 byte)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instruksi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lebar</a:t>
            </a:r>
            <a:r>
              <a:rPr lang="en-US" sz="2800" dirty="0"/>
              <a:t> 16 bit </a:t>
            </a:r>
            <a:r>
              <a:rPr lang="en-US" sz="2800" dirty="0" err="1"/>
              <a:t>atau</a:t>
            </a:r>
            <a:r>
              <a:rPr lang="en-US" sz="2800" dirty="0"/>
              <a:t> 32 bit. </a:t>
            </a:r>
          </a:p>
          <a:p>
            <a:pPr lvl="0"/>
            <a:r>
              <a:rPr lang="en-US" sz="2800" dirty="0"/>
              <a:t>ATmega32 </a:t>
            </a:r>
            <a:r>
              <a:rPr lang="en-US" sz="2800" dirty="0" err="1"/>
              <a:t>memiliki</a:t>
            </a:r>
            <a:r>
              <a:rPr lang="en-US" sz="2800" dirty="0"/>
              <a:t> 16KWord flash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alamat</a:t>
            </a:r>
            <a:r>
              <a:rPr lang="en-US" sz="2800" dirty="0"/>
              <a:t> 0x0000 </a:t>
            </a:r>
            <a:r>
              <a:rPr lang="en-US" sz="2800" dirty="0" err="1"/>
              <a:t>sampai</a:t>
            </a:r>
            <a:r>
              <a:rPr lang="en-US" sz="2800" dirty="0"/>
              <a:t> 0x3FFF. Flash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dialamati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program counter (PC)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524000"/>
            <a:ext cx="2611594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66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322"/>
            <a:ext cx="38100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 </a:t>
            </a:r>
            <a:r>
              <a:rPr lang="en-US" b="1" dirty="0" err="1"/>
              <a:t>Memori</a:t>
            </a:r>
            <a:r>
              <a:rPr lang="en-US" b="1" dirty="0"/>
              <a:t> program</a:t>
            </a:r>
            <a:r>
              <a:rPr lang="en-US" dirty="0"/>
              <a:t> : </a:t>
            </a:r>
            <a:r>
              <a:rPr lang="en-US" dirty="0" err="1"/>
              <a:t>berupa</a:t>
            </a:r>
            <a:r>
              <a:rPr lang="en-US" dirty="0"/>
              <a:t> memory volatile (RAM) yang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</a:t>
            </a:r>
          </a:p>
          <a:p>
            <a:pPr marL="685800" lvl="0">
              <a:buFont typeface="Wingdings" pitchFamily="2" charset="2"/>
              <a:buChar char="ü"/>
            </a:pPr>
            <a:r>
              <a:rPr lang="en-US" dirty="0"/>
              <a:t>32 register General purpose (</a:t>
            </a:r>
            <a:r>
              <a:rPr lang="en-US" dirty="0" err="1"/>
              <a:t>alamat</a:t>
            </a:r>
            <a:r>
              <a:rPr lang="en-US" dirty="0"/>
              <a:t> 0x00 </a:t>
            </a:r>
            <a:r>
              <a:rPr lang="en-US" dirty="0" err="1"/>
              <a:t>sampai</a:t>
            </a:r>
            <a:r>
              <a:rPr lang="en-US" dirty="0"/>
              <a:t> 0x1F)</a:t>
            </a:r>
          </a:p>
          <a:p>
            <a:pPr marL="685800" lvl="0">
              <a:buFont typeface="Wingdings" pitchFamily="2" charset="2"/>
              <a:buChar char="ü"/>
            </a:pPr>
            <a:r>
              <a:rPr lang="de-DE" dirty="0"/>
              <a:t>64 register I/O (alamat 0x20 sampai 0x5F) </a:t>
            </a:r>
            <a:r>
              <a:rPr lang="en-US" dirty="0">
                <a:sym typeface="Wingdings"/>
              </a:rPr>
              <a:t></a:t>
            </a:r>
            <a:r>
              <a:rPr lang="de-DE" dirty="0"/>
              <a:t> register yang digunakan untuk mengatur fungsi beberapa peripheral mikrokontroler</a:t>
            </a:r>
            <a:endParaRPr lang="en-US" dirty="0"/>
          </a:p>
          <a:p>
            <a:pPr marL="685800">
              <a:buFont typeface="Wingdings" pitchFamily="2" charset="2"/>
              <a:buChar char="ü"/>
            </a:pPr>
            <a:r>
              <a:rPr lang="de-DE" dirty="0"/>
              <a:t>2KBytes SRAM internal (alamat 0x60 sampai 0x85F)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575" y="1600200"/>
            <a:ext cx="4403558" cy="386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7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 Purpose Register (GPR)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1417638"/>
            <a:ext cx="6896415" cy="460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99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AVR status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Status register </a:t>
            </a:r>
            <a:r>
              <a:rPr lang="en-US" dirty="0" err="1"/>
              <a:t>merupakan</a:t>
            </a:r>
            <a:r>
              <a:rPr lang="en-US" dirty="0"/>
              <a:t> register 8-bit.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flag register. </a:t>
            </a:r>
          </a:p>
          <a:p>
            <a:r>
              <a:rPr lang="en-US" dirty="0"/>
              <a:t>Bit C,Z,N,V,S , </a:t>
            </a:r>
            <a:r>
              <a:rPr lang="en-US" dirty="0" err="1"/>
              <a:t>dan</a:t>
            </a:r>
            <a:r>
              <a:rPr lang="en-US" dirty="0"/>
              <a:t> H </a:t>
            </a:r>
            <a:r>
              <a:rPr lang="en-US" dirty="0" err="1"/>
              <a:t>dinamakan</a:t>
            </a:r>
            <a:r>
              <a:rPr lang="en-US" dirty="0"/>
              <a:t> conditional flags,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conditional flags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kondisional</a:t>
            </a:r>
            <a:r>
              <a:rPr lang="en-US" dirty="0"/>
              <a:t> (jump).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91000"/>
            <a:ext cx="56007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454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AVR status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C,</a:t>
            </a:r>
            <a:r>
              <a:rPr lang="en-US" b="1" dirty="0">
                <a:effectLst/>
              </a:rPr>
              <a:t> the carry flag</a:t>
            </a:r>
            <a:endParaRPr lang="en-US" dirty="0">
              <a:effectLst/>
            </a:endParaRPr>
          </a:p>
          <a:p>
            <a:pPr indent="0">
              <a:buNone/>
            </a:pPr>
            <a:r>
              <a:rPr lang="en-US" dirty="0"/>
              <a:t>Flag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carry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bit D7. Flag bit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8-bit.</a:t>
            </a:r>
          </a:p>
          <a:p>
            <a:r>
              <a:rPr lang="en-US" b="1" dirty="0">
                <a:effectLst/>
              </a:rPr>
              <a:t>Z, the zero flag</a:t>
            </a:r>
            <a:endParaRPr lang="en-US" dirty="0"/>
          </a:p>
          <a:p>
            <a:pPr indent="0">
              <a:buNone/>
            </a:pPr>
            <a:r>
              <a:rPr lang="en-US" dirty="0"/>
              <a:t>Zero flag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dari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aritmetik</a:t>
            </a:r>
            <a:r>
              <a:rPr lang="en-US" dirty="0"/>
              <a:t>. Jika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maka Z = 1. jika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maka Z = 0. Flag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perulangan</a:t>
            </a:r>
            <a:r>
              <a:rPr lang="en-US" dirty="0"/>
              <a:t> (loop).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77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AVR status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effectLst/>
              </a:rPr>
              <a:t>N, the negative flag</a:t>
            </a:r>
            <a:endParaRPr lang="en-US" dirty="0">
              <a:effectLst/>
            </a:endParaRPr>
          </a:p>
          <a:p>
            <a:pPr indent="0">
              <a:buNone/>
            </a:pP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signed numbers (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 </a:t>
            </a:r>
            <a:r>
              <a:rPr lang="en-US" dirty="0" err="1"/>
              <a:t>menggunakan</a:t>
            </a:r>
            <a:r>
              <a:rPr lang="en-US" dirty="0"/>
              <a:t> D7 </a:t>
            </a:r>
            <a:r>
              <a:rPr lang="en-US" dirty="0" err="1"/>
              <a:t>sebagai</a:t>
            </a:r>
            <a:r>
              <a:rPr lang="en-US" dirty="0"/>
              <a:t> bit </a:t>
            </a:r>
            <a:r>
              <a:rPr lang="en-US" dirty="0" err="1"/>
              <a:t>penanda</a:t>
            </a:r>
            <a:r>
              <a:rPr lang="en-US" dirty="0"/>
              <a:t>. Negative flag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bit D7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N = 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bit D7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N =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. Bit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 flag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.</a:t>
            </a:r>
          </a:p>
          <a:p>
            <a:r>
              <a:rPr lang="en-US" b="1" dirty="0">
                <a:effectLst/>
              </a:rPr>
              <a:t>V, the overflow flag</a:t>
            </a:r>
            <a:endParaRPr lang="en-US" dirty="0">
              <a:effectLst/>
            </a:endParaRPr>
          </a:p>
          <a:p>
            <a:pPr indent="0">
              <a:buNone/>
            </a:pPr>
            <a:r>
              <a:rPr lang="en-US" dirty="0"/>
              <a:t>Flag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mengakibatkan</a:t>
            </a:r>
            <a:r>
              <a:rPr lang="en-US" dirty="0"/>
              <a:t> bit yang paling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melampaui</a:t>
            </a:r>
            <a:r>
              <a:rPr lang="en-US" dirty="0"/>
              <a:t> bit </a:t>
            </a:r>
            <a:r>
              <a:rPr lang="en-US" dirty="0" err="1"/>
              <a:t>penanda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, carry flag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aritmetik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non </a:t>
            </a:r>
            <a:r>
              <a:rPr lang="en-US" dirty="0" err="1"/>
              <a:t>negatif</a:t>
            </a:r>
            <a:r>
              <a:rPr lang="en-US" dirty="0"/>
              <a:t> (unsigned number)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overflow flag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(signed number).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80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AVR status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effectLst/>
              </a:rPr>
              <a:t>S, the sign bit</a:t>
            </a:r>
            <a:endParaRPr lang="en-US" dirty="0">
              <a:effectLst/>
            </a:endParaRPr>
          </a:p>
          <a:p>
            <a:pPr indent="0">
              <a:buNone/>
            </a:pPr>
            <a:r>
              <a:rPr lang="en-US" dirty="0"/>
              <a:t>Flag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Esklusif</a:t>
            </a:r>
            <a:r>
              <a:rPr lang="en-US" dirty="0"/>
              <a:t>-Or </a:t>
            </a:r>
            <a:r>
              <a:rPr lang="en-US" dirty="0" err="1"/>
              <a:t>antara</a:t>
            </a:r>
            <a:r>
              <a:rPr lang="en-US" dirty="0"/>
              <a:t> flag N </a:t>
            </a:r>
            <a:r>
              <a:rPr lang="en-US" dirty="0" err="1"/>
              <a:t>dan</a:t>
            </a:r>
            <a:r>
              <a:rPr lang="en-US" dirty="0"/>
              <a:t> V.</a:t>
            </a:r>
          </a:p>
          <a:p>
            <a:r>
              <a:rPr lang="en-US" b="1" dirty="0">
                <a:effectLst/>
              </a:rPr>
              <a:t>H, Half carry flag</a:t>
            </a:r>
            <a:endParaRPr lang="en-US" dirty="0">
              <a:effectLst/>
            </a:endParaRPr>
          </a:p>
          <a:p>
            <a:pPr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carry </a:t>
            </a:r>
            <a:r>
              <a:rPr lang="en-US" dirty="0" err="1"/>
              <a:t>dari</a:t>
            </a:r>
            <a:r>
              <a:rPr lang="en-US" dirty="0"/>
              <a:t> D3 </a:t>
            </a:r>
            <a:r>
              <a:rPr lang="en-US" dirty="0" err="1"/>
              <a:t>ke</a:t>
            </a:r>
            <a:r>
              <a:rPr lang="en-US" dirty="0"/>
              <a:t> D4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ADD </a:t>
            </a:r>
            <a:r>
              <a:rPr lang="en-US" dirty="0" err="1"/>
              <a:t>atau</a:t>
            </a:r>
            <a:r>
              <a:rPr lang="en-US" dirty="0"/>
              <a:t> SUB, </a:t>
            </a:r>
            <a:r>
              <a:rPr lang="en-US" dirty="0" err="1"/>
              <a:t>maka</a:t>
            </a:r>
            <a:r>
              <a:rPr lang="en-US" dirty="0"/>
              <a:t> bit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diset</a:t>
            </a:r>
            <a:r>
              <a:rPr lang="en-US" dirty="0"/>
              <a:t>;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dikosongkan</a:t>
            </a:r>
            <a:r>
              <a:rPr lang="en-US" dirty="0"/>
              <a:t>. Flag bit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aritmetik</a:t>
            </a:r>
            <a:r>
              <a:rPr lang="en-US" dirty="0"/>
              <a:t> BCD (binary code decimal).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mikroprosesor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AC Flag (Auxiliary Carry flag).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97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61026"/>
            <a:ext cx="6391495" cy="400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414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90700"/>
            <a:ext cx="6862146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23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PENILAIAN TEORI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069172"/>
              </p:ext>
            </p:extLst>
          </p:nvPr>
        </p:nvGraphicFramePr>
        <p:xfrm>
          <a:off x="1676400" y="2209800"/>
          <a:ext cx="48006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726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Komponen</a:t>
                      </a:r>
                      <a:r>
                        <a:rPr lang="id-ID" baseline="0" dirty="0"/>
                        <a:t> Penilaian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Porsi</a:t>
                      </a:r>
                      <a:r>
                        <a:rPr lang="id-ID" baseline="0" dirty="0"/>
                        <a:t> terhadap NA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QUIZ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60</a:t>
                      </a:r>
                      <a:r>
                        <a:rPr lang="id-ID" sz="28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26">
                <a:tc>
                  <a:txBody>
                    <a:bodyPr/>
                    <a:lstStyle/>
                    <a:p>
                      <a:r>
                        <a:rPr lang="id-ID" sz="2800" dirty="0"/>
                        <a:t>UAS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40</a:t>
                      </a:r>
                      <a:r>
                        <a:rPr lang="id-ID" sz="28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3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Penilaian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8288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NILAI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INDEKS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80&lt;=NA&lt;=100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68&lt;=NA&lt;=79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56&lt;=NA&lt;=67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45&lt;=NA&lt;=55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0&lt;=NA&lt;=44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14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BUKU ACUAN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Syahrul, 2012. Mikrokontroller AVR ATMega85325, </a:t>
            </a:r>
            <a:r>
              <a:rPr lang="en-US" dirty="0" err="1"/>
              <a:t>Informatika</a:t>
            </a:r>
            <a:r>
              <a:rPr lang="en-US" dirty="0"/>
              <a:t>, Bandung.</a:t>
            </a:r>
          </a:p>
          <a:p>
            <a:r>
              <a:rPr lang="en-US" dirty="0"/>
              <a:t>Syahrul, 2014. Mikrokontroller AVR Bahasa Assembly dan C, </a:t>
            </a:r>
            <a:r>
              <a:rPr lang="en-US" dirty="0" err="1"/>
              <a:t>Informatika</a:t>
            </a:r>
            <a:r>
              <a:rPr lang="en-US" dirty="0"/>
              <a:t>, Bandung.</a:t>
            </a:r>
          </a:p>
          <a:p>
            <a:r>
              <a:rPr lang="en-US" dirty="0"/>
              <a:t>Muhammad Ali </a:t>
            </a:r>
            <a:r>
              <a:rPr lang="en-US" dirty="0" err="1"/>
              <a:t>Mazidi</a:t>
            </a:r>
            <a:r>
              <a:rPr lang="en-US" dirty="0"/>
              <a:t>, </a:t>
            </a:r>
            <a:r>
              <a:rPr lang="en-US" dirty="0" err="1"/>
              <a:t>Sarmad</a:t>
            </a:r>
            <a:r>
              <a:rPr lang="en-US" dirty="0"/>
              <a:t> </a:t>
            </a:r>
            <a:r>
              <a:rPr lang="en-US" dirty="0" err="1"/>
              <a:t>Naimi</a:t>
            </a:r>
            <a:r>
              <a:rPr lang="en-US" dirty="0"/>
              <a:t>, </a:t>
            </a:r>
            <a:r>
              <a:rPr lang="en-US" dirty="0" err="1"/>
              <a:t>Sepehr</a:t>
            </a:r>
            <a:r>
              <a:rPr lang="en-US" dirty="0"/>
              <a:t> </a:t>
            </a:r>
            <a:r>
              <a:rPr lang="en-US" dirty="0" err="1"/>
              <a:t>Naimi</a:t>
            </a:r>
            <a:r>
              <a:rPr lang="en-US" dirty="0"/>
              <a:t>, 2011. The AVR Microcontroller and Embedded System.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94907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Mikroprosesor</a:t>
            </a:r>
            <a:r>
              <a:rPr lang="en-US" b="1" dirty="0"/>
              <a:t> vs Mikrokontroler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143000" y="2040872"/>
            <a:ext cx="6951177" cy="1484508"/>
            <a:chOff x="1143000" y="1524000"/>
            <a:chExt cx="7106771" cy="2057400"/>
          </a:xfrm>
        </p:grpSpPr>
        <p:sp>
          <p:nvSpPr>
            <p:cNvPr id="5" name="Rectangle 4"/>
            <p:cNvSpPr/>
            <p:nvPr/>
          </p:nvSpPr>
          <p:spPr>
            <a:xfrm>
              <a:off x="1143000" y="1524000"/>
              <a:ext cx="16764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CPU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General Purpose Microprocessor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70412" y="2040685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RAM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137212" y="2040685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ROM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99530" y="2040685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I/O</a:t>
              </a:r>
            </a:p>
            <a:p>
              <a:pPr algn="ctr"/>
              <a:r>
                <a:rPr lang="en-US" dirty="0"/>
                <a:t>Port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270813" y="2040685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35371" y="2037417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Serial</a:t>
              </a:r>
            </a:p>
            <a:p>
              <a:pPr algn="ctr"/>
              <a:r>
                <a:rPr lang="en-US" dirty="0"/>
                <a:t>COM</a:t>
              </a:r>
            </a:p>
            <a:p>
              <a:pPr algn="ctr"/>
              <a:r>
                <a:rPr lang="en-US" dirty="0"/>
                <a:t>Port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819400" y="1752600"/>
              <a:ext cx="49731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0" idx="0"/>
            </p:cNvCxnSpPr>
            <p:nvPr/>
          </p:nvCxnSpPr>
          <p:spPr>
            <a:xfrm flipH="1">
              <a:off x="7792571" y="1752600"/>
              <a:ext cx="5603" cy="284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715686" y="1742420"/>
              <a:ext cx="4586" cy="30399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657955" y="1752600"/>
              <a:ext cx="2801" cy="2929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603025" y="1742420"/>
              <a:ext cx="2802" cy="284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527924" y="1752006"/>
              <a:ext cx="5603" cy="284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825728" y="3418711"/>
              <a:ext cx="49731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798364" y="3138852"/>
              <a:ext cx="5603" cy="284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6721479" y="3128672"/>
              <a:ext cx="4586" cy="30399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663748" y="3138852"/>
              <a:ext cx="2801" cy="29299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608818" y="3128672"/>
              <a:ext cx="2802" cy="284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3533717" y="3138258"/>
              <a:ext cx="5603" cy="2848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2514600" y="4159441"/>
            <a:ext cx="3276600" cy="23937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Microcontroller</a:t>
            </a:r>
          </a:p>
          <a:p>
            <a:pPr algn="ctr"/>
            <a:r>
              <a:rPr lang="en-US" dirty="0"/>
              <a:t>(Single Chip)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2802795" y="4830762"/>
            <a:ext cx="2776410" cy="1639528"/>
            <a:chOff x="1524000" y="4310241"/>
            <a:chExt cx="2743200" cy="2286000"/>
          </a:xfrm>
        </p:grpSpPr>
        <p:sp>
          <p:nvSpPr>
            <p:cNvPr id="36" name="Rectangle 35"/>
            <p:cNvSpPr/>
            <p:nvPr/>
          </p:nvSpPr>
          <p:spPr>
            <a:xfrm>
              <a:off x="2438400" y="4310241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RAM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52800" y="4310241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ROM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524000" y="5453241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I/O</a:t>
              </a:r>
            </a:p>
            <a:p>
              <a:pPr algn="ctr"/>
              <a:r>
                <a:rPr lang="en-US" dirty="0"/>
                <a:t>Port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440287" y="5450304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Timer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50913" y="5450304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Serial</a:t>
              </a:r>
            </a:p>
            <a:p>
              <a:pPr algn="ctr"/>
              <a:r>
                <a:rPr lang="en-US" dirty="0"/>
                <a:t>COM</a:t>
              </a:r>
            </a:p>
            <a:p>
              <a:pPr algn="ctr"/>
              <a:r>
                <a:rPr lang="en-US" dirty="0"/>
                <a:t>Port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524000" y="4310241"/>
              <a:ext cx="9144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CPU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25146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6670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194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718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242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766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4290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5814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338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8862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0386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1910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3434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4958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482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006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9530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054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2578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4102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5626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715000" y="40386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5146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6670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8194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9718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1242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2766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4290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5814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7338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0386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1910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34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4958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6482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006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9530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1054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2578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102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5626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715000" y="6553200"/>
            <a:ext cx="76200" cy="1208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4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ALASAN UTAMA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K</a:t>
            </a:r>
            <a:r>
              <a:rPr lang="id-ID" b="1" dirty="0"/>
              <a:t>ebutuhan pasar (market need) </a:t>
            </a:r>
            <a:r>
              <a:rPr lang="en-US" dirty="0"/>
              <a:t>: </a:t>
            </a:r>
            <a:r>
              <a:rPr lang="id-ID" dirty="0"/>
              <a:t>kebutuhan yang luas dari produk-produk elektronik akan perangkat pintar sebagai pengontrol dan pemroses data</a:t>
            </a:r>
            <a:endParaRPr lang="en-US" dirty="0"/>
          </a:p>
          <a:p>
            <a:r>
              <a:rPr lang="en-US" b="1" dirty="0"/>
              <a:t>P</a:t>
            </a:r>
            <a:r>
              <a:rPr lang="id-ID" b="1" dirty="0"/>
              <a:t>erkembangan teknologi baru</a:t>
            </a:r>
            <a:r>
              <a:rPr lang="en-US" dirty="0"/>
              <a:t>: </a:t>
            </a:r>
            <a:r>
              <a:rPr lang="id-ID" dirty="0"/>
              <a:t>perkembangan teknologi semikonduktor yang memungkinkan pembuatan chip dengan kemampuan komputasi yang sangat cepat, bentuk yang semakin mungil, dan harga yang semakin murah.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APLIKASI MIKROKONTROLER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id-ID" dirty="0"/>
              <a:t>erangkat elektronik rumah tangga</a:t>
            </a:r>
            <a:endParaRPr lang="en-US" dirty="0"/>
          </a:p>
          <a:p>
            <a:r>
              <a:rPr lang="en-US" dirty="0"/>
              <a:t>P</a:t>
            </a:r>
            <a:r>
              <a:rPr lang="id-ID" dirty="0"/>
              <a:t>erangkat pendukung otomotif</a:t>
            </a:r>
            <a:endParaRPr lang="en-US" dirty="0"/>
          </a:p>
          <a:p>
            <a:r>
              <a:rPr lang="en-US" dirty="0"/>
              <a:t>P</a:t>
            </a:r>
            <a:r>
              <a:rPr lang="id-ID" dirty="0"/>
              <a:t>eralatan industri</a:t>
            </a:r>
            <a:endParaRPr lang="en-US" dirty="0"/>
          </a:p>
          <a:p>
            <a:r>
              <a:rPr lang="en-US" dirty="0"/>
              <a:t>P</a:t>
            </a:r>
            <a:r>
              <a:rPr lang="id-ID" dirty="0"/>
              <a:t>eralatan telekomunikasi</a:t>
            </a:r>
            <a:endParaRPr lang="en-US" dirty="0"/>
          </a:p>
          <a:p>
            <a:r>
              <a:rPr lang="en-US" dirty="0"/>
              <a:t>P</a:t>
            </a:r>
            <a:r>
              <a:rPr lang="id-ID" dirty="0"/>
              <a:t>eralatan medis dan kedokteran, sampai dengan pengendali robot serta persenjataan militer.  </a:t>
            </a:r>
            <a:endParaRPr lang="en-US" dirty="0"/>
          </a:p>
          <a:p>
            <a:r>
              <a:rPr lang="en-US" dirty="0"/>
              <a:t>M</a:t>
            </a:r>
            <a:r>
              <a:rPr lang="id-ID" dirty="0" err="1"/>
              <a:t>ainan</a:t>
            </a:r>
            <a:r>
              <a:rPr lang="id-ID" dirty="0"/>
              <a:t> anak-anak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KEUNGGULAN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Terdapat beberapa keunggulan yang diharapkan dari alat-alat yang berbasis mikrokontroler (microcontroller-based solutions) : </a:t>
            </a:r>
            <a:endParaRPr lang="en-US" dirty="0"/>
          </a:p>
          <a:p>
            <a:pPr lvl="0"/>
            <a:r>
              <a:rPr lang="id-ID" dirty="0"/>
              <a:t>Kehandalan tinggi (high reliability) dan kemudahan integrasi dengan komponen lain (high degree of integration)</a:t>
            </a:r>
            <a:endParaRPr lang="en-US" dirty="0"/>
          </a:p>
          <a:p>
            <a:pPr lvl="0"/>
            <a:r>
              <a:rPr lang="id-ID" dirty="0"/>
              <a:t>Ukuran yang semakin dapat diperkecil (reduced in size)</a:t>
            </a:r>
            <a:endParaRPr lang="en-US" dirty="0"/>
          </a:p>
          <a:p>
            <a:pPr lvl="0"/>
            <a:r>
              <a:rPr lang="id-ID" dirty="0"/>
              <a:t>Penggunaan komponen sedikit (reduced component count) yang juga akan menyebabkan biaya produksi dapat semakin ditekan (lower manufacturing cost)</a:t>
            </a:r>
            <a:endParaRPr lang="en-US" dirty="0"/>
          </a:p>
          <a:p>
            <a:pPr lvl="0"/>
            <a:r>
              <a:rPr lang="id-ID" dirty="0"/>
              <a:t>Waktu pembuatan lebih singkat (shorter development time) sehingga lebih cepat pula dijual ke pasar sesuai kebutuhan (shorter time to market)</a:t>
            </a:r>
            <a:endParaRPr lang="en-US" dirty="0"/>
          </a:p>
          <a:p>
            <a:pPr lvl="0"/>
            <a:r>
              <a:rPr lang="id-ID" dirty="0"/>
              <a:t>Konsumsi daya yang rendah (lower power consumption)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6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3214</TotalTime>
  <Words>1331</Words>
  <Application>Microsoft Office PowerPoint</Application>
  <PresentationFormat>On-screen Show (4:3)</PresentationFormat>
  <Paragraphs>284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Tahoma</vt:lpstr>
      <vt:lpstr>Wingdings</vt:lpstr>
      <vt:lpstr>Office Theme</vt:lpstr>
      <vt:lpstr>SISTEM MIKROKONTROLER</vt:lpstr>
      <vt:lpstr>ATURAN PERKULIAHAN</vt:lpstr>
      <vt:lpstr>PENILAIAN TEORI</vt:lpstr>
      <vt:lpstr>PowerPoint Presentation</vt:lpstr>
      <vt:lpstr>BUKU ACUAN</vt:lpstr>
      <vt:lpstr>Mikroprosesor vs Mikrokontroler</vt:lpstr>
      <vt:lpstr>ALASAN UTAMA</vt:lpstr>
      <vt:lpstr>APLIKASI MIKROKONTROLER</vt:lpstr>
      <vt:lpstr>KEUNGGULAN</vt:lpstr>
      <vt:lpstr>KRITERIA</vt:lpstr>
      <vt:lpstr>KRITERIA</vt:lpstr>
      <vt:lpstr>Arsitektur Von Neumann  VS Arsitektur Harvard</vt:lpstr>
      <vt:lpstr>Arsitektur Von Neumann  VS Arsitektur Harvard</vt:lpstr>
      <vt:lpstr>Arsitektur Von Neumann  VS Arsitektur Harvard</vt:lpstr>
      <vt:lpstr>BERBAGAI SERI MIKROKONTROLER AVR</vt:lpstr>
      <vt:lpstr>Mikrokontroler AVR</vt:lpstr>
      <vt:lpstr>AVR Blok  Diagram</vt:lpstr>
      <vt:lpstr>AVR MCU Architecture</vt:lpstr>
      <vt:lpstr>MEMORY MAP</vt:lpstr>
      <vt:lpstr>PowerPoint Presentation</vt:lpstr>
      <vt:lpstr>Memori program</vt:lpstr>
      <vt:lpstr>Memory data</vt:lpstr>
      <vt:lpstr>General Purpose Register (GPR)</vt:lpstr>
      <vt:lpstr>AVR status register</vt:lpstr>
      <vt:lpstr>AVR status register</vt:lpstr>
      <vt:lpstr>AVR status register</vt:lpstr>
      <vt:lpstr>AVR status register</vt:lpstr>
      <vt:lpstr>CONTOH</vt:lpstr>
      <vt:lpstr>CONTOH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KOMPUTER 2</dc:title>
  <dc:creator>LabSisdig79</dc:creator>
  <cp:lastModifiedBy>Taufiq Nuzwir Nizar</cp:lastModifiedBy>
  <cp:revision>58</cp:revision>
  <dcterms:created xsi:type="dcterms:W3CDTF">2015-03-09T15:58:04Z</dcterms:created>
  <dcterms:modified xsi:type="dcterms:W3CDTF">2019-02-27T10:13:25Z</dcterms:modified>
</cp:coreProperties>
</file>