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98" r:id="rId5"/>
    <p:sldId id="283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10" r:id="rId16"/>
    <p:sldId id="311" r:id="rId17"/>
    <p:sldId id="312" r:id="rId18"/>
    <p:sldId id="308" r:id="rId19"/>
    <p:sldId id="309" r:id="rId20"/>
    <p:sldId id="31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3/26/2020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335441" cy="6804025"/>
          </a:xfrm>
          <a:solidFill>
            <a:schemeClr val="bg1">
              <a:lumMod val="85000"/>
            </a:schemeClr>
          </a:solidFill>
        </p:spPr>
        <p:txBody>
          <a:bodyPr tIns="1728000" anchor="t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00300" y="2811054"/>
            <a:ext cx="67437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500" b="1" spc="-225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0" y="4061040"/>
            <a:ext cx="4935141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00025" lvl="0" indent="-200025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7335441" y="2698612"/>
            <a:ext cx="1808559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000" y="1512000"/>
            <a:ext cx="4104000" cy="46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24916" y="1511250"/>
            <a:ext cx="4104085" cy="468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512000"/>
            <a:ext cx="27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26162" y="1511477"/>
            <a:ext cx="2700338" cy="467924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8662" y="1511475"/>
            <a:ext cx="2700338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512000"/>
            <a:ext cx="162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4809" y="1512000"/>
            <a:ext cx="1620441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6059" y="1512000"/>
            <a:ext cx="1620441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87309" y="1507535"/>
            <a:ext cx="1620441" cy="467925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08559" y="1507535"/>
            <a:ext cx="1620441" cy="4683715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00300" y="2811054"/>
            <a:ext cx="6743700" cy="1261295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500" b="1" spc="-225" dirty="0"/>
            </a:lvl1pPr>
          </a:lstStyle>
          <a:p>
            <a:pPr lvl="0" algn="r"/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0" y="4061040"/>
            <a:ext cx="4935141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00025" lvl="0" indent="-200025" algn="ctr"/>
            <a:r>
              <a:rPr lang="en-US" noProof="0"/>
              <a:t>Click to edit Master subtitle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7335441" y="2698612"/>
            <a:ext cx="1808559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857760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275" y="2156226"/>
            <a:ext cx="44685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4500" b="1" spc="-22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1808559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B95064-E6BF-43CD-ACBD-6363E8D9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4114627"/>
            <a:ext cx="4467225" cy="1095056"/>
          </a:xfrm>
          <a:solidFill>
            <a:schemeClr val="tx1">
              <a:alpha val="80000"/>
            </a:schemeClr>
          </a:solidFill>
        </p:spPr>
        <p:txBody>
          <a:bodyPr vert="horz" lIns="252000" tIns="180000" rIns="180000" bIns="180000" rtlCol="0">
            <a:noAutofit/>
          </a:bodyPr>
          <a:lstStyle>
            <a:lvl1pPr marL="0" indent="0" algn="l">
              <a:buNone/>
              <a:defRPr lang="en-US">
                <a:solidFill>
                  <a:schemeClr val="bg1"/>
                </a:solidFill>
              </a:defRPr>
            </a:lvl1pPr>
          </a:lstStyle>
          <a:p>
            <a:pPr marL="200025" lvl="0" indent="-200025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256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008000"/>
            <a:ext cx="8496000" cy="5183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6207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E1E0B79-3CC8-4DCF-8AEC-AC43BC9A3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914" y="1007251"/>
            <a:ext cx="4095086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546508-E26C-46CD-8939-D20E71BF4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000" y="1007251"/>
            <a:ext cx="4086086" cy="516971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5553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3851" y="1016231"/>
            <a:ext cx="1488131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2" name="Rectangle 11" descr="Accent bar right&#10;">
            <a:extLst>
              <a:ext uri="{FF2B5EF4-FFF2-40B4-BE49-F238E27FC236}">
                <a16:creationId xmlns:a16="http://schemas.microsoft.com/office/drawing/2014/main" id="{3E8A46E0-47C2-4441-B7DD-F621A80F1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24916" y="1016231"/>
            <a:ext cx="1488131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02C307-6561-4E11-9899-1F34830AE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1" y="1224129"/>
            <a:ext cx="4086086" cy="3587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D73439B-6B1B-47C5-B2B0-409015FB3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34064" y="1224129"/>
            <a:ext cx="4085936" cy="35877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2AC6878-44C6-4445-A225-70C0DC482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4914" y="1955731"/>
            <a:ext cx="4085936" cy="42339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D675DA8-374F-4915-973A-53612A41F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943031"/>
            <a:ext cx="4085936" cy="424663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5315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2949028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3851" y="1892926"/>
            <a:ext cx="1488131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5B68CA9-AC4C-4D15-9BA1-A9F1AC56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612" y="432001"/>
            <a:ext cx="5228388" cy="54290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9B24D8A-D8A5-4F57-A260-A4CF75FCB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4000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43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2949028" cy="141127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Rectangle 10" descr="Accent block left">
            <a:extLst>
              <a:ext uri="{FF2B5EF4-FFF2-40B4-BE49-F238E27FC236}">
                <a16:creationId xmlns:a16="http://schemas.microsoft.com/office/drawing/2014/main" id="{48A1A904-FE62-4BE3-BAE9-0EEAE7B1E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3851" y="1892926"/>
            <a:ext cx="1488131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E50A411-2E68-4F4D-B4BC-62E87C633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4000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FBF39A8-0BD5-48FD-9993-F595D4F7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91612" y="432001"/>
            <a:ext cx="5228388" cy="54290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063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335441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76775" y="2204792"/>
            <a:ext cx="4467225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500" b="1" spc="-225" dirty="0"/>
            </a:lvl1pPr>
          </a:lstStyle>
          <a:p>
            <a:pPr lvl="0" algn="r"/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6775" y="4148861"/>
            <a:ext cx="4467225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/>
          <a:lstStyle>
            <a:lvl1pPr marL="0" indent="0" algn="r">
              <a:buNone/>
              <a:defRPr sz="1350">
                <a:solidFill>
                  <a:schemeClr val="bg1"/>
                </a:solidFill>
              </a:defRPr>
            </a:lvl1pPr>
            <a:lvl2pPr marL="200025" indent="0" algn="r">
              <a:buNone/>
              <a:defRPr sz="1350">
                <a:solidFill>
                  <a:schemeClr val="bg1"/>
                </a:solidFill>
              </a:defRPr>
            </a:lvl2pPr>
            <a:lvl3pPr marL="407194" indent="0" algn="r">
              <a:buNone/>
              <a:defRPr sz="1350">
                <a:solidFill>
                  <a:schemeClr val="bg1"/>
                </a:solidFill>
              </a:defRPr>
            </a:lvl3pPr>
            <a:lvl4pPr marL="607219" indent="0" algn="r">
              <a:buNone/>
              <a:defRPr sz="1350">
                <a:solidFill>
                  <a:schemeClr val="bg1"/>
                </a:solidFill>
              </a:defRPr>
            </a:lvl4pPr>
            <a:lvl5pPr marL="807244" indent="0" algn="r">
              <a:buNone/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7335441" y="5247782"/>
            <a:ext cx="1808559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DB3A426-6D4A-4D91-ACD6-A2C25BAE44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48277" y="2033589"/>
            <a:ext cx="6647447" cy="2790825"/>
          </a:xfrm>
        </p:spPr>
        <p:txBody>
          <a:bodyPr anchor="ctr"/>
          <a:lstStyle>
            <a:lvl1pPr marL="0" indent="0" algn="ctr">
              <a:buNone/>
              <a:defRPr sz="4500"/>
            </a:lvl1pPr>
            <a:lvl2pPr marL="200025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243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0043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er Slid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08559" y="1"/>
            <a:ext cx="7335441" cy="637135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</a:t>
            </a:r>
            <a:br>
              <a:rPr lang="en-US" noProof="0" dirty="0"/>
            </a:br>
            <a:r>
              <a:rPr lang="en-US" noProof="0" dirty="0"/>
              <a:t>your Photo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275" y="2156226"/>
            <a:ext cx="4468500" cy="1958400"/>
          </a:xfrm>
          <a:solidFill>
            <a:schemeClr val="bg1"/>
          </a:solidFill>
        </p:spPr>
        <p:txBody>
          <a:bodyPr lIns="252000" tIns="180000" rIns="180000" bIns="180000"/>
          <a:lstStyle>
            <a:lvl1pPr>
              <a:defRPr sz="4500" b="1" spc="-22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noProof="0"/>
              <a:t>Click to edit section divider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1"/>
            <a:ext cx="4467225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/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  <a:lvl2pPr marL="200025" indent="0" algn="r">
              <a:buNone/>
              <a:defRPr sz="1350">
                <a:solidFill>
                  <a:schemeClr val="bg1"/>
                </a:solidFill>
              </a:defRPr>
            </a:lvl2pPr>
            <a:lvl3pPr marL="407194" indent="0" algn="r">
              <a:buNone/>
              <a:defRPr sz="1350">
                <a:solidFill>
                  <a:schemeClr val="bg1"/>
                </a:solidFill>
              </a:defRPr>
            </a:lvl3pPr>
            <a:lvl4pPr marL="607219" indent="0" algn="r">
              <a:buNone/>
              <a:defRPr sz="1350">
                <a:solidFill>
                  <a:schemeClr val="bg1"/>
                </a:solidFill>
              </a:defRPr>
            </a:lvl4pPr>
            <a:lvl5pPr marL="807244" indent="0" algn="r">
              <a:buNone/>
              <a:defRPr sz="13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1808559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-1"/>
            <a:ext cx="4572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850" y="3802899"/>
            <a:ext cx="3486150" cy="985000"/>
          </a:xfrm>
          <a:solidFill>
            <a:schemeClr val="bg1"/>
          </a:solidFill>
        </p:spPr>
        <p:txBody>
          <a:bodyPr lIns="180000" tIns="180000" rIns="180000" bIns="180000"/>
          <a:lstStyle>
            <a:lvl1pPr algn="r">
              <a:defRPr sz="4500" b="1" spc="-2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33850" y="4787900"/>
            <a:ext cx="348615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000" y="2668686"/>
            <a:ext cx="4104000" cy="2999426"/>
          </a:xfrm>
        </p:spPr>
        <p:txBody>
          <a:bodyPr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7011441" y="3700775"/>
            <a:ext cx="1808559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4572000" cy="6371351"/>
          </a:xfrm>
          <a:solidFill>
            <a:schemeClr val="bg1">
              <a:lumMod val="95000"/>
            </a:schemeClr>
          </a:solidFill>
        </p:spPr>
        <p:txBody>
          <a:bodyPr tIns="1584000" anchor="t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38575" y="1869796"/>
            <a:ext cx="4981425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>
            <a:lvl1pPr algn="l">
              <a:defRPr sz="4500" b="1" spc="-2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38750" y="2994142"/>
            <a:ext cx="4981220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6000" y="3763649"/>
            <a:ext cx="4104000" cy="242835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7331869" y="1762069"/>
            <a:ext cx="1488131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000" y="432000"/>
            <a:ext cx="8505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2307689"/>
            <a:ext cx="4104000" cy="3600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4000" y="2815038"/>
            <a:ext cx="4104000" cy="3376963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25000" y="2308215"/>
            <a:ext cx="4104000" cy="358775"/>
          </a:xfr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24916" y="2812214"/>
            <a:ext cx="4104085" cy="337903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Rectangle 9" descr="Accent block left">
            <a:extLst>
              <a:ext uri="{FF2B5EF4-FFF2-40B4-BE49-F238E27FC236}">
                <a16:creationId xmlns:a16="http://schemas.microsoft.com/office/drawing/2014/main" id="{BBC0CAF5-0DE6-4BEA-824E-124A54A76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3851" y="2100317"/>
            <a:ext cx="1488131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  <p:sp>
        <p:nvSpPr>
          <p:cNvPr id="11" name="Rectangle 10" descr="Accent bar right&#10;">
            <a:extLst>
              <a:ext uri="{FF2B5EF4-FFF2-40B4-BE49-F238E27FC236}">
                <a16:creationId xmlns:a16="http://schemas.microsoft.com/office/drawing/2014/main" id="{ED008080-B2F5-441A-8B15-30AE86BBF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24916" y="2100317"/>
            <a:ext cx="1488131" cy="1148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9144000" cy="637135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572000" y="5359401"/>
            <a:ext cx="4248000" cy="565899"/>
          </a:xfrm>
          <a:solidFill>
            <a:schemeClr val="tx1"/>
          </a:solidFill>
        </p:spPr>
        <p:txBody>
          <a:bodyPr lIns="180000" tIns="180000" rIns="180000" bIns="180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7335077" cy="6804025"/>
          </a:xfrm>
          <a:solidFill>
            <a:schemeClr val="bg1">
              <a:lumMod val="85000"/>
            </a:schemeClr>
          </a:solidFill>
        </p:spPr>
        <p:txBody>
          <a:bodyPr tIns="0" anchor="ctr"/>
          <a:lstStyle>
            <a:lvl1pPr marL="0" indent="0" algn="ctr">
              <a:buNone/>
              <a:defRPr sz="9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798354"/>
            <a:ext cx="280035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defRPr lang="en-ZA" sz="4500" b="1" spc="-225" dirty="0"/>
            </a:lvl1pPr>
          </a:lstStyle>
          <a:p>
            <a:pPr lvl="0" algn="r"/>
            <a:r>
              <a:rPr lang="en-US" noProof="0"/>
              <a:t>Thank You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43650" y="3957705"/>
            <a:ext cx="2182757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43650" y="4306722"/>
            <a:ext cx="2182757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43650" y="4655739"/>
            <a:ext cx="2182757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43650" y="5004756"/>
            <a:ext cx="2182757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6343650" y="2685912"/>
            <a:ext cx="280035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7335076" y="6371351"/>
            <a:ext cx="1484923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7335078" y="6803351"/>
            <a:ext cx="1484923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7335077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32000"/>
            <a:ext cx="8496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512000"/>
            <a:ext cx="8496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000" y="6439820"/>
            <a:ext cx="4248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20000" y="6371351"/>
            <a:ext cx="324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7682325" y="6467029"/>
            <a:ext cx="790425" cy="291785"/>
          </a:xfrm>
          <a:prstGeom prst="rect">
            <a:avLst/>
          </a:prstGeom>
          <a:noFill/>
        </p:spPr>
        <p:txBody>
          <a:bodyPr wrap="square" tIns="81000" bIns="0" rtlCol="0" anchor="ctr">
            <a:spAutoFit/>
          </a:bodyPr>
          <a:lstStyle/>
          <a:p>
            <a:pPr algn="r">
              <a:lnSpc>
                <a:spcPts val="750"/>
              </a:lnSpc>
            </a:pPr>
            <a:r>
              <a:rPr lang="en-US" sz="1875" b="1" i="0" spc="-75" baseline="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en-US" sz="1200" b="1" i="0" spc="-75" baseline="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en-US" sz="1200" b="1" i="0" spc="-75" baseline="0" noProof="0" dirty="0">
                <a:solidFill>
                  <a:schemeClr val="accent1"/>
                </a:solidFill>
                <a:latin typeface="+mj-lt"/>
              </a:rPr>
            </a:br>
            <a:r>
              <a:rPr lang="en-US" sz="900" b="0" i="0" spc="105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7335078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8820000" y="6803351"/>
            <a:ext cx="324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9143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3" r:id="rId18"/>
    <p:sldLayoutId id="2147483674" r:id="rId19"/>
    <p:sldLayoutId id="2147483654" r:id="rId20"/>
    <p:sldLayoutId id="2147483655" r:id="rId21"/>
    <p:sldLayoutId id="2147483675" r:id="rId22"/>
    <p:sldLayoutId id="2147483672" r:id="rId2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spc="-113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00025" indent="-200025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7194" indent="-207169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07219" indent="-2000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07244" indent="-2000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07269" indent="-20002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Hands coming together in circle">
            <a:extLst>
              <a:ext uri="{FF2B5EF4-FFF2-40B4-BE49-F238E27FC236}">
                <a16:creationId xmlns:a16="http://schemas.microsoft.com/office/drawing/2014/main" id="{AA8A1CBA-9BB5-2246-9F4B-98EAD7C9015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0300" y="2965540"/>
            <a:ext cx="6743700" cy="945971"/>
          </a:xfrm>
        </p:spPr>
        <p:txBody>
          <a:bodyPr/>
          <a:lstStyle/>
          <a:p>
            <a:r>
              <a:rPr lang="en-US" sz="3000" dirty="0"/>
              <a:t>KONSEP ADMINISTRASI PEMBANGUNAN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0" y="3903030"/>
            <a:ext cx="4935141" cy="435691"/>
          </a:xfrm>
        </p:spPr>
        <p:txBody>
          <a:bodyPr/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C1DE0A-7865-466B-B5D7-781C92357026}"/>
              </a:ext>
            </a:extLst>
          </p:cNvPr>
          <p:cNvSpPr txBox="1"/>
          <p:nvPr/>
        </p:nvSpPr>
        <p:spPr>
          <a:xfrm>
            <a:off x="7335440" y="4009312"/>
            <a:ext cx="1808559" cy="189193"/>
          </a:xfrm>
          <a:prstGeom prst="rect">
            <a:avLst/>
          </a:prstGeom>
          <a:noFill/>
        </p:spPr>
        <p:txBody>
          <a:bodyPr wrap="square" tIns="81000" bIns="0" rtlCol="0" anchor="ctr">
            <a:spAutoFit/>
          </a:bodyPr>
          <a:lstStyle/>
          <a:p>
            <a:pPr algn="ctr">
              <a:lnSpc>
                <a:spcPts val="750"/>
              </a:lnSpc>
            </a:pPr>
            <a:r>
              <a:rPr lang="en-US" sz="900" spc="10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Selfa</a:t>
            </a:r>
            <a:r>
              <a:rPr lang="en-US" sz="900" spc="105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sz="900" spc="105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Septiani</a:t>
            </a:r>
            <a:r>
              <a:rPr lang="en-US" sz="900" spc="105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A., ST., MT.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31B417-6C51-48B3-82EC-3444B39F3E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06EB71-7B90-4D15-96D7-19525D77A8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10</a:t>
            </a:fld>
            <a:endParaRPr lang="en-US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9B78EF-4713-4A5C-A668-65B1C491F93F}"/>
              </a:ext>
            </a:extLst>
          </p:cNvPr>
          <p:cNvSpPr txBox="1">
            <a:spLocks/>
          </p:cNvSpPr>
          <p:nvPr/>
        </p:nvSpPr>
        <p:spPr>
          <a:xfrm>
            <a:off x="589547" y="263442"/>
            <a:ext cx="7447547" cy="5836569"/>
          </a:xfrm>
          <a:prstGeom prst="rect">
            <a:avLst/>
          </a:prstGeom>
        </p:spPr>
        <p:txBody>
          <a:bodyPr>
            <a:noAutofit/>
          </a:bodyPr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800" dirty="0"/>
              <a:t>5 </a:t>
            </a:r>
            <a:r>
              <a:rPr lang="en-US" altLang="en-US" sz="2800" dirty="0" err="1"/>
              <a:t>Ciri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Umum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Negara </a:t>
            </a:r>
            <a:r>
              <a:rPr lang="en-US" altLang="en-US" sz="2800" dirty="0" err="1"/>
              <a:t>Berkembang</a:t>
            </a:r>
            <a:r>
              <a:rPr lang="en-US" altLang="en-US" sz="2800" dirty="0"/>
              <a:t> (Heady, 1995)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/>
              <a:t>Pola </a:t>
            </a:r>
            <a:r>
              <a:rPr lang="en-US" altLang="en-US" sz="1800" dirty="0" err="1"/>
              <a:t>dasar</a:t>
            </a:r>
            <a:r>
              <a:rPr lang="en-US" altLang="en-US" sz="1800" dirty="0"/>
              <a:t> (basic pattern) </a:t>
            </a:r>
            <a:r>
              <a:rPr lang="en-US" altLang="en-US" sz="1800" dirty="0" err="1"/>
              <a:t>administrasi</a:t>
            </a:r>
            <a:r>
              <a:rPr lang="en-US" altLang="en-US" sz="1800" dirty="0"/>
              <a:t> public </a:t>
            </a:r>
            <a:r>
              <a:rPr lang="en-US" altLang="en-US" sz="1800" dirty="0" err="1"/>
              <a:t>bersifat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jiplakan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daripada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asli</a:t>
            </a:r>
            <a:r>
              <a:rPr lang="en-US" altLang="en-US" sz="1800" dirty="0"/>
              <a:t> (indigenous)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Birokrasi</a:t>
            </a:r>
            <a:r>
              <a:rPr lang="en-US" altLang="en-US" sz="1800" dirty="0"/>
              <a:t> di negara </a:t>
            </a:r>
            <a:r>
              <a:rPr lang="en-US" altLang="en-US" sz="1800" dirty="0" err="1"/>
              <a:t>berkembang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kekurangan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sumberdaya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manusia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terampil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dibutuhkan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menyelenggarakan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pembangunan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Birokrasi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lebih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berorientasi</a:t>
            </a:r>
            <a:r>
              <a:rPr lang="en-US" altLang="en-US" sz="1800" dirty="0"/>
              <a:t> pada </a:t>
            </a:r>
            <a:r>
              <a:rPr lang="en-US" altLang="en-US" sz="1800" dirty="0" err="1"/>
              <a:t>hal-hal</a:t>
            </a:r>
            <a:r>
              <a:rPr lang="en-US" altLang="en-US" sz="1800" dirty="0"/>
              <a:t> lain </a:t>
            </a:r>
            <a:r>
              <a:rPr lang="en-US" altLang="en-US" sz="1800" dirty="0" err="1"/>
              <a:t>daripada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mengarah</a:t>
            </a:r>
            <a:r>
              <a:rPr lang="en-US" altLang="en-US" sz="1800" dirty="0"/>
              <a:t> pada yang </a:t>
            </a:r>
            <a:r>
              <a:rPr lang="en-US" altLang="en-US" sz="1800" dirty="0" err="1"/>
              <a:t>benar-benar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menghasilkan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/>
              <a:t>Ada </a:t>
            </a:r>
            <a:r>
              <a:rPr lang="en-US" altLang="en-US" sz="1800" dirty="0" err="1"/>
              <a:t>kesenjangan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lebar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antara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apa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dinyatakan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atau</a:t>
            </a:r>
            <a:r>
              <a:rPr lang="en-US" altLang="en-US" sz="1800" dirty="0"/>
              <a:t> yang </a:t>
            </a:r>
            <a:r>
              <a:rPr lang="en-US" altLang="en-US" sz="1800" dirty="0" err="1"/>
              <a:t>hendak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ditampilkan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dengan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kenyataan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Birokrasi</a:t>
            </a:r>
            <a:r>
              <a:rPr lang="en-US" altLang="en-US" sz="1800" dirty="0"/>
              <a:t> di negara </a:t>
            </a:r>
            <a:r>
              <a:rPr lang="en-US" altLang="en-US" sz="1800" dirty="0" err="1"/>
              <a:t>berkembang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seringkali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bersifat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otonom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artinya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lepas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dari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politik</a:t>
            </a:r>
            <a:r>
              <a:rPr lang="en-US" altLang="en-US" sz="1800" dirty="0"/>
              <a:t> dan </a:t>
            </a:r>
            <a:r>
              <a:rPr lang="en-US" altLang="en-US" sz="1800" dirty="0" err="1"/>
              <a:t>pengawasan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masyarakat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endParaRPr lang="en-US" altLang="en-US" sz="1800" dirty="0"/>
          </a:p>
          <a:p>
            <a:pPr marL="0" indent="0">
              <a:buNone/>
            </a:pPr>
            <a:r>
              <a:rPr lang="en-US" altLang="en-US" sz="2800" dirty="0"/>
              <a:t>2 </a:t>
            </a:r>
            <a:r>
              <a:rPr lang="en-US" altLang="en-US" sz="2800" dirty="0" err="1"/>
              <a:t>Karakteristik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tambahan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Wallis (1989)</a:t>
            </a:r>
          </a:p>
          <a:p>
            <a:pPr marL="342900" indent="-342900">
              <a:buFont typeface="+mj-lt"/>
              <a:buAutoNum type="arabicParenR"/>
            </a:pPr>
            <a:r>
              <a:rPr lang="en-US" altLang="en-US" sz="1800" dirty="0" err="1"/>
              <a:t>Birokrasi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sangat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lamban</a:t>
            </a:r>
            <a:r>
              <a:rPr lang="en-US" altLang="en-US" sz="1800" dirty="0"/>
              <a:t> dan </a:t>
            </a:r>
            <a:r>
              <a:rPr lang="en-US" altLang="en-US" sz="1800" dirty="0" err="1"/>
              <a:t>makin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bertambah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birokratik</a:t>
            </a:r>
            <a:endParaRPr lang="en-US" altLang="en-US" sz="1800" dirty="0"/>
          </a:p>
          <a:p>
            <a:pPr marL="342900" indent="-342900">
              <a:buFont typeface="+mj-lt"/>
              <a:buAutoNum type="arabicParenR"/>
            </a:pPr>
            <a:r>
              <a:rPr lang="en-US" altLang="en-US" sz="1800" dirty="0" err="1"/>
              <a:t>Unsur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birokratik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sangat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berpengaruh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terhadap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birokrasi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misalnya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hubungan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keluarga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hubungan-hubungan</a:t>
            </a:r>
            <a:r>
              <a:rPr lang="en-US" altLang="en-US" sz="1800" dirty="0"/>
              <a:t> primordial lain </a:t>
            </a:r>
            <a:r>
              <a:rPr lang="en-US" altLang="en-US" sz="1800" dirty="0" err="1"/>
              <a:t>seprti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suku</a:t>
            </a:r>
            <a:r>
              <a:rPr lang="en-US" altLang="en-US" sz="1800" dirty="0"/>
              <a:t>, agama, dan </a:t>
            </a:r>
            <a:r>
              <a:rPr lang="en-US" altLang="en-US" sz="1800" dirty="0" err="1"/>
              <a:t>keterkaitan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politik</a:t>
            </a:r>
            <a:endParaRPr lang="id-ID" altLang="en-US" sz="18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id-ID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00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7516D2-832D-45F9-A195-5FEB38DE2C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F313A4-E6FC-49F6-A4AB-C1181DE33C9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37CB21-43E4-4181-8B03-10BD42E1DB79}"/>
              </a:ext>
            </a:extLst>
          </p:cNvPr>
          <p:cNvSpPr/>
          <p:nvPr/>
        </p:nvSpPr>
        <p:spPr>
          <a:xfrm>
            <a:off x="529389" y="520514"/>
            <a:ext cx="78927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/>
              <a:t>Ruang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Lingkup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Administrasi</a:t>
            </a:r>
            <a:r>
              <a:rPr lang="en-US" altLang="en-US" sz="2800" dirty="0"/>
              <a:t> Pembangunan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Mempunyai</a:t>
            </a:r>
            <a:r>
              <a:rPr lang="en-US" altLang="en-US" sz="2400" dirty="0"/>
              <a:t> 3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n-US" alt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 err="1">
                <a:solidFill>
                  <a:srgbClr val="00B0F0"/>
                </a:solidFill>
              </a:rPr>
              <a:t>Penyempurnaan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administrasi</a:t>
            </a:r>
            <a:r>
              <a:rPr lang="en-US" altLang="en-US" sz="2400" dirty="0"/>
              <a:t> negara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 err="1"/>
              <a:t>Merumuskan</a:t>
            </a:r>
            <a:r>
              <a:rPr lang="en-US" altLang="en-US" sz="2400" dirty="0"/>
              <a:t> </a:t>
            </a:r>
            <a:r>
              <a:rPr lang="en-US" altLang="en-US" sz="2400" dirty="0" err="1">
                <a:solidFill>
                  <a:srgbClr val="00B0F0"/>
                </a:solidFill>
              </a:rPr>
              <a:t>kebijakan</a:t>
            </a:r>
            <a:r>
              <a:rPr lang="en-US" altLang="en-US" sz="2400" dirty="0">
                <a:solidFill>
                  <a:srgbClr val="00B0F0"/>
                </a:solidFill>
              </a:rPr>
              <a:t> dan program </a:t>
            </a:r>
            <a:r>
              <a:rPr lang="id-ID" altLang="en-US" sz="2400" dirty="0">
                <a:solidFill>
                  <a:srgbClr val="00B0F0"/>
                </a:solidFill>
              </a:rPr>
              <a:t>pembangunan</a:t>
            </a:r>
            <a:r>
              <a:rPr lang="id-ID" altLang="en-US" sz="2400" dirty="0"/>
              <a:t> serta pelaksanaannya </a:t>
            </a:r>
            <a:r>
              <a:rPr lang="id-ID" altLang="en-US" sz="2400" dirty="0">
                <a:solidFill>
                  <a:srgbClr val="00B0F0"/>
                </a:solidFill>
              </a:rPr>
              <a:t>secara efektif</a:t>
            </a:r>
            <a:endParaRPr lang="en-US" altLang="en-US" sz="2400" dirty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2400" dirty="0"/>
              <a:t>P</a:t>
            </a:r>
            <a:r>
              <a:rPr lang="id-ID" altLang="en-US" sz="2400" dirty="0"/>
              <a:t>encapaian tujuan-tujuan pembangunan tidak mungkin terlaksana dari hasil kegiatan pemerintah saja. Oleh karena itu, ada fungsi lain yang penting dalam administrasi pembangunan yaitu membangun </a:t>
            </a:r>
            <a:r>
              <a:rPr lang="id-ID" altLang="en-US" sz="2400" dirty="0">
                <a:solidFill>
                  <a:srgbClr val="00B0F0"/>
                </a:solidFill>
              </a:rPr>
              <a:t>partisipasi masyarakat </a:t>
            </a:r>
            <a:endParaRPr lang="en-US" altLang="en-US" sz="2400" dirty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56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436CEA-EDD9-4F90-B738-009F2E94B1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C7C48-D75E-4D45-A0FB-AE2F34B6F9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E3C0BF-C7BA-41C4-8982-70776E7E3EF3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"/>
            <a:ext cx="8534400" cy="11430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spc="-113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800" dirty="0">
                <a:latin typeface="+mn-lt"/>
              </a:rPr>
              <a:t>KRITIK TERHADAP ADMINISTRASI PEMBANGUNAN (TERUTAMA DI NEGARA BERKEMBANG)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0AC45C-C440-4C72-86C7-A0F8089EB74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382000" cy="4800600"/>
          </a:xfrm>
          <a:prstGeom prst="rect">
            <a:avLst/>
          </a:prstGeom>
        </p:spPr>
        <p:txBody>
          <a:bodyPr/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altLang="en-US" sz="2000" b="1" u="sng" dirty="0">
                <a:solidFill>
                  <a:schemeClr val="tx1"/>
                </a:solidFill>
              </a:rPr>
              <a:t>B.B SCHAFFER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MENURUTNYA YANG DILAKUKAN </a:t>
            </a:r>
            <a:r>
              <a:rPr lang="en-US" altLang="en-US" sz="2000" dirty="0">
                <a:solidFill>
                  <a:srgbClr val="00B0F0"/>
                </a:solidFill>
              </a:rPr>
              <a:t>‘AP’ SAMA DENGAN YANG DILAKUKAN ‘AN’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(BANTAHAN: PENERAPAN BANTUAN LN UNTUK NEGARA BERKEMBANG TIDAK BERHASIL, KARENA ‘AN’ SERING KALI TIDAK MAMPU MELAKUKAN PERUBAHAN, YANG BERPERAN KADANG2 ADALAH ORGANISASI KEMASYARKATAN/NGO) </a:t>
            </a:r>
          </a:p>
          <a:p>
            <a:pPr marL="609600" indent="-609600"/>
            <a:endParaRPr lang="en-US" altLang="en-US" sz="2000" b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en-US" sz="2000" b="1" u="sng" dirty="0">
                <a:solidFill>
                  <a:schemeClr val="tx1"/>
                </a:solidFill>
              </a:rPr>
              <a:t>BERTRAM GROSS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50" dirty="0">
                <a:solidFill>
                  <a:srgbClr val="00B0F0"/>
                </a:solidFill>
              </a:rPr>
              <a:t>KETERBATASAN</a:t>
            </a:r>
            <a:r>
              <a:rPr lang="en-US" altLang="en-US" sz="1850" dirty="0">
                <a:solidFill>
                  <a:schemeClr val="tx1"/>
                </a:solidFill>
              </a:rPr>
              <a:t> ADMINISTRASI PEMBANGUNAN (THE LIMITS OF DEVELOPMENT ADMINISTRATION), TERUTAMA DALAM </a:t>
            </a:r>
            <a:r>
              <a:rPr lang="en-US" altLang="en-US" sz="1850" dirty="0">
                <a:solidFill>
                  <a:srgbClr val="00B0F0"/>
                </a:solidFill>
              </a:rPr>
              <a:t>PERENCANAAN PEMBANGUNAN YANG AMAT BIROKRATIS</a:t>
            </a:r>
            <a:r>
              <a:rPr lang="en-US" altLang="en-US" sz="1850" dirty="0">
                <a:solidFill>
                  <a:schemeClr val="tx1"/>
                </a:solidFill>
              </a:rPr>
              <a:t>, DAN ORIENTASI PEMBANGUNAN YANG LEBIH MENITIK BERATKAN PEMBANGUNAN EKONOMI.</a:t>
            </a:r>
          </a:p>
        </p:txBody>
      </p:sp>
    </p:spTree>
    <p:extLst>
      <p:ext uri="{BB962C8B-B14F-4D97-AF65-F5344CB8AC3E}">
        <p14:creationId xmlns:p14="http://schemas.microsoft.com/office/powerpoint/2010/main" val="144044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436CEA-EDD9-4F90-B738-009F2E94B1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C7C48-D75E-4D45-A0FB-AE2F34B6F9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13</a:t>
            </a:fld>
            <a:endParaRPr lang="en-US" noProof="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E3C0BF-C7BA-41C4-8982-70776E7E3EF3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"/>
            <a:ext cx="8534400" cy="11430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spc="-113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800" dirty="0">
                <a:latin typeface="+mn-lt"/>
              </a:rPr>
              <a:t>KRITIK TERHADAP ADMINISTRASI PEMBANGUNAN (TERUTAMA DI NEGARA BERKEMBANG)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0AC45C-C440-4C72-86C7-A0F8089EB74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382000" cy="4800600"/>
          </a:xfrm>
          <a:prstGeom prst="rect">
            <a:avLst/>
          </a:prstGeom>
        </p:spPr>
        <p:txBody>
          <a:bodyPr/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3"/>
            </a:pPr>
            <a:r>
              <a:rPr lang="en-US" altLang="en-US" sz="2000" b="1" u="sng" dirty="0">
                <a:solidFill>
                  <a:schemeClr val="tx1"/>
                </a:solidFill>
              </a:rPr>
              <a:t>DAVID F. LUKE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MENYOROTI MASALAH </a:t>
            </a:r>
            <a:r>
              <a:rPr lang="en-US" altLang="en-US" sz="2000" dirty="0">
                <a:solidFill>
                  <a:srgbClr val="00B0F0"/>
                </a:solidFill>
              </a:rPr>
              <a:t>PATRIMONIAL</a:t>
            </a:r>
            <a:r>
              <a:rPr lang="en-US" altLang="en-US" sz="2000" dirty="0">
                <a:solidFill>
                  <a:schemeClr val="tx1"/>
                </a:solidFill>
              </a:rPr>
              <a:t> SEHINGGA MENGHAMBAT PERUBAHAN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KESULITAN UNTUK MELIBATKAN MASYARAKAT DALAM PEMBANGUNAN ( </a:t>
            </a:r>
            <a:r>
              <a:rPr lang="en-US" altLang="en-US" sz="2000" dirty="0">
                <a:solidFill>
                  <a:srgbClr val="00B0F0"/>
                </a:solidFill>
              </a:rPr>
              <a:t>BUKAN MOBILISASI TETAPI PARTISIPASI</a:t>
            </a:r>
            <a:r>
              <a:rPr lang="en-US" altLang="en-US" sz="20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SISTEM PERENCANAAN YANG TOP DOWN DIPANDANGNYA SEBAGAI PENGHAMBAT PARTISIPASI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‘AP’ DIPANDANG TIDAK MEMIHAK PADA KEADILAN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2000" dirty="0">
                <a:solidFill>
                  <a:schemeClr val="tx1"/>
                </a:solidFill>
              </a:rPr>
              <a:t>PEMBANGUNAN SEHARUSNYA BERPUSAT PADA MASYARAKAT. KEBIJAKAN2 YANG DITENTUKAN OLEH PEMERINTAH SEHARUSNYA HANYA MENJADI PENDORONG DAN PENGGERAK BUKAN MENJADI PEMBATASAN BAGI INISIATIF MASYARAKAT. MENURUTNYA, PEMBANGUNAN ADALAH ‘BERPUSAT PADA MASYARAKAT’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en-US" sz="18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09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436CEA-EDD9-4F90-B738-009F2E94B1A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DC7C48-D75E-4D45-A0FB-AE2F34B6F9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14</a:t>
            </a:fld>
            <a:endParaRPr lang="en-US" noProof="0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E3C0BF-C7BA-41C4-8982-70776E7E3EF3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381000"/>
            <a:ext cx="8534400" cy="1143000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spc="-113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800" dirty="0">
                <a:latin typeface="+mn-lt"/>
              </a:rPr>
              <a:t>KRITIK TERHADAP ADMINISTRASI PEMBANGUNAN (TERUTAMA DI NEGARA BERKEMBANG)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60AC45C-C440-4C72-86C7-A0F8089EB74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382000" cy="4800600"/>
          </a:xfrm>
          <a:prstGeom prst="rect">
            <a:avLst/>
          </a:prstGeom>
        </p:spPr>
        <p:txBody>
          <a:bodyPr/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en-US" altLang="en-US" sz="2000" b="1" u="sng" dirty="0">
                <a:solidFill>
                  <a:schemeClr val="tx1"/>
                </a:solidFill>
              </a:rPr>
              <a:t>KENNETH DAVEY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50" dirty="0">
                <a:solidFill>
                  <a:schemeClr val="tx1"/>
                </a:solidFill>
              </a:rPr>
              <a:t>APA YANG DILAKUKAN ‘AP’ SAMA DENGAN YANG DILAKUKAN ‘AN’ YAKNI JUGA MENATA DAN MENGATUR. PEMBANGUNAN TIDAK AKAN BERJALAN TANPA TERTIB HUKUM.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50" dirty="0">
                <a:solidFill>
                  <a:schemeClr val="tx1"/>
                </a:solidFill>
              </a:rPr>
              <a:t>DI KEBANYAKAN </a:t>
            </a:r>
            <a:r>
              <a:rPr lang="en-US" altLang="en-US" sz="1850" dirty="0">
                <a:solidFill>
                  <a:srgbClr val="00B0F0"/>
                </a:solidFill>
              </a:rPr>
              <a:t>NEGARA BERKEMBANG, BIROKRAT TERNYATA TIDAK NETRAL,</a:t>
            </a:r>
            <a:r>
              <a:rPr lang="en-US" altLang="en-US" sz="1850" dirty="0">
                <a:solidFill>
                  <a:schemeClr val="tx1"/>
                </a:solidFill>
              </a:rPr>
              <a:t> BANYAK PEMBANGUNAN YANG ORIENTASINYA UNTUK KELAS DAN KELOMPOK TERTENTU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850" dirty="0">
                <a:solidFill>
                  <a:schemeClr val="tx1"/>
                </a:solidFill>
              </a:rPr>
              <a:t>PEMBANGUNAN YANG DIPENGARUHI OLEH INTERVENSI PEMERINTAHAN AKAN CENDERUNG BOROS/TIDAK EFISIEN.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altLang="en-US" sz="18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277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E6E05A-D0D4-409C-A585-C738041C60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1BFE-F221-4CB0-80F7-FED013324F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15</a:t>
            </a:fld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FBB3BB-A9B5-4A42-A3B6-0F3100281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42" t="17938" r="36842" b="5767"/>
          <a:stretch/>
        </p:blipFill>
        <p:spPr>
          <a:xfrm>
            <a:off x="1645105" y="293851"/>
            <a:ext cx="5853790" cy="607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92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E6E05A-D0D4-409C-A585-C738041C60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1BFE-F221-4CB0-80F7-FED013324F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16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1E81E-0CD9-4AEE-B410-26E344B2202F}"/>
              </a:ext>
            </a:extLst>
          </p:cNvPr>
          <p:cNvSpPr/>
          <p:nvPr/>
        </p:nvSpPr>
        <p:spPr>
          <a:xfrm>
            <a:off x="662590" y="248196"/>
            <a:ext cx="792795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PENUTUP</a:t>
            </a:r>
          </a:p>
          <a:p>
            <a:endParaRPr lang="en-US" alt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dan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>
                <a:solidFill>
                  <a:srgbClr val="00B0F0"/>
                </a:solidFill>
              </a:rPr>
              <a:t>perlu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adanya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cara</a:t>
            </a:r>
            <a:r>
              <a:rPr lang="en-ID" dirty="0">
                <a:solidFill>
                  <a:srgbClr val="00B0F0"/>
                </a:solidFill>
              </a:rPr>
              <a:t> dan </a:t>
            </a:r>
            <a:r>
              <a:rPr lang="en-ID" dirty="0" err="1">
                <a:solidFill>
                  <a:srgbClr val="00B0F0"/>
                </a:solidFill>
              </a:rPr>
              <a:t>gaya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pemerintahan</a:t>
            </a:r>
            <a:r>
              <a:rPr lang="en-ID" dirty="0">
                <a:solidFill>
                  <a:srgbClr val="00B0F0"/>
                </a:solidFill>
              </a:rPr>
              <a:t> (</a:t>
            </a:r>
            <a:r>
              <a:rPr lang="en-ID" i="1" dirty="0">
                <a:solidFill>
                  <a:srgbClr val="00B0F0"/>
                </a:solidFill>
              </a:rPr>
              <a:t>the ways of governing</a:t>
            </a:r>
            <a:r>
              <a:rPr lang="en-ID" dirty="0">
                <a:solidFill>
                  <a:srgbClr val="00B0F0"/>
                </a:solidFill>
              </a:rPr>
              <a:t>) </a:t>
            </a:r>
            <a:r>
              <a:rPr lang="en-ID" dirty="0"/>
              <a:t>yang </a:t>
            </a:r>
            <a:r>
              <a:rPr lang="en-ID" dirty="0" err="1">
                <a:solidFill>
                  <a:srgbClr val="00B0F0"/>
                </a:solidFill>
              </a:rPr>
              <a:t>dinamis</a:t>
            </a:r>
            <a:r>
              <a:rPr lang="en-ID" dirty="0">
                <a:solidFill>
                  <a:srgbClr val="00B0F0"/>
                </a:solidFill>
              </a:rPr>
              <a:t> dan </a:t>
            </a:r>
            <a:r>
              <a:rPr lang="en-ID" dirty="0" err="1">
                <a:solidFill>
                  <a:srgbClr val="00B0F0"/>
                </a:solidFill>
              </a:rPr>
              <a:t>tidak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statis</a:t>
            </a:r>
            <a:r>
              <a:rPr lang="en-ID" dirty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dirty="0" err="1"/>
              <a:t>Administrasi</a:t>
            </a:r>
            <a:r>
              <a:rPr lang="en-ID" dirty="0"/>
              <a:t> negara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dituntut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sv-SE" dirty="0"/>
              <a:t>berperan dalam suasana dimana manusia makin meningkat pendidikannya, </a:t>
            </a:r>
            <a:r>
              <a:rPr lang="fi-FI" dirty="0"/>
              <a:t>makin terspesialisasi kebutuhannya, makin keras tuntutannya pada kualitas </a:t>
            </a:r>
            <a:r>
              <a:rPr lang="en-ID" dirty="0"/>
              <a:t>dan </a:t>
            </a:r>
            <a:r>
              <a:rPr lang="en-ID" dirty="0" err="1"/>
              <a:t>bukan</a:t>
            </a:r>
            <a:r>
              <a:rPr lang="en-ID" dirty="0"/>
              <a:t> pada </a:t>
            </a:r>
            <a:r>
              <a:rPr lang="en-ID" dirty="0" err="1"/>
              <a:t>ketersediaan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menuntut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berpartisipasi</a:t>
            </a:r>
            <a:r>
              <a:rPr lang="en-ID" dirty="0"/>
              <a:t> </a:t>
            </a:r>
            <a:r>
              <a:rPr lang="sv-SE" dirty="0"/>
              <a:t>dalam proses yang menentukan nasibnya, dalam suasana pasar yang makin </a:t>
            </a:r>
            <a:r>
              <a:rPr lang="en-ID" dirty="0" err="1"/>
              <a:t>terbuka</a:t>
            </a:r>
            <a:r>
              <a:rPr lang="en-ID" dirty="0"/>
              <a:t> dan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canggih</a:t>
            </a:r>
            <a:r>
              <a:rPr lang="en-ID" dirty="0"/>
              <a:t> dan </a:t>
            </a:r>
            <a:r>
              <a:rPr lang="en-ID" dirty="0" err="1"/>
              <a:t>cepat</a:t>
            </a:r>
            <a:r>
              <a:rPr lang="en-ID" dirty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kaitan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Indonesia </a:t>
            </a:r>
            <a:r>
              <a:rPr lang="en-ID" dirty="0" err="1"/>
              <a:t>setidaknya</a:t>
            </a:r>
            <a:r>
              <a:rPr lang="en-ID" dirty="0"/>
              <a:t> </a:t>
            </a:r>
            <a:r>
              <a:rPr lang="en-ID" dirty="0" err="1"/>
              <a:t>memilki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mempercepat</a:t>
            </a:r>
            <a:r>
              <a:rPr lang="en-ID" dirty="0"/>
              <a:t> proses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(</a:t>
            </a:r>
            <a:r>
              <a:rPr lang="en-ID" dirty="0" err="1"/>
              <a:t>Utomo</a:t>
            </a:r>
            <a:r>
              <a:rPr lang="en-ID" dirty="0"/>
              <a:t>, 1998)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>
                <a:solidFill>
                  <a:srgbClr val="00B0F0"/>
                </a:solidFill>
              </a:rPr>
              <a:t>proses </a:t>
            </a:r>
            <a:r>
              <a:rPr lang="en-ID" dirty="0" err="1">
                <a:solidFill>
                  <a:srgbClr val="00B0F0"/>
                </a:solidFill>
              </a:rPr>
              <a:t>perbaikan</a:t>
            </a:r>
            <a:r>
              <a:rPr lang="en-ID" dirty="0">
                <a:solidFill>
                  <a:srgbClr val="00B0F0"/>
                </a:solidFill>
              </a:rPr>
              <a:t>/ </a:t>
            </a:r>
            <a:r>
              <a:rPr lang="en-ID" dirty="0" err="1">
                <a:solidFill>
                  <a:srgbClr val="00B0F0"/>
                </a:solidFill>
              </a:rPr>
              <a:t>pembaharuan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administrasi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>
                <a:solidFill>
                  <a:srgbClr val="00B0F0"/>
                </a:solidFill>
              </a:rPr>
              <a:t>perubahan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struktural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/>
              <a:t>(</a:t>
            </a:r>
            <a:r>
              <a:rPr lang="en-ID" dirty="0" err="1"/>
              <a:t>diferensiasi</a:t>
            </a:r>
            <a:r>
              <a:rPr lang="en-ID" dirty="0"/>
              <a:t> </a:t>
            </a:r>
            <a:r>
              <a:rPr lang="en-ID" dirty="0" err="1"/>
              <a:t>struktural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kecenderungan</a:t>
            </a:r>
            <a:r>
              <a:rPr lang="en-ID" dirty="0"/>
              <a:t> </a:t>
            </a:r>
            <a:r>
              <a:rPr lang="en-ID" dirty="0" err="1"/>
              <a:t>peran-peran</a:t>
            </a:r>
            <a:r>
              <a:rPr lang="en-ID" dirty="0"/>
              <a:t> yang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terspesialisasikan</a:t>
            </a:r>
            <a:r>
              <a:rPr lang="en-ID" dirty="0"/>
              <a:t> dan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 yang main </a:t>
            </a:r>
            <a:r>
              <a:rPr lang="en-ID" dirty="0" err="1"/>
              <a:t>tajam</a:t>
            </a:r>
            <a:r>
              <a:rPr lang="en-ID" dirty="0"/>
              <a:t>) dan </a:t>
            </a:r>
            <a:r>
              <a:rPr lang="en-ID" dirty="0" err="1">
                <a:solidFill>
                  <a:srgbClr val="00B0F0"/>
                </a:solidFill>
              </a:rPr>
              <a:t>perubahan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 err="1">
                <a:solidFill>
                  <a:srgbClr val="00B0F0"/>
                </a:solidFill>
              </a:rPr>
              <a:t>kinerja</a:t>
            </a:r>
            <a:r>
              <a:rPr lang="en-ID" dirty="0">
                <a:solidFill>
                  <a:srgbClr val="00B0F0"/>
                </a:solidFill>
              </a:rPr>
              <a:t> </a:t>
            </a:r>
            <a:r>
              <a:rPr lang="en-ID" dirty="0"/>
              <a:t>(</a:t>
            </a:r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kerjasama</a:t>
            </a:r>
            <a:r>
              <a:rPr lang="en-ID" dirty="0"/>
              <a:t>/ teamwork yang </a:t>
            </a:r>
            <a:r>
              <a:rPr lang="en-ID" dirty="0" err="1"/>
              <a:t>didukung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koordinasi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program-program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terukur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dan </a:t>
            </a:r>
            <a:r>
              <a:rPr lang="en-ID" dirty="0" err="1"/>
              <a:t>efisien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0509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E6E05A-D0D4-409C-A585-C738041C60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1BFE-F221-4CB0-80F7-FED013324F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17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1E81E-0CD9-4AEE-B410-26E344B2202F}"/>
              </a:ext>
            </a:extLst>
          </p:cNvPr>
          <p:cNvSpPr/>
          <p:nvPr/>
        </p:nvSpPr>
        <p:spPr>
          <a:xfrm>
            <a:off x="662590" y="248196"/>
            <a:ext cx="792795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DISKUSI</a:t>
            </a:r>
          </a:p>
          <a:p>
            <a:endParaRPr lang="en-US" altLang="en-US" sz="1600" dirty="0"/>
          </a:p>
          <a:p>
            <a:r>
              <a:rPr lang="en-US" altLang="en-US" sz="1400" dirty="0" err="1"/>
              <a:t>Terkait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penyebaran</a:t>
            </a:r>
            <a:r>
              <a:rPr lang="en-US" altLang="en-US" sz="1400" dirty="0"/>
              <a:t> virus corona (</a:t>
            </a:r>
            <a:r>
              <a:rPr lang="en-US" altLang="en-US" sz="1400" dirty="0" err="1"/>
              <a:t>covid</a:t>
            </a:r>
            <a:r>
              <a:rPr lang="en-US" altLang="en-US" sz="1400" dirty="0"/>
              <a:t> -19) yang </a:t>
            </a:r>
            <a:r>
              <a:rPr lang="en-US" altLang="en-US" sz="1400" dirty="0" err="1"/>
              <a:t>terjadi</a:t>
            </a:r>
            <a:r>
              <a:rPr lang="en-US" altLang="en-US" sz="1400" dirty="0"/>
              <a:t> di </a:t>
            </a:r>
            <a:r>
              <a:rPr lang="en-US" altLang="en-US" sz="1400" dirty="0" err="1"/>
              <a:t>hampir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setiap</a:t>
            </a:r>
            <a:r>
              <a:rPr lang="en-US" altLang="en-US" sz="1400" dirty="0"/>
              <a:t> negara di dunia, </a:t>
            </a:r>
            <a:r>
              <a:rPr lang="en-US" altLang="en-US" sz="1400" dirty="0" err="1"/>
              <a:t>seperti</a:t>
            </a:r>
            <a:r>
              <a:rPr lang="en-US" altLang="en-US" sz="1400" dirty="0"/>
              <a:t> di Indonesia </a:t>
            </a:r>
            <a:r>
              <a:rPr lang="en-US" altLang="en-US" sz="1400" dirty="0" err="1"/>
              <a:t>saat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ini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Indonesia </a:t>
            </a:r>
            <a:r>
              <a:rPr lang="en-US" altLang="en-US" sz="1400" dirty="0" err="1"/>
              <a:t>telah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menerapkan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beberapa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kebijakan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seperti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melakukan</a:t>
            </a:r>
            <a:r>
              <a:rPr lang="en-US" altLang="en-US" sz="1400" dirty="0"/>
              <a:t> rapid test </a:t>
            </a:r>
            <a:r>
              <a:rPr lang="en-US" altLang="en-US" sz="1400" dirty="0" err="1"/>
              <a:t>secara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massal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ODP dan PDP </a:t>
            </a:r>
            <a:r>
              <a:rPr lang="en-US" altLang="en-US" sz="1400" dirty="0" err="1"/>
              <a:t>serta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tenaga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kesehatan</a:t>
            </a:r>
            <a:r>
              <a:rPr lang="en-US" altLang="en-US" sz="1400" dirty="0"/>
              <a:t>. </a:t>
            </a:r>
            <a:r>
              <a:rPr lang="en-US" altLang="en-US" sz="1400" dirty="0" err="1"/>
              <a:t>Selain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itu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Pusat dan Daerah juga </a:t>
            </a:r>
            <a:r>
              <a:rPr lang="en-US" altLang="en-US" sz="1400" dirty="0" err="1"/>
              <a:t>telah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menerapkan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pola</a:t>
            </a:r>
            <a:r>
              <a:rPr lang="en-US" altLang="en-US" sz="1400" dirty="0"/>
              <a:t> social distancing </a:t>
            </a:r>
            <a:r>
              <a:rPr lang="en-US" altLang="en-US" sz="1400" dirty="0" err="1"/>
              <a:t>atau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pembatasan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interaksi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sosial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masyarakat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salah </a:t>
            </a:r>
            <a:r>
              <a:rPr lang="en-US" altLang="en-US" sz="1400" dirty="0" err="1"/>
              <a:t>satu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upaya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memutus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rantai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penyebaran</a:t>
            </a:r>
            <a:r>
              <a:rPr lang="en-US" altLang="en-US" sz="1400" dirty="0"/>
              <a:t> virus corona. </a:t>
            </a:r>
            <a:r>
              <a:rPr lang="en-US" altLang="en-US" sz="1400" dirty="0" err="1"/>
              <a:t>Berbeda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Indonesia,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Malaysia, Italia, </a:t>
            </a:r>
            <a:r>
              <a:rPr lang="en-US" altLang="en-US" sz="1400" dirty="0" err="1"/>
              <a:t>Spanyol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Jerman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telah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menerapkan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sistem</a:t>
            </a:r>
            <a:r>
              <a:rPr lang="en-US" altLang="en-US" sz="1400" dirty="0"/>
              <a:t> lock-down </a:t>
            </a:r>
            <a:r>
              <a:rPr lang="en-US" altLang="en-US" sz="1400" dirty="0" err="1"/>
              <a:t>atau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penguncian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baik</a:t>
            </a:r>
            <a:r>
              <a:rPr lang="en-US" altLang="en-US" sz="1400" dirty="0"/>
              <a:t> wilayah </a:t>
            </a:r>
            <a:r>
              <a:rPr lang="en-US" altLang="en-US" sz="1400" dirty="0" err="1"/>
              <a:t>maupun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kota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teridentifikasi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berzona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merah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atau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beresiko</a:t>
            </a:r>
            <a:r>
              <a:rPr lang="en-US" altLang="en-US" sz="1400" dirty="0"/>
              <a:t> corona. </a:t>
            </a:r>
            <a:r>
              <a:rPr lang="en-US" altLang="en-US" sz="1400" dirty="0" err="1"/>
              <a:t>Kebijakan</a:t>
            </a:r>
            <a:r>
              <a:rPr lang="en-US" altLang="en-US" sz="1400" dirty="0"/>
              <a:t> lock-down </a:t>
            </a:r>
            <a:r>
              <a:rPr lang="en-US" altLang="en-US" sz="1400" dirty="0" err="1"/>
              <a:t>ini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tentu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saja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menjadi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kajian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Pusat dan Daerah </a:t>
            </a:r>
            <a:r>
              <a:rPr lang="en-US" altLang="en-US" sz="1400" dirty="0" err="1"/>
              <a:t>saat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ini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karena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ketika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memutuskan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Lock-Down, </a:t>
            </a:r>
            <a:r>
              <a:rPr lang="en-US" altLang="en-US" sz="1400" dirty="0" err="1"/>
              <a:t>maka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beberapa</a:t>
            </a:r>
            <a:r>
              <a:rPr lang="en-US" altLang="en-US" sz="1400" dirty="0"/>
              <a:t> cost yang </a:t>
            </a:r>
            <a:r>
              <a:rPr lang="en-US" altLang="en-US" sz="1400" dirty="0" err="1"/>
              <a:t>harus</a:t>
            </a:r>
            <a:r>
              <a:rPr lang="en-US" altLang="en-US" sz="1400" dirty="0"/>
              <a:t> “</a:t>
            </a:r>
            <a:r>
              <a:rPr lang="en-US" altLang="en-US" sz="1400" dirty="0" err="1"/>
              <a:t>dibayarkan</a:t>
            </a:r>
            <a:r>
              <a:rPr lang="en-US" altLang="en-US" sz="1400" dirty="0"/>
              <a:t>” </a:t>
            </a:r>
            <a:r>
              <a:rPr lang="en-US" altLang="en-US" sz="1400" dirty="0" err="1"/>
              <a:t>dari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dampak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adanya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kebijakan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tersebut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sehingga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sangat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berdampak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bagi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pertumbuhan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ekonomi</a:t>
            </a:r>
            <a:r>
              <a:rPr lang="en-US" altLang="en-US" sz="1400" dirty="0"/>
              <a:t> dan </a:t>
            </a:r>
            <a:r>
              <a:rPr lang="en-US" altLang="en-US" sz="1400" dirty="0" err="1"/>
              <a:t>menghambat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pembangunan</a:t>
            </a:r>
            <a:r>
              <a:rPr lang="en-US" altLang="en-US" sz="1400" dirty="0"/>
              <a:t>. </a:t>
            </a:r>
            <a:r>
              <a:rPr lang="en-US" altLang="en-US" sz="1400" dirty="0" err="1"/>
              <a:t>Namun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ketika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kebijakan</a:t>
            </a:r>
            <a:r>
              <a:rPr lang="en-US" altLang="en-US" sz="1400" dirty="0"/>
              <a:t> Lock-Down </a:t>
            </a:r>
            <a:r>
              <a:rPr lang="en-US" altLang="en-US" sz="1400" dirty="0" err="1"/>
              <a:t>diterapkan</a:t>
            </a:r>
            <a:r>
              <a:rPr lang="en-US" altLang="en-US" sz="1400" dirty="0"/>
              <a:t> di </a:t>
            </a:r>
            <a:r>
              <a:rPr lang="en-US" altLang="en-US" sz="1400" dirty="0" err="1"/>
              <a:t>beberapa</a:t>
            </a:r>
            <a:r>
              <a:rPr lang="en-US" altLang="en-US" sz="1400" dirty="0"/>
              <a:t> negara yang </a:t>
            </a:r>
            <a:r>
              <a:rPr lang="en-US" altLang="en-US" sz="1400" dirty="0" err="1"/>
              <a:t>sudah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disebutkan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tersebut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efektif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mengurangi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penyebaran</a:t>
            </a:r>
            <a:r>
              <a:rPr lang="en-US" altLang="en-US" sz="1400" dirty="0"/>
              <a:t> virus corona. </a:t>
            </a:r>
            <a:r>
              <a:rPr lang="en-US" altLang="en-US" sz="1400" dirty="0" err="1"/>
              <a:t>Bagaimana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pandangan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terhadap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kebijakan</a:t>
            </a:r>
            <a:r>
              <a:rPr lang="en-US" altLang="en-US" sz="1400" dirty="0"/>
              <a:t> Lock-Down </a:t>
            </a:r>
            <a:r>
              <a:rPr lang="en-US" altLang="en-US" sz="1400" dirty="0" err="1"/>
              <a:t>tersebut</a:t>
            </a:r>
            <a:r>
              <a:rPr lang="en-US" altLang="en-US" sz="1400" dirty="0"/>
              <a:t>? </a:t>
            </a:r>
            <a:r>
              <a:rPr lang="en-US" altLang="en-US" sz="1400" dirty="0" err="1"/>
              <a:t>Apakah</a:t>
            </a:r>
            <a:r>
              <a:rPr lang="en-US" altLang="en-US" sz="1400" dirty="0"/>
              <a:t> Anda </a:t>
            </a:r>
            <a:r>
              <a:rPr lang="en-US" altLang="en-US" sz="1400" dirty="0" err="1"/>
              <a:t>termasuk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kelompok</a:t>
            </a:r>
            <a:r>
              <a:rPr lang="en-US" altLang="en-US" sz="1400" dirty="0"/>
              <a:t> yang pro </a:t>
            </a:r>
            <a:r>
              <a:rPr lang="en-US" altLang="en-US" sz="1400" dirty="0" err="1"/>
              <a:t>atau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kontra</a:t>
            </a:r>
            <a:r>
              <a:rPr lang="en-US" altLang="en-US" sz="1400" dirty="0"/>
              <a:t>? </a:t>
            </a:r>
            <a:r>
              <a:rPr lang="en-US" altLang="en-US" sz="1400" dirty="0" err="1"/>
              <a:t>Berikan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alasannya</a:t>
            </a:r>
            <a:r>
              <a:rPr lang="en-US" altLang="en-US" sz="1400" dirty="0"/>
              <a:t>! </a:t>
            </a:r>
            <a:r>
              <a:rPr lang="en-US" altLang="en-US" sz="1400" dirty="0" err="1"/>
              <a:t>Kemudian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langkah-langkah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apa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saja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diperlukan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jika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misalnya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harus</a:t>
            </a:r>
            <a:r>
              <a:rPr lang="en-US" altLang="en-US" sz="1400" dirty="0"/>
              <a:t> lock-down </a:t>
            </a:r>
            <a:r>
              <a:rPr lang="en-US" altLang="en-US" sz="1400" dirty="0" err="1"/>
              <a:t>atau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tidak</a:t>
            </a:r>
            <a:r>
              <a:rPr lang="en-US" altLang="en-US" sz="1400" dirty="0"/>
              <a:t> lock-down (</a:t>
            </a:r>
            <a:r>
              <a:rPr lang="en-US" altLang="en-US" sz="1400" dirty="0" err="1"/>
              <a:t>Untuk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merumuskan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langkah-langkah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diperlukan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pemerintah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tersebut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maka</a:t>
            </a:r>
            <a:r>
              <a:rPr lang="en-US" altLang="en-US" sz="1400" dirty="0"/>
              <a:t> Anda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Urban and Regional Planner, </a:t>
            </a:r>
            <a:r>
              <a:rPr lang="en-US" altLang="en-US" sz="1400" dirty="0" err="1"/>
              <a:t>harus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merumuskan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langkah-langkahnya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sesuai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konsep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manajemen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pembangunan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sedang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anda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pelajari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saat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ini</a:t>
            </a:r>
            <a:r>
              <a:rPr lang="en-US" altLang="en-US" sz="1400" dirty="0"/>
              <a:t>!)</a:t>
            </a:r>
          </a:p>
          <a:p>
            <a:endParaRPr lang="en-US" altLang="en-US" sz="1600" dirty="0"/>
          </a:p>
          <a:p>
            <a:pPr algn="ctr"/>
            <a:endParaRPr lang="en-US" altLang="en-US" b="1" dirty="0"/>
          </a:p>
          <a:p>
            <a:pPr algn="ctr"/>
            <a:r>
              <a:rPr lang="en-US" altLang="en-US" b="1" dirty="0" err="1"/>
              <a:t>Diskusi</a:t>
            </a:r>
            <a:r>
              <a:rPr lang="en-US" altLang="en-US" b="1" dirty="0"/>
              <a:t> </a:t>
            </a:r>
            <a:r>
              <a:rPr lang="en-US" altLang="en-US" b="1" dirty="0" err="1"/>
              <a:t>ini</a:t>
            </a:r>
            <a:r>
              <a:rPr lang="en-US" altLang="en-US" b="1" dirty="0"/>
              <a:t> </a:t>
            </a:r>
            <a:r>
              <a:rPr lang="en-US" altLang="en-US" b="1" dirty="0" err="1"/>
              <a:t>menjadi</a:t>
            </a:r>
            <a:r>
              <a:rPr lang="en-US" altLang="en-US" b="1" dirty="0"/>
              <a:t> </a:t>
            </a:r>
            <a:r>
              <a:rPr lang="en-US" altLang="en-US" b="1" dirty="0" err="1"/>
              <a:t>tugas</a:t>
            </a:r>
            <a:r>
              <a:rPr lang="en-US" altLang="en-US" b="1" dirty="0"/>
              <a:t> yang </a:t>
            </a:r>
            <a:r>
              <a:rPr lang="en-US" altLang="en-US" b="1" dirty="0" err="1"/>
              <a:t>dikumpulkan</a:t>
            </a:r>
            <a:r>
              <a:rPr lang="en-US" altLang="en-US" b="1" dirty="0"/>
              <a:t> </a:t>
            </a:r>
            <a:r>
              <a:rPr lang="en-US" altLang="en-US" b="1" dirty="0" err="1"/>
              <a:t>minggu</a:t>
            </a:r>
            <a:r>
              <a:rPr lang="en-US" altLang="en-US" b="1" dirty="0"/>
              <a:t> </a:t>
            </a:r>
            <a:r>
              <a:rPr lang="en-US" altLang="en-US" b="1" dirty="0" err="1"/>
              <a:t>depan</a:t>
            </a:r>
            <a:r>
              <a:rPr lang="en-US" altLang="en-US" b="1" dirty="0"/>
              <a:t>! </a:t>
            </a:r>
            <a:r>
              <a:rPr lang="en-US" altLang="en-US" b="1" dirty="0" err="1"/>
              <a:t>Tugas</a:t>
            </a:r>
            <a:r>
              <a:rPr lang="en-US" altLang="en-US" b="1" dirty="0"/>
              <a:t> </a:t>
            </a:r>
            <a:r>
              <a:rPr lang="en-US" altLang="en-US" b="1" dirty="0" err="1"/>
              <a:t>berupa</a:t>
            </a:r>
            <a:r>
              <a:rPr lang="en-US" altLang="en-US" b="1" dirty="0"/>
              <a:t> essay dan </a:t>
            </a:r>
            <a:r>
              <a:rPr lang="en-US" altLang="en-US" b="1" dirty="0" err="1"/>
              <a:t>diketik</a:t>
            </a:r>
            <a:r>
              <a:rPr lang="en-US" altLang="en-US" b="1" dirty="0"/>
              <a:t>, </a:t>
            </a:r>
            <a:r>
              <a:rPr lang="en-US" altLang="en-US" b="1" dirty="0" err="1"/>
              <a:t>maksimal</a:t>
            </a:r>
            <a:r>
              <a:rPr lang="en-US" altLang="en-US" b="1" dirty="0"/>
              <a:t> 5 </a:t>
            </a:r>
            <a:r>
              <a:rPr lang="en-US" altLang="en-US" b="1" dirty="0" err="1"/>
              <a:t>halaman</a:t>
            </a:r>
            <a:r>
              <a:rPr lang="en-US" alt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4396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000" y="1672187"/>
            <a:ext cx="4248000" cy="27480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Negara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:</a:t>
            </a:r>
          </a:p>
          <a:p>
            <a:pPr marL="378619" lvl="1" indent="-171450">
              <a:buFont typeface="Wingdings" panose="05000000000000000000" pitchFamily="2" charset="2"/>
              <a:buChar char="ü"/>
            </a:pPr>
            <a:r>
              <a:rPr lang="en-US" sz="1400" dirty="0" err="1"/>
              <a:t>Administrasi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negara yang </a:t>
            </a:r>
            <a:r>
              <a:rPr lang="en-US" sz="1400" dirty="0" err="1"/>
              <a:t>sedang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sedang</a:t>
            </a:r>
            <a:r>
              <a:rPr lang="en-US" sz="1400" dirty="0"/>
              <a:t> </a:t>
            </a:r>
            <a:r>
              <a:rPr lang="en-US" sz="1400" dirty="0" err="1"/>
              <a:t>mengalami</a:t>
            </a:r>
            <a:r>
              <a:rPr lang="en-US" sz="1400" dirty="0"/>
              <a:t> masa </a:t>
            </a:r>
            <a:r>
              <a:rPr lang="en-US" sz="1400" dirty="0" err="1"/>
              <a:t>perubahan</a:t>
            </a:r>
            <a:endParaRPr lang="en-US" sz="1400" dirty="0"/>
          </a:p>
          <a:p>
            <a:pPr marL="378619" lvl="1" indent="-171450">
              <a:buFont typeface="Wingdings" panose="05000000000000000000" pitchFamily="2" charset="2"/>
              <a:buChar char="ü"/>
            </a:pPr>
            <a:r>
              <a:rPr lang="en-US" sz="1400" dirty="0"/>
              <a:t>Inter-</a:t>
            </a:r>
            <a:r>
              <a:rPr lang="en-US" sz="1400" dirty="0" err="1"/>
              <a:t>relasi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administrasi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maupun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praktek</a:t>
            </a:r>
            <a:r>
              <a:rPr lang="en-US" sz="1400" dirty="0"/>
              <a:t> di </a:t>
            </a:r>
            <a:r>
              <a:rPr lang="en-US" sz="1400" dirty="0" err="1"/>
              <a:t>bidang</a:t>
            </a:r>
            <a:r>
              <a:rPr lang="en-US" sz="1400" dirty="0"/>
              <a:t> </a:t>
            </a:r>
            <a:r>
              <a:rPr lang="en-US" sz="1400" dirty="0" err="1"/>
              <a:t>kehidupan</a:t>
            </a:r>
            <a:r>
              <a:rPr lang="en-US" sz="1400" dirty="0"/>
              <a:t> yang lain</a:t>
            </a:r>
          </a:p>
        </p:txBody>
      </p:sp>
      <p:pic>
        <p:nvPicPr>
          <p:cNvPr id="9" name="Picture Placeholder 8" descr="Handing touching mobile phone">
            <a:extLst>
              <a:ext uri="{FF2B5EF4-FFF2-40B4-BE49-F238E27FC236}">
                <a16:creationId xmlns:a16="http://schemas.microsoft.com/office/drawing/2014/main" id="{A9A75888-22E3-1D43-9112-DA02186070B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FA08948-2B6F-46B1-9D2D-8D7B2B3F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11441" y="3623306"/>
            <a:ext cx="1808559" cy="861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Administrasi</a:t>
            </a:r>
            <a:r>
              <a:rPr lang="en-US" sz="2400" dirty="0"/>
              <a:t> Pembangunan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DC577-0A95-47D0-95D9-5F8DA763D46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err="1"/>
              <a:t>Administrasi</a:t>
            </a:r>
            <a:r>
              <a:rPr lang="en-US" dirty="0"/>
              <a:t> Negara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Pembangunan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54D9F-1895-486E-BFBA-905BB2D29E0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fld id="{19B51A1E-902D-48AF-9020-955120F399B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BDB1B7-EB0A-4BD7-9622-D8841A42B8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 err="1"/>
              <a:t>Manajemen</a:t>
            </a:r>
            <a:r>
              <a:rPr lang="en-US" noProof="0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3A839-2E00-4A98-A780-6AC8C5B894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C1EB68-6899-4668-93BC-6EA1FE0EB1DE}"/>
              </a:ext>
            </a:extLst>
          </p:cNvPr>
          <p:cNvSpPr/>
          <p:nvPr/>
        </p:nvSpPr>
        <p:spPr>
          <a:xfrm>
            <a:off x="2011736" y="352705"/>
            <a:ext cx="5120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Perbedaan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r>
              <a:rPr lang="en-US" sz="2400" b="1" dirty="0"/>
              <a:t> Negara &amp; </a:t>
            </a:r>
            <a:r>
              <a:rPr lang="en-US" sz="2400" b="1" dirty="0" err="1"/>
              <a:t>Administrasi</a:t>
            </a:r>
            <a:r>
              <a:rPr lang="en-US" sz="2400" b="1" dirty="0"/>
              <a:t> Pembangunan</a:t>
            </a:r>
            <a:endParaRPr lang="en-ID" sz="2400" b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8A7501B-9F6A-4AE6-BF88-9B2C2FD41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59591"/>
              </p:ext>
            </p:extLst>
          </p:nvPr>
        </p:nvGraphicFramePr>
        <p:xfrm>
          <a:off x="1086852" y="1312779"/>
          <a:ext cx="6970296" cy="44140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85148">
                  <a:extLst>
                    <a:ext uri="{9D8B030D-6E8A-4147-A177-3AD203B41FA5}">
                      <a16:colId xmlns:a16="http://schemas.microsoft.com/office/drawing/2014/main" val="2873904127"/>
                    </a:ext>
                  </a:extLst>
                </a:gridCol>
                <a:gridCol w="3485148">
                  <a:extLst>
                    <a:ext uri="{9D8B030D-6E8A-4147-A177-3AD203B41FA5}">
                      <a16:colId xmlns:a16="http://schemas.microsoft.com/office/drawing/2014/main" val="3998537595"/>
                    </a:ext>
                  </a:extLst>
                </a:gridCol>
              </a:tblGrid>
              <a:tr h="3324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Administrasi</a:t>
                      </a:r>
                      <a:r>
                        <a:rPr lang="en-US" sz="1400" dirty="0"/>
                        <a:t> Negara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Administrasi</a:t>
                      </a:r>
                      <a:r>
                        <a:rPr lang="en-US" sz="1400" dirty="0"/>
                        <a:t> Pembangunan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309287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Lingkungan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masyarakat</a:t>
                      </a:r>
                      <a:r>
                        <a:rPr lang="en-US" sz="1400" dirty="0"/>
                        <a:t> negara </a:t>
                      </a:r>
                      <a:r>
                        <a:rPr lang="en-US" sz="1400" dirty="0" err="1"/>
                        <a:t>maju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Lingkungan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masyarakat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berbeda-beda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terutama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bagi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lingkungkan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masyarakat</a:t>
                      </a:r>
                      <a:r>
                        <a:rPr lang="en-US" sz="1400" dirty="0"/>
                        <a:t> negara </a:t>
                      </a:r>
                      <a:r>
                        <a:rPr lang="en-US" sz="1400" dirty="0" err="1"/>
                        <a:t>berkembang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08971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Memiliki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peran</a:t>
                      </a:r>
                      <a:r>
                        <a:rPr lang="en-US" sz="1400" dirty="0"/>
                        <a:t> yang </a:t>
                      </a:r>
                      <a:r>
                        <a:rPr lang="en-US" sz="1400" dirty="0" err="1"/>
                        <a:t>masih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kurang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ditekankan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bersikap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netral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terhadap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tujuan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pembangunan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Peran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aktif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berkepentingan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terhadap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tujuan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pembangunan</a:t>
                      </a:r>
                      <a:r>
                        <a:rPr lang="en-US" sz="1400" dirty="0"/>
                        <a:t> 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021002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Berorientasi</a:t>
                      </a:r>
                      <a:r>
                        <a:rPr lang="en-US" sz="1400" dirty="0"/>
                        <a:t> masa </a:t>
                      </a:r>
                      <a:r>
                        <a:rPr lang="en-US" sz="1400" dirty="0" err="1"/>
                        <a:t>kini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Berorientasi</a:t>
                      </a:r>
                      <a:r>
                        <a:rPr lang="en-US" sz="1400" dirty="0"/>
                        <a:t> masa </a:t>
                      </a:r>
                      <a:r>
                        <a:rPr lang="en-US" sz="1400" dirty="0" err="1"/>
                        <a:t>depan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047553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Lebih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menekankan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tugas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rutin</a:t>
                      </a:r>
                      <a:r>
                        <a:rPr lang="en-US" sz="1400" dirty="0"/>
                        <a:t>, dan </a:t>
                      </a:r>
                      <a:r>
                        <a:rPr lang="en-US" sz="1400" dirty="0" err="1"/>
                        <a:t>lebih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bersikap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sebagai</a:t>
                      </a:r>
                      <a:r>
                        <a:rPr lang="en-US" sz="1400" dirty="0"/>
                        <a:t> balancing agent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Berorientasi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tugas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pembangunan</a:t>
                      </a:r>
                      <a:r>
                        <a:rPr lang="en-US" sz="1400" dirty="0"/>
                        <a:t>, dan </a:t>
                      </a:r>
                      <a:r>
                        <a:rPr lang="en-US" sz="1400" dirty="0" err="1"/>
                        <a:t>lebih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bersikap</a:t>
                      </a:r>
                      <a:r>
                        <a:rPr lang="en-US" sz="1400" dirty="0"/>
                        <a:t> development agent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751637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Berorientasi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kerapian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administrasi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itu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sendiri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Menekankan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administrasi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dari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kebijakan</a:t>
                      </a:r>
                      <a:r>
                        <a:rPr lang="en-US" sz="1400" dirty="0"/>
                        <a:t> dan </a:t>
                      </a:r>
                      <a:r>
                        <a:rPr lang="en-US" sz="1400" dirty="0" err="1"/>
                        <a:t>isi</a:t>
                      </a:r>
                      <a:r>
                        <a:rPr lang="en-US" sz="1400" dirty="0"/>
                        <a:t> program </a:t>
                      </a:r>
                      <a:r>
                        <a:rPr lang="en-US" sz="1400" dirty="0" err="1"/>
                        <a:t>pembangunan</a:t>
                      </a:r>
                      <a:r>
                        <a:rPr lang="en-US" sz="1400" dirty="0"/>
                        <a:t> 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103539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/>
                        <a:t>Administrator/ </a:t>
                      </a:r>
                      <a:r>
                        <a:rPr lang="en-US" sz="1400" dirty="0" err="1"/>
                        <a:t>aparatur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pemerintah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sebagai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sekedar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pelaksana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Administrator </a:t>
                      </a:r>
                      <a:r>
                        <a:rPr lang="en-US" sz="1400" dirty="0" err="1"/>
                        <a:t>jutga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merupakan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penggerak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perubahan</a:t>
                      </a:r>
                      <a:r>
                        <a:rPr lang="en-US" sz="1400" dirty="0"/>
                        <a:t> (change agents)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909327"/>
                  </a:ext>
                </a:extLst>
              </a:tr>
              <a:tr h="332492">
                <a:tc>
                  <a:txBody>
                    <a:bodyPr/>
                    <a:lstStyle/>
                    <a:p>
                      <a:r>
                        <a:rPr lang="en-US" sz="1400" dirty="0" err="1"/>
                        <a:t>Pendekatan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legalistik</a:t>
                      </a:r>
                      <a:endParaRPr lang="en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Pendekatan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lingkungan</a:t>
                      </a:r>
                      <a:r>
                        <a:rPr lang="en-US" sz="1400" dirty="0"/>
                        <a:t>/ </a:t>
                      </a:r>
                      <a:r>
                        <a:rPr lang="en-US" sz="1400" dirty="0" err="1"/>
                        <a:t>ekologi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orientasi</a:t>
                      </a:r>
                      <a:r>
                        <a:rPr lang="en-US" sz="1400" dirty="0"/>
                        <a:t> pada </a:t>
                      </a:r>
                      <a:r>
                        <a:rPr lang="en-US" sz="1400" dirty="0" err="1"/>
                        <a:t>kegiatan</a:t>
                      </a:r>
                      <a:r>
                        <a:rPr lang="en-US" sz="1400" dirty="0"/>
                        <a:t> (action oriented), </a:t>
                      </a:r>
                      <a:r>
                        <a:rPr lang="en-US" sz="1400" dirty="0" err="1"/>
                        <a:t>bersifat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pemecahan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masalah</a:t>
                      </a:r>
                      <a:endParaRPr lang="en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38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6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BDB1B7-EB0A-4BD7-9622-D8841A42B8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 err="1"/>
              <a:t>Manajemen</a:t>
            </a:r>
            <a:r>
              <a:rPr lang="en-US" noProof="0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3A839-2E00-4A98-A780-6AC8C5B894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842F1-F794-4ED2-9005-C5F0E4C260F0}"/>
              </a:ext>
            </a:extLst>
          </p:cNvPr>
          <p:cNvSpPr/>
          <p:nvPr/>
        </p:nvSpPr>
        <p:spPr>
          <a:xfrm>
            <a:off x="914400" y="1286888"/>
            <a:ext cx="69662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d-ID" dirty="0"/>
              <a:t>Berbeda dengan </a:t>
            </a:r>
            <a:r>
              <a:rPr lang="id-ID" dirty="0">
                <a:solidFill>
                  <a:srgbClr val="00B0F0"/>
                </a:solidFill>
              </a:rPr>
              <a:t>Administrasi Negara (klasik) </a:t>
            </a:r>
            <a:r>
              <a:rPr lang="id-ID" dirty="0"/>
              <a:t>yang menggunakan </a:t>
            </a:r>
            <a:r>
              <a:rPr lang="id-ID" dirty="0">
                <a:solidFill>
                  <a:srgbClr val="00B0F0"/>
                </a:solidFill>
              </a:rPr>
              <a:t>pendekatan</a:t>
            </a:r>
            <a:r>
              <a:rPr lang="id-ID" dirty="0"/>
              <a:t> </a:t>
            </a:r>
            <a:r>
              <a:rPr lang="id-ID" dirty="0">
                <a:solidFill>
                  <a:srgbClr val="00B0F0"/>
                </a:solidFill>
              </a:rPr>
              <a:t>legal (</a:t>
            </a:r>
            <a:r>
              <a:rPr lang="id-ID" i="1" dirty="0">
                <a:solidFill>
                  <a:srgbClr val="00B0F0"/>
                </a:solidFill>
              </a:rPr>
              <a:t>legalistic approach</a:t>
            </a:r>
            <a:r>
              <a:rPr lang="id-ID" dirty="0">
                <a:solidFill>
                  <a:srgbClr val="00B0F0"/>
                </a:solidFill>
              </a:rPr>
              <a:t>) </a:t>
            </a:r>
            <a:r>
              <a:rPr lang="id-ID" dirty="0"/>
              <a:t>dengan penekanannya pada keadaan yang tertib, efisien dan efektif maka </a:t>
            </a:r>
            <a:r>
              <a:rPr lang="id-ID" dirty="0">
                <a:solidFill>
                  <a:srgbClr val="00B0F0"/>
                </a:solidFill>
              </a:rPr>
              <a:t>Administrasi Pembangunan</a:t>
            </a:r>
            <a:r>
              <a:rPr lang="id-ID" dirty="0"/>
              <a:t> sesuai dengan peranannya, menggunakan </a:t>
            </a:r>
            <a:r>
              <a:rPr lang="id-ID" dirty="0">
                <a:solidFill>
                  <a:srgbClr val="00B0F0"/>
                </a:solidFill>
              </a:rPr>
              <a:t>pendekatan ekologi (</a:t>
            </a:r>
            <a:r>
              <a:rPr lang="id-ID" i="1" dirty="0">
                <a:solidFill>
                  <a:srgbClr val="00B0F0"/>
                </a:solidFill>
              </a:rPr>
              <a:t>ecologycal approach</a:t>
            </a:r>
            <a:r>
              <a:rPr lang="id-ID" dirty="0">
                <a:solidFill>
                  <a:srgbClr val="00B0F0"/>
                </a:solidFill>
              </a:rPr>
              <a:t>), </a:t>
            </a:r>
            <a:r>
              <a:rPr lang="id-ID" dirty="0"/>
              <a:t>berorientasi pada tindakan (</a:t>
            </a:r>
            <a:r>
              <a:rPr lang="id-ID" i="1" dirty="0"/>
              <a:t>action oriented</a:t>
            </a:r>
            <a:r>
              <a:rPr lang="id-ID" dirty="0"/>
              <a:t>) dan juga berorientasi pada pemecahan masalah.  </a:t>
            </a:r>
          </a:p>
          <a:p>
            <a:pPr marL="285750" indent="-28575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id-ID" dirty="0"/>
              <a:t>Konsekuensi dari pendekatan-pendekatan tersebut maka dalam proses Administrasi Pembangunan akan selalu mempertimbangkan perubahan-perubahan dan perkembangan-perkembangan yang terjadi dalam bidang </a:t>
            </a:r>
            <a:r>
              <a:rPr lang="id-ID" dirty="0">
                <a:solidFill>
                  <a:srgbClr val="00B0F0"/>
                </a:solidFill>
              </a:rPr>
              <a:t>ekonomi, politik, social budaya, iptek dan hankam. </a:t>
            </a:r>
          </a:p>
        </p:txBody>
      </p:sp>
    </p:spTree>
    <p:extLst>
      <p:ext uri="{BB962C8B-B14F-4D97-AF65-F5344CB8AC3E}">
        <p14:creationId xmlns:p14="http://schemas.microsoft.com/office/powerpoint/2010/main" val="333427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3FB9E6-7148-46F4-BC22-329C5F7F5F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79FF40-52B7-42B9-8DC0-BFC61944A73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63D3C1-0E52-4371-8322-5B41C729D7ED}"/>
              </a:ext>
            </a:extLst>
          </p:cNvPr>
          <p:cNvSpPr txBox="1">
            <a:spLocks/>
          </p:cNvSpPr>
          <p:nvPr/>
        </p:nvSpPr>
        <p:spPr>
          <a:xfrm>
            <a:off x="162000" y="925178"/>
            <a:ext cx="3935179" cy="5007643"/>
          </a:xfrm>
          <a:prstGeom prst="rect">
            <a:avLst/>
          </a:prstGeom>
        </p:spPr>
        <p:txBody>
          <a:bodyPr>
            <a:normAutofit/>
          </a:bodyPr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id-ID" sz="2000" b="1" dirty="0">
                <a:solidFill>
                  <a:schemeClr val="tx1"/>
                </a:solidFill>
              </a:rPr>
              <a:t>Administrasi Pembangunan meliputi 2 pengertian:</a:t>
            </a:r>
          </a:p>
          <a:p>
            <a:pPr marL="900113" indent="-360363">
              <a:buFont typeface="Wingdings" panose="05000000000000000000" pitchFamily="2" charset="2"/>
              <a:buChar char="ü"/>
              <a:defRPr/>
            </a:pPr>
            <a:r>
              <a:rPr lang="id-ID" sz="1800" b="1" dirty="0">
                <a:solidFill>
                  <a:schemeClr val="tx1"/>
                </a:solidFill>
              </a:rPr>
              <a:t>Administrasi</a:t>
            </a:r>
          </a:p>
          <a:p>
            <a:pPr marL="900113" indent="-360363">
              <a:buFont typeface="Wingdings 2"/>
              <a:buNone/>
              <a:defRPr/>
            </a:pPr>
            <a:r>
              <a:rPr lang="id-ID" sz="1600" dirty="0"/>
              <a:t> 	</a:t>
            </a:r>
            <a:r>
              <a:rPr lang="id-ID" sz="1600" dirty="0">
                <a:solidFill>
                  <a:srgbClr val="00B0F0"/>
                </a:solidFill>
              </a:rPr>
              <a:t>Keseluruhan proses </a:t>
            </a:r>
            <a:r>
              <a:rPr lang="id-ID" sz="1600" dirty="0"/>
              <a:t>pelaksanaan keputusan yang telah diambil untuk </a:t>
            </a:r>
            <a:r>
              <a:rPr lang="id-ID" sz="1600" dirty="0">
                <a:solidFill>
                  <a:srgbClr val="00B0F0"/>
                </a:solidFill>
              </a:rPr>
              <a:t>mencapai tujuan yang telah ditentukan</a:t>
            </a:r>
          </a:p>
          <a:p>
            <a:pPr marL="900113" indent="-360363">
              <a:buFont typeface="Wingdings" panose="05000000000000000000" pitchFamily="2" charset="2"/>
              <a:buChar char="ü"/>
              <a:defRPr/>
            </a:pPr>
            <a:r>
              <a:rPr lang="id-ID" sz="1800" b="1" dirty="0">
                <a:solidFill>
                  <a:schemeClr val="tx1"/>
                </a:solidFill>
              </a:rPr>
              <a:t>Pembangunan</a:t>
            </a:r>
          </a:p>
          <a:p>
            <a:pPr marL="900113" indent="-360363">
              <a:buFont typeface="Wingdings 2"/>
              <a:buNone/>
              <a:defRPr/>
            </a:pPr>
            <a:r>
              <a:rPr lang="id-ID" sz="1600" dirty="0"/>
              <a:t>	</a:t>
            </a:r>
            <a:r>
              <a:rPr lang="id-ID" sz="1600" dirty="0">
                <a:solidFill>
                  <a:srgbClr val="00B0F0"/>
                </a:solidFill>
              </a:rPr>
              <a:t>Usaha </a:t>
            </a:r>
            <a:r>
              <a:rPr lang="id-ID" sz="1600" dirty="0"/>
              <a:t>atau rangkaian usaha </a:t>
            </a:r>
            <a:r>
              <a:rPr lang="id-ID" sz="1600" dirty="0">
                <a:solidFill>
                  <a:srgbClr val="00B0F0"/>
                </a:solidFill>
              </a:rPr>
              <a:t>pertumbuhan dan perubahan yang direncanakan dan dilakukan secara sadar </a:t>
            </a:r>
            <a:r>
              <a:rPr lang="id-ID" sz="1600" dirty="0"/>
              <a:t>dalam rangka pembinaan bangsa (nation building</a:t>
            </a:r>
            <a:r>
              <a:rPr lang="id-ID" sz="1800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4D9AA7-B253-46D2-B1C9-CCA3325A15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26" t="18172" r="32763" b="6470"/>
          <a:stretch/>
        </p:blipFill>
        <p:spPr>
          <a:xfrm>
            <a:off x="4024989" y="1491914"/>
            <a:ext cx="4957011" cy="387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1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43A1C0-2DC4-4B10-9618-DB6C08100CD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A4E9C5-3A6C-4DB8-9FDB-14570C26C8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5F0C63-6D78-40BF-85E3-06A7634A639B}"/>
              </a:ext>
            </a:extLst>
          </p:cNvPr>
          <p:cNvSpPr txBox="1">
            <a:spLocks/>
          </p:cNvSpPr>
          <p:nvPr/>
        </p:nvSpPr>
        <p:spPr>
          <a:xfrm>
            <a:off x="589547" y="395788"/>
            <a:ext cx="7447547" cy="5836569"/>
          </a:xfrm>
          <a:prstGeom prst="rect">
            <a:avLst/>
          </a:prstGeom>
        </p:spPr>
        <p:txBody>
          <a:bodyPr>
            <a:noAutofit/>
          </a:bodyPr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chemeClr val="tx1"/>
                </a:solidFill>
              </a:rPr>
              <a:t>Ide </a:t>
            </a:r>
            <a:r>
              <a:rPr lang="en-US" sz="2800" b="1" dirty="0" err="1">
                <a:solidFill>
                  <a:schemeClr val="tx1"/>
                </a:solidFill>
              </a:rPr>
              <a:t>Pokok</a:t>
            </a:r>
            <a:r>
              <a:rPr lang="en-US" sz="2800" b="1" dirty="0">
                <a:solidFill>
                  <a:schemeClr val="tx1"/>
                </a:solidFill>
              </a:rPr>
              <a:t> Pembangunan:</a:t>
            </a:r>
            <a:endParaRPr lang="id-ID" sz="2400" b="1" dirty="0">
              <a:solidFill>
                <a:schemeClr val="tx1"/>
              </a:solidFill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800" dirty="0"/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/>
              <a:t>Pembangunan merupakan </a:t>
            </a:r>
            <a:r>
              <a:rPr lang="id-ID" sz="1800" dirty="0">
                <a:solidFill>
                  <a:srgbClr val="00B0F0"/>
                </a:solidFill>
              </a:rPr>
              <a:t>proses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/>
              <a:t>Pembangunan merupakan </a:t>
            </a:r>
            <a:r>
              <a:rPr lang="id-ID" sz="1800" dirty="0">
                <a:solidFill>
                  <a:srgbClr val="00B0F0"/>
                </a:solidFill>
              </a:rPr>
              <a:t>usaha yang secara sadar </a:t>
            </a:r>
            <a:r>
              <a:rPr lang="id-ID" sz="1800" dirty="0"/>
              <a:t>dilaksanakan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/>
              <a:t>Pembangunan dilakukan </a:t>
            </a:r>
            <a:r>
              <a:rPr lang="id-ID" sz="1800" dirty="0">
                <a:solidFill>
                  <a:srgbClr val="00B0F0"/>
                </a:solidFill>
              </a:rPr>
              <a:t>secara berencana </a:t>
            </a:r>
            <a:r>
              <a:rPr lang="id-ID" sz="1800" dirty="0"/>
              <a:t>yang berorientasi pada </a:t>
            </a:r>
            <a:r>
              <a:rPr lang="id-ID" sz="1800" dirty="0">
                <a:solidFill>
                  <a:srgbClr val="00B0F0"/>
                </a:solidFill>
              </a:rPr>
              <a:t>pertumbuhan</a:t>
            </a:r>
            <a:r>
              <a:rPr lang="id-ID" sz="1800" dirty="0"/>
              <a:t> dan </a:t>
            </a:r>
            <a:r>
              <a:rPr lang="id-ID" sz="1800" dirty="0">
                <a:solidFill>
                  <a:srgbClr val="00B0F0"/>
                </a:solidFill>
              </a:rPr>
              <a:t>perubahan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/>
              <a:t>Pembangunan mengarah pada </a:t>
            </a:r>
            <a:r>
              <a:rPr lang="id-ID" sz="1800" dirty="0">
                <a:solidFill>
                  <a:srgbClr val="00B0F0"/>
                </a:solidFill>
              </a:rPr>
              <a:t>modernitas</a:t>
            </a:r>
            <a:r>
              <a:rPr lang="en-US" sz="1800" dirty="0">
                <a:solidFill>
                  <a:srgbClr val="00B0F0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tetapi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pembangunan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lebih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luas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sifatnya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modernisasi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modernisasi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lebih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luas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industrialisasi</a:t>
            </a:r>
            <a:endParaRPr lang="id-ID" sz="1800" dirty="0">
              <a:solidFill>
                <a:schemeClr val="tx1"/>
              </a:solidFill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</a:rPr>
              <a:t>Modernitas yang dicapai melalui pembangunan bersifat </a:t>
            </a:r>
            <a:r>
              <a:rPr lang="id-ID" sz="1800" dirty="0">
                <a:solidFill>
                  <a:srgbClr val="00B0F0"/>
                </a:solidFill>
              </a:rPr>
              <a:t>multi-dimensional</a:t>
            </a:r>
            <a:r>
              <a:rPr lang="en-US" sz="1800" dirty="0">
                <a:solidFill>
                  <a:srgbClr val="00B0F0"/>
                </a:solidFill>
              </a:rPr>
              <a:t> (</a:t>
            </a:r>
            <a:r>
              <a:rPr lang="en-US" sz="1800" dirty="0" err="1">
                <a:solidFill>
                  <a:srgbClr val="00B0F0"/>
                </a:solidFill>
              </a:rPr>
              <a:t>perubahan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penting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struktur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sosial</a:t>
            </a:r>
            <a:r>
              <a:rPr lang="en-US" sz="1800" dirty="0">
                <a:solidFill>
                  <a:srgbClr val="00B0F0"/>
                </a:solidFill>
              </a:rPr>
              <a:t>, </a:t>
            </a:r>
            <a:r>
              <a:rPr lang="en-US" sz="1800" dirty="0" err="1">
                <a:solidFill>
                  <a:srgbClr val="00B0F0"/>
                </a:solidFill>
              </a:rPr>
              <a:t>sikap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rakyat</a:t>
            </a:r>
            <a:r>
              <a:rPr lang="en-US" sz="1800" dirty="0">
                <a:solidFill>
                  <a:srgbClr val="00B0F0"/>
                </a:solidFill>
              </a:rPr>
              <a:t> dan </a:t>
            </a:r>
            <a:r>
              <a:rPr lang="en-US" sz="1800" dirty="0" err="1">
                <a:solidFill>
                  <a:srgbClr val="00B0F0"/>
                </a:solidFill>
              </a:rPr>
              <a:t>lembaga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nasional</a:t>
            </a:r>
            <a:r>
              <a:rPr lang="en-US" sz="1800" dirty="0">
                <a:solidFill>
                  <a:srgbClr val="00B0F0"/>
                </a:solidFill>
              </a:rPr>
              <a:t>, </a:t>
            </a:r>
            <a:r>
              <a:rPr lang="en-US" sz="1800" dirty="0" err="1">
                <a:solidFill>
                  <a:srgbClr val="00B0F0"/>
                </a:solidFill>
              </a:rPr>
              <a:t>akselerasi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pertumbuhan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ekonomi</a:t>
            </a:r>
            <a:r>
              <a:rPr lang="en-US" sz="1800" dirty="0">
                <a:solidFill>
                  <a:srgbClr val="00B0F0"/>
                </a:solidFill>
              </a:rPr>
              <a:t>, </a:t>
            </a:r>
            <a:r>
              <a:rPr lang="en-US" sz="1800" dirty="0" err="1">
                <a:solidFill>
                  <a:srgbClr val="00B0F0"/>
                </a:solidFill>
              </a:rPr>
              <a:t>pengurangan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kesejangan</a:t>
            </a:r>
            <a:r>
              <a:rPr lang="en-US" sz="1800" dirty="0">
                <a:solidFill>
                  <a:srgbClr val="00B0F0"/>
                </a:solidFill>
              </a:rPr>
              <a:t>, dan </a:t>
            </a:r>
            <a:r>
              <a:rPr lang="en-US" sz="1800" dirty="0" err="1">
                <a:solidFill>
                  <a:srgbClr val="00B0F0"/>
                </a:solidFill>
              </a:rPr>
              <a:t>pemberantasan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err="1">
                <a:solidFill>
                  <a:srgbClr val="00B0F0"/>
                </a:solidFill>
              </a:rPr>
              <a:t>kemiskinan</a:t>
            </a:r>
            <a:r>
              <a:rPr lang="en-US" sz="1800" dirty="0">
                <a:solidFill>
                  <a:srgbClr val="00B0F0"/>
                </a:solidFill>
              </a:rPr>
              <a:t>)</a:t>
            </a:r>
            <a:endParaRPr lang="id-ID" sz="1800" dirty="0">
              <a:solidFill>
                <a:srgbClr val="00B0F0"/>
              </a:solidFill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Pembangunan </a:t>
            </a:r>
            <a:r>
              <a:rPr lang="en-US" sz="1800" dirty="0" err="1">
                <a:solidFill>
                  <a:schemeClr val="tx1"/>
                </a:solidFill>
              </a:rPr>
              <a:t>mencakup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pengertian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menjadi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rgbClr val="00B0F0"/>
                </a:solidFill>
              </a:rPr>
              <a:t>(being) </a:t>
            </a:r>
            <a:r>
              <a:rPr lang="en-US" sz="1800" dirty="0">
                <a:solidFill>
                  <a:schemeClr val="tx1"/>
                </a:solidFill>
              </a:rPr>
              <a:t>dan </a:t>
            </a:r>
            <a:r>
              <a:rPr lang="en-US" sz="1800" dirty="0" err="1">
                <a:solidFill>
                  <a:schemeClr val="tx1"/>
                </a:solidFill>
              </a:rPr>
              <a:t>mengerjakan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i="1" dirty="0">
                <a:solidFill>
                  <a:srgbClr val="00B0F0"/>
                </a:solidFill>
              </a:rPr>
              <a:t>(doing)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id-ID" sz="1800" dirty="0">
                <a:solidFill>
                  <a:schemeClr val="tx1"/>
                </a:solidFill>
              </a:rPr>
              <a:t>Semua hal terkait dengan pembangunan ditujukan pada </a:t>
            </a:r>
            <a:r>
              <a:rPr lang="id-ID" sz="1800" i="1" dirty="0">
                <a:solidFill>
                  <a:srgbClr val="00B0F0"/>
                </a:solidFill>
              </a:rPr>
              <a:t>nation building</a:t>
            </a:r>
            <a:r>
              <a:rPr lang="id-ID" sz="1800" dirty="0">
                <a:solidFill>
                  <a:schemeClr val="tx1"/>
                </a:solidFill>
              </a:rPr>
              <a:t> dalam rangka pencapaian tujuan bangsa dan negara</a:t>
            </a:r>
          </a:p>
        </p:txBody>
      </p:sp>
    </p:spTree>
    <p:extLst>
      <p:ext uri="{BB962C8B-B14F-4D97-AF65-F5344CB8AC3E}">
        <p14:creationId xmlns:p14="http://schemas.microsoft.com/office/powerpoint/2010/main" val="400267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BC7659-F11E-4061-8007-E780A1148E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345BF1-5A8E-40A3-A043-34810E6E1E1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580F00-D781-4141-A089-E92ABE6ADF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59" t="28001" r="36185" b="4130"/>
          <a:stretch/>
        </p:blipFill>
        <p:spPr>
          <a:xfrm>
            <a:off x="1466565" y="481264"/>
            <a:ext cx="6210869" cy="510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1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31B417-6C51-48B3-82EC-3444B39F3E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06EB71-7B90-4D15-96D7-19525D77A8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9B78EF-4713-4A5C-A668-65B1C491F93F}"/>
              </a:ext>
            </a:extLst>
          </p:cNvPr>
          <p:cNvSpPr txBox="1">
            <a:spLocks/>
          </p:cNvSpPr>
          <p:nvPr/>
        </p:nvSpPr>
        <p:spPr>
          <a:xfrm>
            <a:off x="589547" y="395788"/>
            <a:ext cx="7447547" cy="5836569"/>
          </a:xfrm>
          <a:prstGeom prst="rect">
            <a:avLst/>
          </a:prstGeom>
        </p:spPr>
        <p:txBody>
          <a:bodyPr>
            <a:noAutofit/>
          </a:bodyPr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/>
              <a:t>Administrasi</a:t>
            </a:r>
            <a:r>
              <a:rPr lang="en-US" sz="2800" b="1" dirty="0"/>
              <a:t> Pembangunan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THE TERM OF DEVELOPMENT ADMINISTRATION IS USED…RATHER THAN THE TRADITIONAL TERM OF PUBLIC ADMINISTRATION TO INDICATE </a:t>
            </a:r>
            <a:r>
              <a:rPr lang="en-US" sz="1800" dirty="0">
                <a:solidFill>
                  <a:srgbClr val="00B0F0"/>
                </a:solidFill>
              </a:rPr>
              <a:t>THE NEED FOR DYNAMIC PROCESS </a:t>
            </a:r>
            <a:r>
              <a:rPr lang="en-US" sz="1800" dirty="0">
                <a:solidFill>
                  <a:schemeClr val="tx1"/>
                </a:solidFill>
              </a:rPr>
              <a:t>DESIGNED PARTICULARY TO MEET REQUIREMENTS OF SOCIAL AND ECONOMIC CHANGES (HIRAM S.PHILIPS)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DEVELOPMENT ADMINISTRATION CAN BE REGARDED AS </a:t>
            </a:r>
            <a:r>
              <a:rPr lang="en-US" sz="1800" dirty="0">
                <a:solidFill>
                  <a:srgbClr val="00B0F0"/>
                </a:solidFill>
              </a:rPr>
              <a:t>THE PUBLIC MANAGEMENT </a:t>
            </a:r>
            <a:r>
              <a:rPr lang="en-US" sz="1800" dirty="0">
                <a:solidFill>
                  <a:schemeClr val="tx1"/>
                </a:solidFill>
              </a:rPr>
              <a:t>OF ECONOMIC AND SOCIAL CHANGE IN TERM OF DELIBERATE PUBLIC POLICY. THE DEVELOPMENT ADMINISTRATOR IS CONCERNED WITH </a:t>
            </a:r>
            <a:r>
              <a:rPr lang="en-US" sz="1800" dirty="0">
                <a:solidFill>
                  <a:srgbClr val="00B0F0"/>
                </a:solidFill>
              </a:rPr>
              <a:t>GUIDING CHANGE </a:t>
            </a:r>
            <a:r>
              <a:rPr lang="en-US" sz="1800" dirty="0">
                <a:solidFill>
                  <a:schemeClr val="tx1"/>
                </a:solidFill>
              </a:rPr>
              <a:t>(PAUL MEADOW)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DEVELOPMENT ADMINISTRATION IS DEFINED AS </a:t>
            </a:r>
            <a:r>
              <a:rPr lang="en-US" sz="1800" dirty="0">
                <a:solidFill>
                  <a:srgbClr val="00B0F0"/>
                </a:solidFill>
              </a:rPr>
              <a:t>ADMINISTRATIVE DEVELOPMENT</a:t>
            </a:r>
            <a:r>
              <a:rPr lang="en-US" sz="1800" dirty="0">
                <a:solidFill>
                  <a:schemeClr val="tx1"/>
                </a:solidFill>
              </a:rPr>
              <a:t> AND </a:t>
            </a:r>
            <a:r>
              <a:rPr lang="en-US" sz="1800" dirty="0">
                <a:solidFill>
                  <a:srgbClr val="00B0F0"/>
                </a:solidFill>
              </a:rPr>
              <a:t>THE ADMINISTRATION OF DEVELOPMENT </a:t>
            </a:r>
            <a:r>
              <a:rPr lang="en-US" sz="1800" dirty="0">
                <a:solidFill>
                  <a:schemeClr val="tx1"/>
                </a:solidFill>
              </a:rPr>
              <a:t>PROGRAMMES. FOR THE ADMINISTRATIVE MACHINERY ITSELF SHOULD BE IMPROVED AND DEVELOPED TO ENABLE A WELL COORDINATED AND MULTI-FUNCTIONAL APPROACH TOWARDS SOLVING NATIONAL PROBLEMS AND DEVELOPMENT (EDWARD W. WEIDNER)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</a:rPr>
              <a:t>ADMINISTRASI PEMBANGUNAN ADALAH KESELURUHAN PROSES PELAKSANAAN DARI RANGKAIAN KEGIATAN YANG BERSIFAT PERTUMBUHAN DAN PERUBAHAN YANG BERENCANA MENUJU </a:t>
            </a:r>
            <a:r>
              <a:rPr lang="en-US" sz="1800" dirty="0">
                <a:solidFill>
                  <a:srgbClr val="00B0F0"/>
                </a:solidFill>
              </a:rPr>
              <a:t>MODERNITAS</a:t>
            </a:r>
            <a:r>
              <a:rPr lang="en-US" sz="1800" dirty="0">
                <a:solidFill>
                  <a:schemeClr val="tx1"/>
                </a:solidFill>
              </a:rPr>
              <a:t> DALAM BERBAGAI ASPEK KEHIDUPAN DALAM RANGKA “NATION BUILDING” (SONDANG SIAGIAN)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id-ID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3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31B417-6C51-48B3-82EC-3444B39F3E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Pembangunan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06EB71-7B90-4D15-96D7-19525D77A8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9</a:t>
            </a:fld>
            <a:endParaRPr lang="en-US" noProof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9B78EF-4713-4A5C-A668-65B1C491F93F}"/>
              </a:ext>
            </a:extLst>
          </p:cNvPr>
          <p:cNvSpPr txBox="1">
            <a:spLocks/>
          </p:cNvSpPr>
          <p:nvPr/>
        </p:nvSpPr>
        <p:spPr>
          <a:xfrm>
            <a:off x="589547" y="395788"/>
            <a:ext cx="7447547" cy="5836569"/>
          </a:xfrm>
          <a:prstGeom prst="rect">
            <a:avLst/>
          </a:prstGeom>
        </p:spPr>
        <p:txBody>
          <a:bodyPr>
            <a:noAutofit/>
          </a:bodyPr>
          <a:lstStyle>
            <a:lvl1pPr marL="200025" indent="-200025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7194" indent="-207169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0721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07244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07269" indent="-200025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sz="3600" b="1" dirty="0" err="1"/>
              <a:t>Ciri</a:t>
            </a:r>
            <a:r>
              <a:rPr lang="en-US" sz="3600" b="1" dirty="0"/>
              <a:t> </a:t>
            </a:r>
            <a:r>
              <a:rPr lang="en-US" sz="3600" b="1" dirty="0" err="1"/>
              <a:t>Administrasi</a:t>
            </a:r>
            <a:r>
              <a:rPr lang="en-US" sz="3600" b="1" dirty="0"/>
              <a:t> Pembangunan</a:t>
            </a:r>
          </a:p>
          <a:p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id-ID" altLang="en-US" sz="2000" dirty="0">
                <a:solidFill>
                  <a:srgbClr val="00B0F0"/>
                </a:solidFill>
              </a:rPr>
              <a:t>Orientasi </a:t>
            </a:r>
            <a:r>
              <a:rPr lang="id-ID" altLang="en-US" sz="2000" dirty="0"/>
              <a:t>pada usaha ke arah </a:t>
            </a:r>
            <a:r>
              <a:rPr lang="id-ID" altLang="en-US" sz="2000" dirty="0">
                <a:solidFill>
                  <a:srgbClr val="00B0F0"/>
                </a:solidFill>
              </a:rPr>
              <a:t>perubahan keadaan </a:t>
            </a:r>
            <a:r>
              <a:rPr lang="id-ID" altLang="en-US" sz="2000" dirty="0"/>
              <a:t>yang dianggap </a:t>
            </a:r>
            <a:r>
              <a:rPr lang="id-ID" altLang="en-US" sz="2000" dirty="0">
                <a:solidFill>
                  <a:srgbClr val="00B0F0"/>
                </a:solidFill>
              </a:rPr>
              <a:t>lebih baik</a:t>
            </a:r>
          </a:p>
          <a:p>
            <a:r>
              <a:rPr lang="id-ID" altLang="en-US" sz="2000" dirty="0">
                <a:solidFill>
                  <a:srgbClr val="00B0F0"/>
                </a:solidFill>
              </a:rPr>
              <a:t>Perbaikan dan penyempurnaan administrasi </a:t>
            </a:r>
            <a:r>
              <a:rPr lang="id-ID" altLang="en-US" sz="2000" dirty="0"/>
              <a:t>dikaitkan dengan aspek perkembangan di bidang lain seperti ekonomi, sosial, politik, dll.</a:t>
            </a:r>
            <a:endParaRPr lang="en-US" altLang="en-US" sz="2000" dirty="0"/>
          </a:p>
          <a:p>
            <a:pPr marL="0" indent="0" algn="ctr">
              <a:buNone/>
            </a:pPr>
            <a:endParaRPr lang="en-US" altLang="en-US" sz="1800" dirty="0"/>
          </a:p>
          <a:p>
            <a:pPr marL="0" indent="0" algn="ctr">
              <a:buNone/>
            </a:pPr>
            <a:endParaRPr lang="en-US" altLang="en-US" sz="18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altLang="en-US" sz="2800" dirty="0" err="1">
                <a:solidFill>
                  <a:srgbClr val="00B0F0"/>
                </a:solidFill>
              </a:rPr>
              <a:t>Bagaimana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</a:rPr>
              <a:t>dengan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</a:rPr>
              <a:t>ciri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</a:rPr>
              <a:t>umum</a:t>
            </a:r>
            <a:r>
              <a:rPr lang="en-US" altLang="en-US" sz="2800" dirty="0">
                <a:solidFill>
                  <a:srgbClr val="00B0F0"/>
                </a:solidFill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</a:rPr>
              <a:t>administrasi</a:t>
            </a:r>
            <a:r>
              <a:rPr lang="en-US" altLang="en-US" sz="2800" dirty="0">
                <a:solidFill>
                  <a:srgbClr val="00B0F0"/>
                </a:solidFill>
              </a:rPr>
              <a:t> di negara </a:t>
            </a:r>
            <a:r>
              <a:rPr lang="en-US" altLang="en-US" sz="2800" dirty="0" err="1">
                <a:solidFill>
                  <a:srgbClr val="00B0F0"/>
                </a:solidFill>
              </a:rPr>
              <a:t>berkembang</a:t>
            </a:r>
            <a:r>
              <a:rPr lang="en-US" altLang="en-US" sz="2800" dirty="0">
                <a:solidFill>
                  <a:srgbClr val="00B0F0"/>
                </a:solidFill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</a:rPr>
              <a:t>seperti</a:t>
            </a:r>
            <a:r>
              <a:rPr lang="en-US" altLang="en-US" sz="2800" dirty="0">
                <a:solidFill>
                  <a:srgbClr val="00B0F0"/>
                </a:solidFill>
              </a:rPr>
              <a:t> Indonesia?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id-ID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0_Bright business presentation_AAS_v3" id="{57D58BC9-3F05-45D4-81CD-7BA898B4CAAD}" vid="{0F92AA19-00D6-4C71-B13F-219D7994A0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90D0D0-7C1D-47FF-A2F0-9937AA567A3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8E15EA0-2F38-456B-B156-038699A5D1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DB5DD7-8DCC-4069-9EB3-5D0981866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Bright business presentation</Template>
  <TotalTime>0</TotalTime>
  <Words>1492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Candara</vt:lpstr>
      <vt:lpstr>Corbel</vt:lpstr>
      <vt:lpstr>Times New Roman</vt:lpstr>
      <vt:lpstr>Wingdings</vt:lpstr>
      <vt:lpstr>Wingdings 2</vt:lpstr>
      <vt:lpstr>Office Theme</vt:lpstr>
      <vt:lpstr>KONSEP ADMINISTRASI PEMBANGUNAN</vt:lpstr>
      <vt:lpstr>Administrasi Pembangunan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2020-03-26T03:49:51Z</dcterms:created>
  <dcterms:modified xsi:type="dcterms:W3CDTF">2020-03-26T07:30:55Z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