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id-ID" smtClean="0">
                <a:solidFill>
                  <a:srgbClr val="7030A0"/>
                </a:solidFill>
              </a:rPr>
              <a:t>Pendahuluan</a:t>
            </a:r>
            <a:endParaRPr lang="id-ID" dirty="0">
              <a:solidFill>
                <a:srgbClr val="7030A0"/>
              </a:solidFill>
            </a:endParaRPr>
          </a:p>
        </p:txBody>
      </p:sp>
      <p:sp>
        <p:nvSpPr>
          <p:cNvPr id="3" name="Subtitle 2"/>
          <p:cNvSpPr>
            <a:spLocks noGrp="1"/>
          </p:cNvSpPr>
          <p:nvPr>
            <p:ph type="subTitle" idx="1"/>
          </p:nvPr>
        </p:nvSpPr>
        <p:spPr/>
        <p:txBody>
          <a:bodyPr>
            <a:normAutofit/>
          </a:bodyPr>
          <a:lstStyle/>
          <a:p>
            <a:endParaRPr lang="id-ID" b="1" dirty="0" smtClean="0">
              <a:solidFill>
                <a:srgbClr val="FF0000"/>
              </a:solidFill>
            </a:endParaRPr>
          </a:p>
          <a:p>
            <a:r>
              <a:rPr lang="id-ID" b="1" dirty="0" smtClean="0">
                <a:solidFill>
                  <a:srgbClr val="FF0000"/>
                </a:solidFill>
              </a:rPr>
              <a:t>Pertemuan I</a:t>
            </a:r>
            <a:endParaRPr lang="id-ID"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id-ID" sz="2400" dirty="0" smtClean="0">
                <a:latin typeface="Times New Roman" pitchFamily="18" charset="0"/>
                <a:cs typeface="Times New Roman" pitchFamily="18" charset="0"/>
              </a:rPr>
              <a:t>Oleh karena itu produktivitas sering diartikan </a:t>
            </a:r>
            <a:r>
              <a:rPr lang="id-ID" sz="2400" b="1" i="1" dirty="0" smtClean="0">
                <a:latin typeface="Times New Roman" pitchFamily="18" charset="0"/>
                <a:cs typeface="Times New Roman" pitchFamily="18" charset="0"/>
              </a:rPr>
              <a:t>sebagai rasio antara keluaran dan masukan dalam satuan waktu tertentu.</a:t>
            </a:r>
          </a:p>
          <a:p>
            <a:pPr marL="0" indent="0" algn="just">
              <a:buNone/>
            </a:pPr>
            <a:r>
              <a:rPr lang="id-ID" sz="2400" dirty="0" smtClean="0">
                <a:latin typeface="Times New Roman" pitchFamily="18" charset="0"/>
                <a:cs typeface="Times New Roman" pitchFamily="18" charset="0"/>
              </a:rPr>
              <a:t>Whitmore (2009) menyatakan :</a:t>
            </a:r>
            <a:r>
              <a:rPr lang="id-ID" sz="2400" i="1" dirty="0" smtClean="0">
                <a:latin typeface="Times New Roman" pitchFamily="18" charset="0"/>
                <a:cs typeface="Times New Roman" pitchFamily="18" charset="0"/>
              </a:rPr>
              <a:t> Productivity is a meas</a:t>
            </a:r>
            <a:r>
              <a:rPr lang="en-US" sz="2400" i="1" dirty="0" smtClean="0">
                <a:latin typeface="Times New Roman" pitchFamily="18" charset="0"/>
                <a:cs typeface="Times New Roman" pitchFamily="18" charset="0"/>
              </a:rPr>
              <a:t>s</a:t>
            </a:r>
            <a:r>
              <a:rPr lang="id-ID" sz="2400" i="1" dirty="0" smtClean="0">
                <a:latin typeface="Times New Roman" pitchFamily="18" charset="0"/>
                <a:cs typeface="Times New Roman" pitchFamily="18" charset="0"/>
              </a:rPr>
              <a:t>ure of the use of the resource of an organization and is usually expressed as a ratio of the output obtained by the uses resources to the amount of resources epmloyed” </a:t>
            </a: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Jadi Whitmore memandang bahwa produktivitas sebagai suatu uk</a:t>
            </a:r>
            <a:r>
              <a:rPr lang="en-US" sz="2400" dirty="0" smtClean="0">
                <a:latin typeface="Times New Roman" pitchFamily="18" charset="0"/>
                <a:cs typeface="Times New Roman" pitchFamily="18" charset="0"/>
              </a:rPr>
              <a:t>u</a:t>
            </a:r>
            <a:r>
              <a:rPr lang="id-ID" sz="2400" dirty="0" smtClean="0">
                <a:latin typeface="Times New Roman" pitchFamily="18" charset="0"/>
                <a:cs typeface="Times New Roman" pitchFamily="18" charset="0"/>
              </a:rPr>
              <a:t>ran atau penggunaan sumberdaya dalam suatu organisasi yang biasanya sebagai rasio dari keluaran yang dicapai dengan sumber daya yang digunakan.</a:t>
            </a:r>
          </a:p>
          <a:p>
            <a:pPr marL="0" indent="0" algn="just">
              <a:buNone/>
            </a:pPr>
            <a:r>
              <a:rPr lang="id-ID" sz="2400" dirty="0" smtClean="0">
                <a:latin typeface="Times New Roman" pitchFamily="18" charset="0"/>
                <a:cs typeface="Times New Roman" pitchFamily="18" charset="0"/>
              </a:rPr>
              <a:t>Dua dimensi dari produktivitas dalah:</a:t>
            </a:r>
          </a:p>
          <a:p>
            <a:pPr marL="0" indent="0" algn="just"/>
            <a:r>
              <a:rPr lang="id-ID" sz="2400" dirty="0" smtClean="0">
                <a:latin typeface="Times New Roman" pitchFamily="18" charset="0"/>
                <a:cs typeface="Times New Roman" pitchFamily="18" charset="0"/>
              </a:rPr>
              <a:t>  Efektivitas</a:t>
            </a:r>
          </a:p>
          <a:p>
            <a:pPr marL="0" indent="0" algn="just"/>
            <a:r>
              <a:rPr lang="id-ID" sz="2400" dirty="0" smtClean="0">
                <a:latin typeface="Times New Roman" pitchFamily="18" charset="0"/>
                <a:cs typeface="Times New Roman" pitchFamily="18" charset="0"/>
              </a:rPr>
              <a:t>  Efesiensi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Dimensi efektivitas berkaitan dengan pencapaian unjuk kerja yang maksimal, dalam arti pencapaian target yang berkaitan dengan kualitas, kuantitas, dan waktu. Sedangkan dimensi efesi</a:t>
            </a:r>
            <a:r>
              <a:rPr lang="en-US" sz="2400" dirty="0" smtClean="0">
                <a:latin typeface="Times New Roman" pitchFamily="18" charset="0"/>
                <a:cs typeface="Times New Roman" pitchFamily="18" charset="0"/>
              </a:rPr>
              <a:t>e</a:t>
            </a:r>
            <a:r>
              <a:rPr lang="id-ID" sz="2400" dirty="0" smtClean="0">
                <a:latin typeface="Times New Roman" pitchFamily="18" charset="0"/>
                <a:cs typeface="Times New Roman" pitchFamily="18" charset="0"/>
              </a:rPr>
              <a:t>nsi berkaitan dengan upaya membandingkan masukan dengan realisasi penggunaanya atau bagaimana pekerjaan tersebut dilaksanakan.</a:t>
            </a:r>
          </a:p>
          <a:p>
            <a:pPr marL="0" indent="0" algn="just">
              <a:buNone/>
            </a:pPr>
            <a:r>
              <a:rPr lang="id-ID" sz="2400" dirty="0" smtClean="0">
                <a:latin typeface="Times New Roman" pitchFamily="18" charset="0"/>
                <a:cs typeface="Times New Roman" pitchFamily="18" charset="0"/>
              </a:rPr>
              <a:t>Penjelasan t</a:t>
            </a:r>
            <a:r>
              <a:rPr lang="en-US" sz="2400" dirty="0" err="1" smtClean="0">
                <a:latin typeface="Times New Roman" pitchFamily="18" charset="0"/>
                <a:cs typeface="Times New Roman" pitchFamily="18" charset="0"/>
              </a:rPr>
              <a:t>er</a:t>
            </a:r>
            <a:r>
              <a:rPr lang="id-ID" sz="24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e</a:t>
            </a:r>
            <a:r>
              <a:rPr lang="id-ID" sz="2400" dirty="0" smtClean="0">
                <a:latin typeface="Times New Roman" pitchFamily="18" charset="0"/>
                <a:cs typeface="Times New Roman" pitchFamily="18" charset="0"/>
              </a:rPr>
              <a:t>b</a:t>
            </a:r>
            <a:r>
              <a:rPr lang="en-US" sz="2400" dirty="0" err="1" smtClean="0">
                <a:latin typeface="Times New Roman" pitchFamily="18" charset="0"/>
                <a:cs typeface="Times New Roman" pitchFamily="18" charset="0"/>
              </a:rPr>
              <a:t>ut</a:t>
            </a:r>
            <a:r>
              <a:rPr lang="id-ID" sz="2400" dirty="0" smtClean="0">
                <a:latin typeface="Times New Roman" pitchFamily="18" charset="0"/>
                <a:cs typeface="Times New Roman" pitchFamily="18" charset="0"/>
              </a:rPr>
              <a:t> mengutarakan produktivitas secara total atau secara keseluruhan, artinya keluaran yang dihasilkan diperoleh dari keseluruhan masukan yang ada dalam organisasi. Masukan t</a:t>
            </a:r>
            <a:r>
              <a:rPr lang="en-US" sz="2400" dirty="0" err="1" smtClean="0">
                <a:latin typeface="Times New Roman" pitchFamily="18" charset="0"/>
                <a:cs typeface="Times New Roman" pitchFamily="18" charset="0"/>
              </a:rPr>
              <a:t>er</a:t>
            </a:r>
            <a:r>
              <a:rPr lang="id-ID" sz="24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e</a:t>
            </a:r>
            <a:r>
              <a:rPr lang="id-ID" sz="2400" dirty="0" smtClean="0">
                <a:latin typeface="Times New Roman" pitchFamily="18" charset="0"/>
                <a:cs typeface="Times New Roman" pitchFamily="18" charset="0"/>
              </a:rPr>
              <a:t>b</a:t>
            </a:r>
            <a:r>
              <a:rPr lang="en-US" sz="2400" dirty="0" err="1" smtClean="0">
                <a:latin typeface="Times New Roman" pitchFamily="18" charset="0"/>
                <a:cs typeface="Times New Roman" pitchFamily="18" charset="0"/>
              </a:rPr>
              <a:t>ut</a:t>
            </a:r>
            <a:r>
              <a:rPr lang="id-ID" sz="2400" dirty="0" smtClean="0">
                <a:latin typeface="Times New Roman" pitchFamily="18" charset="0"/>
                <a:cs typeface="Times New Roman" pitchFamily="18" charset="0"/>
              </a:rPr>
              <a:t> lazim dinamakan sebagai faktor produksi. Keluaran yang  dihasilkan dicapai dari masukan yang melakukan proses kegiatan yang bentuknya dapat berupa produk nyata atau jasa.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Masukan atau faktor produksi dapat berupa tenaga kerja, kapital, bahan, teknologi dan energi. Salah satu masukan seperti tenaga kerja, dapat menghasilkan keluaran yang dikenal dengan produktivitas individu, yang dapat juga disebut sebagai </a:t>
            </a:r>
            <a:r>
              <a:rPr lang="id-ID" sz="2400" i="1" dirty="0" smtClean="0">
                <a:latin typeface="Times New Roman" pitchFamily="18" charset="0"/>
                <a:cs typeface="Times New Roman" pitchFamily="18" charset="0"/>
              </a:rPr>
              <a:t>produktivitas parsial.</a:t>
            </a:r>
          </a:p>
          <a:p>
            <a:pPr marL="0" indent="0" algn="just">
              <a:buNone/>
            </a:pPr>
            <a:r>
              <a:rPr lang="id-ID" sz="2400" dirty="0" smtClean="0">
                <a:latin typeface="Times New Roman" pitchFamily="18" charset="0"/>
                <a:cs typeface="Times New Roman" pitchFamily="18" charset="0"/>
              </a:rPr>
              <a:t>Dewasa ini, produktivitas individu mendapat perhatian cukup besar, hal ini didasarkan pada pemikiran bahwa sebenarnya produktivitas manapun bersumber dari individu yang melakukan kegiatan. Namun individu yang dimaksudkan adalah individu sebagai tenaga kerja yang memiliki kualitas kerja yang memadai.</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lgn="just">
              <a:buNone/>
            </a:pPr>
            <a:r>
              <a:rPr lang="id-ID" sz="2400" dirty="0" smtClean="0">
                <a:latin typeface="Times New Roman" pitchFamily="18" charset="0"/>
                <a:cs typeface="Times New Roman" pitchFamily="18" charset="0"/>
              </a:rPr>
              <a:t>Efesiensi merupakan suatu ukuran dalam membandingkan penggunaan masukan (input) yang direncanakan dengan penggunaan masukan yang sebenarnya terlaksana. Apabila masukan yang sebenarnya digunakan semakin besar penghematannya, maka tingkat efesiensi semakin tinggi, tetapi semakin kecil masukan yang dapat dihemat, sehingga semakin rendah tingkat efesiensi. </a:t>
            </a:r>
            <a:r>
              <a:rPr lang="id-ID" sz="2400" i="1" dirty="0" smtClean="0">
                <a:latin typeface="Times New Roman" pitchFamily="18" charset="0"/>
                <a:cs typeface="Times New Roman" pitchFamily="18" charset="0"/>
              </a:rPr>
              <a:t>Pengertian efesiensi disini lebih berorientasi kepada masukan</a:t>
            </a:r>
            <a:r>
              <a:rPr lang="id-ID" sz="2400" dirty="0" smtClean="0">
                <a:latin typeface="Times New Roman" pitchFamily="18" charset="0"/>
                <a:cs typeface="Times New Roman" pitchFamily="18" charset="0"/>
              </a:rPr>
              <a:t> sedangkan masalah keluaran (output) kurang menjadi perhatian utama.</a:t>
            </a:r>
          </a:p>
          <a:p>
            <a:pPr marL="0" indent="0" algn="just">
              <a:buNone/>
            </a:pPr>
            <a:r>
              <a:rPr lang="id-ID" sz="2400" i="1" dirty="0" smtClean="0">
                <a:latin typeface="Times New Roman" pitchFamily="18" charset="0"/>
                <a:cs typeface="Times New Roman" pitchFamily="18" charset="0"/>
              </a:rPr>
              <a:t>Efektivitas merupakan suatu ukuran yang memberikan gambaran seberapa jauh target dapat tercapai. Pengertian efektivitas ini lebih berorientasi kepada keluaran </a:t>
            </a:r>
            <a:r>
              <a:rPr lang="id-ID" sz="2400" dirty="0" smtClean="0">
                <a:latin typeface="Times New Roman" pitchFamily="18" charset="0"/>
                <a:cs typeface="Times New Roman" pitchFamily="18" charset="0"/>
              </a:rPr>
              <a:t>. Konsep ini dapat hanya ber-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en-US" sz="2400" dirty="0" smtClean="0">
                <a:latin typeface="Times New Roman" pitchFamily="18" charset="0"/>
                <a:cs typeface="Times New Roman" pitchFamily="18" charset="0"/>
              </a:rPr>
              <a:t>o</a:t>
            </a:r>
            <a:r>
              <a:rPr lang="id-ID" sz="2400" dirty="0" smtClean="0">
                <a:latin typeface="Times New Roman" pitchFamily="18" charset="0"/>
                <a:cs typeface="Times New Roman" pitchFamily="18" charset="0"/>
              </a:rPr>
              <a:t>rientasi kepada masukan, keluaran, atau keduanya. Disamping itu kualitas juga berkaitan dengan proses produksi yang akan berpengaruh pada kualitas hasil yang dicapai secara keseluruhan.</a:t>
            </a:r>
          </a:p>
          <a:p>
            <a:pPr marL="0" indent="0" algn="just">
              <a:buNone/>
            </a:pPr>
            <a:r>
              <a:rPr lang="id-ID" sz="2400" dirty="0" smtClean="0">
                <a:latin typeface="Times New Roman" pitchFamily="18" charset="0"/>
                <a:cs typeface="Times New Roman" pitchFamily="18" charset="0"/>
              </a:rPr>
              <a:t>Secara skematis keterkaitan antara efesiensi, efektifitas, kualitas dan produktivitas di lihat pada gambar berikut:</a:t>
            </a:r>
          </a:p>
          <a:p>
            <a:pPr marL="0" indent="0" algn="just">
              <a:buNone/>
            </a:pPr>
            <a:r>
              <a:rPr lang="id-ID" sz="2400" dirty="0" smtClean="0">
                <a:latin typeface="Times New Roman" pitchFamily="18" charset="0"/>
                <a:cs typeface="Times New Roman" pitchFamily="18" charset="0"/>
              </a:rPr>
              <a:t>Dari bagan tsb terlihat bahwa produktivitas mencakup efesiensi, efektivitas, dan juga kualitas. Efesiensi berorientasi pada masukan dan efektivitas pada keluaran. Jadi dapat disimpulkan bahwa pengertian produktivitas adalah sbb:</a:t>
            </a:r>
          </a:p>
          <a:p>
            <a:pPr marL="0" indent="0" algn="just">
              <a:buNone/>
            </a:pPr>
            <a:r>
              <a:rPr lang="id-ID" sz="2400" dirty="0" smtClean="0">
                <a:latin typeface="Times New Roman" pitchFamily="18" charset="0"/>
                <a:cs typeface="Times New Roman" pitchFamily="18" charset="0"/>
              </a:rPr>
              <a:t>                                      Efektivitas menghasilkan keluaran</a:t>
            </a:r>
          </a:p>
          <a:p>
            <a:pPr marL="0" indent="0" algn="just">
              <a:buNone/>
            </a:pPr>
            <a:r>
              <a:rPr lang="id-ID" sz="2400" dirty="0" smtClean="0">
                <a:latin typeface="Times New Roman" pitchFamily="18" charset="0"/>
                <a:cs typeface="Times New Roman" pitchFamily="18" charset="0"/>
              </a:rPr>
              <a:t>      Produktivitas   =     ------------------------------------------</a:t>
            </a:r>
          </a:p>
          <a:p>
            <a:pPr marL="0" indent="0" algn="just">
              <a:buNone/>
            </a:pPr>
            <a:r>
              <a:rPr lang="id-ID" sz="2400" dirty="0" smtClean="0">
                <a:latin typeface="Times New Roman" pitchFamily="18" charset="0"/>
                <a:cs typeface="Times New Roman" pitchFamily="18" charset="0"/>
              </a:rPr>
              <a:t>                                      Efesiensi penggunaan masukan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id-ID" sz="2400" dirty="0" smtClean="0">
                <a:latin typeface="Times New Roman" pitchFamily="18" charset="0"/>
                <a:cs typeface="Times New Roman" pitchFamily="18" charset="0"/>
              </a:rPr>
              <a:t>Kebutuhan akan keluaran terasa semakin meningkat dalam era pembangunan dewasa ini, karena era dimaksud adalah era tinggal landas yang menuntut peran serta SDM yang memiliki kemampuan profesional sebagai pelaksana pembangunan.</a:t>
            </a:r>
          </a:p>
          <a:p>
            <a:pPr marL="0" indent="0" algn="just">
              <a:buNone/>
            </a:pPr>
            <a:r>
              <a:rPr lang="id-ID" sz="2400" dirty="0" smtClean="0">
                <a:latin typeface="Times New Roman" pitchFamily="18" charset="0"/>
                <a:cs typeface="Times New Roman" pitchFamily="18" charset="0"/>
              </a:rPr>
              <a:t>Strategi pembinaan dan pengembangan kualitas SDM berkaitan dengan pola pikir perencanaan pembangunan yang ditujukan untuk mengembangkan kualitas SDM.</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b="1" dirty="0" smtClean="0">
                <a:latin typeface="Times New Roman" pitchFamily="18" charset="0"/>
                <a:cs typeface="Times New Roman" pitchFamily="18" charset="0"/>
              </a:rPr>
              <a:t>Mewujudkan Kinerja  </a:t>
            </a:r>
          </a:p>
          <a:p>
            <a:pPr marL="0" indent="0" algn="just">
              <a:buNone/>
            </a:pPr>
            <a:r>
              <a:rPr lang="id-ID" sz="2400" i="1" dirty="0" smtClean="0">
                <a:latin typeface="Times New Roman" pitchFamily="18" charset="0"/>
                <a:cs typeface="Times New Roman" pitchFamily="18" charset="0"/>
              </a:rPr>
              <a:t>Performance</a:t>
            </a:r>
            <a:r>
              <a:rPr lang="id-ID" sz="2400" dirty="0" smtClean="0">
                <a:latin typeface="Times New Roman" pitchFamily="18" charset="0"/>
                <a:cs typeface="Times New Roman" pitchFamily="18" charset="0"/>
              </a:rPr>
              <a:t> diterjemahkan menjadi kinerja, berarti prestasi kerja, pelaksanaan kerja, pencapaian kerja atau hasil kerja/unjuk kerja.</a:t>
            </a:r>
            <a:endParaRPr lang="id-ID"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b="1" dirty="0" smtClean="0">
                <a:solidFill>
                  <a:schemeClr val="tx1"/>
                </a:solidFill>
              </a:rPr>
              <a:t>KUALITAS SDM</a:t>
            </a:r>
            <a:endParaRPr lang="id-ID"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id-ID" sz="2400" dirty="0" smtClean="0">
                <a:latin typeface="Times New Roman" pitchFamily="18" charset="0"/>
                <a:cs typeface="Times New Roman" pitchFamily="18" charset="0"/>
              </a:rPr>
              <a:t>August W.Smith (2002) mengatakan bahwa kinerja adalah  “.... </a:t>
            </a:r>
            <a:r>
              <a:rPr lang="id-ID" sz="2400" i="1" dirty="0" smtClean="0">
                <a:latin typeface="Times New Roman" pitchFamily="18" charset="0"/>
                <a:cs typeface="Times New Roman" pitchFamily="18" charset="0"/>
              </a:rPr>
              <a:t>Output drive from processes, human or otherwise” </a:t>
            </a:r>
            <a:r>
              <a:rPr lang="id-ID" sz="2400" dirty="0" smtClean="0">
                <a:latin typeface="Times New Roman" pitchFamily="18" charset="0"/>
                <a:cs typeface="Times New Roman" pitchFamily="18" charset="0"/>
              </a:rPr>
              <a:t> Kinerja merupakan hasil atau keluaran dari suatu proses.</a:t>
            </a:r>
          </a:p>
          <a:p>
            <a:pPr marL="0" indent="0" algn="just">
              <a:buNone/>
            </a:pPr>
            <a:r>
              <a:rPr lang="id-ID" sz="2400" dirty="0" smtClean="0">
                <a:latin typeface="Times New Roman" pitchFamily="18" charset="0"/>
                <a:cs typeface="Times New Roman" pitchFamily="18" charset="0"/>
              </a:rPr>
              <a:t>Kinerja mempunyai hubungan erat dengan:</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Produktivitas</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Efektivitas</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Efesiensi.</a:t>
            </a:r>
          </a:p>
          <a:p>
            <a:pPr marL="0" indent="0" algn="just">
              <a:buNone/>
            </a:pPr>
            <a:r>
              <a:rPr lang="id-ID" sz="2400" dirty="0" smtClean="0">
                <a:latin typeface="Times New Roman" pitchFamily="18" charset="0"/>
                <a:cs typeface="Times New Roman" pitchFamily="18" charset="0"/>
              </a:rPr>
              <a:t>Kinerja mempunyai hubungan erat dengan produktivitas karena merupakan indikator dalam menentukan bagaimana usaha untuk mencapai produktivitas yang tinggi dalam suatu organisasi.</a:t>
            </a:r>
          </a:p>
          <a:p>
            <a:pPr marL="0" indent="0" algn="just">
              <a:buNone/>
            </a:pPr>
            <a:r>
              <a:rPr lang="id-ID" sz="2400" dirty="0" smtClean="0">
                <a:latin typeface="Times New Roman" pitchFamily="18" charset="0"/>
                <a:cs typeface="Times New Roman" pitchFamily="18" charset="0"/>
              </a:rPr>
              <a:t>Berbicara tentang kinerja pegawai, erat pula kaitannya dengan cara mengadakan penilaian terhadap pekerjaan seseorang sehingga perlu ditetapkan  standar kinerja  atau KPI.</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Standar Kinerja perlu dirumuskan guna dijadikan tolok ukur dalam mengadakan perbandingan antara apa yang telah dilakukan dengan apa yang diharapkan, kaitannya dengan jabatan yang telah dipercayakan kepada seseorang. Standar termaksud  dapat pula dijadikan sebagai ukuran dalam mengadakan pertangung jawaban terhadap apa yang telah dilakukan.</a:t>
            </a:r>
          </a:p>
          <a:p>
            <a:pPr marL="0" indent="0" algn="just">
              <a:buNone/>
            </a:pPr>
            <a:r>
              <a:rPr lang="id-ID" sz="2400" dirty="0" smtClean="0">
                <a:latin typeface="Times New Roman" pitchFamily="18" charset="0"/>
                <a:cs typeface="Times New Roman" pitchFamily="18" charset="0"/>
              </a:rPr>
              <a:t>Selain itu Mitchell menyatakan bahwa kinerja meliputi beberapa aspek, yaitu:</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Quality of work</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Promptness (tepat waktu)</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Initiative </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Capability</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Communication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id-ID" sz="2400" dirty="0" smtClean="0">
                <a:latin typeface="Times New Roman" pitchFamily="18" charset="0"/>
                <a:cs typeface="Times New Roman" pitchFamily="18" charset="0"/>
              </a:rPr>
              <a:t>Kelima aspek tersebut dapat dijadikan ukuran dalam mengadakan pengkajian tingkat kinerja seseorang. Disamping itu, dikatakan pula bahwa untuk mengadakan pengukuran terhadap kinerja, ditetapkan :</a:t>
            </a:r>
          </a:p>
          <a:p>
            <a:pPr marL="0" indent="0" algn="ctr">
              <a:buNone/>
            </a:pPr>
            <a:r>
              <a:rPr lang="id-ID" sz="2400" i="1" dirty="0" smtClean="0">
                <a:latin typeface="Times New Roman" pitchFamily="18" charset="0"/>
                <a:cs typeface="Times New Roman" pitchFamily="18" charset="0"/>
              </a:rPr>
              <a:t>   Performance = ability  </a:t>
            </a:r>
            <a:r>
              <a:rPr lang="en-US" sz="2400" i="1" dirty="0" smtClean="0">
                <a:latin typeface="Times New Roman" pitchFamily="18" charset="0"/>
                <a:cs typeface="Times New Roman" pitchFamily="18" charset="0"/>
              </a:rPr>
              <a:t>x</a:t>
            </a:r>
            <a:r>
              <a:rPr lang="id-ID" sz="2400" i="1" dirty="0" smtClean="0">
                <a:latin typeface="Times New Roman" pitchFamily="18" charset="0"/>
                <a:cs typeface="Times New Roman" pitchFamily="18" charset="0"/>
              </a:rPr>
              <a:t>  motivation</a:t>
            </a:r>
          </a:p>
          <a:p>
            <a:pPr marL="0" indent="0" algn="ctr">
              <a:buNone/>
            </a:pPr>
            <a:endParaRPr lang="id-ID" sz="2400" i="1" dirty="0" smtClean="0">
              <a:latin typeface="Times New Roman" pitchFamily="18" charset="0"/>
              <a:cs typeface="Times New Roman" pitchFamily="18" charset="0"/>
            </a:endParaRPr>
          </a:p>
          <a:p>
            <a:pPr marL="0" indent="0" algn="just">
              <a:buNone/>
            </a:pPr>
            <a:r>
              <a:rPr lang="id-ID" sz="2400" b="1" dirty="0" smtClean="0">
                <a:latin typeface="Times New Roman" pitchFamily="18" charset="0"/>
                <a:cs typeface="Times New Roman" pitchFamily="18" charset="0"/>
              </a:rPr>
              <a:t>Konsep Produktivitas secara umum </a:t>
            </a:r>
          </a:p>
          <a:p>
            <a:pPr marL="0" indent="0" algn="just">
              <a:buNone/>
            </a:pPr>
            <a:r>
              <a:rPr lang="id-ID" sz="2400" dirty="0" smtClean="0">
                <a:latin typeface="Times New Roman" pitchFamily="18" charset="0"/>
                <a:cs typeface="Times New Roman" pitchFamily="18" charset="0"/>
              </a:rPr>
              <a:t>Filosofi dan spirit tentang produktivitas sudah ada sejak awal peradaban manusia karena makna produktivitas adalah keinginan (</a:t>
            </a:r>
            <a:r>
              <a:rPr lang="id-ID" sz="2400" i="1" dirty="0" smtClean="0">
                <a:latin typeface="Times New Roman" pitchFamily="18" charset="0"/>
                <a:cs typeface="Times New Roman" pitchFamily="18" charset="0"/>
              </a:rPr>
              <a:t>the will</a:t>
            </a:r>
            <a:r>
              <a:rPr lang="id-ID" sz="2400" dirty="0" smtClean="0">
                <a:latin typeface="Times New Roman" pitchFamily="18" charset="0"/>
                <a:cs typeface="Times New Roman" pitchFamily="18" charset="0"/>
              </a:rPr>
              <a:t>) dan upaya (</a:t>
            </a:r>
            <a:r>
              <a:rPr lang="id-ID" sz="2400" i="1" dirty="0" smtClean="0">
                <a:latin typeface="Times New Roman" pitchFamily="18" charset="0"/>
                <a:cs typeface="Times New Roman" pitchFamily="18" charset="0"/>
              </a:rPr>
              <a:t>effort</a:t>
            </a:r>
            <a:r>
              <a:rPr lang="id-ID" sz="2400" dirty="0" smtClean="0">
                <a:latin typeface="Times New Roman" pitchFamily="18" charset="0"/>
                <a:cs typeface="Times New Roman" pitchFamily="18" charset="0"/>
              </a:rPr>
              <a:t>) manusia untuk selalu meningkatkan kualitas kehidupan dan penghidupan di segala bidang.</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5211763"/>
          </a:xfrm>
        </p:spPr>
        <p:txBody>
          <a:bodyPr>
            <a:noAutofit/>
          </a:bodyPr>
          <a:lstStyle/>
          <a:p>
            <a:pPr marL="0" indent="0" algn="just">
              <a:buNone/>
            </a:pPr>
            <a:r>
              <a:rPr lang="id-ID" sz="2400" dirty="0" smtClean="0">
                <a:latin typeface="Times New Roman" pitchFamily="18" charset="0"/>
                <a:cs typeface="Times New Roman" pitchFamily="18" charset="0"/>
              </a:rPr>
              <a:t>Menurut E</a:t>
            </a:r>
            <a:r>
              <a:rPr lang="en-US" sz="2400" dirty="0" smtClean="0">
                <a:latin typeface="Times New Roman" pitchFamily="18" charset="0"/>
                <a:cs typeface="Times New Roman" pitchFamily="18" charset="0"/>
              </a:rPr>
              <a:t>n</a:t>
            </a:r>
            <a:r>
              <a:rPr lang="id-ID" sz="2400" dirty="0" smtClean="0">
                <a:latin typeface="Times New Roman" pitchFamily="18" charset="0"/>
                <a:cs typeface="Times New Roman" pitchFamily="18" charset="0"/>
              </a:rPr>
              <a:t>cyclopedia Britanica disebutkan bahwa produktivitas dalam ekonomi berarti </a:t>
            </a:r>
            <a:r>
              <a:rPr lang="id-ID" sz="2400" b="1" dirty="0" smtClean="0">
                <a:latin typeface="Times New Roman" pitchFamily="18" charset="0"/>
                <a:cs typeface="Times New Roman" pitchFamily="18" charset="0"/>
              </a:rPr>
              <a:t>rasio dari hasil yang dicapai dengan pengorbanan yang dikeluarkan untuk menghasilkan sesuatu.</a:t>
            </a:r>
          </a:p>
          <a:p>
            <a:pPr marL="0" indent="0" algn="just">
              <a:buNone/>
            </a:pPr>
            <a:r>
              <a:rPr lang="id-ID" sz="2400" dirty="0" smtClean="0">
                <a:latin typeface="Times New Roman" pitchFamily="18" charset="0"/>
                <a:cs typeface="Times New Roman" pitchFamily="18" charset="0"/>
              </a:rPr>
              <a:t>Sedangkan menurut formulasi National Productivity  Board (NPB) Singapore, dikatakan bahwa </a:t>
            </a:r>
            <a:r>
              <a:rPr lang="id-ID" sz="2400" b="1" dirty="0" smtClean="0">
                <a:latin typeface="Times New Roman" pitchFamily="18" charset="0"/>
                <a:cs typeface="Times New Roman" pitchFamily="18" charset="0"/>
              </a:rPr>
              <a:t>produktivitas adalah sikap mental (</a:t>
            </a:r>
            <a:r>
              <a:rPr lang="id-ID" sz="2400" b="1" i="1" dirty="0" smtClean="0">
                <a:latin typeface="Times New Roman" pitchFamily="18" charset="0"/>
                <a:cs typeface="Times New Roman" pitchFamily="18" charset="0"/>
              </a:rPr>
              <a:t>attitude og mind</a:t>
            </a:r>
            <a:r>
              <a:rPr lang="id-ID" sz="2400" b="1" dirty="0" smtClean="0">
                <a:latin typeface="Times New Roman" pitchFamily="18" charset="0"/>
                <a:cs typeface="Times New Roman" pitchFamily="18" charset="0"/>
              </a:rPr>
              <a:t>) yang mempunyai semangat untuk melakukan peningkatan perbaikan.</a:t>
            </a:r>
          </a:p>
          <a:p>
            <a:pPr marL="0" indent="0" algn="just">
              <a:buNone/>
            </a:pPr>
            <a:r>
              <a:rPr lang="id-ID" sz="2400" dirty="0" smtClean="0">
                <a:latin typeface="Times New Roman" pitchFamily="18" charset="0"/>
                <a:cs typeface="Times New Roman" pitchFamily="18" charset="0"/>
              </a:rPr>
              <a:t>Perwujudan sikap mental, dalam berbagai kegiatan a.l. sbb.:</a:t>
            </a:r>
          </a:p>
          <a:p>
            <a:pPr marL="0" indent="0" algn="just">
              <a:buNone/>
            </a:pPr>
            <a:r>
              <a:rPr lang="id-ID" sz="2400" dirty="0" smtClean="0">
                <a:latin typeface="Times New Roman" pitchFamily="18" charset="0"/>
                <a:cs typeface="Times New Roman" pitchFamily="18" charset="0"/>
              </a:rPr>
              <a:t>1. Yang berkaitan dengan diri sendiri dapat dilakukan melalui peningkatan:</a:t>
            </a:r>
          </a:p>
          <a:p>
            <a:pPr marL="457200" indent="-457200" algn="just">
              <a:buNone/>
            </a:pPr>
            <a:r>
              <a:rPr lang="id-ID" sz="2400" dirty="0" smtClean="0">
                <a:latin typeface="Times New Roman" pitchFamily="18" charset="0"/>
                <a:cs typeface="Times New Roman" pitchFamily="18" charset="0"/>
              </a:rPr>
              <a:t>       a. Pengetahuan</a:t>
            </a:r>
          </a:p>
          <a:p>
            <a:pPr marL="457200" indent="-457200" algn="just">
              <a:buNone/>
            </a:pPr>
            <a:r>
              <a:rPr lang="id-ID" sz="2400" dirty="0" smtClean="0">
                <a:latin typeface="Times New Roman" pitchFamily="18" charset="0"/>
                <a:cs typeface="Times New Roman" pitchFamily="18" charset="0"/>
              </a:rPr>
              <a:t>       b. Keterampilan</a:t>
            </a:r>
          </a:p>
          <a:p>
            <a:pPr marL="457200" indent="-457200" algn="just">
              <a:buNone/>
            </a:pPr>
            <a:r>
              <a:rPr lang="id-ID" sz="2400" dirty="0" smtClean="0">
                <a:latin typeface="Times New Roman" pitchFamily="18" charset="0"/>
                <a:cs typeface="Times New Roman" pitchFamily="18" charset="0"/>
              </a:rPr>
              <a:t>       c.  Disiplin</a:t>
            </a:r>
          </a:p>
          <a:p>
            <a:pPr marL="457200" indent="-457200" algn="just">
              <a:buNone/>
            </a:pP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457200" indent="-457200" algn="just">
              <a:buNone/>
            </a:pPr>
            <a:r>
              <a:rPr lang="id-ID" sz="2400" dirty="0" smtClean="0">
                <a:latin typeface="Times New Roman" pitchFamily="18" charset="0"/>
                <a:cs typeface="Times New Roman" pitchFamily="18" charset="0"/>
              </a:rPr>
              <a:t>        </a:t>
            </a:r>
          </a:p>
          <a:p>
            <a:pPr marL="457200" indent="-457200" algn="just">
              <a:buNone/>
            </a:pPr>
            <a:r>
              <a:rPr lang="id-ID" sz="2400" dirty="0" smtClean="0">
                <a:latin typeface="Times New Roman" pitchFamily="18" charset="0"/>
                <a:cs typeface="Times New Roman" pitchFamily="18" charset="0"/>
              </a:rPr>
              <a:t>      d.  Upaya pribadi</a:t>
            </a:r>
          </a:p>
          <a:p>
            <a:pPr marL="457200" indent="-457200" algn="just">
              <a:buNone/>
            </a:pPr>
            <a:r>
              <a:rPr lang="id-ID" sz="2400" dirty="0" smtClean="0">
                <a:latin typeface="Times New Roman" pitchFamily="18" charset="0"/>
                <a:cs typeface="Times New Roman" pitchFamily="18" charset="0"/>
              </a:rPr>
              <a:t>      e.  Kerukunan kerja</a:t>
            </a:r>
          </a:p>
          <a:p>
            <a:pPr marL="457200" indent="-457200">
              <a:buAutoNum type="alphaLcPeriod" startAt="5"/>
            </a:pPr>
            <a:endParaRPr lang="id-ID" sz="2400" dirty="0" smtClean="0">
              <a:latin typeface="Times New Roman" pitchFamily="18" charset="0"/>
              <a:cs typeface="Times New Roman" pitchFamily="18" charset="0"/>
            </a:endParaRPr>
          </a:p>
          <a:p>
            <a:pPr marL="457200" indent="-457200">
              <a:buNone/>
            </a:pPr>
            <a:r>
              <a:rPr lang="id-ID" sz="2400" dirty="0" smtClean="0">
                <a:latin typeface="Times New Roman" pitchFamily="18" charset="0"/>
                <a:cs typeface="Times New Roman" pitchFamily="18" charset="0"/>
              </a:rPr>
              <a:t>2. Yang berkaitan dengan pekerjaan dapat dilakukan melalui:</a:t>
            </a:r>
          </a:p>
          <a:p>
            <a:pPr marL="457200" indent="-457200">
              <a:buNone/>
            </a:pPr>
            <a:r>
              <a:rPr lang="id-ID" sz="2400" dirty="0" smtClean="0">
                <a:latin typeface="Times New Roman" pitchFamily="18" charset="0"/>
                <a:cs typeface="Times New Roman" pitchFamily="18" charset="0"/>
              </a:rPr>
              <a:t>      a. Manajemen dan metode kerja yang lebih baik</a:t>
            </a:r>
          </a:p>
          <a:p>
            <a:pPr marL="457200" indent="-457200">
              <a:buNone/>
            </a:pPr>
            <a:r>
              <a:rPr lang="id-ID" sz="2400" dirty="0" smtClean="0">
                <a:latin typeface="Times New Roman" pitchFamily="18" charset="0"/>
                <a:cs typeface="Times New Roman" pitchFamily="18" charset="0"/>
              </a:rPr>
              <a:t>      b. Penghematan biaya</a:t>
            </a:r>
          </a:p>
          <a:p>
            <a:pPr marL="457200" indent="-457200">
              <a:buNone/>
            </a:pPr>
            <a:r>
              <a:rPr lang="id-ID" sz="2400" dirty="0" smtClean="0">
                <a:latin typeface="Times New Roman" pitchFamily="18" charset="0"/>
                <a:cs typeface="Times New Roman" pitchFamily="18" charset="0"/>
              </a:rPr>
              <a:t>      c. Ketepatan waktu</a:t>
            </a:r>
          </a:p>
          <a:p>
            <a:pPr marL="457200" indent="-457200">
              <a:buNone/>
            </a:pPr>
            <a:r>
              <a:rPr lang="id-ID" sz="2400" dirty="0" smtClean="0">
                <a:latin typeface="Times New Roman" pitchFamily="18" charset="0"/>
                <a:cs typeface="Times New Roman" pitchFamily="18" charset="0"/>
              </a:rPr>
              <a:t>      d. Sistem dan teknologi yang lebih baik.</a:t>
            </a:r>
          </a:p>
          <a:p>
            <a:pPr marL="457200" indent="-457200">
              <a:buNone/>
            </a:pP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Dengan mengadakan perbaikan t</a:t>
            </a:r>
            <a:r>
              <a:rPr lang="en-US" sz="2400" dirty="0" err="1" smtClean="0">
                <a:latin typeface="Times New Roman" pitchFamily="18" charset="0"/>
                <a:cs typeface="Times New Roman" pitchFamily="18" charset="0"/>
              </a:rPr>
              <a:t>er</a:t>
            </a:r>
            <a:r>
              <a:rPr lang="id-ID" sz="24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e</a:t>
            </a:r>
            <a:r>
              <a:rPr lang="id-ID" sz="2400" dirty="0" smtClean="0">
                <a:latin typeface="Times New Roman" pitchFamily="18" charset="0"/>
                <a:cs typeface="Times New Roman" pitchFamily="18" charset="0"/>
              </a:rPr>
              <a:t>b</a:t>
            </a:r>
            <a:r>
              <a:rPr lang="en-US" sz="2400" dirty="0" err="1" smtClean="0">
                <a:latin typeface="Times New Roman" pitchFamily="18" charset="0"/>
                <a:cs typeface="Times New Roman" pitchFamily="18" charset="0"/>
              </a:rPr>
              <a:t>ut</a:t>
            </a:r>
            <a:r>
              <a:rPr lang="id-ID" sz="2400" dirty="0" smtClean="0">
                <a:latin typeface="Times New Roman" pitchFamily="18" charset="0"/>
                <a:cs typeface="Times New Roman" pitchFamily="18" charset="0"/>
              </a:rPr>
              <a:t>, maka diharapkan akan dapat menghasilkan  barang dan jasa yang bermutu tinggi dan standar kehidupan yang lebih tinggi.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dirty="0" smtClean="0">
                <a:latin typeface="Times New Roman" pitchFamily="18" charset="0"/>
                <a:cs typeface="Times New Roman" pitchFamily="18" charset="0"/>
              </a:rPr>
              <a:t>Dewan Produktivitas Nasional menyatakan bahwa Produktivitas mengandung pengertian sikap mental yang selalu mempunyai pandangan </a:t>
            </a:r>
            <a:r>
              <a:rPr lang="id-ID" sz="2400" b="1" dirty="0" smtClean="0">
                <a:latin typeface="Times New Roman" pitchFamily="18" charset="0"/>
                <a:cs typeface="Times New Roman" pitchFamily="18" charset="0"/>
              </a:rPr>
              <a:t>“</a:t>
            </a:r>
            <a:r>
              <a:rPr lang="id-ID" sz="2400" b="1" i="1" dirty="0" smtClean="0">
                <a:latin typeface="Times New Roman" pitchFamily="18" charset="0"/>
                <a:cs typeface="Times New Roman" pitchFamily="18" charset="0"/>
              </a:rPr>
              <a:t>mutu kehidupan hari ini harus lebih baik dari kemarin dan  hari esok lebih bai</a:t>
            </a:r>
            <a:r>
              <a:rPr lang="en-US" sz="2400" b="1" i="1" dirty="0" smtClean="0">
                <a:latin typeface="Times New Roman" pitchFamily="18" charset="0"/>
                <a:cs typeface="Times New Roman" pitchFamily="18" charset="0"/>
              </a:rPr>
              <a:t>k</a:t>
            </a:r>
            <a:r>
              <a:rPr lang="id-ID" sz="2400" b="1" i="1" dirty="0" smtClean="0">
                <a:latin typeface="Times New Roman" pitchFamily="18" charset="0"/>
                <a:cs typeface="Times New Roman" pitchFamily="18" charset="0"/>
              </a:rPr>
              <a:t> dari hari ini”.</a:t>
            </a:r>
          </a:p>
          <a:p>
            <a:pPr marL="0" indent="0" algn="just">
              <a:buNone/>
            </a:pPr>
            <a:r>
              <a:rPr lang="id-ID" sz="2400" dirty="0" smtClean="0">
                <a:latin typeface="Times New Roman" pitchFamily="18" charset="0"/>
                <a:cs typeface="Times New Roman" pitchFamily="18" charset="0"/>
              </a:rPr>
              <a:t>Secara umum produktivitas mengandung pengertian antara hasil yang dicapai </a:t>
            </a:r>
            <a:r>
              <a:rPr lang="id-ID" sz="2400" i="1" dirty="0" smtClean="0">
                <a:latin typeface="Times New Roman" pitchFamily="18" charset="0"/>
                <a:cs typeface="Times New Roman" pitchFamily="18" charset="0"/>
              </a:rPr>
              <a:t>(output) </a:t>
            </a:r>
            <a:r>
              <a:rPr lang="id-ID" sz="2400" dirty="0" smtClean="0">
                <a:latin typeface="Times New Roman" pitchFamily="18" charset="0"/>
                <a:cs typeface="Times New Roman" pitchFamily="18" charset="0"/>
              </a:rPr>
              <a:t>dengan keseluruhan sumber daya yang digunakan </a:t>
            </a:r>
            <a:r>
              <a:rPr lang="id-ID" sz="2400" i="1" dirty="0" smtClean="0">
                <a:latin typeface="Times New Roman" pitchFamily="18" charset="0"/>
                <a:cs typeface="Times New Roman" pitchFamily="18" charset="0"/>
              </a:rPr>
              <a:t>(input).</a:t>
            </a: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Yang berkaitan dengan sikap mental produktif antara lain menyangkut sikap:</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Motivatif</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Disiplin </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Kreatif</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Inovatif</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Dinamis</a:t>
            </a:r>
          </a:p>
          <a:p>
            <a:pPr marL="457200" indent="-4572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Profesional</a:t>
            </a:r>
          </a:p>
          <a:p>
            <a:pPr marL="457200" indent="-457200" algn="just">
              <a:buNone/>
            </a:pPr>
            <a:r>
              <a:rPr lang="en-US" sz="2400" dirty="0" smtClean="0">
                <a:latin typeface="Times New Roman" pitchFamily="18" charset="0"/>
                <a:cs typeface="Times New Roman" pitchFamily="18" charset="0"/>
              </a:rPr>
              <a:t>7.   </a:t>
            </a:r>
            <a:r>
              <a:rPr lang="id-ID" sz="2400" dirty="0" smtClean="0">
                <a:latin typeface="Times New Roman" pitchFamily="18" charset="0"/>
                <a:cs typeface="Times New Roman" pitchFamily="18" charset="0"/>
              </a:rPr>
              <a:t>Berjiwa kejuangan</a:t>
            </a:r>
          </a:p>
          <a:p>
            <a:pPr marL="457200" indent="-457200" algn="just">
              <a:buAutoNum type="arabicPeriod" startAt="4"/>
            </a:pP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Tingkat produktivitas yang dicapai merupakan suatu indikator terhadap efesiensi dan kemajuan ekonomi untuk ukuran suatu bangsa, suatu industri maupun ukuran lainnya.</a:t>
            </a:r>
          </a:p>
          <a:p>
            <a:pPr marL="0" indent="0" algn="just">
              <a:buNone/>
            </a:pPr>
            <a:r>
              <a:rPr lang="id-ID" sz="2400" dirty="0" smtClean="0">
                <a:latin typeface="Times New Roman" pitchFamily="18" charset="0"/>
                <a:cs typeface="Times New Roman" pitchFamily="18" charset="0"/>
              </a:rPr>
              <a:t>Paul Mali mengutarakan bahwa: Produktivitas adalah bagaimana menghasilkan atau meningkatkan hasil b</a:t>
            </a:r>
            <a:r>
              <a:rPr lang="en-US" sz="24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rang dan jasa setinggi mungkin dengan memanfaatkan sumber daya secara efisien.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206</TotalTime>
  <Words>1108</Words>
  <Application>Microsoft Office PowerPoint</Application>
  <PresentationFormat>On-screen Show (4:3)</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Pendahuluan</vt:lpstr>
      <vt:lpstr>KUALITAS SDM</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PRODUKTIVITAS</dc:title>
  <dc:creator>Asus</dc:creator>
  <cp:lastModifiedBy>user</cp:lastModifiedBy>
  <cp:revision>36</cp:revision>
  <dcterms:created xsi:type="dcterms:W3CDTF">2006-08-16T00:00:00Z</dcterms:created>
  <dcterms:modified xsi:type="dcterms:W3CDTF">2020-03-21T02:29:55Z</dcterms:modified>
</cp:coreProperties>
</file>