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4" r:id="rId9"/>
    <p:sldId id="268" r:id="rId10"/>
    <p:sldId id="257" r:id="rId11"/>
    <p:sldId id="269" r:id="rId12"/>
    <p:sldId id="258" r:id="rId13"/>
    <p:sldId id="277" r:id="rId14"/>
    <p:sldId id="278" r:id="rId15"/>
    <p:sldId id="27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3/8/18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Ikon</a:t>
            </a:r>
            <a:r>
              <a:rPr lang="en-US" dirty="0" smtClean="0"/>
              <a:t>, </a:t>
            </a:r>
            <a:r>
              <a:rPr lang="en-US" dirty="0" err="1" smtClean="0"/>
              <a:t>Indeks</a:t>
            </a:r>
            <a:r>
              <a:rPr lang="en-US" dirty="0" smtClean="0"/>
              <a:t> &amp; </a:t>
            </a:r>
            <a:r>
              <a:rPr lang="en-US" dirty="0" err="1" smtClean="0"/>
              <a:t>Simbol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Irma </a:t>
            </a:r>
            <a:r>
              <a:rPr lang="en-US" dirty="0" err="1" smtClean="0"/>
              <a:t>Rochmawati</a:t>
            </a:r>
            <a:r>
              <a:rPr lang="en-US" dirty="0" smtClean="0"/>
              <a:t>, M.Ds.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Ikon</a:t>
            </a:r>
            <a:r>
              <a:rPr lang="en-US" dirty="0" smtClean="0"/>
              <a:t>, </a:t>
            </a:r>
            <a:r>
              <a:rPr lang="en-US" dirty="0" err="1" smtClean="0"/>
              <a:t>Indeks</a:t>
            </a:r>
            <a:r>
              <a:rPr lang="en-US" dirty="0" smtClean="0"/>
              <a:t> &amp; </a:t>
            </a:r>
            <a:r>
              <a:rPr lang="en-US" dirty="0" err="1" smtClean="0"/>
              <a:t>Simbol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464050"/>
          </a:xfrm>
        </p:spPr>
        <p:txBody>
          <a:bodyPr>
            <a:normAutofit/>
          </a:bodyPr>
          <a:lstStyle/>
          <a:p>
            <a:r>
              <a:rPr lang="fi-FI" dirty="0" err="1"/>
              <a:t>Menurut</a:t>
            </a:r>
            <a:r>
              <a:rPr lang="fi-FI" dirty="0"/>
              <a:t> Charles </a:t>
            </a:r>
            <a:r>
              <a:rPr lang="fi-FI" dirty="0" err="1"/>
              <a:t>Peirce</a:t>
            </a:r>
            <a:r>
              <a:rPr lang="fi-FI" dirty="0"/>
              <a:t>, </a:t>
            </a:r>
            <a:r>
              <a:rPr lang="fi-FI" dirty="0" err="1"/>
              <a:t>kehidupan</a:t>
            </a:r>
            <a:r>
              <a:rPr lang="fi-FI" dirty="0"/>
              <a:t> </a:t>
            </a:r>
            <a:r>
              <a:rPr lang="fi-FI" dirty="0" err="1"/>
              <a:t>manusia</a:t>
            </a:r>
            <a:r>
              <a:rPr lang="fi-FI" dirty="0"/>
              <a:t> </a:t>
            </a:r>
            <a:r>
              <a:rPr lang="fi-FI" dirty="0" err="1"/>
              <a:t>dicirikan</a:t>
            </a:r>
            <a:r>
              <a:rPr lang="fi-FI" dirty="0"/>
              <a:t> </a:t>
            </a:r>
            <a:r>
              <a:rPr lang="fi-FI" dirty="0" err="1"/>
              <a:t>oleh</a:t>
            </a:r>
            <a:r>
              <a:rPr lang="fi-FI" dirty="0"/>
              <a:t> </a:t>
            </a:r>
            <a:r>
              <a:rPr lang="fi-FI" dirty="0" err="1"/>
              <a:t>adanya</a:t>
            </a:r>
            <a:r>
              <a:rPr lang="fi-FI" dirty="0"/>
              <a:t> ‘</a:t>
            </a:r>
            <a:r>
              <a:rPr lang="fi-FI" dirty="0" err="1"/>
              <a:t>pencampuran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’. </a:t>
            </a:r>
            <a:endParaRPr lang="fi-FI" dirty="0" smtClean="0"/>
          </a:p>
          <a:p>
            <a:r>
              <a:rPr lang="fi-FI" dirty="0" err="1" smtClean="0"/>
              <a:t>Manusia</a:t>
            </a:r>
            <a:r>
              <a:rPr lang="fi-FI" dirty="0" smtClean="0"/>
              <a:t> </a:t>
            </a:r>
            <a:r>
              <a:rPr lang="fi-FI" dirty="0" err="1"/>
              <a:t>hidup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berkomunikasi</a:t>
            </a:r>
            <a:r>
              <a:rPr lang="fi-FI" dirty="0"/>
              <a:t> </a:t>
            </a:r>
            <a:r>
              <a:rPr lang="fi-FI" dirty="0" err="1"/>
              <a:t>sehari-hari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err="1" smtClean="0"/>
              <a:t>Dalam</a:t>
            </a:r>
            <a:r>
              <a:rPr lang="fi-FI" dirty="0" smtClean="0"/>
              <a:t> </a:t>
            </a:r>
            <a:r>
              <a:rPr lang="fi-FI" dirty="0" err="1"/>
              <a:t>keberlangsungan</a:t>
            </a:r>
            <a:r>
              <a:rPr lang="fi-FI" dirty="0"/>
              <a:t> </a:t>
            </a:r>
            <a:r>
              <a:rPr lang="fi-FI" dirty="0" err="1"/>
              <a:t>komunikasi</a:t>
            </a:r>
            <a:r>
              <a:rPr lang="fi-FI" dirty="0"/>
              <a:t> </a:t>
            </a:r>
            <a:r>
              <a:rPr lang="fi-FI" dirty="0" err="1"/>
              <a:t>tersebut</a:t>
            </a:r>
            <a:r>
              <a:rPr lang="fi-FI" dirty="0"/>
              <a:t> </a:t>
            </a:r>
            <a:r>
              <a:rPr lang="fi-FI" dirty="0" err="1"/>
              <a:t>manusia</a:t>
            </a:r>
            <a:r>
              <a:rPr lang="fi-FI" dirty="0"/>
              <a:t> </a:t>
            </a:r>
            <a:r>
              <a:rPr lang="fi-FI" dirty="0" err="1"/>
              <a:t>saling</a:t>
            </a:r>
            <a:r>
              <a:rPr lang="fi-FI" dirty="0"/>
              <a:t> </a:t>
            </a:r>
            <a:r>
              <a:rPr lang="fi-FI" dirty="0" err="1"/>
              <a:t>bertukar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, </a:t>
            </a:r>
            <a:r>
              <a:rPr lang="fi-FI" dirty="0" err="1"/>
              <a:t>baik</a:t>
            </a:r>
            <a:r>
              <a:rPr lang="fi-FI" dirty="0"/>
              <a:t> </a:t>
            </a:r>
            <a:r>
              <a:rPr lang="fi-FI" dirty="0" err="1"/>
              <a:t>secara</a:t>
            </a:r>
            <a:r>
              <a:rPr lang="fi-FI" dirty="0"/>
              <a:t> </a:t>
            </a:r>
            <a:r>
              <a:rPr lang="fi-FI" dirty="0" err="1"/>
              <a:t>verbal</a:t>
            </a:r>
            <a:r>
              <a:rPr lang="fi-FI" dirty="0"/>
              <a:t> </a:t>
            </a:r>
            <a:r>
              <a:rPr lang="fi-FI" dirty="0" err="1"/>
              <a:t>maupun</a:t>
            </a:r>
            <a:r>
              <a:rPr lang="fi-FI" dirty="0"/>
              <a:t> </a:t>
            </a:r>
            <a:r>
              <a:rPr lang="fi-FI" dirty="0" err="1"/>
              <a:t>non</a:t>
            </a:r>
            <a:r>
              <a:rPr lang="fi-FI" dirty="0"/>
              <a:t> </a:t>
            </a:r>
            <a:r>
              <a:rPr lang="fi-FI" dirty="0" err="1"/>
              <a:t>verbal</a:t>
            </a:r>
            <a:r>
              <a:rPr lang="fi-FI" dirty="0" smtClean="0"/>
              <a:t>.</a:t>
            </a:r>
          </a:p>
          <a:p>
            <a:r>
              <a:rPr lang="fi-FI" dirty="0" smtClean="0"/>
              <a:t> </a:t>
            </a:r>
            <a:r>
              <a:rPr lang="fi-FI" dirty="0" err="1"/>
              <a:t>Oleh</a:t>
            </a:r>
            <a:r>
              <a:rPr lang="fi-FI" dirty="0"/>
              <a:t> </a:t>
            </a:r>
            <a:r>
              <a:rPr lang="fi-FI" dirty="0" err="1"/>
              <a:t>karena</a:t>
            </a:r>
            <a:r>
              <a:rPr lang="fi-FI" dirty="0"/>
              <a:t> </a:t>
            </a:r>
            <a:r>
              <a:rPr lang="fi-FI" dirty="0" err="1"/>
              <a:t>aktivitas</a:t>
            </a:r>
            <a:r>
              <a:rPr lang="fi-FI" dirty="0"/>
              <a:t> </a:t>
            </a:r>
            <a:r>
              <a:rPr lang="fi-FI" dirty="0" err="1"/>
              <a:t>tersebut</a:t>
            </a:r>
            <a:r>
              <a:rPr lang="fi-FI" dirty="0"/>
              <a:t> selain </a:t>
            </a:r>
            <a:r>
              <a:rPr lang="fi-FI" dirty="0" err="1"/>
              <a:t>bertukar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, </a:t>
            </a:r>
            <a:r>
              <a:rPr lang="fi-FI" dirty="0" err="1"/>
              <a:t>manusia</a:t>
            </a:r>
            <a:r>
              <a:rPr lang="fi-FI" dirty="0"/>
              <a:t> </a:t>
            </a:r>
            <a:r>
              <a:rPr lang="fi-FI" dirty="0" err="1"/>
              <a:t>juga</a:t>
            </a:r>
            <a:r>
              <a:rPr lang="fi-FI" dirty="0"/>
              <a:t> melakukan </a:t>
            </a:r>
            <a:r>
              <a:rPr lang="fi-FI" dirty="0" err="1"/>
              <a:t>penafsiran</a:t>
            </a:r>
            <a:r>
              <a:rPr lang="fi-FI" dirty="0"/>
              <a:t> dari </a:t>
            </a:r>
            <a:r>
              <a:rPr lang="fi-FI" dirty="0" err="1"/>
              <a:t>tanda</a:t>
            </a:r>
            <a:r>
              <a:rPr lang="fi-FI" dirty="0"/>
              <a:t> itu </a:t>
            </a:r>
            <a:r>
              <a:rPr lang="fi-FI" dirty="0" err="1"/>
              <a:t>sendiri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Charles </a:t>
            </a:r>
            <a:r>
              <a:rPr lang="fi-FI" dirty="0" err="1"/>
              <a:t>Peirce</a:t>
            </a:r>
            <a:r>
              <a:rPr lang="fi-FI" dirty="0"/>
              <a:t> </a:t>
            </a:r>
            <a:r>
              <a:rPr lang="fi-FI" dirty="0" err="1"/>
              <a:t>menyebutkan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 </a:t>
            </a:r>
            <a:r>
              <a:rPr lang="fi-FI" dirty="0" err="1"/>
              <a:t>sebagai</a:t>
            </a:r>
            <a:r>
              <a:rPr lang="fi-FI" dirty="0"/>
              <a:t> </a:t>
            </a:r>
            <a:r>
              <a:rPr lang="fi-FI" dirty="0" err="1"/>
              <a:t>representamen</a:t>
            </a:r>
            <a:r>
              <a:rPr lang="fi-FI" dirty="0"/>
              <a:t>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konsep</a:t>
            </a:r>
            <a:r>
              <a:rPr lang="fi-FI" dirty="0"/>
              <a:t>, </a:t>
            </a:r>
            <a:r>
              <a:rPr lang="fi-FI" dirty="0" err="1"/>
              <a:t>benda</a:t>
            </a:r>
            <a:r>
              <a:rPr lang="fi-FI" dirty="0"/>
              <a:t>, </a:t>
            </a:r>
            <a:r>
              <a:rPr lang="fi-FI" dirty="0" err="1"/>
              <a:t>gagasan</a:t>
            </a:r>
            <a:r>
              <a:rPr lang="fi-FI" dirty="0"/>
              <a:t>,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seterusnya</a:t>
            </a:r>
            <a:r>
              <a:rPr lang="fi-FI" dirty="0"/>
              <a:t>,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diacunya</a:t>
            </a:r>
            <a:r>
              <a:rPr lang="fi-FI" dirty="0"/>
              <a:t> </a:t>
            </a:r>
            <a:r>
              <a:rPr lang="fi-FI" dirty="0" err="1"/>
              <a:t>sebagai</a:t>
            </a:r>
            <a:r>
              <a:rPr lang="fi-FI" dirty="0"/>
              <a:t> </a:t>
            </a:r>
            <a:r>
              <a:rPr lang="fi-FI" dirty="0" err="1"/>
              <a:t>objek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Danesi</a:t>
            </a:r>
            <a:r>
              <a:rPr lang="fi-FI" dirty="0"/>
              <a:t>, 2004:37)</a:t>
            </a:r>
            <a:r>
              <a:rPr lang="fi-FI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Tanda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persamaan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objek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diwakilinya</a:t>
            </a:r>
            <a:r>
              <a:rPr lang="tr-TR" dirty="0" smtClean="0"/>
              <a:t>/</a:t>
            </a:r>
            <a:r>
              <a:rPr lang="tr-TR" dirty="0" err="1" smtClean="0"/>
              <a:t>tiruan</a:t>
            </a:r>
            <a:r>
              <a:rPr lang="tr-TR" dirty="0" smtClean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sempurna</a:t>
            </a:r>
            <a:r>
              <a:rPr lang="tr-TR" dirty="0"/>
              <a:t> </a:t>
            </a:r>
            <a:r>
              <a:rPr lang="tr-TR" dirty="0" err="1"/>
              <a:t>dari</a:t>
            </a:r>
            <a:r>
              <a:rPr lang="tr-TR" dirty="0"/>
              <a:t> </a:t>
            </a:r>
            <a:r>
              <a:rPr lang="tr-TR" dirty="0" err="1"/>
              <a:t>objek</a:t>
            </a:r>
            <a:r>
              <a:rPr lang="tr-TR" dirty="0"/>
              <a:t> </a:t>
            </a:r>
            <a:r>
              <a:rPr lang="tr-TR" dirty="0" err="1" smtClean="0"/>
              <a:t>sebenarnya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fi-FI" dirty="0" err="1"/>
              <a:t>Ikon</a:t>
            </a:r>
            <a:r>
              <a:rPr lang="fi-FI" dirty="0"/>
              <a:t> </a:t>
            </a:r>
            <a:r>
              <a:rPr lang="fi-FI" dirty="0" err="1"/>
              <a:t>adalah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mewakili</a:t>
            </a:r>
            <a:r>
              <a:rPr lang="fi-FI" dirty="0"/>
              <a:t> </a:t>
            </a:r>
            <a:r>
              <a:rPr lang="fi-FI" dirty="0" err="1"/>
              <a:t>sumber</a:t>
            </a:r>
            <a:r>
              <a:rPr lang="fi-FI" dirty="0"/>
              <a:t> </a:t>
            </a:r>
            <a:r>
              <a:rPr lang="fi-FI" dirty="0" err="1"/>
              <a:t>acuan</a:t>
            </a:r>
            <a:r>
              <a:rPr lang="fi-FI" dirty="0"/>
              <a:t> </a:t>
            </a:r>
            <a:r>
              <a:rPr lang="fi-FI" dirty="0" err="1"/>
              <a:t>melalui</a:t>
            </a:r>
            <a:r>
              <a:rPr lang="fi-FI" dirty="0"/>
              <a:t> </a:t>
            </a:r>
            <a:r>
              <a:rPr lang="fi-FI" dirty="0" err="1"/>
              <a:t>sebuah</a:t>
            </a:r>
            <a:r>
              <a:rPr lang="fi-FI" dirty="0"/>
              <a:t> </a:t>
            </a:r>
            <a:r>
              <a:rPr lang="fi-FI" dirty="0" err="1"/>
              <a:t>bentuk</a:t>
            </a:r>
            <a:r>
              <a:rPr lang="fi-FI" dirty="0"/>
              <a:t> replikasi, </a:t>
            </a:r>
            <a:r>
              <a:rPr lang="fi-FI" dirty="0" err="1"/>
              <a:t>simulasi</a:t>
            </a:r>
            <a:r>
              <a:rPr lang="fi-FI" dirty="0"/>
              <a:t>, </a:t>
            </a:r>
            <a:r>
              <a:rPr lang="fi-FI" dirty="0" err="1"/>
              <a:t>imitasi</a:t>
            </a:r>
            <a:r>
              <a:rPr lang="fi-FI" dirty="0"/>
              <a:t>,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persamaan</a:t>
            </a:r>
            <a:r>
              <a:rPr lang="fi-FI" dirty="0"/>
              <a:t>. </a:t>
            </a:r>
            <a:r>
              <a:rPr lang="fi-FI" dirty="0" err="1"/>
              <a:t>Sebuah</a:t>
            </a:r>
            <a:r>
              <a:rPr lang="fi-FI" dirty="0"/>
              <a:t> </a:t>
            </a:r>
            <a:r>
              <a:rPr lang="fi-FI" dirty="0" err="1"/>
              <a:t>tanda</a:t>
            </a:r>
            <a:r>
              <a:rPr lang="fi-FI" dirty="0"/>
              <a:t> </a:t>
            </a:r>
            <a:r>
              <a:rPr lang="fi-FI" dirty="0" err="1"/>
              <a:t>dirancang</a:t>
            </a:r>
            <a:r>
              <a:rPr lang="fi-FI" dirty="0"/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mempresentasikan</a:t>
            </a:r>
            <a:r>
              <a:rPr lang="fi-FI" dirty="0"/>
              <a:t> </a:t>
            </a:r>
            <a:r>
              <a:rPr lang="fi-FI" dirty="0" err="1"/>
              <a:t>sumber</a:t>
            </a:r>
            <a:r>
              <a:rPr lang="fi-FI" dirty="0"/>
              <a:t> </a:t>
            </a:r>
            <a:r>
              <a:rPr lang="fi-FI" dirty="0" err="1"/>
              <a:t>acuan</a:t>
            </a:r>
            <a:r>
              <a:rPr lang="fi-FI" dirty="0"/>
              <a:t> </a:t>
            </a:r>
            <a:r>
              <a:rPr lang="fi-FI" dirty="0" err="1"/>
              <a:t>melalui</a:t>
            </a:r>
            <a:r>
              <a:rPr lang="fi-FI" dirty="0"/>
              <a:t> </a:t>
            </a:r>
            <a:r>
              <a:rPr lang="fi-FI" dirty="0" err="1"/>
              <a:t>simulasi</a:t>
            </a:r>
            <a:r>
              <a:rPr lang="fi-FI" dirty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persamaan</a:t>
            </a:r>
            <a:r>
              <a:rPr lang="fi-FI" dirty="0"/>
              <a:t>. </a:t>
            </a:r>
            <a:r>
              <a:rPr lang="fi-FI" dirty="0" smtClean="0"/>
              <a:t>(</a:t>
            </a:r>
            <a:r>
              <a:rPr lang="fi-FI" dirty="0" err="1" smtClean="0"/>
              <a:t>Danesi</a:t>
            </a:r>
            <a:r>
              <a:rPr lang="fi-FI" dirty="0"/>
              <a:t>, 2004: 38-39)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3157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2" y="889000"/>
            <a:ext cx="78105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9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6" y="1365120"/>
            <a:ext cx="7154880" cy="45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5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1" y="1296238"/>
            <a:ext cx="6824304" cy="50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4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Tanda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hubungan</a:t>
            </a:r>
            <a:r>
              <a:rPr lang="tr-TR" dirty="0"/>
              <a:t> </a:t>
            </a:r>
            <a:r>
              <a:rPr lang="tr-TR" dirty="0" err="1"/>
              <a:t>langsung</a:t>
            </a:r>
            <a:r>
              <a:rPr lang="tr-TR" dirty="0"/>
              <a:t> (</a:t>
            </a:r>
            <a:r>
              <a:rPr lang="tr-TR" dirty="0" err="1"/>
              <a:t>sebab</a:t>
            </a:r>
            <a:r>
              <a:rPr lang="tr-TR" dirty="0"/>
              <a:t> – </a:t>
            </a:r>
            <a:r>
              <a:rPr lang="tr-TR" dirty="0" err="1"/>
              <a:t>akibat</a:t>
            </a:r>
            <a:r>
              <a:rPr lang="tr-TR" dirty="0"/>
              <a:t>)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objeknya</a:t>
            </a:r>
            <a:r>
              <a:rPr lang="tr-TR" dirty="0"/>
              <a:t> dan </a:t>
            </a:r>
            <a:r>
              <a:rPr lang="tr-TR" dirty="0" err="1"/>
              <a:t>dapat</a:t>
            </a:r>
            <a:r>
              <a:rPr lang="tr-TR" dirty="0"/>
              <a:t> </a:t>
            </a:r>
            <a:r>
              <a:rPr lang="tr-TR" dirty="0" err="1"/>
              <a:t>dilihat</a:t>
            </a:r>
            <a:r>
              <a:rPr lang="tr-TR" dirty="0"/>
              <a:t>, </a:t>
            </a:r>
            <a:r>
              <a:rPr lang="tr-TR" dirty="0" err="1"/>
              <a:t>dirasa</a:t>
            </a:r>
            <a:r>
              <a:rPr lang="tr-TR" dirty="0"/>
              <a:t>, </a:t>
            </a:r>
            <a:r>
              <a:rPr lang="tr-TR" dirty="0" err="1"/>
              <a:t>didengar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tercium</a:t>
            </a:r>
            <a:r>
              <a:rPr lang="tr-TR" dirty="0"/>
              <a:t> </a:t>
            </a:r>
            <a:r>
              <a:rPr lang="tr-TR" dirty="0" err="1"/>
              <a:t>baunya</a:t>
            </a:r>
            <a:r>
              <a:rPr lang="tr-TR" dirty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err="1" smtClean="0"/>
              <a:t>Untuk</a:t>
            </a:r>
            <a:r>
              <a:rPr lang="tr-TR" dirty="0" smtClean="0"/>
              <a:t> </a:t>
            </a:r>
            <a:r>
              <a:rPr lang="tr-TR" dirty="0" err="1"/>
              <a:t>memahami</a:t>
            </a:r>
            <a:r>
              <a:rPr lang="tr-TR" dirty="0"/>
              <a:t> tanda-tanda </a:t>
            </a:r>
            <a:r>
              <a:rPr lang="tr-TR" dirty="0" err="1"/>
              <a:t>tersebut</a:t>
            </a:r>
            <a:r>
              <a:rPr lang="tr-TR" dirty="0"/>
              <a:t> </a:t>
            </a:r>
            <a:r>
              <a:rPr lang="tr-TR" dirty="0" err="1"/>
              <a:t>diperlukan</a:t>
            </a:r>
            <a:r>
              <a:rPr lang="tr-TR" dirty="0"/>
              <a:t> </a:t>
            </a:r>
            <a:r>
              <a:rPr lang="tr-TR" dirty="0" err="1"/>
              <a:t>frekuensi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paparan </a:t>
            </a:r>
            <a:r>
              <a:rPr lang="tr-TR" dirty="0" err="1"/>
              <a:t>berulang-ulang</a:t>
            </a:r>
            <a:r>
              <a:rPr lang="tr-TR" dirty="0"/>
              <a:t>. </a:t>
            </a:r>
            <a:r>
              <a:rPr lang="tr-TR" dirty="0" err="1"/>
              <a:t>Sebagian</a:t>
            </a:r>
            <a:r>
              <a:rPr lang="tr-TR" dirty="0"/>
              <a:t> tanda </a:t>
            </a:r>
            <a:r>
              <a:rPr lang="tr-TR" dirty="0" err="1"/>
              <a:t>juga</a:t>
            </a:r>
            <a:r>
              <a:rPr lang="tr-TR" dirty="0"/>
              <a:t> </a:t>
            </a:r>
            <a:r>
              <a:rPr lang="tr-TR" dirty="0" err="1"/>
              <a:t>dibuat</a:t>
            </a:r>
            <a:r>
              <a:rPr lang="tr-TR" dirty="0"/>
              <a:t> </a:t>
            </a:r>
            <a:r>
              <a:rPr lang="tr-TR" dirty="0" err="1"/>
              <a:t>oleh</a:t>
            </a:r>
            <a:r>
              <a:rPr lang="tr-TR" dirty="0"/>
              <a:t> </a:t>
            </a:r>
            <a:r>
              <a:rPr lang="tr-TR" dirty="0" err="1"/>
              <a:t>manusia</a:t>
            </a:r>
            <a:r>
              <a:rPr lang="tr-TR" dirty="0"/>
              <a:t> </a:t>
            </a:r>
            <a:r>
              <a:rPr lang="tr-TR" dirty="0" err="1"/>
              <a:t>agar</a:t>
            </a:r>
            <a:r>
              <a:rPr lang="tr-TR" dirty="0"/>
              <a:t> </a:t>
            </a:r>
            <a:r>
              <a:rPr lang="tr-TR" dirty="0" err="1"/>
              <a:t>kita</a:t>
            </a:r>
            <a:r>
              <a:rPr lang="tr-TR" dirty="0"/>
              <a:t> </a:t>
            </a:r>
            <a:r>
              <a:rPr lang="tr-TR" dirty="0" err="1"/>
              <a:t>dapat</a:t>
            </a:r>
            <a:r>
              <a:rPr lang="tr-TR" dirty="0"/>
              <a:t> </a:t>
            </a:r>
            <a:r>
              <a:rPr lang="tr-TR" dirty="0" err="1"/>
              <a:t>mengenali</a:t>
            </a:r>
            <a:r>
              <a:rPr lang="tr-TR" dirty="0"/>
              <a:t> </a:t>
            </a:r>
            <a:r>
              <a:rPr lang="tr-TR" dirty="0" err="1"/>
              <a:t>suatu</a:t>
            </a:r>
            <a:r>
              <a:rPr lang="tr-TR" dirty="0"/>
              <a:t> </a:t>
            </a:r>
            <a:r>
              <a:rPr lang="tr-TR" dirty="0" err="1"/>
              <a:t>peristiwa</a:t>
            </a:r>
            <a:r>
              <a:rPr lang="tr-TR" dirty="0"/>
              <a:t>. Kata-kata </a:t>
            </a:r>
            <a:r>
              <a:rPr lang="tr-TR" dirty="0" err="1"/>
              <a:t>dapat</a:t>
            </a:r>
            <a:r>
              <a:rPr lang="tr-TR" dirty="0"/>
              <a:t> </a:t>
            </a:r>
            <a:r>
              <a:rPr lang="tr-TR" dirty="0" err="1"/>
              <a:t>menjadi</a:t>
            </a:r>
            <a:r>
              <a:rPr lang="tr-TR" dirty="0"/>
              <a:t> indeks </a:t>
            </a:r>
            <a:r>
              <a:rPr lang="tr-TR" dirty="0" err="1"/>
              <a:t>jika</a:t>
            </a:r>
            <a:r>
              <a:rPr lang="tr-TR" dirty="0"/>
              <a:t> kata </a:t>
            </a:r>
            <a:r>
              <a:rPr lang="tr-TR" dirty="0" err="1"/>
              <a:t>tersebut</a:t>
            </a:r>
            <a:r>
              <a:rPr lang="tr-TR" dirty="0"/>
              <a:t> </a:t>
            </a:r>
            <a:r>
              <a:rPr lang="tr-TR" dirty="0" err="1"/>
              <a:t>berhubungan</a:t>
            </a:r>
            <a:r>
              <a:rPr lang="tr-TR" dirty="0"/>
              <a:t> </a:t>
            </a:r>
            <a:r>
              <a:rPr lang="tr-TR" dirty="0" err="1"/>
              <a:t>langsung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makna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dimaksud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4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649" y="0"/>
            <a:ext cx="942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1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 smtClean="0"/>
              <a:t>Contoh</a:t>
            </a:r>
            <a:r>
              <a:rPr lang="tr-TR" dirty="0" smtClean="0"/>
              <a:t> </a:t>
            </a:r>
            <a:r>
              <a:rPr lang="tr-TR" dirty="0" err="1" smtClean="0"/>
              <a:t>Indeks</a:t>
            </a:r>
            <a:r>
              <a:rPr lang="tr-TR" dirty="0" smtClean="0"/>
              <a:t> </a:t>
            </a:r>
            <a:r>
              <a:rPr lang="tr-TR" dirty="0"/>
              <a:t>:</a:t>
            </a:r>
          </a:p>
          <a:p>
            <a:r>
              <a:rPr lang="tr-TR" dirty="0"/>
              <a:t>Tanda alam : asap - tanda </a:t>
            </a:r>
            <a:r>
              <a:rPr lang="tr-TR" dirty="0" err="1"/>
              <a:t>kebakaran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ada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terbakar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medis</a:t>
            </a:r>
            <a:r>
              <a:rPr lang="tr-TR" dirty="0"/>
              <a:t> : </a:t>
            </a:r>
            <a:r>
              <a:rPr lang="tr-TR" dirty="0" err="1"/>
              <a:t>lebam</a:t>
            </a:r>
            <a:r>
              <a:rPr lang="tr-TR" dirty="0"/>
              <a:t> - tanda </a:t>
            </a:r>
            <a:r>
              <a:rPr lang="tr-TR" dirty="0" err="1"/>
              <a:t>jatuh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terkenal</a:t>
            </a:r>
            <a:r>
              <a:rPr lang="tr-TR" dirty="0"/>
              <a:t> </a:t>
            </a:r>
            <a:r>
              <a:rPr lang="tr-TR" dirty="0" err="1"/>
              <a:t>pukulan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berdasarkan</a:t>
            </a:r>
            <a:r>
              <a:rPr lang="tr-TR" dirty="0"/>
              <a:t> </a:t>
            </a:r>
            <a:r>
              <a:rPr lang="tr-TR" dirty="0" err="1"/>
              <a:t>pengukuran</a:t>
            </a:r>
            <a:r>
              <a:rPr lang="tr-TR" dirty="0"/>
              <a:t> </a:t>
            </a:r>
            <a:r>
              <a:rPr lang="tr-TR" dirty="0" smtClean="0"/>
              <a:t>: Jam </a:t>
            </a:r>
            <a:r>
              <a:rPr lang="tr-TR" dirty="0"/>
              <a:t>24.00, </a:t>
            </a:r>
            <a:r>
              <a:rPr lang="tr-TR" dirty="0" err="1"/>
              <a:t>suhu</a:t>
            </a:r>
            <a:r>
              <a:rPr lang="tr-TR" dirty="0"/>
              <a:t> 39</a:t>
            </a:r>
            <a:r>
              <a:rPr lang="tr-TR" baseline="30000" dirty="0"/>
              <a:t>o</a:t>
            </a:r>
            <a:r>
              <a:rPr lang="tr-TR" dirty="0"/>
              <a:t>C</a:t>
            </a:r>
          </a:p>
          <a:p>
            <a:r>
              <a:rPr lang="tr-TR" dirty="0"/>
              <a:t>Sinyal : </a:t>
            </a:r>
            <a:r>
              <a:rPr lang="tr-TR" dirty="0" err="1"/>
              <a:t>ketukan</a:t>
            </a:r>
            <a:r>
              <a:rPr lang="tr-TR" dirty="0"/>
              <a:t> </a:t>
            </a:r>
            <a:r>
              <a:rPr lang="tr-TR" dirty="0" err="1"/>
              <a:t>pintu</a:t>
            </a:r>
            <a:r>
              <a:rPr lang="tr-TR" dirty="0"/>
              <a:t> - tanda ada </a:t>
            </a:r>
            <a:r>
              <a:rPr lang="tr-TR" dirty="0" err="1"/>
              <a:t>orang</a:t>
            </a:r>
            <a:r>
              <a:rPr lang="tr-TR" dirty="0"/>
              <a:t> ingin </a:t>
            </a:r>
            <a:r>
              <a:rPr lang="tr-TR" dirty="0" err="1"/>
              <a:t>masuk</a:t>
            </a:r>
            <a:r>
              <a:rPr lang="tr-TR" dirty="0"/>
              <a:t> dan </a:t>
            </a:r>
            <a:r>
              <a:rPr lang="tr-TR" dirty="0" err="1"/>
              <a:t>berada</a:t>
            </a:r>
            <a:r>
              <a:rPr lang="tr-TR" dirty="0"/>
              <a:t> </a:t>
            </a:r>
            <a:r>
              <a:rPr lang="tr-TR" dirty="0" err="1"/>
              <a:t>diluar</a:t>
            </a:r>
            <a:r>
              <a:rPr lang="tr-TR" dirty="0"/>
              <a:t> </a:t>
            </a:r>
            <a:r>
              <a:rPr lang="tr-TR" dirty="0" err="1"/>
              <a:t>pintu</a:t>
            </a:r>
            <a:endParaRPr lang="tr-TR" dirty="0"/>
          </a:p>
          <a:p>
            <a:r>
              <a:rPr lang="tr-TR" dirty="0"/>
              <a:t>Foto, </a:t>
            </a:r>
            <a:r>
              <a:rPr lang="tr-TR" dirty="0" err="1"/>
              <a:t>televisi</a:t>
            </a:r>
            <a:r>
              <a:rPr lang="tr-TR" dirty="0"/>
              <a:t>, </a:t>
            </a:r>
            <a:r>
              <a:rPr lang="tr-TR" dirty="0" err="1"/>
              <a:t>rekaman</a:t>
            </a:r>
            <a:r>
              <a:rPr lang="tr-TR" dirty="0"/>
              <a:t> : </a:t>
            </a:r>
            <a:r>
              <a:rPr lang="tr-TR" dirty="0" err="1"/>
              <a:t>laporan</a:t>
            </a:r>
            <a:r>
              <a:rPr lang="tr-TR" dirty="0"/>
              <a:t> </a:t>
            </a:r>
            <a:r>
              <a:rPr lang="tr-TR" dirty="0" err="1"/>
              <a:t>kebakaran</a:t>
            </a:r>
            <a:r>
              <a:rPr lang="tr-TR" dirty="0"/>
              <a:t> - ada </a:t>
            </a:r>
            <a:r>
              <a:rPr lang="tr-TR" dirty="0" err="1"/>
              <a:t>kebakaran</a:t>
            </a:r>
            <a:r>
              <a:rPr lang="tr-TR" dirty="0"/>
              <a:t> </a:t>
            </a:r>
            <a:r>
              <a:rPr lang="tr-TR" dirty="0" err="1"/>
              <a:t>di</a:t>
            </a:r>
            <a:r>
              <a:rPr lang="tr-TR" dirty="0"/>
              <a:t> </a:t>
            </a:r>
            <a:r>
              <a:rPr lang="tr-TR" dirty="0" err="1"/>
              <a:t>suatu</a:t>
            </a:r>
            <a:r>
              <a:rPr lang="tr-TR" dirty="0"/>
              <a:t> </a:t>
            </a:r>
            <a:r>
              <a:rPr lang="tr-TR" dirty="0" err="1"/>
              <a:t>lokasi</a:t>
            </a:r>
            <a:endParaRPr lang="tr-TR" dirty="0"/>
          </a:p>
          <a:p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trademark</a:t>
            </a:r>
            <a:r>
              <a:rPr lang="tr-TR" dirty="0"/>
              <a:t> : TTD, </a:t>
            </a:r>
            <a:r>
              <a:rPr lang="tr-TR" dirty="0" err="1"/>
              <a:t>cap</a:t>
            </a:r>
            <a:r>
              <a:rPr lang="tr-TR" dirty="0"/>
              <a:t> </a:t>
            </a:r>
            <a:r>
              <a:rPr lang="tr-TR" dirty="0" err="1"/>
              <a:t>jempol</a:t>
            </a:r>
            <a:endParaRPr lang="tr-TR" dirty="0"/>
          </a:p>
          <a:p>
            <a:r>
              <a:rPr lang="tr-TR" dirty="0" err="1"/>
              <a:t>Pointers</a:t>
            </a:r>
            <a:r>
              <a:rPr lang="tr-TR" dirty="0"/>
              <a:t> : Tanda </a:t>
            </a:r>
            <a:r>
              <a:rPr lang="tr-TR" dirty="0" err="1"/>
              <a:t>panah</a:t>
            </a:r>
            <a:r>
              <a:rPr lang="tr-TR" dirty="0"/>
              <a:t>, </a:t>
            </a:r>
            <a:r>
              <a:rPr lang="tr-TR" dirty="0" err="1"/>
              <a:t>penunjuk</a:t>
            </a:r>
            <a:r>
              <a:rPr lang="tr-TR" dirty="0"/>
              <a:t> </a:t>
            </a:r>
            <a:r>
              <a:rPr lang="tr-TR" dirty="0" err="1"/>
              <a:t>arah</a:t>
            </a:r>
            <a:endParaRPr lang="tr-TR" dirty="0"/>
          </a:p>
          <a:p>
            <a:r>
              <a:rPr lang="tr-TR" dirty="0"/>
              <a:t>Kata </a:t>
            </a:r>
            <a:r>
              <a:rPr lang="tr-TR" dirty="0" err="1"/>
              <a:t>tunjuk</a:t>
            </a:r>
            <a:r>
              <a:rPr lang="tr-TR" dirty="0"/>
              <a:t> : </a:t>
            </a:r>
            <a:r>
              <a:rPr lang="tr-TR" dirty="0" err="1"/>
              <a:t>Ini</a:t>
            </a:r>
            <a:r>
              <a:rPr lang="tr-TR" dirty="0"/>
              <a:t> , </a:t>
            </a:r>
            <a:r>
              <a:rPr lang="tr-TR" dirty="0" err="1"/>
              <a:t>itu</a:t>
            </a:r>
            <a:r>
              <a:rPr lang="tr-TR" dirty="0"/>
              <a:t>, </a:t>
            </a:r>
            <a:r>
              <a:rPr lang="tr-TR" dirty="0" err="1"/>
              <a:t>disini</a:t>
            </a:r>
            <a:r>
              <a:rPr lang="tr-TR" dirty="0"/>
              <a:t>, </a:t>
            </a:r>
            <a:r>
              <a:rPr lang="tr-TR" dirty="0" err="1"/>
              <a:t>disitu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2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Tanda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tidak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hubungan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objek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diwakilinya</a:t>
            </a:r>
            <a:r>
              <a:rPr lang="tr-TR" dirty="0"/>
              <a:t> dan </a:t>
            </a:r>
            <a:r>
              <a:rPr lang="tr-TR" dirty="0" err="1"/>
              <a:t>tidak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kemiripan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objek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diwakilinya</a:t>
            </a:r>
            <a:r>
              <a:rPr lang="tr-TR" dirty="0"/>
              <a:t> tapi </a:t>
            </a:r>
            <a:r>
              <a:rPr lang="tr-TR" dirty="0" err="1"/>
              <a:t>pemaknaanya</a:t>
            </a:r>
            <a:r>
              <a:rPr lang="tr-TR" dirty="0"/>
              <a:t> </a:t>
            </a:r>
            <a:r>
              <a:rPr lang="tr-TR" dirty="0" err="1"/>
              <a:t>berdasarkan</a:t>
            </a:r>
            <a:r>
              <a:rPr lang="tr-TR" dirty="0"/>
              <a:t> </a:t>
            </a:r>
            <a:r>
              <a:rPr lang="tr-TR" dirty="0" err="1"/>
              <a:t>kesepakatan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342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KOMUNIKASI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dirty="0" err="1"/>
              <a:t>Komunikasi</a:t>
            </a:r>
            <a:r>
              <a:rPr lang="fi-FI" dirty="0"/>
              <a:t> </a:t>
            </a:r>
            <a:r>
              <a:rPr lang="fi-FI" dirty="0" err="1" smtClean="0"/>
              <a:t>visual</a:t>
            </a:r>
            <a:r>
              <a:rPr lang="fi-FI" dirty="0" smtClean="0"/>
              <a:t> = </a:t>
            </a:r>
            <a:r>
              <a:rPr lang="fi-FI" dirty="0" err="1" smtClean="0"/>
              <a:t>komunikasi</a:t>
            </a:r>
            <a:r>
              <a:rPr lang="fi-FI" dirty="0" smtClean="0"/>
              <a:t> </a:t>
            </a:r>
            <a:r>
              <a:rPr lang="fi-FI" dirty="0" err="1"/>
              <a:t>melalui</a:t>
            </a:r>
            <a:r>
              <a:rPr lang="fi-FI" dirty="0"/>
              <a:t> </a:t>
            </a:r>
            <a:r>
              <a:rPr lang="fi-FI" dirty="0" err="1" smtClean="0"/>
              <a:t>penglihatan</a:t>
            </a:r>
            <a:endParaRPr lang="fi-F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i-FI" dirty="0" err="1" smtClean="0"/>
              <a:t>Komunikasi</a:t>
            </a:r>
            <a:r>
              <a:rPr lang="fi-FI" dirty="0" smtClean="0"/>
              <a:t>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merupakan</a:t>
            </a:r>
            <a:r>
              <a:rPr lang="fi-FI" dirty="0"/>
              <a:t> </a:t>
            </a:r>
            <a:r>
              <a:rPr lang="fi-FI" dirty="0" err="1"/>
              <a:t>sebuah</a:t>
            </a:r>
            <a:r>
              <a:rPr lang="fi-FI" dirty="0"/>
              <a:t> </a:t>
            </a:r>
            <a:r>
              <a:rPr lang="fi-FI" dirty="0" err="1"/>
              <a:t>rangkaian</a:t>
            </a:r>
            <a:r>
              <a:rPr lang="fi-FI" dirty="0"/>
              <a:t> </a:t>
            </a:r>
            <a:r>
              <a:rPr lang="fi-FI" dirty="0" err="1"/>
              <a:t>proses</a:t>
            </a:r>
            <a:r>
              <a:rPr lang="fi-FI" dirty="0"/>
              <a:t> </a:t>
            </a:r>
            <a:r>
              <a:rPr lang="fi-FI" dirty="0" err="1"/>
              <a:t>penyampaian</a:t>
            </a:r>
            <a:r>
              <a:rPr lang="fi-FI" dirty="0"/>
              <a:t> </a:t>
            </a:r>
            <a:r>
              <a:rPr lang="fi-FI" dirty="0" err="1"/>
              <a:t>kehendak</a:t>
            </a:r>
            <a:r>
              <a:rPr lang="fi-FI" dirty="0"/>
              <a:t> </a:t>
            </a:r>
            <a:r>
              <a:rPr lang="fi-FI" dirty="0" err="1"/>
              <a:t>atau</a:t>
            </a:r>
            <a:r>
              <a:rPr lang="fi-FI" dirty="0"/>
              <a:t> </a:t>
            </a:r>
            <a:r>
              <a:rPr lang="fi-FI" dirty="0" err="1"/>
              <a:t>maksud</a:t>
            </a:r>
            <a:r>
              <a:rPr lang="fi-FI" dirty="0"/>
              <a:t> </a:t>
            </a:r>
            <a:r>
              <a:rPr lang="fi-FI" dirty="0" err="1"/>
              <a:t>tertentu</a:t>
            </a:r>
            <a:r>
              <a:rPr lang="fi-FI" dirty="0"/>
              <a:t> </a:t>
            </a:r>
            <a:r>
              <a:rPr lang="fi-FI" dirty="0" err="1"/>
              <a:t>kepada</a:t>
            </a:r>
            <a:r>
              <a:rPr lang="fi-FI" dirty="0"/>
              <a:t> </a:t>
            </a:r>
            <a:r>
              <a:rPr lang="fi-FI" dirty="0" err="1"/>
              <a:t>pihak</a:t>
            </a:r>
            <a:r>
              <a:rPr lang="fi-FI" dirty="0"/>
              <a:t> lain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penggunaan</a:t>
            </a:r>
            <a:r>
              <a:rPr lang="fi-FI" dirty="0"/>
              <a:t> media </a:t>
            </a:r>
            <a:r>
              <a:rPr lang="fi-FI" dirty="0" err="1"/>
              <a:t>penggambaran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hanya</a:t>
            </a:r>
            <a:r>
              <a:rPr lang="fi-FI" dirty="0"/>
              <a:t> </a:t>
            </a:r>
            <a:r>
              <a:rPr lang="fi-FI" dirty="0" err="1"/>
              <a:t>terbaca</a:t>
            </a:r>
            <a:r>
              <a:rPr lang="fi-FI" dirty="0"/>
              <a:t> </a:t>
            </a:r>
            <a:r>
              <a:rPr lang="fi-FI" dirty="0" err="1"/>
              <a:t>oleh</a:t>
            </a:r>
            <a:r>
              <a:rPr lang="fi-FI" dirty="0"/>
              <a:t> </a:t>
            </a:r>
            <a:r>
              <a:rPr lang="fi-FI" dirty="0" err="1"/>
              <a:t>indera</a:t>
            </a:r>
            <a:r>
              <a:rPr lang="fi-FI" dirty="0"/>
              <a:t> </a:t>
            </a:r>
            <a:r>
              <a:rPr lang="fi-FI" dirty="0" err="1"/>
              <a:t>penglihatan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i-FI" dirty="0" err="1" smtClean="0"/>
              <a:t>Komunikasi</a:t>
            </a:r>
            <a:r>
              <a:rPr lang="fi-FI" dirty="0" smtClean="0"/>
              <a:t> </a:t>
            </a:r>
            <a:r>
              <a:rPr lang="fi-FI" dirty="0" err="1"/>
              <a:t>visual</a:t>
            </a:r>
            <a:r>
              <a:rPr lang="fi-FI" dirty="0"/>
              <a:t> </a:t>
            </a:r>
            <a:r>
              <a:rPr lang="fi-FI" dirty="0" err="1"/>
              <a:t>mengkombinasikan</a:t>
            </a:r>
            <a:r>
              <a:rPr lang="fi-FI" dirty="0"/>
              <a:t> </a:t>
            </a:r>
            <a:r>
              <a:rPr lang="fi-FI" dirty="0" err="1"/>
              <a:t>seni</a:t>
            </a:r>
            <a:r>
              <a:rPr lang="fi-FI" dirty="0"/>
              <a:t>, </a:t>
            </a:r>
            <a:r>
              <a:rPr lang="fi-FI" dirty="0" err="1"/>
              <a:t>lambang</a:t>
            </a:r>
            <a:r>
              <a:rPr lang="fi-FI" dirty="0"/>
              <a:t>, </a:t>
            </a:r>
            <a:r>
              <a:rPr lang="fi-FI" dirty="0" err="1"/>
              <a:t>tipografi</a:t>
            </a:r>
            <a:r>
              <a:rPr lang="fi-FI" dirty="0"/>
              <a:t>, </a:t>
            </a:r>
            <a:r>
              <a:rPr lang="fi-FI" dirty="0" err="1"/>
              <a:t>gambar</a:t>
            </a:r>
            <a:r>
              <a:rPr lang="fi-FI" dirty="0"/>
              <a:t>, </a:t>
            </a:r>
            <a:r>
              <a:rPr lang="fi-FI" dirty="0" err="1"/>
              <a:t>desain</a:t>
            </a:r>
            <a:r>
              <a:rPr lang="fi-FI" dirty="0"/>
              <a:t> </a:t>
            </a:r>
            <a:r>
              <a:rPr lang="fi-FI" dirty="0" err="1"/>
              <a:t>grafis</a:t>
            </a:r>
            <a:r>
              <a:rPr lang="fi-FI" dirty="0"/>
              <a:t>, </a:t>
            </a:r>
            <a:r>
              <a:rPr lang="fi-FI" dirty="0" err="1"/>
              <a:t>ilustrasi</a:t>
            </a:r>
            <a:r>
              <a:rPr lang="fi-FI" dirty="0"/>
              <a:t>,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warna</a:t>
            </a:r>
            <a:r>
              <a:rPr lang="fi-FI" dirty="0"/>
              <a:t> </a:t>
            </a:r>
            <a:r>
              <a:rPr lang="fi-FI" dirty="0" err="1"/>
              <a:t>dalam</a:t>
            </a:r>
            <a:r>
              <a:rPr lang="fi-FI" dirty="0"/>
              <a:t> </a:t>
            </a:r>
            <a:r>
              <a:rPr lang="fi-FI" dirty="0" err="1"/>
              <a:t>penyampaiannya</a:t>
            </a:r>
            <a:r>
              <a:rPr lang="fi-FI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15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803400"/>
            <a:ext cx="325120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0"/>
            <a:ext cx="6355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28600"/>
            <a:ext cx="889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0"/>
            <a:ext cx="6003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7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56" y="1632067"/>
            <a:ext cx="8382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7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801844"/>
            <a:ext cx="7556313" cy="1116106"/>
          </a:xfrm>
        </p:spPr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Tanda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sesuatu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mewakili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merepresentasikan</a:t>
            </a:r>
            <a:r>
              <a:rPr lang="tr-TR" dirty="0"/>
              <a:t> </a:t>
            </a:r>
            <a:r>
              <a:rPr lang="tr-TR" dirty="0" err="1"/>
              <a:t>keadaan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kondisi</a:t>
            </a:r>
            <a:r>
              <a:rPr lang="tr-TR" dirty="0"/>
              <a:t> </a:t>
            </a:r>
            <a:r>
              <a:rPr lang="tr-TR" dirty="0" err="1"/>
              <a:t>atau</a:t>
            </a:r>
            <a:r>
              <a:rPr lang="tr-TR" dirty="0"/>
              <a:t> </a:t>
            </a:r>
            <a:r>
              <a:rPr lang="tr-TR" dirty="0" err="1"/>
              <a:t>kualitas</a:t>
            </a:r>
            <a:r>
              <a:rPr lang="tr-TR" dirty="0"/>
              <a:t> </a:t>
            </a:r>
            <a:r>
              <a:rPr lang="tr-TR" dirty="0" err="1"/>
              <a:t>tertentu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Manusia</a:t>
            </a:r>
            <a:r>
              <a:rPr lang="tr-TR" dirty="0" smtClean="0"/>
              <a:t> </a:t>
            </a:r>
            <a:r>
              <a:rPr lang="tr-TR" dirty="0" err="1"/>
              <a:t>hanya</a:t>
            </a:r>
            <a:r>
              <a:rPr lang="tr-TR" dirty="0"/>
              <a:t> </a:t>
            </a:r>
            <a:r>
              <a:rPr lang="tr-TR" dirty="0" err="1"/>
              <a:t>dapat</a:t>
            </a:r>
            <a:r>
              <a:rPr lang="tr-TR" dirty="0"/>
              <a:t> </a:t>
            </a:r>
            <a:r>
              <a:rPr lang="tr-TR" dirty="0" err="1"/>
              <a:t>berkomunikasi</a:t>
            </a:r>
            <a:r>
              <a:rPr lang="tr-TR" dirty="0"/>
              <a:t> </a:t>
            </a:r>
            <a:r>
              <a:rPr lang="tr-TR" dirty="0" err="1"/>
              <a:t>dengan</a:t>
            </a:r>
            <a:r>
              <a:rPr lang="tr-TR" dirty="0"/>
              <a:t> </a:t>
            </a:r>
            <a:r>
              <a:rPr lang="tr-TR" dirty="0" err="1"/>
              <a:t>medium</a:t>
            </a:r>
            <a:r>
              <a:rPr lang="tr-TR" dirty="0"/>
              <a:t> tanda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terdiri</a:t>
            </a:r>
            <a:r>
              <a:rPr lang="tr-TR" dirty="0"/>
              <a:t> </a:t>
            </a:r>
            <a:r>
              <a:rPr lang="tr-TR" dirty="0" err="1"/>
              <a:t>atas</a:t>
            </a:r>
            <a:r>
              <a:rPr lang="tr-TR" dirty="0"/>
              <a:t>:</a:t>
            </a:r>
          </a:p>
          <a:p>
            <a:r>
              <a:rPr lang="tr-TR" dirty="0"/>
              <a:t>Tanda </a:t>
            </a:r>
            <a:r>
              <a:rPr lang="tr-TR" dirty="0" err="1"/>
              <a:t>Gerak</a:t>
            </a:r>
            <a:r>
              <a:rPr lang="tr-TR" dirty="0"/>
              <a:t>/</a:t>
            </a:r>
            <a:r>
              <a:rPr lang="tr-TR" dirty="0" err="1"/>
              <a:t>Isyarat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Bunyi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Tulisan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Gambar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5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Teori tanda </a:t>
            </a:r>
            <a:r>
              <a:rPr lang="tr-TR" dirty="0" err="1"/>
              <a:t>terdiri</a:t>
            </a:r>
            <a:r>
              <a:rPr lang="tr-TR" dirty="0"/>
              <a:t> </a:t>
            </a:r>
            <a:r>
              <a:rPr lang="tr-TR" dirty="0" err="1"/>
              <a:t>atas</a:t>
            </a:r>
            <a:r>
              <a:rPr lang="tr-TR" dirty="0"/>
              <a:t> 2 teori, </a:t>
            </a:r>
            <a:r>
              <a:rPr lang="tr-TR" dirty="0" err="1"/>
              <a:t>yaitu</a:t>
            </a:r>
            <a:r>
              <a:rPr lang="tr-TR" dirty="0"/>
              <a:t>:</a:t>
            </a:r>
          </a:p>
          <a:p>
            <a:r>
              <a:rPr lang="tr-TR" dirty="0"/>
              <a:t>Teori </a:t>
            </a:r>
            <a:r>
              <a:rPr lang="tr-TR" dirty="0" err="1"/>
              <a:t>Diadik</a:t>
            </a:r>
            <a:endParaRPr lang="tr-TR" dirty="0"/>
          </a:p>
          <a:p>
            <a:r>
              <a:rPr lang="tr-TR" dirty="0"/>
              <a:t>Teori </a:t>
            </a:r>
            <a:r>
              <a:rPr lang="tr-TR" dirty="0" err="1"/>
              <a:t>Triadik</a:t>
            </a: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Diadik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Teori ini </a:t>
            </a:r>
            <a:r>
              <a:rPr lang="tr-TR" dirty="0" err="1"/>
              <a:t>dikemukakan</a:t>
            </a:r>
            <a:r>
              <a:rPr lang="tr-TR" dirty="0"/>
              <a:t> </a:t>
            </a:r>
            <a:r>
              <a:rPr lang="tr-TR" dirty="0" err="1"/>
              <a:t>oleh</a:t>
            </a:r>
            <a:r>
              <a:rPr lang="tr-TR" dirty="0"/>
              <a:t> Ferdinand de </a:t>
            </a:r>
            <a:r>
              <a:rPr lang="tr-TR" dirty="0" err="1"/>
              <a:t>Saussure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sesuatu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arti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bisa</a:t>
            </a:r>
            <a:r>
              <a:rPr lang="tr-TR" dirty="0"/>
              <a:t> </a:t>
            </a:r>
            <a:r>
              <a:rPr lang="tr-TR" dirty="0" err="1"/>
              <a:t>diinterpretasikan</a:t>
            </a:r>
            <a:endParaRPr lang="tr-TR" dirty="0"/>
          </a:p>
          <a:p>
            <a:r>
              <a:rPr lang="tr-TR" dirty="0"/>
              <a:t>Tanda </a:t>
            </a:r>
            <a:r>
              <a:rPr lang="tr-TR" dirty="0" err="1"/>
              <a:t>terdiri</a:t>
            </a:r>
            <a:r>
              <a:rPr lang="tr-TR" dirty="0"/>
              <a:t> </a:t>
            </a:r>
            <a:r>
              <a:rPr lang="tr-TR" dirty="0" err="1"/>
              <a:t>dari</a:t>
            </a:r>
            <a:r>
              <a:rPr lang="tr-TR" dirty="0"/>
              <a:t> 2 unsur </a:t>
            </a:r>
            <a:r>
              <a:rPr lang="tr-TR" dirty="0" err="1"/>
              <a:t>yaitu</a:t>
            </a:r>
            <a:r>
              <a:rPr lang="tr-TR" dirty="0"/>
              <a:t> penanda dan </a:t>
            </a:r>
            <a:r>
              <a:rPr lang="tr-TR" dirty="0" err="1"/>
              <a:t>petanda</a:t>
            </a:r>
            <a:endParaRPr lang="tr-TR" dirty="0"/>
          </a:p>
          <a:p>
            <a:r>
              <a:rPr lang="tr-TR" dirty="0"/>
              <a:t>Penanda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objeknya</a:t>
            </a:r>
            <a:endParaRPr lang="tr-TR" dirty="0"/>
          </a:p>
          <a:p>
            <a:r>
              <a:rPr lang="tr-TR" dirty="0" err="1"/>
              <a:t>Petanda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 smtClean="0"/>
              <a:t>maknanya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399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25" y="850099"/>
            <a:ext cx="4606925" cy="472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9" y="984250"/>
            <a:ext cx="7897477" cy="46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Triadik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Teori ini </a:t>
            </a:r>
            <a:r>
              <a:rPr lang="tr-TR" dirty="0" err="1"/>
              <a:t>dikemukakan</a:t>
            </a:r>
            <a:r>
              <a:rPr lang="tr-TR" dirty="0"/>
              <a:t> </a:t>
            </a:r>
            <a:r>
              <a:rPr lang="tr-TR" dirty="0" err="1"/>
              <a:t>oleh</a:t>
            </a:r>
            <a:r>
              <a:rPr lang="tr-TR" dirty="0"/>
              <a:t> Charles </a:t>
            </a:r>
            <a:r>
              <a:rPr lang="tr-TR" dirty="0" err="1"/>
              <a:t>Sanders</a:t>
            </a:r>
            <a:r>
              <a:rPr lang="tr-TR" dirty="0"/>
              <a:t> Pierce.</a:t>
            </a:r>
          </a:p>
          <a:p>
            <a:r>
              <a:rPr lang="tr-TR" dirty="0"/>
              <a:t>Tanda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sesuatu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</a:t>
            </a:r>
            <a:r>
              <a:rPr lang="tr-TR" dirty="0"/>
              <a:t> </a:t>
            </a:r>
            <a:r>
              <a:rPr lang="tr-TR" dirty="0" err="1"/>
              <a:t>makna</a:t>
            </a:r>
            <a:r>
              <a:rPr lang="tr-TR" dirty="0"/>
              <a:t> </a:t>
            </a:r>
            <a:r>
              <a:rPr lang="tr-TR" dirty="0" err="1"/>
              <a:t>bagi</a:t>
            </a:r>
            <a:r>
              <a:rPr lang="tr-TR" dirty="0"/>
              <a:t> </a:t>
            </a:r>
            <a:r>
              <a:rPr lang="tr-TR" dirty="0" err="1"/>
              <a:t>seseorang</a:t>
            </a:r>
            <a:r>
              <a:rPr lang="tr-TR" dirty="0"/>
              <a:t> </a:t>
            </a:r>
            <a:r>
              <a:rPr lang="tr-TR" dirty="0" err="1"/>
              <a:t>tergantung</a:t>
            </a:r>
            <a:r>
              <a:rPr lang="tr-TR" dirty="0"/>
              <a:t> </a:t>
            </a:r>
            <a:r>
              <a:rPr lang="tr-TR" dirty="0" err="1"/>
              <a:t>dari</a:t>
            </a:r>
            <a:r>
              <a:rPr lang="tr-TR" dirty="0"/>
              <a:t> </a:t>
            </a:r>
            <a:r>
              <a:rPr lang="tr-TR" dirty="0" err="1"/>
              <a:t>latar</a:t>
            </a:r>
            <a:r>
              <a:rPr lang="tr-TR" dirty="0"/>
              <a:t> </a:t>
            </a:r>
            <a:r>
              <a:rPr lang="tr-TR" dirty="0" err="1"/>
              <a:t>belakang</a:t>
            </a:r>
            <a:r>
              <a:rPr lang="tr-TR" dirty="0"/>
              <a:t> </a:t>
            </a:r>
            <a:r>
              <a:rPr lang="tr-TR" dirty="0" err="1"/>
              <a:t>orang</a:t>
            </a:r>
            <a:r>
              <a:rPr lang="tr-TR" dirty="0"/>
              <a:t> </a:t>
            </a:r>
            <a:r>
              <a:rPr lang="tr-TR" dirty="0" err="1"/>
              <a:t>tersebut</a:t>
            </a:r>
            <a:r>
              <a:rPr lang="tr-TR" dirty="0"/>
              <a:t>.</a:t>
            </a:r>
          </a:p>
          <a:p>
            <a:r>
              <a:rPr lang="tr-TR" dirty="0"/>
              <a:t>Tanda </a:t>
            </a:r>
            <a:r>
              <a:rPr lang="tr-TR" dirty="0" err="1"/>
              <a:t>terdiri</a:t>
            </a:r>
            <a:r>
              <a:rPr lang="tr-TR" dirty="0"/>
              <a:t> </a:t>
            </a:r>
            <a:r>
              <a:rPr lang="tr-TR" dirty="0" err="1"/>
              <a:t>dari</a:t>
            </a:r>
            <a:r>
              <a:rPr lang="tr-TR" dirty="0"/>
              <a:t> 3 unsur </a:t>
            </a:r>
            <a:r>
              <a:rPr lang="tr-TR" dirty="0" err="1"/>
              <a:t>yaitu</a:t>
            </a:r>
            <a:r>
              <a:rPr lang="tr-TR" dirty="0"/>
              <a:t> </a:t>
            </a:r>
            <a:r>
              <a:rPr lang="tr-TR" dirty="0" err="1"/>
              <a:t>unit</a:t>
            </a:r>
            <a:r>
              <a:rPr lang="tr-TR" dirty="0"/>
              <a:t> budaya, </a:t>
            </a:r>
            <a:r>
              <a:rPr lang="tr-TR" dirty="0" err="1"/>
              <a:t>referen</a:t>
            </a:r>
            <a:r>
              <a:rPr lang="tr-TR" dirty="0"/>
              <a:t>, </a:t>
            </a:r>
            <a:r>
              <a:rPr lang="tr-TR" dirty="0" err="1"/>
              <a:t>bentuk</a:t>
            </a:r>
            <a:r>
              <a:rPr lang="tr-TR" dirty="0"/>
              <a:t> </a:t>
            </a:r>
            <a:r>
              <a:rPr lang="tr-TR" dirty="0" err="1"/>
              <a:t>fisik</a:t>
            </a:r>
            <a:r>
              <a:rPr lang="tr-TR" dirty="0"/>
              <a:t> tanda.</a:t>
            </a:r>
          </a:p>
          <a:p>
            <a:r>
              <a:rPr lang="tr-TR" dirty="0" err="1"/>
              <a:t>Unit</a:t>
            </a:r>
            <a:r>
              <a:rPr lang="tr-TR" dirty="0"/>
              <a:t> budaya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latar</a:t>
            </a:r>
            <a:r>
              <a:rPr lang="tr-TR" dirty="0"/>
              <a:t> </a:t>
            </a:r>
            <a:r>
              <a:rPr lang="tr-TR" dirty="0" err="1"/>
              <a:t>belakang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memaknai</a:t>
            </a:r>
            <a:r>
              <a:rPr lang="tr-TR" dirty="0"/>
              <a:t>.</a:t>
            </a:r>
          </a:p>
          <a:p>
            <a:r>
              <a:rPr lang="tr-TR" dirty="0" err="1"/>
              <a:t>Referen</a:t>
            </a:r>
            <a:r>
              <a:rPr lang="tr-TR" dirty="0"/>
              <a:t>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makna</a:t>
            </a:r>
            <a:r>
              <a:rPr lang="tr-TR" dirty="0"/>
              <a:t> tanda.</a:t>
            </a:r>
          </a:p>
          <a:p>
            <a:r>
              <a:rPr lang="tr-TR" dirty="0" err="1"/>
              <a:t>Bentuk</a:t>
            </a:r>
            <a:r>
              <a:rPr lang="tr-TR" dirty="0"/>
              <a:t> </a:t>
            </a:r>
            <a:r>
              <a:rPr lang="tr-TR" dirty="0" err="1"/>
              <a:t>Fisik</a:t>
            </a:r>
            <a:r>
              <a:rPr lang="tr-TR" dirty="0"/>
              <a:t> tanda </a:t>
            </a:r>
            <a:r>
              <a:rPr lang="tr-TR" dirty="0" err="1"/>
              <a:t>adalah</a:t>
            </a:r>
            <a:r>
              <a:rPr lang="tr-TR" dirty="0"/>
              <a:t> </a:t>
            </a:r>
            <a:r>
              <a:rPr lang="tr-TR" dirty="0" err="1"/>
              <a:t>wujud</a:t>
            </a:r>
            <a:r>
              <a:rPr lang="tr-TR" dirty="0"/>
              <a:t> tanda.</a:t>
            </a:r>
          </a:p>
          <a:p>
            <a:r>
              <a:rPr lang="tr-TR" dirty="0"/>
              <a:t>Tanda </a:t>
            </a:r>
            <a:r>
              <a:rPr lang="tr-TR" dirty="0" err="1"/>
              <a:t>dapat</a:t>
            </a:r>
            <a:r>
              <a:rPr lang="tr-TR" dirty="0"/>
              <a:t> </a:t>
            </a:r>
            <a:r>
              <a:rPr lang="tr-TR" dirty="0" err="1"/>
              <a:t>dimaknai</a:t>
            </a:r>
            <a:r>
              <a:rPr lang="tr-TR" dirty="0"/>
              <a:t> </a:t>
            </a:r>
            <a:r>
              <a:rPr lang="tr-TR" dirty="0" err="1"/>
              <a:t>secara</a:t>
            </a:r>
            <a:r>
              <a:rPr lang="tr-TR" dirty="0"/>
              <a:t> </a:t>
            </a:r>
            <a:r>
              <a:rPr lang="tr-TR" dirty="0" err="1"/>
              <a:t>arbitrer</a:t>
            </a:r>
            <a:r>
              <a:rPr lang="tr-TR" dirty="0" smtClean="0"/>
              <a:t>/</a:t>
            </a:r>
            <a:r>
              <a:rPr lang="tr-TR" dirty="0" err="1" smtClean="0"/>
              <a:t>acak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9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4" y="1157286"/>
            <a:ext cx="5794375" cy="44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1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2900"/>
            <a:ext cx="5080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9865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320</TotalTime>
  <Words>544</Words>
  <Application>Microsoft Macintosh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Advantage</vt:lpstr>
      <vt:lpstr>Ikon, Indeks &amp; Simbol</vt:lpstr>
      <vt:lpstr>KOMUNIKASI VISUAL</vt:lpstr>
      <vt:lpstr>TANDA</vt:lpstr>
      <vt:lpstr>Teori Tanda</vt:lpstr>
      <vt:lpstr>1. Teori Diadik</vt:lpstr>
      <vt:lpstr>PowerPoint Presentation</vt:lpstr>
      <vt:lpstr>2. Teori Triadik</vt:lpstr>
      <vt:lpstr>PowerPoint Presentation</vt:lpstr>
      <vt:lpstr>PowerPoint Presentation</vt:lpstr>
      <vt:lpstr>Ikon, Indeks &amp; Simbol</vt:lpstr>
      <vt:lpstr>IKON</vt:lpstr>
      <vt:lpstr>PowerPoint Presentation</vt:lpstr>
      <vt:lpstr>PowerPoint Presentation</vt:lpstr>
      <vt:lpstr>PowerPoint Presentation</vt:lpstr>
      <vt:lpstr>PowerPoint Presentation</vt:lpstr>
      <vt:lpstr>INDEKS</vt:lpstr>
      <vt:lpstr>PowerPoint Presentation</vt:lpstr>
      <vt:lpstr>INDEKS</vt:lpstr>
      <vt:lpstr>SIMBOL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Ikon, Indeks &amp; Simbol</dc:title>
  <dc:creator>Irma Roch</dc:creator>
  <cp:lastModifiedBy>Irma Roch</cp:lastModifiedBy>
  <cp:revision>14</cp:revision>
  <dcterms:created xsi:type="dcterms:W3CDTF">2017-02-25T02:53:55Z</dcterms:created>
  <dcterms:modified xsi:type="dcterms:W3CDTF">2018-03-08T02:55:45Z</dcterms:modified>
</cp:coreProperties>
</file>