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07" r:id="rId4"/>
    <p:sldId id="26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8823-70A5-442B-A36D-BA3D391620C0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1448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TEORI AKUNTANSI</a:t>
            </a:r>
            <a:endParaRPr lang="id-ID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414338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DOSEN PENGAMPU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464344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Doni Pratomo SE Mak Ak CA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500042"/>
            <a:ext cx="8491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/>
              <a:t>Perspektif</a:t>
            </a:r>
            <a:r>
              <a:rPr lang="en-US" sz="2800" dirty="0"/>
              <a:t>/</a:t>
            </a:r>
            <a:r>
              <a:rPr lang="en-US" sz="2800" dirty="0" err="1"/>
              <a:t>Aspek</a:t>
            </a:r>
            <a:r>
              <a:rPr lang="en-US" sz="2800" dirty="0"/>
              <a:t>/</a:t>
            </a:r>
            <a:r>
              <a:rPr lang="en-US" sz="2800" dirty="0" err="1"/>
              <a:t>Orientasi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endParaRPr lang="en-US" sz="2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1447800"/>
            <a:ext cx="80772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Sasaran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(goals)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versus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Tataran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semiotika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sintaktik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pragmatik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Pendekatan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penalaran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versus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induktif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17525" y="552450"/>
            <a:ext cx="3715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/>
              <a:t>Sasaran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r>
              <a:rPr lang="en-US" sz="2800" dirty="0"/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1039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Positif</a:t>
            </a:r>
            <a:r>
              <a:rPr lang="en-US" sz="2400" dirty="0"/>
              <a:t>:</a:t>
            </a:r>
            <a:endParaRPr lang="en-US" sz="3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14348" y="1857364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.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139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Normatif</a:t>
            </a:r>
            <a:r>
              <a:rPr lang="en-US" sz="2400" dirty="0"/>
              <a:t>:</a:t>
            </a:r>
            <a:endParaRPr lang="en-US" sz="32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" y="4214818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menjustifikasi</a:t>
            </a:r>
            <a:r>
              <a:rPr lang="en-US" sz="2400" dirty="0"/>
              <a:t> </a:t>
            </a:r>
            <a:r>
              <a:rPr lang="en-US" sz="2400" dirty="0" err="1"/>
              <a:t>kelayakan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paling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.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5786" y="428604"/>
            <a:ext cx="750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Tataran</a:t>
            </a:r>
            <a:r>
              <a:rPr lang="en-US" sz="2800" dirty="0"/>
              <a:t> </a:t>
            </a:r>
            <a:r>
              <a:rPr lang="en-US" sz="2800" dirty="0" err="1"/>
              <a:t>Semiotika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endParaRPr lang="en-US" sz="2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346200"/>
            <a:ext cx="1343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Semantik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penyimbolan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realitas</a:t>
            </a:r>
            <a:r>
              <a:rPr lang="en-US" sz="2000" dirty="0"/>
              <a:t> </a:t>
            </a:r>
            <a:r>
              <a:rPr lang="en-US" sz="2000" dirty="0" err="1"/>
              <a:t>fisis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simbol-simbol</a:t>
            </a:r>
            <a:r>
              <a:rPr lang="en-US" sz="2000" dirty="0"/>
              <a:t> (</a:t>
            </a:r>
            <a:r>
              <a:rPr lang="en-US" sz="2000" dirty="0" err="1"/>
              <a:t>elemen-elemen</a:t>
            </a:r>
            <a:r>
              <a:rPr lang="en-US" sz="2000" dirty="0"/>
              <a:t>) </a:t>
            </a:r>
            <a:r>
              <a:rPr lang="en-US" sz="2000" dirty="0" err="1"/>
              <a:t>statemen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2857496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Sintaktik</a:t>
            </a:r>
            <a:endParaRPr lang="en-US" sz="2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3357562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, </a:t>
            </a:r>
            <a:r>
              <a:rPr lang="en-US" sz="2000" dirty="0" err="1"/>
              <a:t>pengakuan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penyajian</a:t>
            </a:r>
            <a:r>
              <a:rPr lang="en-US" sz="2000" dirty="0"/>
              <a:t> </a:t>
            </a:r>
            <a:r>
              <a:rPr lang="en-US" sz="2000" dirty="0" err="1"/>
              <a:t>elemen-elemen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statemen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4286256"/>
            <a:ext cx="12350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Pragmatik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0" y="4786322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(</a:t>
            </a:r>
            <a:r>
              <a:rPr lang="en-US" sz="2000" dirty="0" err="1"/>
              <a:t>bermanfaat</a:t>
            </a:r>
            <a:r>
              <a:rPr lang="en-US" sz="2000" dirty="0"/>
              <a:t>) </a:t>
            </a:r>
            <a:r>
              <a:rPr lang="en-US" sz="2000" dirty="0" err="1"/>
              <a:t>bagi</a:t>
            </a:r>
            <a:r>
              <a:rPr lang="en-US" sz="2000" dirty="0"/>
              <a:t> yang </a:t>
            </a:r>
            <a:r>
              <a:rPr lang="en-US" sz="2000" dirty="0" err="1"/>
              <a:t>dituju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perekayasaan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.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pemakai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4348" y="349250"/>
            <a:ext cx="685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endParaRPr lang="en-US" sz="2800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85800" y="1168400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>
                <a:solidFill>
                  <a:srgbClr val="FF0000"/>
                </a:solidFill>
              </a:rPr>
              <a:t>Penalaran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/>
              <a:t>Proses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logis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validitas</a:t>
            </a:r>
            <a:r>
              <a:rPr lang="en-US" sz="2000" dirty="0"/>
              <a:t>/</a:t>
            </a:r>
            <a:r>
              <a:rPr lang="en-US" sz="2000" dirty="0" err="1"/>
              <a:t>kelayakan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77893" y="2357430"/>
            <a:ext cx="107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Deduktif</a:t>
            </a: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2857496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/</a:t>
            </a:r>
            <a:r>
              <a:rPr lang="en-US" sz="2000" dirty="0" err="1"/>
              <a:t>dasar</a:t>
            </a:r>
            <a:r>
              <a:rPr lang="en-US" sz="2000" dirty="0"/>
              <a:t> yang </a:t>
            </a:r>
            <a:r>
              <a:rPr lang="en-US" sz="2000" dirty="0" err="1"/>
              <a:t>disepakati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4348" y="3786190"/>
            <a:ext cx="992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Induktif</a:t>
            </a:r>
            <a:endParaRPr lang="en-US" sz="2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5800" y="4435626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/>
              <a:t>RENCANA PEMBELAJARAN SEMESTER (RPS</a:t>
            </a:r>
            <a:r>
              <a:rPr lang="en-ID" sz="2800" b="1" dirty="0" smtClean="0"/>
              <a:t>)</a:t>
            </a:r>
            <a:endParaRPr lang="id-ID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Mengetahui  </a:t>
            </a:r>
            <a:r>
              <a:rPr lang="id-ID" dirty="0"/>
              <a:t>sejarah Perkembangan Ilmu Akuntansi </a:t>
            </a:r>
            <a:r>
              <a:rPr lang="id-ID" dirty="0" smtClean="0"/>
              <a:t> (pertemuan 1)</a:t>
            </a:r>
          </a:p>
          <a:p>
            <a:pPr marL="342900" indent="-342900"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id-ID" dirty="0"/>
              <a:t>Teori Akuntansi </a:t>
            </a:r>
            <a:r>
              <a:rPr lang="id-ID" dirty="0" smtClean="0"/>
              <a:t>(pertemuan 2 dan 3)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dari Struktur Teori Akuntansi </a:t>
            </a:r>
            <a:r>
              <a:rPr lang="id-ID" dirty="0" smtClean="0"/>
              <a:t>(pertemuan 4)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dari Sifat dan Penguna </a:t>
            </a:r>
            <a:r>
              <a:rPr lang="id-ID" dirty="0" smtClean="0"/>
              <a:t>Akuntansi (pertemuan 5)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 Perekayasaan Pelaporan </a:t>
            </a:r>
            <a:r>
              <a:rPr lang="id-ID" dirty="0" smtClean="0"/>
              <a:t>Keuangan (pertemuan 6)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 Kerangka  </a:t>
            </a:r>
            <a:r>
              <a:rPr lang="id-ID" dirty="0" smtClean="0"/>
              <a:t>Konseptual (pertemuan 7 dan 8)</a:t>
            </a:r>
          </a:p>
          <a:p>
            <a:pPr marL="342900" indent="-342900">
              <a:buAutoNum type="arabicPeriod"/>
            </a:pPr>
            <a:r>
              <a:rPr lang="id-ID" dirty="0" smtClean="0"/>
              <a:t> UTS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Standar Akuntansi  Keuangan Di Indonesia 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IFSR di dunia &amp; implementasi  di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Standar Akuntansi Pemerintahan  dan  implementasi Indonesia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Perkembangan</a:t>
            </a:r>
            <a:r>
              <a:rPr lang="en-US" b="1" dirty="0"/>
              <a:t>  </a:t>
            </a:r>
            <a:r>
              <a:rPr lang="id-ID" b="1" dirty="0"/>
              <a:t>Akuntansi Syariah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 </a:t>
            </a:r>
            <a:r>
              <a:rPr lang="en-US" b="1" dirty="0" err="1"/>
              <a:t>di</a:t>
            </a:r>
            <a:r>
              <a:rPr lang="en-US" b="1" dirty="0"/>
              <a:t>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Kasus Fraud Accounting di </a:t>
            </a:r>
            <a:r>
              <a:rPr lang="id-ID" b="1" dirty="0" smtClean="0"/>
              <a:t>Indonesia/internasional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 smtClean="0"/>
              <a:t>Kasus </a:t>
            </a:r>
            <a:r>
              <a:rPr lang="id-ID" b="1" dirty="0"/>
              <a:t>Manajemen Laba (1)  di Indonesia/internasional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Laba</a:t>
            </a:r>
            <a:r>
              <a:rPr lang="en-US" b="1" dirty="0"/>
              <a:t> (</a:t>
            </a:r>
            <a:r>
              <a:rPr lang="id-ID" b="1" dirty="0"/>
              <a:t>2</a:t>
            </a:r>
            <a:r>
              <a:rPr lang="en-US" b="1" dirty="0"/>
              <a:t>) 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smtClean="0"/>
              <a:t>Indonesia/</a:t>
            </a:r>
            <a:r>
              <a:rPr lang="en-US" b="1" dirty="0" err="1" smtClean="0"/>
              <a:t>internasional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UAS</a:t>
            </a:r>
          </a:p>
          <a:p>
            <a:pPr marL="342900" indent="-342900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736"/>
            <a:ext cx="721523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Ahmed Riahi Belkaoui.2004. Accounting Theory , Cenage learning, USA.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Soewarjono. 2008. Teori Akuntansi : perekayasaan Pelaporan Keuangan. Edisi ke 2. BPFE Yogyakarta.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Standar Akuntansi Keuangan.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Armstrong, Christopher, Mary E. Barth, Alan </a:t>
            </a:r>
            <a:r>
              <a:rPr lang="en-US" sz="2000" dirty="0" err="1" smtClean="0"/>
              <a:t>Jagolinzer</a:t>
            </a:r>
            <a:r>
              <a:rPr lang="en-US" sz="2000" dirty="0" smtClean="0"/>
              <a:t> and Edward J. </a:t>
            </a:r>
            <a:r>
              <a:rPr lang="en-US" sz="2000" dirty="0" err="1" smtClean="0"/>
              <a:t>Riedl</a:t>
            </a:r>
            <a:r>
              <a:rPr lang="en-US" sz="2000" dirty="0" smtClean="0"/>
              <a:t>, “</a:t>
            </a:r>
            <a:r>
              <a:rPr lang="en-US" sz="2000" i="1" dirty="0" smtClean="0"/>
              <a:t>Market Reaction to The Adoption of IFRS in </a:t>
            </a:r>
            <a:r>
              <a:rPr lang="en-US" sz="2000" i="1" dirty="0" err="1" smtClean="0"/>
              <a:t>Europa</a:t>
            </a:r>
            <a:r>
              <a:rPr lang="en-US" sz="2000" dirty="0" smtClean="0"/>
              <a:t>”. June 2007.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Epstein, Barry J., Eva K. </a:t>
            </a:r>
            <a:r>
              <a:rPr lang="en-US" sz="2000" dirty="0" err="1" smtClean="0"/>
              <a:t>Jermakowicz</a:t>
            </a:r>
            <a:r>
              <a:rPr lang="en-US" sz="2000" dirty="0" smtClean="0"/>
              <a:t>, “</a:t>
            </a:r>
            <a:r>
              <a:rPr lang="en-US" sz="2000" i="1" dirty="0" smtClean="0"/>
              <a:t>IFRS 2008, Interpretation and Application of Internal Accounting and Financial Reporting Standards</a:t>
            </a:r>
            <a:r>
              <a:rPr lang="en-US" sz="2000" dirty="0" smtClean="0"/>
              <a:t>”. John Wiley &amp; Sons, Inc, Hoboken, New Jersey. 2008.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Reeve, Warren, Duchac. “</a:t>
            </a:r>
            <a:r>
              <a:rPr lang="id-ID" sz="2000" i="1" dirty="0" smtClean="0"/>
              <a:t>Principles of Accounting</a:t>
            </a:r>
            <a:r>
              <a:rPr lang="id-ID" sz="2000" dirty="0" smtClean="0"/>
              <a:t>” Twenty-Third Edition. South Western. Cengange Learning. 2009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57148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REFERENSI :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Pertemuan </a:t>
            </a:r>
            <a:r>
              <a:rPr lang="id-ID" sz="2400" dirty="0" smtClean="0"/>
              <a:t>3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34342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</a:t>
            </a:r>
            <a:r>
              <a:rPr lang="id-ID" sz="2800" dirty="0" smtClean="0"/>
              <a:t>EMAHAMI KONSEP TEORI AKUNTANSI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endParaRPr lang="en-US" sz="28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1472" y="1357298"/>
            <a:ext cx="8343928" cy="382430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Sesuatu yang abstrak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Sesuatu yang ideal (peraturan/standar/norma)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Lawan/pasangan sesuatu yang nyata/praktis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Penjelasan ilmiah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Penalaran logis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id-ID" sz="28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8200" y="150017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sains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57224" y="2500306"/>
            <a:ext cx="76962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Sains: teori akuntansi bersifat positif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Teknologi: teori akuntansi bersifat normatif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Sains</a:t>
            </a:r>
            <a:endParaRPr lang="en-US" sz="28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, </a:t>
            </a:r>
            <a:r>
              <a:rPr lang="en-US" sz="2400" dirty="0" err="1"/>
              <a:t>definisi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(</a:t>
            </a:r>
            <a:r>
              <a:rPr lang="en-US" sz="2400" dirty="0" err="1"/>
              <a:t>pernyataan</a:t>
            </a:r>
            <a:r>
              <a:rPr lang="en-US" sz="2400" dirty="0"/>
              <a:t>)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yang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menjelaskan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memprediksi</a:t>
            </a:r>
            <a:r>
              <a:rPr lang="en-US" sz="2400" dirty="0"/>
              <a:t> </a:t>
            </a:r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(</a:t>
            </a:r>
            <a:r>
              <a:rPr lang="en-US" sz="2400" dirty="0" err="1"/>
              <a:t>manusia</a:t>
            </a:r>
            <a:r>
              <a:rPr lang="en-US" sz="2400" dirty="0"/>
              <a:t>) yang </a:t>
            </a:r>
            <a:r>
              <a:rPr lang="en-US" sz="2400" dirty="0" err="1"/>
              <a:t>berkepentingan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yang </a:t>
            </a:r>
            <a:r>
              <a:rPr lang="en-US" sz="2400" dirty="0" err="1"/>
              <a:t>diemulasi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kebenaran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/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, </a:t>
            </a:r>
            <a:r>
              <a:rPr lang="en-US" sz="2400" dirty="0" err="1"/>
              <a:t>metoda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  <a:endParaRPr lang="en-US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endParaRPr lang="en-US" sz="28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Penalaran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logis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melandasi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menjustifikasi</a:t>
            </a:r>
            <a:r>
              <a:rPr lang="en-US" sz="2400" dirty="0"/>
              <a:t> </a:t>
            </a:r>
            <a:r>
              <a:rPr lang="en-US" sz="2400" dirty="0" err="1"/>
              <a:t>kelayakan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melekat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didokumentasi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erangka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konseptual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Rerangka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endParaRPr lang="id-ID" sz="24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8200" y="150017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membenarkan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serta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praktik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600340"/>
            <a:ext cx="8077200" cy="297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Acuan evaluasi praktik akuntansi berjalan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Haluan pengembangan praktik baru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Basis penurunan standar akuntansi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Basis perbaikan praktik berjalan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Pedoman pemecahan masalah potensial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652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64</cp:revision>
  <dcterms:created xsi:type="dcterms:W3CDTF">2020-02-17T12:52:00Z</dcterms:created>
  <dcterms:modified xsi:type="dcterms:W3CDTF">2020-03-26T13:03:58Z</dcterms:modified>
</cp:coreProperties>
</file>