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7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5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2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5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3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78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preters.free.f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5609" marR="5080" indent="27203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Note-Taking</a:t>
            </a:r>
            <a:r>
              <a:rPr spc="-65" dirty="0"/>
              <a:t> </a:t>
            </a:r>
            <a:r>
              <a:rPr spc="-5" dirty="0"/>
              <a:t>for  Consecutive</a:t>
            </a:r>
            <a:r>
              <a:rPr spc="-25" dirty="0"/>
              <a:t> </a:t>
            </a:r>
            <a:r>
              <a:rPr spc="-5" dirty="0"/>
              <a:t>Interpreting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67230"/>
            <a:ext cx="7813040" cy="22955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42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Dissecting </a:t>
            </a:r>
            <a:r>
              <a:rPr sz="2800" spc="-5" dirty="0">
                <a:latin typeface="Verdana"/>
                <a:cs typeface="Verdana"/>
              </a:rPr>
              <a:t>the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speech</a:t>
            </a:r>
            <a:endParaRPr sz="2800">
              <a:latin typeface="Verdana"/>
              <a:cs typeface="Verdana"/>
            </a:endParaRPr>
          </a:p>
          <a:p>
            <a:pPr marL="798195" lvl="1" indent="-182880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dirty="0">
                <a:latin typeface="Verdana"/>
                <a:cs typeface="Verdana"/>
              </a:rPr>
              <a:t>Analyzing </a:t>
            </a:r>
            <a:r>
              <a:rPr sz="2200" spc="-5" dirty="0">
                <a:latin typeface="Verdana"/>
                <a:cs typeface="Verdana"/>
              </a:rPr>
              <a:t>its structure,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progression</a:t>
            </a:r>
            <a:endParaRPr sz="2200">
              <a:latin typeface="Verdana"/>
              <a:cs typeface="Verdana"/>
            </a:endParaRPr>
          </a:p>
          <a:p>
            <a:pPr marL="798195" marR="5080" lvl="1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dirty="0">
                <a:latin typeface="Verdana"/>
                <a:cs typeface="Verdana"/>
              </a:rPr>
              <a:t>Analyzing </a:t>
            </a:r>
            <a:r>
              <a:rPr sz="2200" spc="-5" dirty="0">
                <a:latin typeface="Verdana"/>
                <a:cs typeface="Verdana"/>
              </a:rPr>
              <a:t>the communicative </a:t>
            </a:r>
            <a:r>
              <a:rPr sz="2200" dirty="0">
                <a:latin typeface="Verdana"/>
                <a:cs typeface="Verdana"/>
              </a:rPr>
              <a:t>function </a:t>
            </a:r>
            <a:r>
              <a:rPr sz="2200" spc="-5" dirty="0">
                <a:latin typeface="Verdana"/>
                <a:cs typeface="Verdana"/>
              </a:rPr>
              <a:t>of different  </a:t>
            </a:r>
            <a:r>
              <a:rPr sz="2200" dirty="0">
                <a:latin typeface="Verdana"/>
                <a:cs typeface="Verdana"/>
              </a:rPr>
              <a:t>parts of the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speech</a:t>
            </a:r>
            <a:endParaRPr sz="2200">
              <a:latin typeface="Verdana"/>
              <a:cs typeface="Verdana"/>
            </a:endParaRPr>
          </a:p>
          <a:p>
            <a:pPr marL="798195" lvl="1" indent="-182880">
              <a:lnSpc>
                <a:spcPct val="100000"/>
              </a:lnSpc>
              <a:spcBef>
                <a:spcPts val="24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Recognizing the </a:t>
            </a:r>
            <a:r>
              <a:rPr sz="2200" dirty="0">
                <a:latin typeface="Verdana"/>
                <a:cs typeface="Verdana"/>
              </a:rPr>
              <a:t>main </a:t>
            </a:r>
            <a:r>
              <a:rPr sz="2200" spc="-5" dirty="0">
                <a:latin typeface="Verdana"/>
                <a:cs typeface="Verdana"/>
              </a:rPr>
              <a:t>ideas </a:t>
            </a:r>
            <a:r>
              <a:rPr sz="2200" dirty="0">
                <a:latin typeface="Verdana"/>
                <a:cs typeface="Verdana"/>
              </a:rPr>
              <a:t>and </a:t>
            </a:r>
            <a:r>
              <a:rPr sz="2200" spc="-5" dirty="0">
                <a:latin typeface="Verdana"/>
                <a:cs typeface="Verdana"/>
              </a:rPr>
              <a:t>secondary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ones</a:t>
            </a:r>
            <a:endParaRPr sz="2200">
              <a:latin typeface="Verdana"/>
              <a:cs typeface="Verdana"/>
            </a:endParaRPr>
          </a:p>
          <a:p>
            <a:pPr marL="798195" lvl="1" indent="-182880">
              <a:lnSpc>
                <a:spcPct val="100000"/>
              </a:lnSpc>
              <a:spcBef>
                <a:spcPts val="254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Spotting the links between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them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307657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Not</a:t>
            </a: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e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-taking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69669"/>
            <a:ext cx="7471409" cy="12858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4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spc="-5" dirty="0">
                <a:latin typeface="Verdana"/>
                <a:cs typeface="Verdana"/>
              </a:rPr>
              <a:t>To </a:t>
            </a:r>
            <a:r>
              <a:rPr sz="2800" dirty="0">
                <a:latin typeface="Verdana"/>
                <a:cs typeface="Verdana"/>
              </a:rPr>
              <a:t>summarize:</a:t>
            </a:r>
            <a:endParaRPr sz="28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Function and structure of the speech’s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parts.</a:t>
            </a:r>
            <a:endParaRPr sz="24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Font typeface="Verdana"/>
              <a:buChar char="◦"/>
              <a:tabLst>
                <a:tab pos="561340" algn="l"/>
              </a:tabLst>
            </a:pPr>
            <a:r>
              <a:rPr sz="2400" b="1" dirty="0">
                <a:latin typeface="Verdana"/>
                <a:cs typeface="Verdana"/>
              </a:rPr>
              <a:t>Not </a:t>
            </a:r>
            <a:r>
              <a:rPr sz="2400" b="1" spc="-5" dirty="0">
                <a:latin typeface="Verdana"/>
                <a:cs typeface="Verdana"/>
              </a:rPr>
              <a:t>the</a:t>
            </a:r>
            <a:r>
              <a:rPr sz="2400" b="1" spc="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content!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413004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Mini</a:t>
            </a:r>
            <a:r>
              <a:rPr sz="3600" b="1" spc="-6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Summaries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7567"/>
            <a:ext cx="7658734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Way of organizing </a:t>
            </a:r>
            <a:r>
              <a:rPr sz="2800" spc="-5" dirty="0">
                <a:latin typeface="Verdana"/>
                <a:cs typeface="Verdana"/>
              </a:rPr>
              <a:t>information </a:t>
            </a:r>
            <a:r>
              <a:rPr sz="2800" dirty="0">
                <a:latin typeface="Verdana"/>
                <a:cs typeface="Verdana"/>
              </a:rPr>
              <a:t>on a piece  of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paper</a:t>
            </a:r>
            <a:endParaRPr sz="28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6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Organic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chart</a:t>
            </a:r>
            <a:endParaRPr sz="2800">
              <a:latin typeface="Verdana"/>
              <a:cs typeface="Verdana"/>
            </a:endParaRPr>
          </a:p>
          <a:p>
            <a:pPr marL="277495" marR="6350" indent="-26543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Words and drawings are connected to  one-another on the page </a:t>
            </a:r>
            <a:r>
              <a:rPr sz="2800" spc="-5" dirty="0">
                <a:latin typeface="Verdana"/>
                <a:cs typeface="Verdana"/>
              </a:rPr>
              <a:t>in </a:t>
            </a:r>
            <a:r>
              <a:rPr sz="2800" dirty="0">
                <a:latin typeface="Verdana"/>
                <a:cs typeface="Verdana"/>
              </a:rPr>
              <a:t>various</a:t>
            </a:r>
            <a:r>
              <a:rPr sz="2800" spc="-5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ways</a:t>
            </a:r>
            <a:endParaRPr sz="28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Lines</a:t>
            </a:r>
            <a:endParaRPr sz="24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Position on the page relative to one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another</a:t>
            </a:r>
            <a:endParaRPr sz="2400">
              <a:latin typeface="Verdana"/>
              <a:cs typeface="Verdana"/>
            </a:endParaRPr>
          </a:p>
          <a:p>
            <a:pPr marL="277495" marR="859155" indent="-26543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spc="-5" dirty="0">
                <a:latin typeface="Verdana"/>
                <a:cs typeface="Verdana"/>
              </a:rPr>
              <a:t>How the </a:t>
            </a:r>
            <a:r>
              <a:rPr sz="2800" dirty="0">
                <a:latin typeface="Verdana"/>
                <a:cs typeface="Verdana"/>
              </a:rPr>
              <a:t>mind associates and recalls  </a:t>
            </a:r>
            <a:r>
              <a:rPr sz="2800" spc="-5" dirty="0">
                <a:latin typeface="Verdana"/>
                <a:cs typeface="Verdana"/>
              </a:rPr>
              <a:t>information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5371"/>
            <a:ext cx="274383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Mind</a:t>
            </a:r>
            <a:r>
              <a:rPr sz="3600" b="1" spc="-7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Maps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530" y="606805"/>
            <a:ext cx="3666490" cy="4180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81250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1600" spc="-5" dirty="0">
                <a:latin typeface="Schoolbook Uralic"/>
                <a:cs typeface="Schoolbook Uralic"/>
              </a:rPr>
              <a:t>In </a:t>
            </a:r>
            <a:r>
              <a:rPr sz="1600" dirty="0">
                <a:latin typeface="Schoolbook Uralic"/>
                <a:cs typeface="Schoolbook Uralic"/>
              </a:rPr>
              <a:t>the long term the idea is to  </a:t>
            </a:r>
            <a:r>
              <a:rPr sz="1600" spc="-5" dirty="0">
                <a:latin typeface="Schoolbook Uralic"/>
                <a:cs typeface="Schoolbook Uralic"/>
              </a:rPr>
              <a:t>develop </a:t>
            </a:r>
            <a:r>
              <a:rPr sz="1600" dirty="0">
                <a:latin typeface="Schoolbook Uralic"/>
                <a:cs typeface="Schoolbook Uralic"/>
              </a:rPr>
              <a:t>a </a:t>
            </a:r>
            <a:r>
              <a:rPr sz="1600" spc="-5" dirty="0">
                <a:latin typeface="Schoolbook Uralic"/>
                <a:cs typeface="Schoolbook Uralic"/>
              </a:rPr>
              <a:t>European </a:t>
            </a:r>
            <a:r>
              <a:rPr sz="1600" dirty="0">
                <a:latin typeface="Schoolbook Uralic"/>
                <a:cs typeface="Schoolbook Uralic"/>
              </a:rPr>
              <a:t>high-speed  </a:t>
            </a:r>
            <a:r>
              <a:rPr sz="1600" spc="-5" dirty="0">
                <a:latin typeface="Schoolbook Uralic"/>
                <a:cs typeface="Schoolbook Uralic"/>
              </a:rPr>
              <a:t>railway </a:t>
            </a:r>
            <a:r>
              <a:rPr sz="1600" dirty="0">
                <a:latin typeface="Schoolbook Uralic"/>
                <a:cs typeface="Schoolbook Uralic"/>
              </a:rPr>
              <a:t>network with </a:t>
            </a:r>
            <a:r>
              <a:rPr sz="1600" spc="-5" dirty="0">
                <a:latin typeface="Schoolbook Uralic"/>
                <a:cs typeface="Schoolbook Uralic"/>
              </a:rPr>
              <a:t>Paris at </a:t>
            </a:r>
            <a:r>
              <a:rPr sz="1600" dirty="0">
                <a:latin typeface="Schoolbook Uralic"/>
                <a:cs typeface="Schoolbook Uralic"/>
              </a:rPr>
              <a:t>its  centre. A line </a:t>
            </a:r>
            <a:r>
              <a:rPr sz="1600" spc="-5" dirty="0">
                <a:latin typeface="Schoolbook Uralic"/>
                <a:cs typeface="Schoolbook Uralic"/>
              </a:rPr>
              <a:t>to the </a:t>
            </a:r>
            <a:r>
              <a:rPr sz="1600" dirty="0">
                <a:latin typeface="Schoolbook Uralic"/>
                <a:cs typeface="Schoolbook Uralic"/>
              </a:rPr>
              <a:t>north will  reach </a:t>
            </a:r>
            <a:r>
              <a:rPr sz="1600" spc="-5" dirty="0">
                <a:latin typeface="Schoolbook Uralic"/>
                <a:cs typeface="Schoolbook Uralic"/>
              </a:rPr>
              <a:t>Brussels, </a:t>
            </a:r>
            <a:r>
              <a:rPr sz="1600" dirty="0">
                <a:latin typeface="Schoolbook Uralic"/>
                <a:cs typeface="Schoolbook Uralic"/>
              </a:rPr>
              <a:t>where it can </a:t>
            </a:r>
            <a:r>
              <a:rPr sz="1600" spc="-5" dirty="0">
                <a:latin typeface="Schoolbook Uralic"/>
                <a:cs typeface="Schoolbook Uralic"/>
              </a:rPr>
              <a:t>branch  </a:t>
            </a:r>
            <a:r>
              <a:rPr sz="1600" dirty="0">
                <a:latin typeface="Schoolbook Uralic"/>
                <a:cs typeface="Schoolbook Uralic"/>
              </a:rPr>
              <a:t>out to the </a:t>
            </a:r>
            <a:r>
              <a:rPr sz="1600" spc="-5" dirty="0">
                <a:latin typeface="Schoolbook Uralic"/>
                <a:cs typeface="Schoolbook Uralic"/>
              </a:rPr>
              <a:t>east </a:t>
            </a:r>
            <a:r>
              <a:rPr sz="1600" dirty="0">
                <a:latin typeface="Schoolbook Uralic"/>
                <a:cs typeface="Schoolbook Uralic"/>
              </a:rPr>
              <a:t>to </a:t>
            </a:r>
            <a:r>
              <a:rPr sz="1600" spc="-5" dirty="0">
                <a:latin typeface="Schoolbook Uralic"/>
                <a:cs typeface="Schoolbook Uralic"/>
              </a:rPr>
              <a:t>Cologne, </a:t>
            </a:r>
            <a:r>
              <a:rPr sz="1600" dirty="0">
                <a:latin typeface="Schoolbook Uralic"/>
                <a:cs typeface="Schoolbook Uralic"/>
              </a:rPr>
              <a:t>or  </a:t>
            </a:r>
            <a:r>
              <a:rPr sz="1600" spc="-5" dirty="0">
                <a:latin typeface="Schoolbook Uralic"/>
                <a:cs typeface="Schoolbook Uralic"/>
              </a:rPr>
              <a:t>continue </a:t>
            </a:r>
            <a:r>
              <a:rPr sz="1600" dirty="0">
                <a:latin typeface="Schoolbook Uralic"/>
                <a:cs typeface="Schoolbook Uralic"/>
              </a:rPr>
              <a:t>further north to  Amsterdam and later even  Hamburg. To the </a:t>
            </a:r>
            <a:r>
              <a:rPr sz="1600" spc="-5" dirty="0">
                <a:latin typeface="Schoolbook Uralic"/>
                <a:cs typeface="Schoolbook Uralic"/>
              </a:rPr>
              <a:t>south-east </a:t>
            </a:r>
            <a:r>
              <a:rPr sz="1600" dirty="0">
                <a:latin typeface="Schoolbook Uralic"/>
                <a:cs typeface="Schoolbook Uralic"/>
              </a:rPr>
              <a:t>the  </a:t>
            </a:r>
            <a:r>
              <a:rPr sz="1600" spc="-5" dirty="0">
                <a:latin typeface="Schoolbook Uralic"/>
                <a:cs typeface="Schoolbook Uralic"/>
              </a:rPr>
              <a:t>line through Lyon will Enter Italy  through Turin and </a:t>
            </a:r>
            <a:r>
              <a:rPr sz="1600" dirty="0">
                <a:latin typeface="Schoolbook Uralic"/>
                <a:cs typeface="Schoolbook Uralic"/>
              </a:rPr>
              <a:t>reach </a:t>
            </a:r>
            <a:r>
              <a:rPr sz="1600" spc="-5" dirty="0">
                <a:latin typeface="Schoolbook Uralic"/>
                <a:cs typeface="Schoolbook Uralic"/>
              </a:rPr>
              <a:t>through  Rome </a:t>
            </a:r>
            <a:r>
              <a:rPr sz="1600" dirty="0">
                <a:latin typeface="Schoolbook Uralic"/>
                <a:cs typeface="Schoolbook Uralic"/>
              </a:rPr>
              <a:t>and Naples right </a:t>
            </a:r>
            <a:r>
              <a:rPr sz="1600" spc="-5" dirty="0">
                <a:latin typeface="Schoolbook Uralic"/>
                <a:cs typeface="Schoolbook Uralic"/>
              </a:rPr>
              <a:t>down </a:t>
            </a:r>
            <a:r>
              <a:rPr sz="1600" dirty="0">
                <a:latin typeface="Schoolbook Uralic"/>
                <a:cs typeface="Schoolbook Uralic"/>
              </a:rPr>
              <a:t>to the  toe of </a:t>
            </a:r>
            <a:r>
              <a:rPr sz="1600" spc="-5" dirty="0">
                <a:latin typeface="Schoolbook Uralic"/>
                <a:cs typeface="Schoolbook Uralic"/>
              </a:rPr>
              <a:t>Italy. In </a:t>
            </a:r>
            <a:r>
              <a:rPr sz="1600" dirty="0">
                <a:latin typeface="Schoolbook Uralic"/>
                <a:cs typeface="Schoolbook Uralic"/>
              </a:rPr>
              <a:t>the south-west a</a:t>
            </a:r>
            <a:r>
              <a:rPr sz="1600" spc="-90" dirty="0">
                <a:latin typeface="Schoolbook Uralic"/>
                <a:cs typeface="Schoolbook Uralic"/>
              </a:rPr>
              <a:t> </a:t>
            </a:r>
            <a:r>
              <a:rPr sz="1600" dirty="0">
                <a:latin typeface="Schoolbook Uralic"/>
                <a:cs typeface="Schoolbook Uralic"/>
              </a:rPr>
              <a:t>link  up with Spain </a:t>
            </a:r>
            <a:r>
              <a:rPr sz="1600" spc="-5" dirty="0">
                <a:latin typeface="Schoolbook Uralic"/>
                <a:cs typeface="Schoolbook Uralic"/>
              </a:rPr>
              <a:t>via Barcelona and  then to </a:t>
            </a:r>
            <a:r>
              <a:rPr sz="1600" dirty="0">
                <a:latin typeface="Schoolbook Uralic"/>
                <a:cs typeface="Schoolbook Uralic"/>
              </a:rPr>
              <a:t>Madrid will </a:t>
            </a:r>
            <a:r>
              <a:rPr sz="1600" spc="-5" dirty="0">
                <a:latin typeface="Schoolbook Uralic"/>
                <a:cs typeface="Schoolbook Uralic"/>
              </a:rPr>
              <a:t>make </a:t>
            </a:r>
            <a:r>
              <a:rPr sz="1600" dirty="0">
                <a:latin typeface="Schoolbook Uralic"/>
                <a:cs typeface="Schoolbook Uralic"/>
              </a:rPr>
              <a:t>it  </a:t>
            </a:r>
            <a:r>
              <a:rPr sz="1600" spc="-5" dirty="0">
                <a:latin typeface="Schoolbook Uralic"/>
                <a:cs typeface="Schoolbook Uralic"/>
              </a:rPr>
              <a:t>possible to </a:t>
            </a:r>
            <a:r>
              <a:rPr sz="1600" dirty="0">
                <a:latin typeface="Schoolbook Uralic"/>
                <a:cs typeface="Schoolbook Uralic"/>
              </a:rPr>
              <a:t>extend </a:t>
            </a:r>
            <a:r>
              <a:rPr sz="1600" spc="-5" dirty="0">
                <a:latin typeface="Schoolbook Uralic"/>
                <a:cs typeface="Schoolbook Uralic"/>
              </a:rPr>
              <a:t>the </a:t>
            </a:r>
            <a:r>
              <a:rPr sz="1600" dirty="0">
                <a:latin typeface="Schoolbook Uralic"/>
                <a:cs typeface="Schoolbook Uralic"/>
              </a:rPr>
              <a:t>network  down to</a:t>
            </a:r>
            <a:r>
              <a:rPr sz="1600" spc="5" dirty="0">
                <a:latin typeface="Schoolbook Uralic"/>
                <a:cs typeface="Schoolbook Uralic"/>
              </a:rPr>
              <a:t> </a:t>
            </a:r>
            <a:r>
              <a:rPr sz="1600" dirty="0">
                <a:latin typeface="Schoolbook Uralic"/>
                <a:cs typeface="Schoolbook Uralic"/>
              </a:rPr>
              <a:t>Seville.</a:t>
            </a:r>
            <a:endParaRPr sz="1600">
              <a:latin typeface="Schoolbook Uralic"/>
              <a:cs typeface="Schoolbook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8096" y="685799"/>
            <a:ext cx="3958755" cy="393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2269" y="5425371"/>
            <a:ext cx="274383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Mind</a:t>
            </a:r>
            <a:r>
              <a:rPr sz="3600" b="1" spc="-7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Maps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75868"/>
            <a:ext cx="4954270" cy="24415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35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i="1" dirty="0">
                <a:latin typeface="Verdana"/>
                <a:cs typeface="Verdana"/>
              </a:rPr>
              <a:t>“Who did what to</a:t>
            </a:r>
            <a:r>
              <a:rPr sz="2800" i="1" spc="-80" dirty="0">
                <a:latin typeface="Verdana"/>
                <a:cs typeface="Verdana"/>
              </a:rPr>
              <a:t> </a:t>
            </a:r>
            <a:r>
              <a:rPr sz="2800" i="1" dirty="0">
                <a:latin typeface="Verdana"/>
                <a:cs typeface="Verdana"/>
              </a:rPr>
              <a:t>whom?”</a:t>
            </a:r>
            <a:endParaRPr sz="28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sentence</a:t>
            </a:r>
            <a:endParaRPr sz="28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59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Basic unit of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communication</a:t>
            </a:r>
            <a:endParaRPr sz="24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4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dirty="0">
                <a:latin typeface="Verdana"/>
                <a:cs typeface="Verdana"/>
              </a:rPr>
              <a:t>Subject</a:t>
            </a:r>
            <a:endParaRPr sz="22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dirty="0">
                <a:latin typeface="Verdana"/>
                <a:cs typeface="Verdana"/>
              </a:rPr>
              <a:t>Verb</a:t>
            </a:r>
            <a:endParaRPr sz="22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dirty="0">
                <a:latin typeface="Verdana"/>
                <a:cs typeface="Verdana"/>
              </a:rPr>
              <a:t>Object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109029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SOV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7567"/>
            <a:ext cx="75393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i="1" dirty="0">
                <a:latin typeface="Verdana"/>
                <a:cs typeface="Verdana"/>
              </a:rPr>
              <a:t>“Who does what to whom (or to</a:t>
            </a:r>
            <a:r>
              <a:rPr sz="2800" i="1" spc="-70" dirty="0">
                <a:latin typeface="Verdana"/>
                <a:cs typeface="Verdana"/>
              </a:rPr>
              <a:t> </a:t>
            </a:r>
            <a:r>
              <a:rPr sz="2800" i="1" dirty="0">
                <a:latin typeface="Verdana"/>
                <a:cs typeface="Verdana"/>
              </a:rPr>
              <a:t>what)?”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502" y="1619503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14" dirty="0"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8901" y="1619503"/>
            <a:ext cx="171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latin typeface="Trebuchet MS"/>
                <a:cs typeface="Trebuchet MS"/>
              </a:rPr>
              <a:t>V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178" y="1619503"/>
            <a:ext cx="19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0054" y="1619503"/>
            <a:ext cx="19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254" y="2152827"/>
            <a:ext cx="52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Trebuchet MS"/>
                <a:cs typeface="Trebuchet MS"/>
              </a:rPr>
              <a:t>We…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3330" y="2152827"/>
            <a:ext cx="1614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…took </a:t>
            </a:r>
            <a:r>
              <a:rPr sz="1800" spc="-50" dirty="0">
                <a:latin typeface="Trebuchet MS"/>
                <a:cs typeface="Trebuchet MS"/>
              </a:rPr>
              <a:t>stock</a:t>
            </a:r>
            <a:r>
              <a:rPr sz="1800" spc="-4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of…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9330" y="2152827"/>
            <a:ext cx="102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Trebuchet MS"/>
                <a:cs typeface="Trebuchet MS"/>
              </a:rPr>
              <a:t>relations…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654" y="2152827"/>
            <a:ext cx="180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…and </a:t>
            </a:r>
            <a:r>
              <a:rPr sz="1800" spc="-70" dirty="0">
                <a:latin typeface="Trebuchet MS"/>
                <a:cs typeface="Trebuchet MS"/>
              </a:rPr>
              <a:t>the</a:t>
            </a:r>
            <a:r>
              <a:rPr sz="1800" spc="-40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situation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502" y="4134104"/>
            <a:ext cx="4387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For</a:t>
            </a:r>
            <a:r>
              <a:rPr sz="1800" spc="-19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the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purposes</a:t>
            </a:r>
            <a:r>
              <a:rPr sz="1800" spc="-19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of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note‐taking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in</a:t>
            </a:r>
            <a:r>
              <a:rPr sz="1800" spc="-18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consecutive  </a:t>
            </a:r>
            <a:r>
              <a:rPr sz="1800" spc="-75" dirty="0">
                <a:latin typeface="Trebuchet MS"/>
                <a:cs typeface="Trebuchet MS"/>
              </a:rPr>
              <a:t>interpreting </a:t>
            </a:r>
            <a:r>
              <a:rPr sz="1800" spc="-50" dirty="0">
                <a:latin typeface="Trebuchet MS"/>
                <a:cs typeface="Trebuchet MS"/>
              </a:rPr>
              <a:t>an </a:t>
            </a:r>
            <a:r>
              <a:rPr sz="1800" spc="-75" dirty="0">
                <a:latin typeface="Trebuchet MS"/>
                <a:cs typeface="Trebuchet MS"/>
              </a:rPr>
              <a:t>idea</a:t>
            </a:r>
            <a:r>
              <a:rPr sz="1800" spc="-43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is….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5102" y="4201922"/>
            <a:ext cx="7200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5" dirty="0">
                <a:latin typeface="Trebuchet MS"/>
                <a:cs typeface="Trebuchet MS"/>
              </a:rPr>
              <a:t>SVO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41352" y="4245952"/>
            <a:ext cx="728345" cy="423545"/>
            <a:chOff x="5541352" y="4245952"/>
            <a:chExt cx="728345" cy="423545"/>
          </a:xfrm>
        </p:grpSpPr>
        <p:sp>
          <p:nvSpPr>
            <p:cNvPr id="14" name="object 14"/>
            <p:cNvSpPr/>
            <p:nvPr/>
          </p:nvSpPr>
          <p:spPr>
            <a:xfrm>
              <a:off x="5562599" y="4267199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685800" y="190499"/>
                  </a:moveTo>
                  <a:lnTo>
                    <a:pt x="495300" y="0"/>
                  </a:lnTo>
                  <a:lnTo>
                    <a:pt x="4953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95300" y="285750"/>
                  </a:lnTo>
                  <a:lnTo>
                    <a:pt x="495300" y="381000"/>
                  </a:lnTo>
                  <a:lnTo>
                    <a:pt x="685800" y="190499"/>
                  </a:lnTo>
                  <a:close/>
                </a:path>
              </a:pathLst>
            </a:custGeom>
            <a:solidFill>
              <a:srgbClr val="F07F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2599" y="4267199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495300" y="0"/>
                  </a:moveTo>
                  <a:lnTo>
                    <a:pt x="4953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95300" y="285750"/>
                  </a:lnTo>
                  <a:lnTo>
                    <a:pt x="495300" y="381000"/>
                  </a:lnTo>
                  <a:lnTo>
                    <a:pt x="685800" y="190499"/>
                  </a:lnTo>
                  <a:lnTo>
                    <a:pt x="495300" y="0"/>
                  </a:lnTo>
                  <a:close/>
                </a:path>
              </a:pathLst>
            </a:custGeom>
            <a:ln w="42494">
              <a:solidFill>
                <a:srgbClr val="B05C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2269" y="5423086"/>
            <a:ext cx="108902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SVO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E3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3803" y="327425"/>
            <a:ext cx="8535035" cy="6249670"/>
            <a:chOff x="303803" y="327425"/>
            <a:chExt cx="8535035" cy="6249670"/>
          </a:xfrm>
        </p:grpSpPr>
        <p:sp>
          <p:nvSpPr>
            <p:cNvPr id="4" name="object 4"/>
            <p:cNvSpPr/>
            <p:nvPr/>
          </p:nvSpPr>
          <p:spPr>
            <a:xfrm>
              <a:off x="304799" y="328421"/>
              <a:ext cx="8532876" cy="624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99" y="328421"/>
              <a:ext cx="8533130" cy="6198235"/>
            </a:xfrm>
            <a:custGeom>
              <a:avLst/>
              <a:gdLst/>
              <a:ahLst/>
              <a:cxnLst/>
              <a:rect l="l" t="t" r="r" b="b"/>
              <a:pathLst>
                <a:path w="8533130" h="6198234">
                  <a:moveTo>
                    <a:pt x="128778" y="0"/>
                  </a:moveTo>
                  <a:lnTo>
                    <a:pt x="78759" y="10156"/>
                  </a:lnTo>
                  <a:lnTo>
                    <a:pt x="37814" y="37814"/>
                  </a:lnTo>
                  <a:lnTo>
                    <a:pt x="10156" y="78759"/>
                  </a:lnTo>
                  <a:lnTo>
                    <a:pt x="0" y="128778"/>
                  </a:lnTo>
                  <a:lnTo>
                    <a:pt x="0" y="6068568"/>
                  </a:lnTo>
                  <a:lnTo>
                    <a:pt x="10156" y="6119026"/>
                  </a:lnTo>
                  <a:lnTo>
                    <a:pt x="37814" y="6160198"/>
                  </a:lnTo>
                  <a:lnTo>
                    <a:pt x="78759" y="6187940"/>
                  </a:lnTo>
                  <a:lnTo>
                    <a:pt x="128778" y="6198108"/>
                  </a:lnTo>
                  <a:lnTo>
                    <a:pt x="8404098" y="6198108"/>
                  </a:lnTo>
                  <a:lnTo>
                    <a:pt x="8454116" y="6187940"/>
                  </a:lnTo>
                  <a:lnTo>
                    <a:pt x="8495061" y="6160198"/>
                  </a:lnTo>
                  <a:lnTo>
                    <a:pt x="8522719" y="6119026"/>
                  </a:lnTo>
                  <a:lnTo>
                    <a:pt x="8532876" y="6068567"/>
                  </a:lnTo>
                  <a:lnTo>
                    <a:pt x="8532876" y="128777"/>
                  </a:lnTo>
                  <a:lnTo>
                    <a:pt x="8522719" y="78759"/>
                  </a:lnTo>
                  <a:lnTo>
                    <a:pt x="8495061" y="37814"/>
                  </a:lnTo>
                  <a:lnTo>
                    <a:pt x="8454116" y="10156"/>
                  </a:lnTo>
                  <a:lnTo>
                    <a:pt x="8404098" y="0"/>
                  </a:lnTo>
                  <a:lnTo>
                    <a:pt x="128778" y="0"/>
                  </a:lnTo>
                  <a:close/>
                </a:path>
              </a:pathLst>
            </a:custGeom>
            <a:ln w="3175">
              <a:solidFill>
                <a:srgbClr val="A4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14600" y="383458"/>
            <a:ext cx="3661410" cy="6101080"/>
            <a:chOff x="2514600" y="457200"/>
            <a:chExt cx="3661410" cy="6101080"/>
          </a:xfrm>
        </p:grpSpPr>
        <p:sp>
          <p:nvSpPr>
            <p:cNvPr id="7" name="object 7"/>
            <p:cNvSpPr/>
            <p:nvPr/>
          </p:nvSpPr>
          <p:spPr>
            <a:xfrm>
              <a:off x="2514600" y="457200"/>
              <a:ext cx="3661232" cy="822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3180" y="1279398"/>
              <a:ext cx="3586518" cy="52783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269" y="5425541"/>
            <a:ext cx="108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SVO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570801"/>
            <a:ext cx="6188075" cy="20967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395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On each page</a:t>
            </a:r>
            <a:endParaRPr sz="24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44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5" dirty="0">
                <a:latin typeface="Verdana"/>
                <a:cs typeface="Verdana"/>
              </a:rPr>
              <a:t>Two or </a:t>
            </a:r>
            <a:r>
              <a:rPr sz="2000" spc="-10" dirty="0">
                <a:latin typeface="Verdana"/>
                <a:cs typeface="Verdana"/>
              </a:rPr>
              <a:t>three sections</a:t>
            </a:r>
            <a:endParaRPr sz="20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44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000" spc="-5" dirty="0">
                <a:latin typeface="Verdana"/>
                <a:cs typeface="Verdana"/>
              </a:rPr>
              <a:t>Subject, verb and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object</a:t>
            </a:r>
            <a:endParaRPr sz="20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000" spc="-5" dirty="0">
                <a:latin typeface="Verdana"/>
                <a:cs typeface="Verdana"/>
              </a:rPr>
              <a:t>Diagonally across the</a:t>
            </a:r>
            <a:r>
              <a:rPr sz="2000" spc="-10" dirty="0">
                <a:latin typeface="Verdana"/>
                <a:cs typeface="Verdana"/>
              </a:rPr>
              <a:t> page.</a:t>
            </a:r>
            <a:endParaRPr sz="20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000" spc="-5" dirty="0">
                <a:latin typeface="Verdana"/>
                <a:cs typeface="Verdana"/>
              </a:rPr>
              <a:t>Don’t </a:t>
            </a:r>
            <a:r>
              <a:rPr sz="2000" spc="-10" dirty="0">
                <a:latin typeface="Verdana"/>
                <a:cs typeface="Verdana"/>
              </a:rPr>
              <a:t>squeeze </a:t>
            </a:r>
            <a:r>
              <a:rPr sz="2000" spc="-5" dirty="0">
                <a:latin typeface="Verdana"/>
                <a:cs typeface="Verdana"/>
              </a:rPr>
              <a:t>more than this onto a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page</a:t>
            </a:r>
            <a:endParaRPr sz="2000">
              <a:latin typeface="Verdana"/>
              <a:cs typeface="Verdana"/>
            </a:endParaRPr>
          </a:p>
          <a:p>
            <a:pPr marL="1036319" lvl="3" indent="-183515">
              <a:lnSpc>
                <a:spcPct val="100000"/>
              </a:lnSpc>
              <a:spcBef>
                <a:spcPts val="225"/>
              </a:spcBef>
              <a:buClr>
                <a:srgbClr val="ED3742"/>
              </a:buClr>
              <a:buSzPct val="110526"/>
              <a:buChar char="◦"/>
              <a:tabLst>
                <a:tab pos="1036955" algn="l"/>
              </a:tabLst>
            </a:pPr>
            <a:r>
              <a:rPr sz="1900" spc="-5" dirty="0">
                <a:latin typeface="Verdana"/>
                <a:cs typeface="Verdana"/>
              </a:rPr>
              <a:t>Will be harder to </a:t>
            </a:r>
            <a:r>
              <a:rPr sz="1900" dirty="0">
                <a:latin typeface="Verdana"/>
                <a:cs typeface="Verdana"/>
              </a:rPr>
              <a:t>read</a:t>
            </a:r>
            <a:r>
              <a:rPr sz="1900" spc="-2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back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2797301"/>
            <a:ext cx="4152899" cy="307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498" y="573313"/>
            <a:ext cx="7641590" cy="467804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370"/>
              </a:spcBef>
              <a:buClr>
                <a:srgbClr val="F07E09"/>
              </a:buClr>
              <a:buSzPct val="80000"/>
              <a:buFont typeface="Arial"/>
              <a:buChar char="●"/>
              <a:tabLst>
                <a:tab pos="423545" algn="l"/>
                <a:tab pos="424180" algn="l"/>
              </a:tabLst>
            </a:pPr>
            <a:r>
              <a:rPr sz="2000" spc="-10" dirty="0">
                <a:latin typeface="Verdana"/>
                <a:cs typeface="Verdana"/>
              </a:rPr>
              <a:t>Easier </a:t>
            </a:r>
            <a:r>
              <a:rPr sz="2000" spc="-5" dirty="0">
                <a:latin typeface="Verdana"/>
                <a:cs typeface="Verdana"/>
              </a:rPr>
              <a:t>to read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back</a:t>
            </a:r>
            <a:endParaRPr sz="2000">
              <a:latin typeface="Verdana"/>
              <a:cs typeface="Verdana"/>
            </a:endParaRPr>
          </a:p>
          <a:p>
            <a:pPr marL="744855" lvl="1" indent="-283845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Font typeface="Arial"/>
              <a:buChar char="▪"/>
              <a:tabLst>
                <a:tab pos="744855" algn="l"/>
                <a:tab pos="745490" algn="l"/>
              </a:tabLst>
            </a:pPr>
            <a:r>
              <a:rPr sz="1800" dirty="0">
                <a:latin typeface="Verdana"/>
                <a:cs typeface="Verdana"/>
              </a:rPr>
              <a:t>Less writing on a page, so </a:t>
            </a:r>
            <a:r>
              <a:rPr sz="1800" spc="-5" dirty="0">
                <a:latin typeface="Verdana"/>
                <a:cs typeface="Verdana"/>
              </a:rPr>
              <a:t>ideas </a:t>
            </a:r>
            <a:r>
              <a:rPr sz="1800" dirty="0">
                <a:latin typeface="Verdana"/>
                <a:cs typeface="Verdana"/>
              </a:rPr>
              <a:t>stand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out</a:t>
            </a:r>
            <a:endParaRPr sz="1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SzPct val="80000"/>
              <a:buFont typeface="Arial"/>
              <a:buChar char="●"/>
              <a:tabLst>
                <a:tab pos="423545" algn="l"/>
                <a:tab pos="424180" algn="l"/>
              </a:tabLst>
            </a:pPr>
            <a:r>
              <a:rPr sz="2000" spc="-5" dirty="0">
                <a:latin typeface="Verdana"/>
                <a:cs typeface="Verdana"/>
              </a:rPr>
              <a:t>Visible </a:t>
            </a:r>
            <a:r>
              <a:rPr sz="2000" spc="-10" dirty="0">
                <a:latin typeface="Verdana"/>
                <a:cs typeface="Verdana"/>
              </a:rPr>
              <a:t>structure</a:t>
            </a:r>
            <a:endParaRPr sz="2000">
              <a:latin typeface="Verdana"/>
              <a:cs typeface="Verdana"/>
            </a:endParaRPr>
          </a:p>
          <a:p>
            <a:pPr marL="744855" marR="1028700" lvl="1" indent="-28321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Font typeface="Arial"/>
              <a:buChar char="▪"/>
              <a:tabLst>
                <a:tab pos="744855" algn="l"/>
                <a:tab pos="745490" algn="l"/>
              </a:tabLst>
            </a:pPr>
            <a:r>
              <a:rPr sz="1800" dirty="0">
                <a:latin typeface="Verdana"/>
                <a:cs typeface="Verdana"/>
              </a:rPr>
              <a:t>Visible at a glance, which is not possible if we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note  horizontally as </a:t>
            </a:r>
            <a:r>
              <a:rPr sz="1800" spc="-5" dirty="0">
                <a:latin typeface="Verdana"/>
                <a:cs typeface="Verdana"/>
              </a:rPr>
              <a:t>we write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normally.</a:t>
            </a:r>
            <a:endParaRPr sz="1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SzPct val="80000"/>
              <a:buFont typeface="Arial"/>
              <a:buChar char="●"/>
              <a:tabLst>
                <a:tab pos="423545" algn="l"/>
                <a:tab pos="424180" algn="l"/>
              </a:tabLst>
            </a:pPr>
            <a:r>
              <a:rPr sz="2000" spc="-5" dirty="0">
                <a:latin typeface="Verdana"/>
                <a:cs typeface="Verdana"/>
              </a:rPr>
              <a:t>Eyes move from left to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right</a:t>
            </a:r>
            <a:endParaRPr sz="2000">
              <a:latin typeface="Verdana"/>
              <a:cs typeface="Verdana"/>
            </a:endParaRPr>
          </a:p>
          <a:p>
            <a:pPr marL="744855" marR="5080" lvl="1" indent="-28321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Font typeface="Arial"/>
              <a:buChar char="▪"/>
              <a:tabLst>
                <a:tab pos="744855" algn="l"/>
                <a:tab pos="745490" algn="l"/>
              </a:tabLst>
            </a:pPr>
            <a:r>
              <a:rPr sz="1800" dirty="0">
                <a:latin typeface="Verdana"/>
                <a:cs typeface="Verdana"/>
              </a:rPr>
              <a:t>Like a </a:t>
            </a:r>
            <a:r>
              <a:rPr sz="1800" spc="-5" dirty="0">
                <a:latin typeface="Verdana"/>
                <a:cs typeface="Verdana"/>
              </a:rPr>
              <a:t>typewriter, </a:t>
            </a:r>
            <a:r>
              <a:rPr sz="1800" dirty="0">
                <a:latin typeface="Verdana"/>
                <a:cs typeface="Verdana"/>
              </a:rPr>
              <a:t>always coming back to the left at the end  of each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idea</a:t>
            </a:r>
            <a:endParaRPr sz="1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SzPct val="80000"/>
              <a:buFont typeface="Arial"/>
              <a:buChar char="●"/>
              <a:tabLst>
                <a:tab pos="423545" algn="l"/>
                <a:tab pos="424180" algn="l"/>
              </a:tabLst>
            </a:pPr>
            <a:r>
              <a:rPr sz="2000" spc="-5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beginning </a:t>
            </a:r>
            <a:r>
              <a:rPr sz="2000" spc="-5" dirty="0">
                <a:latin typeface="Verdana"/>
                <a:cs typeface="Verdana"/>
              </a:rPr>
              <a:t>of each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idea</a:t>
            </a:r>
            <a:endParaRPr sz="2000">
              <a:latin typeface="Verdana"/>
              <a:cs typeface="Verdana"/>
            </a:endParaRPr>
          </a:p>
          <a:p>
            <a:pPr marL="744855" lvl="1" indent="-28321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Font typeface="Arial"/>
              <a:buChar char="▪"/>
              <a:tabLst>
                <a:tab pos="744855" algn="l"/>
                <a:tab pos="745490" algn="l"/>
              </a:tabLst>
            </a:pPr>
            <a:r>
              <a:rPr sz="1800" dirty="0">
                <a:latin typeface="Verdana"/>
                <a:cs typeface="Verdana"/>
              </a:rPr>
              <a:t>Is noted furthest to the left, so we see it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first</a:t>
            </a:r>
            <a:endParaRPr sz="1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spcBef>
                <a:spcPts val="259"/>
              </a:spcBef>
              <a:buClr>
                <a:srgbClr val="F07E09"/>
              </a:buClr>
              <a:buSzPct val="80000"/>
              <a:buFont typeface="Arial"/>
              <a:buChar char="●"/>
              <a:tabLst>
                <a:tab pos="423545" algn="l"/>
                <a:tab pos="424180" algn="l"/>
              </a:tabLst>
            </a:pPr>
            <a:r>
              <a:rPr sz="2000" spc="-5" dirty="0">
                <a:latin typeface="Verdana"/>
                <a:cs typeface="Verdana"/>
              </a:rPr>
              <a:t>No </a:t>
            </a:r>
            <a:r>
              <a:rPr sz="2000" spc="-10" dirty="0">
                <a:latin typeface="Verdana"/>
                <a:cs typeface="Verdana"/>
              </a:rPr>
              <a:t>syntactic interference</a:t>
            </a:r>
            <a:endParaRPr sz="2000">
              <a:latin typeface="Verdana"/>
              <a:cs typeface="Verdana"/>
            </a:endParaRPr>
          </a:p>
          <a:p>
            <a:pPr marL="744855" marR="31115" lvl="1" indent="-28321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Font typeface="Arial"/>
              <a:buChar char="▪"/>
              <a:tabLst>
                <a:tab pos="744855" algn="l"/>
                <a:tab pos="745490" algn="l"/>
              </a:tabLst>
            </a:pPr>
            <a:r>
              <a:rPr sz="1800" dirty="0">
                <a:latin typeface="Verdana"/>
                <a:cs typeface="Verdana"/>
              </a:rPr>
              <a:t>Something that horizontal notes encourage. </a:t>
            </a:r>
            <a:r>
              <a:rPr sz="1800" spc="-5" dirty="0">
                <a:latin typeface="Verdana"/>
                <a:cs typeface="Verdana"/>
              </a:rPr>
              <a:t>That </a:t>
            </a:r>
            <a:r>
              <a:rPr sz="1800" dirty="0">
                <a:latin typeface="Verdana"/>
                <a:cs typeface="Verdana"/>
              </a:rPr>
              <a:t>means  using the wrong </a:t>
            </a:r>
            <a:r>
              <a:rPr sz="1800" spc="-5" dirty="0">
                <a:latin typeface="Verdana"/>
                <a:cs typeface="Verdana"/>
              </a:rPr>
              <a:t>word </a:t>
            </a:r>
            <a:r>
              <a:rPr sz="1800" dirty="0">
                <a:latin typeface="Verdana"/>
                <a:cs typeface="Verdana"/>
              </a:rPr>
              <a:t>order </a:t>
            </a:r>
            <a:r>
              <a:rPr sz="1800" spc="-5" dirty="0">
                <a:latin typeface="Verdana"/>
                <a:cs typeface="Verdana"/>
              </a:rPr>
              <a:t>in </a:t>
            </a:r>
            <a:r>
              <a:rPr sz="1800" dirty="0">
                <a:latin typeface="Verdana"/>
                <a:cs typeface="Verdana"/>
              </a:rPr>
              <a:t>the target </a:t>
            </a:r>
            <a:r>
              <a:rPr sz="1800" spc="-5" dirty="0">
                <a:latin typeface="Verdana"/>
                <a:cs typeface="Verdana"/>
              </a:rPr>
              <a:t>language </a:t>
            </a:r>
            <a:r>
              <a:rPr sz="1800" dirty="0">
                <a:latin typeface="Verdana"/>
                <a:cs typeface="Verdana"/>
              </a:rPr>
              <a:t>because  you noted something </a:t>
            </a:r>
            <a:r>
              <a:rPr sz="1800" spc="-5" dirty="0">
                <a:latin typeface="Verdana"/>
                <a:cs typeface="Verdana"/>
              </a:rPr>
              <a:t>in </a:t>
            </a:r>
            <a:r>
              <a:rPr sz="1800" dirty="0">
                <a:latin typeface="Verdana"/>
                <a:cs typeface="Verdana"/>
              </a:rPr>
              <a:t>the source </a:t>
            </a:r>
            <a:r>
              <a:rPr sz="1800" spc="-5" dirty="0">
                <a:latin typeface="Verdana"/>
                <a:cs typeface="Verdana"/>
              </a:rPr>
              <a:t>language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order</a:t>
            </a:r>
            <a:endParaRPr sz="1800">
              <a:latin typeface="Verdana"/>
              <a:cs typeface="Verdana"/>
            </a:endParaRPr>
          </a:p>
          <a:p>
            <a:pPr marL="424180" indent="-41148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SzPct val="80000"/>
              <a:buFont typeface="Arial"/>
              <a:buChar char="●"/>
              <a:tabLst>
                <a:tab pos="423545" algn="l"/>
                <a:tab pos="424180" algn="l"/>
              </a:tabLst>
            </a:pPr>
            <a:r>
              <a:rPr sz="2000" spc="-5" dirty="0">
                <a:latin typeface="Verdana"/>
                <a:cs typeface="Verdana"/>
              </a:rPr>
              <a:t>Space for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additions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395605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SVO</a:t>
            </a:r>
            <a:r>
              <a:rPr sz="3600" b="1" spc="-4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Diagonally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530352"/>
            <a:ext cx="8031480" cy="4524375"/>
          </a:xfrm>
          <a:custGeom>
            <a:avLst/>
            <a:gdLst/>
            <a:ahLst/>
            <a:cxnLst/>
            <a:rect l="l" t="t" r="r" b="b"/>
            <a:pathLst>
              <a:path w="8031480" h="4524375">
                <a:moveTo>
                  <a:pt x="0" y="0"/>
                </a:moveTo>
                <a:lnTo>
                  <a:pt x="0" y="4523994"/>
                </a:lnTo>
                <a:lnTo>
                  <a:pt x="8031480" y="4523994"/>
                </a:lnTo>
                <a:lnTo>
                  <a:pt x="803148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6555" y="553466"/>
            <a:ext cx="5441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Palladio Uralic"/>
                <a:cs typeface="Palladio Uralic"/>
              </a:rPr>
              <a:t>There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5404" y="798017"/>
            <a:ext cx="47053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Palladio Uralic"/>
                <a:cs typeface="Palladio Uralic"/>
              </a:rPr>
              <a:t>were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4252" y="1042569"/>
            <a:ext cx="12979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Palladio Uralic"/>
                <a:cs typeface="Palladio Uralic"/>
              </a:rPr>
              <a:t>developments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2741" y="530351"/>
            <a:ext cx="3354704" cy="4422775"/>
            <a:chOff x="2122741" y="530351"/>
            <a:chExt cx="3354704" cy="4422775"/>
          </a:xfrm>
        </p:grpSpPr>
        <p:sp>
          <p:nvSpPr>
            <p:cNvPr id="7" name="object 7"/>
            <p:cNvSpPr/>
            <p:nvPr/>
          </p:nvSpPr>
          <p:spPr>
            <a:xfrm>
              <a:off x="3343781" y="1768375"/>
              <a:ext cx="2133600" cy="2689225"/>
            </a:xfrm>
            <a:custGeom>
              <a:avLst/>
              <a:gdLst/>
              <a:ahLst/>
              <a:cxnLst/>
              <a:rect l="l" t="t" r="r" b="b"/>
              <a:pathLst>
                <a:path w="2133600" h="2689225">
                  <a:moveTo>
                    <a:pt x="0" y="0"/>
                  </a:moveTo>
                  <a:lnTo>
                    <a:pt x="2031284" y="0"/>
                  </a:lnTo>
                </a:path>
                <a:path w="2133600" h="2689225">
                  <a:moveTo>
                    <a:pt x="203" y="1466700"/>
                  </a:moveTo>
                  <a:lnTo>
                    <a:pt x="2133052" y="1466700"/>
                  </a:lnTo>
                </a:path>
                <a:path w="2133600" h="2689225">
                  <a:moveTo>
                    <a:pt x="406" y="2688848"/>
                  </a:moveTo>
                  <a:lnTo>
                    <a:pt x="2031691" y="2688848"/>
                  </a:lnTo>
                </a:path>
              </a:pathLst>
            </a:custGeom>
            <a:ln w="10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7504" y="530351"/>
              <a:ext cx="0" cy="4422775"/>
            </a:xfrm>
            <a:custGeom>
              <a:avLst/>
              <a:gdLst/>
              <a:ahLst/>
              <a:cxnLst/>
              <a:rect l="l" t="t" r="r" b="b"/>
              <a:pathLst>
                <a:path h="4422775">
                  <a:moveTo>
                    <a:pt x="0" y="0"/>
                  </a:moveTo>
                  <a:lnTo>
                    <a:pt x="0" y="44226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16759" y="2020369"/>
            <a:ext cx="2933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Palladio Uralic"/>
                <a:cs typeface="Palladio Uralic"/>
              </a:rPr>
              <a:t>we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269" y="5423086"/>
            <a:ext cx="395605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SVO</a:t>
            </a:r>
            <a:r>
              <a:rPr sz="3600" b="1" spc="-4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Diagonally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5607" y="2264920"/>
            <a:ext cx="2906395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Palladio Uralic"/>
                <a:cs typeface="Palladio Uralic"/>
              </a:rPr>
              <a:t>took </a:t>
            </a:r>
            <a:r>
              <a:rPr sz="1600" dirty="0">
                <a:latin typeface="Palladio Uralic"/>
                <a:cs typeface="Palladio Uralic"/>
              </a:rPr>
              <a:t>stock</a:t>
            </a:r>
            <a:endParaRPr sz="1600">
              <a:latin typeface="Palladio Uralic"/>
              <a:cs typeface="Palladio Uralic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Palladio Uralic"/>
                <a:cs typeface="Palladio Uralic"/>
              </a:rPr>
              <a:t>relations</a:t>
            </a:r>
            <a:endParaRPr sz="1600">
              <a:latin typeface="Palladio Uralic"/>
              <a:cs typeface="Palladio Uralic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Palladio Uralic"/>
                <a:cs typeface="Palladio Uralic"/>
              </a:rPr>
              <a:t>+</a:t>
            </a:r>
            <a:r>
              <a:rPr sz="1600" spc="-70" dirty="0">
                <a:latin typeface="Palladio Uralic"/>
                <a:cs typeface="Palladio Uralic"/>
              </a:rPr>
              <a:t> </a:t>
            </a:r>
            <a:r>
              <a:rPr sz="1600" spc="-5" dirty="0">
                <a:latin typeface="Palladio Uralic"/>
                <a:cs typeface="Palladio Uralic"/>
              </a:rPr>
              <a:t>situations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6962" y="3487069"/>
            <a:ext cx="1606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Palladio Uralic"/>
                <a:cs typeface="Palladio Uralic"/>
              </a:rPr>
              <a:t>It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45810" y="3731621"/>
            <a:ext cx="171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Palladio Uralic"/>
                <a:cs typeface="Palladio Uralic"/>
              </a:rPr>
              <a:t>is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4659" y="3976172"/>
            <a:ext cx="81724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Palladio Uralic"/>
                <a:cs typeface="Palladio Uralic"/>
              </a:rPr>
              <a:t>too</a:t>
            </a:r>
            <a:r>
              <a:rPr sz="1600" spc="-75" dirty="0">
                <a:latin typeface="Palladio Uralic"/>
                <a:cs typeface="Palladio Uralic"/>
              </a:rPr>
              <a:t> </a:t>
            </a:r>
            <a:r>
              <a:rPr sz="1600" dirty="0">
                <a:latin typeface="Palladio Uralic"/>
                <a:cs typeface="Palladio Uralic"/>
              </a:rPr>
              <a:t>early</a:t>
            </a:r>
            <a:endParaRPr sz="1600">
              <a:latin typeface="Palladio Uralic"/>
              <a:cs typeface="Palladio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700" y="542798"/>
            <a:ext cx="7900670" cy="368498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02895" marR="1299210" indent="-265430">
              <a:lnSpc>
                <a:spcPts val="2500"/>
              </a:lnSpc>
              <a:spcBef>
                <a:spcPts val="695"/>
              </a:spcBef>
              <a:buClr>
                <a:srgbClr val="F07E09"/>
              </a:buClr>
              <a:buSzPct val="80769"/>
              <a:buFont typeface="Arial"/>
              <a:buChar char="●"/>
              <a:tabLst>
                <a:tab pos="303530" algn="l"/>
              </a:tabLst>
            </a:pPr>
            <a:r>
              <a:rPr sz="2600" spc="-5" dirty="0">
                <a:latin typeface="Verdana"/>
                <a:cs typeface="Verdana"/>
              </a:rPr>
              <a:t>Katharine Allen </a:t>
            </a:r>
            <a:r>
              <a:rPr sz="2600" spc="-10" dirty="0">
                <a:latin typeface="Verdana"/>
                <a:cs typeface="Verdana"/>
              </a:rPr>
              <a:t>(51</a:t>
            </a:r>
            <a:r>
              <a:rPr sz="2550" spc="-15" baseline="26143" dirty="0">
                <a:latin typeface="Verdana"/>
                <a:cs typeface="Verdana"/>
              </a:rPr>
              <a:t>st </a:t>
            </a:r>
            <a:r>
              <a:rPr sz="2600" spc="-5" dirty="0">
                <a:latin typeface="Verdana"/>
                <a:cs typeface="Verdana"/>
              </a:rPr>
              <a:t>ATA Conference,  Denver)</a:t>
            </a:r>
            <a:endParaRPr sz="2600" dirty="0">
              <a:latin typeface="Verdana"/>
              <a:cs typeface="Verdana"/>
            </a:endParaRPr>
          </a:p>
          <a:p>
            <a:pPr marL="585470" marR="844550" lvl="1" indent="-200660">
              <a:lnSpc>
                <a:spcPct val="80000"/>
              </a:lnSpc>
              <a:spcBef>
                <a:spcPts val="260"/>
              </a:spcBef>
              <a:buClr>
                <a:srgbClr val="F07E09"/>
              </a:buClr>
              <a:buChar char="◦"/>
              <a:tabLst>
                <a:tab pos="586105" algn="l"/>
              </a:tabLst>
            </a:pPr>
            <a:r>
              <a:rPr sz="2200" spc="-5" dirty="0">
                <a:latin typeface="Verdana"/>
                <a:cs typeface="Verdana"/>
              </a:rPr>
              <a:t>Importance of developing note-taking skills in  community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interpreting</a:t>
            </a:r>
            <a:endParaRPr sz="2200" dirty="0">
              <a:latin typeface="Verdana"/>
              <a:cs typeface="Verdana"/>
            </a:endParaRPr>
          </a:p>
          <a:p>
            <a:pPr marL="823594" marR="108585" lvl="2" indent="-182245">
              <a:lnSpc>
                <a:spcPts val="1930"/>
              </a:lnSpc>
              <a:spcBef>
                <a:spcPts val="215"/>
              </a:spcBef>
              <a:buClr>
                <a:srgbClr val="ED3742"/>
              </a:buClr>
              <a:buFont typeface="Arial"/>
              <a:buChar char="•"/>
              <a:tabLst>
                <a:tab pos="824230" algn="l"/>
              </a:tabLst>
            </a:pPr>
            <a:r>
              <a:rPr sz="2000" spc="-5" dirty="0" smtClean="0">
                <a:latin typeface="Verdana"/>
                <a:cs typeface="Verdana"/>
              </a:rPr>
              <a:t>not </a:t>
            </a:r>
            <a:r>
              <a:rPr sz="2000" spc="-10" dirty="0">
                <a:latin typeface="Verdana"/>
                <a:cs typeface="Verdana"/>
              </a:rPr>
              <a:t>interrupting speakers </a:t>
            </a:r>
            <a:r>
              <a:rPr sz="2000" spc="-5" dirty="0">
                <a:latin typeface="Verdana"/>
                <a:cs typeface="Verdana"/>
              </a:rPr>
              <a:t>all the time for  short </a:t>
            </a:r>
            <a:r>
              <a:rPr sz="2000" spc="-10" dirty="0">
                <a:latin typeface="Verdana"/>
                <a:cs typeface="Verdana"/>
              </a:rPr>
              <a:t>consecutive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interpretation.</a:t>
            </a:r>
            <a:endParaRPr sz="2000" dirty="0">
              <a:latin typeface="Verdana"/>
              <a:cs typeface="Verdana"/>
            </a:endParaRPr>
          </a:p>
          <a:p>
            <a:pPr marL="585470" marR="243840" lvl="1" indent="-200660">
              <a:lnSpc>
                <a:spcPct val="80000"/>
              </a:lnSpc>
              <a:spcBef>
                <a:spcPts val="275"/>
              </a:spcBef>
              <a:buClr>
                <a:srgbClr val="F07E09"/>
              </a:buClr>
              <a:buChar char="◦"/>
              <a:tabLst>
                <a:tab pos="586105" algn="l"/>
              </a:tabLst>
            </a:pPr>
            <a:r>
              <a:rPr sz="2200" spc="-5" dirty="0">
                <a:latin typeface="Verdana"/>
                <a:cs typeface="Verdana"/>
              </a:rPr>
              <a:t>Community interpreting training programs </a:t>
            </a:r>
            <a:r>
              <a:rPr sz="2200" dirty="0">
                <a:latin typeface="Verdana"/>
                <a:cs typeface="Verdana"/>
              </a:rPr>
              <a:t>are  </a:t>
            </a:r>
            <a:r>
              <a:rPr sz="2200" spc="-5" dirty="0">
                <a:latin typeface="Verdana"/>
                <a:cs typeface="Verdana"/>
              </a:rPr>
              <a:t>teaching would-be interpreters to interrupt people  all the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time</a:t>
            </a:r>
            <a:endParaRPr sz="2200" dirty="0">
              <a:latin typeface="Verdana"/>
              <a:cs typeface="Verdana"/>
            </a:endParaRPr>
          </a:p>
          <a:p>
            <a:pPr marL="823594" marR="152400" lvl="2" indent="-182245">
              <a:lnSpc>
                <a:spcPct val="80100"/>
              </a:lnSpc>
              <a:spcBef>
                <a:spcPts val="240"/>
              </a:spcBef>
              <a:buClr>
                <a:srgbClr val="ED3742"/>
              </a:buClr>
              <a:buFont typeface="Arial"/>
              <a:buChar char="•"/>
              <a:tabLst>
                <a:tab pos="824230" algn="l"/>
              </a:tabLst>
            </a:pPr>
            <a:r>
              <a:rPr sz="2000" spc="-5" dirty="0">
                <a:latin typeface="Verdana"/>
                <a:cs typeface="Verdana"/>
              </a:rPr>
              <a:t>Sometimes the medical provider is giving a </a:t>
            </a:r>
            <a:r>
              <a:rPr sz="2000" spc="-10" dirty="0">
                <a:latin typeface="Verdana"/>
                <a:cs typeface="Verdana"/>
              </a:rPr>
              <a:t>long  </a:t>
            </a:r>
            <a:r>
              <a:rPr sz="2000" spc="-5" dirty="0">
                <a:latin typeface="Verdana"/>
                <a:cs typeface="Verdana"/>
              </a:rPr>
              <a:t>explanation to the </a:t>
            </a:r>
            <a:r>
              <a:rPr sz="2000" spc="-10" dirty="0">
                <a:latin typeface="Verdana"/>
                <a:cs typeface="Verdana"/>
              </a:rPr>
              <a:t>patient </a:t>
            </a:r>
            <a:r>
              <a:rPr sz="2000" spc="-5" dirty="0">
                <a:latin typeface="Verdana"/>
                <a:cs typeface="Verdana"/>
              </a:rPr>
              <a:t>about his/her </a:t>
            </a:r>
            <a:r>
              <a:rPr sz="2000" spc="-10" dirty="0">
                <a:latin typeface="Verdana"/>
                <a:cs typeface="Verdana"/>
              </a:rPr>
              <a:t>condition </a:t>
            </a:r>
            <a:r>
              <a:rPr sz="2000" spc="-5" dirty="0">
                <a:latin typeface="Verdana"/>
                <a:cs typeface="Verdana"/>
              </a:rPr>
              <a:t>and  their </a:t>
            </a:r>
            <a:r>
              <a:rPr sz="2000" spc="-10" dirty="0">
                <a:latin typeface="Verdana"/>
                <a:cs typeface="Verdana"/>
              </a:rPr>
              <a:t>plans </a:t>
            </a:r>
            <a:r>
              <a:rPr sz="2000" spc="-5" dirty="0">
                <a:latin typeface="Verdana"/>
                <a:cs typeface="Verdana"/>
              </a:rPr>
              <a:t>for </a:t>
            </a:r>
            <a:r>
              <a:rPr sz="2000" spc="-10" dirty="0">
                <a:latin typeface="Verdana"/>
                <a:cs typeface="Verdana"/>
              </a:rPr>
              <a:t>patient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 smtClean="0">
                <a:latin typeface="Verdana"/>
                <a:cs typeface="Verdana"/>
              </a:rPr>
              <a:t>recovery</a:t>
            </a:r>
            <a:r>
              <a:rPr lang="en-ID" sz="2000" spc="-10" dirty="0" smtClean="0">
                <a:latin typeface="Verdana"/>
                <a:cs typeface="Verdana"/>
              </a:rPr>
              <a:t> </a:t>
            </a:r>
            <a:r>
              <a:rPr lang="en-ID" sz="2000" spc="-10" dirty="0" smtClean="0">
                <a:latin typeface="Verdana"/>
                <a:cs typeface="Verdana"/>
                <a:sym typeface="Wingdings" panose="05000000000000000000" pitchFamily="2" charset="2"/>
              </a:rPr>
              <a:t> lose track when interrupted</a:t>
            </a:r>
            <a:r>
              <a:rPr sz="2000" spc="-10" dirty="0" smtClean="0"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683768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Importance of</a:t>
            </a:r>
            <a:r>
              <a:rPr sz="3600" b="1" spc="-3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note-taking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69669"/>
            <a:ext cx="7839075" cy="28111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4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Links</a:t>
            </a:r>
            <a:endParaRPr sz="2800">
              <a:latin typeface="Verdana"/>
              <a:cs typeface="Verdana"/>
            </a:endParaRPr>
          </a:p>
          <a:p>
            <a:pPr marL="560705" marR="5080" lvl="1" indent="-20066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Signal the way the speaker wants to </a:t>
            </a:r>
            <a:r>
              <a:rPr sz="2400" spc="-5" dirty="0">
                <a:latin typeface="Verdana"/>
                <a:cs typeface="Verdana"/>
              </a:rPr>
              <a:t>listener </a:t>
            </a:r>
            <a:r>
              <a:rPr sz="2400" dirty="0">
                <a:latin typeface="Verdana"/>
                <a:cs typeface="Verdana"/>
              </a:rPr>
              <a:t>to  relate what is about to be said to what has  been said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before</a:t>
            </a:r>
            <a:endParaRPr sz="24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29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Speech</a:t>
            </a:r>
            <a:endParaRPr sz="2800">
              <a:latin typeface="Verdana"/>
              <a:cs typeface="Verdana"/>
            </a:endParaRPr>
          </a:p>
          <a:p>
            <a:pPr marL="798195" indent="-182880">
              <a:lnSpc>
                <a:spcPct val="100000"/>
              </a:lnSpc>
              <a:spcBef>
                <a:spcPts val="259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dirty="0">
                <a:latin typeface="Verdana"/>
                <a:cs typeface="Verdana"/>
              </a:rPr>
              <a:t>Ideas</a:t>
            </a:r>
            <a:endParaRPr sz="2200">
              <a:latin typeface="Verdana"/>
              <a:cs typeface="Verdana"/>
            </a:endParaRPr>
          </a:p>
          <a:p>
            <a:pPr marL="798195" indent="-182880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dirty="0">
                <a:latin typeface="Verdana"/>
                <a:cs typeface="Verdana"/>
              </a:rPr>
              <a:t>Links </a:t>
            </a:r>
            <a:r>
              <a:rPr sz="2200" spc="-5" dirty="0">
                <a:latin typeface="Verdana"/>
                <a:cs typeface="Verdana"/>
              </a:rPr>
              <a:t>between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them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137731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Links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8329"/>
            <a:ext cx="7846695" cy="3316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i="1" spc="-5" dirty="0">
                <a:latin typeface="Verdana"/>
                <a:cs typeface="Verdana"/>
              </a:rPr>
              <a:t>The </a:t>
            </a:r>
            <a:r>
              <a:rPr sz="2400" i="1" dirty="0">
                <a:latin typeface="Verdana"/>
                <a:cs typeface="Verdana"/>
              </a:rPr>
              <a:t>economy </a:t>
            </a:r>
            <a:r>
              <a:rPr sz="2400" i="1" spc="-5" dirty="0">
                <a:latin typeface="Verdana"/>
                <a:cs typeface="Verdana"/>
              </a:rPr>
              <a:t>is struggling. The Central </a:t>
            </a:r>
            <a:r>
              <a:rPr sz="2400" i="1" dirty="0">
                <a:latin typeface="Verdana"/>
                <a:cs typeface="Verdana"/>
              </a:rPr>
              <a:t>Bank has  </a:t>
            </a:r>
            <a:r>
              <a:rPr sz="2400" i="1" spc="-5" dirty="0">
                <a:latin typeface="Verdana"/>
                <a:cs typeface="Verdana"/>
              </a:rPr>
              <a:t>left interest </a:t>
            </a:r>
            <a:r>
              <a:rPr sz="2400" i="1" dirty="0">
                <a:latin typeface="Verdana"/>
                <a:cs typeface="Verdana"/>
              </a:rPr>
              <a:t>rates</a:t>
            </a:r>
            <a:r>
              <a:rPr sz="2400" i="1" spc="20" dirty="0">
                <a:latin typeface="Verdana"/>
                <a:cs typeface="Verdana"/>
              </a:rPr>
              <a:t> </a:t>
            </a:r>
            <a:r>
              <a:rPr sz="2400" i="1" spc="-5" dirty="0">
                <a:latin typeface="Verdana"/>
                <a:cs typeface="Verdana"/>
              </a:rPr>
              <a:t>unchanged</a:t>
            </a:r>
            <a:r>
              <a:rPr sz="2400" spc="-5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34290" indent="-265430">
              <a:lnSpc>
                <a:spcPct val="100000"/>
              </a:lnSpc>
              <a:spcBef>
                <a:spcPts val="240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i="1" spc="-5" dirty="0">
                <a:latin typeface="Verdana"/>
                <a:cs typeface="Verdana"/>
              </a:rPr>
              <a:t>The </a:t>
            </a:r>
            <a:r>
              <a:rPr sz="2400" i="1" dirty="0">
                <a:latin typeface="Verdana"/>
                <a:cs typeface="Verdana"/>
              </a:rPr>
              <a:t>economy </a:t>
            </a:r>
            <a:r>
              <a:rPr sz="2400" i="1" spc="-5" dirty="0">
                <a:latin typeface="Verdana"/>
                <a:cs typeface="Verdana"/>
              </a:rPr>
              <a:t>is struggling. However, </a:t>
            </a:r>
            <a:r>
              <a:rPr sz="2400" i="1" dirty="0">
                <a:latin typeface="Verdana"/>
                <a:cs typeface="Verdana"/>
              </a:rPr>
              <a:t>the </a:t>
            </a:r>
            <a:r>
              <a:rPr sz="2400" i="1" spc="-5" dirty="0">
                <a:latin typeface="Verdana"/>
                <a:cs typeface="Verdana"/>
              </a:rPr>
              <a:t>Central  </a:t>
            </a:r>
            <a:r>
              <a:rPr sz="2400" i="1" dirty="0">
                <a:latin typeface="Verdana"/>
                <a:cs typeface="Verdana"/>
              </a:rPr>
              <a:t>Bank has </a:t>
            </a:r>
            <a:r>
              <a:rPr sz="2400" i="1" spc="-5" dirty="0">
                <a:latin typeface="Verdana"/>
                <a:cs typeface="Verdana"/>
              </a:rPr>
              <a:t>left interest </a:t>
            </a:r>
            <a:r>
              <a:rPr sz="2400" i="1" dirty="0">
                <a:latin typeface="Verdana"/>
                <a:cs typeface="Verdana"/>
              </a:rPr>
              <a:t>rates</a:t>
            </a:r>
            <a:r>
              <a:rPr sz="2400" i="1" spc="30" dirty="0">
                <a:latin typeface="Verdana"/>
                <a:cs typeface="Verdana"/>
              </a:rPr>
              <a:t> </a:t>
            </a:r>
            <a:r>
              <a:rPr sz="2400" i="1" spc="-5" dirty="0">
                <a:latin typeface="Verdana"/>
                <a:cs typeface="Verdana"/>
              </a:rPr>
              <a:t>unchanged</a:t>
            </a:r>
            <a:r>
              <a:rPr sz="2400" spc="-5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283845" indent="-265430">
              <a:lnSpc>
                <a:spcPct val="100000"/>
              </a:lnSpc>
              <a:spcBef>
                <a:spcPts val="240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i="1" spc="-5" dirty="0">
                <a:latin typeface="Verdana"/>
                <a:cs typeface="Verdana"/>
              </a:rPr>
              <a:t>The </a:t>
            </a:r>
            <a:r>
              <a:rPr sz="2400" i="1" dirty="0">
                <a:latin typeface="Verdana"/>
                <a:cs typeface="Verdana"/>
              </a:rPr>
              <a:t>economy </a:t>
            </a:r>
            <a:r>
              <a:rPr sz="2400" i="1" spc="-5" dirty="0">
                <a:latin typeface="Verdana"/>
                <a:cs typeface="Verdana"/>
              </a:rPr>
              <a:t>is struggling. Consequently, </a:t>
            </a:r>
            <a:r>
              <a:rPr sz="2400" i="1" dirty="0">
                <a:latin typeface="Verdana"/>
                <a:cs typeface="Verdana"/>
              </a:rPr>
              <a:t>the  </a:t>
            </a:r>
            <a:r>
              <a:rPr sz="2400" i="1" spc="-5" dirty="0">
                <a:latin typeface="Verdana"/>
                <a:cs typeface="Verdana"/>
              </a:rPr>
              <a:t>Central </a:t>
            </a:r>
            <a:r>
              <a:rPr sz="2400" i="1" dirty="0">
                <a:latin typeface="Verdana"/>
                <a:cs typeface="Verdana"/>
              </a:rPr>
              <a:t>Bank has </a:t>
            </a:r>
            <a:r>
              <a:rPr sz="2400" i="1" spc="-5" dirty="0">
                <a:latin typeface="Verdana"/>
                <a:cs typeface="Verdana"/>
              </a:rPr>
              <a:t>left interest </a:t>
            </a:r>
            <a:r>
              <a:rPr sz="2400" i="1" dirty="0">
                <a:latin typeface="Verdana"/>
                <a:cs typeface="Verdana"/>
              </a:rPr>
              <a:t>rates</a:t>
            </a:r>
            <a:r>
              <a:rPr sz="2400" i="1" spc="60" dirty="0">
                <a:latin typeface="Verdana"/>
                <a:cs typeface="Verdana"/>
              </a:rPr>
              <a:t> </a:t>
            </a:r>
            <a:r>
              <a:rPr sz="2400" i="1" spc="-5" dirty="0">
                <a:latin typeface="Verdana"/>
                <a:cs typeface="Verdana"/>
              </a:rPr>
              <a:t>unchanged</a:t>
            </a:r>
            <a:r>
              <a:rPr sz="2400" spc="-5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35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Different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messages</a:t>
            </a:r>
            <a:endParaRPr sz="2400">
              <a:latin typeface="Verdana"/>
              <a:cs typeface="Verdana"/>
            </a:endParaRPr>
          </a:p>
          <a:p>
            <a:pPr marL="1036319" lvl="2" indent="-183515">
              <a:lnSpc>
                <a:spcPct val="100000"/>
              </a:lnSpc>
              <a:spcBef>
                <a:spcPts val="220"/>
              </a:spcBef>
              <a:buClr>
                <a:srgbClr val="ED3742"/>
              </a:buClr>
              <a:buSzPct val="110526"/>
              <a:buChar char="◦"/>
              <a:tabLst>
                <a:tab pos="1036955" algn="l"/>
              </a:tabLst>
            </a:pPr>
            <a:r>
              <a:rPr sz="1900" dirty="0">
                <a:latin typeface="Verdana"/>
                <a:cs typeface="Verdana"/>
              </a:rPr>
              <a:t>Bring </a:t>
            </a:r>
            <a:r>
              <a:rPr sz="1900" spc="-5" dirty="0">
                <a:latin typeface="Verdana"/>
                <a:cs typeface="Verdana"/>
              </a:rPr>
              <a:t>ideas into </a:t>
            </a:r>
            <a:r>
              <a:rPr sz="1900" dirty="0">
                <a:latin typeface="Verdana"/>
                <a:cs typeface="Verdana"/>
              </a:rPr>
              <a:t>relations </a:t>
            </a:r>
            <a:r>
              <a:rPr sz="1900" spc="-5" dirty="0">
                <a:latin typeface="Verdana"/>
                <a:cs typeface="Verdana"/>
              </a:rPr>
              <a:t>with one</a:t>
            </a:r>
            <a:r>
              <a:rPr sz="1900" spc="-4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another</a:t>
            </a:r>
            <a:endParaRPr sz="1900">
              <a:latin typeface="Verdana"/>
              <a:cs typeface="Verdana"/>
            </a:endParaRPr>
          </a:p>
          <a:p>
            <a:pPr marL="1036319" lvl="2" indent="-183515">
              <a:lnSpc>
                <a:spcPct val="100000"/>
              </a:lnSpc>
              <a:spcBef>
                <a:spcPts val="219"/>
              </a:spcBef>
              <a:buClr>
                <a:srgbClr val="ED3742"/>
              </a:buClr>
              <a:buSzPct val="110526"/>
              <a:buChar char="◦"/>
              <a:tabLst>
                <a:tab pos="1036955" algn="l"/>
              </a:tabLst>
            </a:pPr>
            <a:r>
              <a:rPr sz="1900" spc="-5" dirty="0">
                <a:latin typeface="Verdana"/>
                <a:cs typeface="Verdana"/>
              </a:rPr>
              <a:t>Provide </a:t>
            </a:r>
            <a:r>
              <a:rPr sz="1900" dirty="0">
                <a:latin typeface="Verdana"/>
                <a:cs typeface="Verdana"/>
              </a:rPr>
              <a:t>more </a:t>
            </a:r>
            <a:r>
              <a:rPr sz="1900" spc="-5" dirty="0">
                <a:latin typeface="Verdana"/>
                <a:cs typeface="Verdana"/>
              </a:rPr>
              <a:t>information </a:t>
            </a:r>
            <a:r>
              <a:rPr sz="1900" dirty="0">
                <a:latin typeface="Verdana"/>
                <a:cs typeface="Verdana"/>
              </a:rPr>
              <a:t>about </a:t>
            </a:r>
            <a:r>
              <a:rPr sz="1900" spc="-5" dirty="0">
                <a:latin typeface="Verdana"/>
                <a:cs typeface="Verdana"/>
              </a:rPr>
              <a:t>the</a:t>
            </a:r>
            <a:r>
              <a:rPr sz="1900" spc="-3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situation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137731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Links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5950" y="879347"/>
            <a:ext cx="5353050" cy="4149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137731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Links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914399"/>
            <a:ext cx="5703430" cy="386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137731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Links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7567"/>
            <a:ext cx="7490459" cy="259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  <a:tab pos="3606800" algn="l"/>
              </a:tabLst>
            </a:pPr>
            <a:r>
              <a:rPr sz="2800" dirty="0">
                <a:latin typeface="Verdana"/>
                <a:cs typeface="Verdana"/>
              </a:rPr>
              <a:t>It’s not uncommon for speakers to have  the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same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subject	doing many different  </a:t>
            </a:r>
            <a:r>
              <a:rPr sz="2800" spc="-5" dirty="0">
                <a:latin typeface="Verdana"/>
                <a:cs typeface="Verdana"/>
              </a:rPr>
              <a:t>things.</a:t>
            </a:r>
            <a:endParaRPr sz="2800">
              <a:latin typeface="Verdana"/>
              <a:cs typeface="Verdana"/>
            </a:endParaRPr>
          </a:p>
          <a:p>
            <a:pPr marL="277495" marR="993775" indent="-265430">
              <a:lnSpc>
                <a:spcPct val="100000"/>
              </a:lnSpc>
              <a:spcBef>
                <a:spcPts val="26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By noting the verbs parallel to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one  another on the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page</a:t>
            </a:r>
            <a:endParaRPr sz="28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spc="-5" dirty="0">
                <a:latin typeface="Verdana"/>
                <a:cs typeface="Verdana"/>
              </a:rPr>
              <a:t>Clearly </a:t>
            </a:r>
            <a:r>
              <a:rPr sz="2400" dirty="0">
                <a:latin typeface="Verdana"/>
                <a:cs typeface="Verdana"/>
              </a:rPr>
              <a:t>see they have the same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subject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5371"/>
            <a:ext cx="383159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Parallel</a:t>
            </a:r>
            <a:r>
              <a:rPr sz="3600" b="1" spc="-7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Values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530" y="608330"/>
            <a:ext cx="3663950" cy="4491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95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1400" spc="-5" dirty="0">
                <a:latin typeface="Verdana"/>
                <a:cs typeface="Verdana"/>
              </a:rPr>
              <a:t>First, any </a:t>
            </a:r>
            <a:r>
              <a:rPr sz="1400" spc="-10" dirty="0">
                <a:latin typeface="Verdana"/>
                <a:cs typeface="Verdana"/>
              </a:rPr>
              <a:t>successful </a:t>
            </a:r>
            <a:r>
              <a:rPr sz="1400" spc="-5" dirty="0">
                <a:latin typeface="Verdana"/>
                <a:cs typeface="Verdana"/>
              </a:rPr>
              <a:t>economy </a:t>
            </a:r>
            <a:r>
              <a:rPr sz="1400" b="1" spc="-10" dirty="0">
                <a:latin typeface="Verdana"/>
                <a:cs typeface="Verdana"/>
              </a:rPr>
              <a:t>needs  </a:t>
            </a:r>
            <a:r>
              <a:rPr sz="1400" b="1" spc="-5" dirty="0">
                <a:latin typeface="Verdana"/>
                <a:cs typeface="Verdana"/>
              </a:rPr>
              <a:t>to conform </a:t>
            </a:r>
            <a:r>
              <a:rPr sz="1400" spc="-5" dirty="0">
                <a:latin typeface="Verdana"/>
                <a:cs typeface="Verdana"/>
              </a:rPr>
              <a:t>to certain </a:t>
            </a:r>
            <a:r>
              <a:rPr sz="1400" spc="-10" dirty="0">
                <a:latin typeface="Verdana"/>
                <a:cs typeface="Verdana"/>
              </a:rPr>
              <a:t>basics. It  </a:t>
            </a:r>
            <a:r>
              <a:rPr sz="1400" b="1" spc="-10" dirty="0">
                <a:latin typeface="Verdana"/>
                <a:cs typeface="Verdana"/>
              </a:rPr>
              <a:t>should </a:t>
            </a:r>
            <a:r>
              <a:rPr sz="1400" b="1" spc="-5" dirty="0">
                <a:latin typeface="Verdana"/>
                <a:cs typeface="Verdana"/>
              </a:rPr>
              <a:t>be </a:t>
            </a:r>
            <a:r>
              <a:rPr sz="1400" spc="-5" dirty="0">
                <a:latin typeface="Verdana"/>
                <a:cs typeface="Verdana"/>
              </a:rPr>
              <a:t>an open economy, willing  to let capital and goods move freely.  It </a:t>
            </a:r>
            <a:r>
              <a:rPr sz="1400" b="1" spc="-10" dirty="0">
                <a:latin typeface="Verdana"/>
                <a:cs typeface="Verdana"/>
              </a:rPr>
              <a:t>needs </a:t>
            </a:r>
            <a:r>
              <a:rPr sz="1400" spc="-5" dirty="0">
                <a:latin typeface="Verdana"/>
                <a:cs typeface="Verdana"/>
              </a:rPr>
              <a:t>financial and monetary  discipline - the markets and investors  swiftly punish the profligate. It  </a:t>
            </a:r>
            <a:r>
              <a:rPr sz="1400" b="1" spc="-5" dirty="0">
                <a:latin typeface="Verdana"/>
                <a:cs typeface="Verdana"/>
              </a:rPr>
              <a:t>needs </a:t>
            </a:r>
            <a:r>
              <a:rPr sz="1400" b="1" spc="-10" dirty="0">
                <a:latin typeface="Verdana"/>
                <a:cs typeface="Verdana"/>
              </a:rPr>
              <a:t>to </a:t>
            </a:r>
            <a:r>
              <a:rPr sz="1400" b="1" spc="-5" dirty="0">
                <a:latin typeface="Verdana"/>
                <a:cs typeface="Verdana"/>
              </a:rPr>
              <a:t>encourage </a:t>
            </a:r>
            <a:r>
              <a:rPr sz="1400" spc="-5" dirty="0">
                <a:latin typeface="Verdana"/>
                <a:cs typeface="Verdana"/>
              </a:rPr>
              <a:t>business </a:t>
            </a:r>
            <a:r>
              <a:rPr sz="1400" spc="-10" dirty="0">
                <a:latin typeface="Verdana"/>
                <a:cs typeface="Verdana"/>
              </a:rPr>
              <a:t>and  </a:t>
            </a:r>
            <a:r>
              <a:rPr sz="1400" spc="-5" dirty="0">
                <a:latin typeface="Verdana"/>
                <a:cs typeface="Verdana"/>
              </a:rPr>
              <a:t>enterprise - to create an enabling  climate for entrepreneurs. A few  years ago, people might have  stopped there. But now we can add  confidently: the </a:t>
            </a:r>
            <a:r>
              <a:rPr sz="1400" spc="-10" dirty="0">
                <a:latin typeface="Verdana"/>
                <a:cs typeface="Verdana"/>
              </a:rPr>
              <a:t>successful </a:t>
            </a:r>
            <a:r>
              <a:rPr sz="1400" spc="-5" dirty="0">
                <a:latin typeface="Verdana"/>
                <a:cs typeface="Verdana"/>
              </a:rPr>
              <a:t>economy  also </a:t>
            </a:r>
            <a:r>
              <a:rPr sz="1400" b="1" spc="-5" dirty="0">
                <a:latin typeface="Verdana"/>
                <a:cs typeface="Verdana"/>
              </a:rPr>
              <a:t>must </a:t>
            </a:r>
            <a:r>
              <a:rPr sz="1400" b="1" spc="-10" dirty="0">
                <a:latin typeface="Verdana"/>
                <a:cs typeface="Verdana"/>
              </a:rPr>
              <a:t>invest </a:t>
            </a:r>
            <a:r>
              <a:rPr sz="1400" spc="-5" dirty="0">
                <a:latin typeface="Verdana"/>
                <a:cs typeface="Verdana"/>
              </a:rPr>
              <a:t>heavily in human  capital, technology and  infrastructure. </a:t>
            </a:r>
            <a:r>
              <a:rPr sz="1400" dirty="0">
                <a:latin typeface="Verdana"/>
                <a:cs typeface="Verdana"/>
              </a:rPr>
              <a:t>Education </a:t>
            </a:r>
            <a:r>
              <a:rPr sz="1400" spc="-5" dirty="0">
                <a:latin typeface="Verdana"/>
                <a:cs typeface="Verdana"/>
              </a:rPr>
              <a:t>is a top  economic as well as social priority.  High levels of unemployment and  social exclusion do not just disfigure  society, they </a:t>
            </a:r>
            <a:r>
              <a:rPr sz="1400" spc="-10" dirty="0">
                <a:latin typeface="Verdana"/>
                <a:cs typeface="Verdana"/>
              </a:rPr>
              <a:t>waste </a:t>
            </a:r>
            <a:r>
              <a:rPr sz="1400" spc="-5" dirty="0">
                <a:latin typeface="Verdana"/>
                <a:cs typeface="Verdana"/>
              </a:rPr>
              <a:t>the national  resource of human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talent.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56403" y="530352"/>
            <a:ext cx="3936365" cy="5108575"/>
            <a:chOff x="4756403" y="530352"/>
            <a:chExt cx="3936365" cy="5108575"/>
          </a:xfrm>
        </p:grpSpPr>
        <p:sp>
          <p:nvSpPr>
            <p:cNvPr id="4" name="object 4"/>
            <p:cNvSpPr/>
            <p:nvPr/>
          </p:nvSpPr>
          <p:spPr>
            <a:xfrm>
              <a:off x="4756403" y="530352"/>
              <a:ext cx="3935920" cy="2463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499" y="2933699"/>
              <a:ext cx="3926662" cy="2705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2269" y="5425371"/>
            <a:ext cx="383159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Parallel</a:t>
            </a:r>
            <a:r>
              <a:rPr sz="3600" b="1" spc="-7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Values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572" y="608330"/>
            <a:ext cx="74701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95"/>
              </a:spcBef>
              <a:buClr>
                <a:srgbClr val="F07E09"/>
              </a:buClr>
              <a:buFont typeface="Verdana"/>
              <a:buChar char="◦"/>
              <a:tabLst>
                <a:tab pos="213360" algn="l"/>
              </a:tabLst>
            </a:pPr>
            <a:r>
              <a:rPr sz="2000" i="1" spc="-10" dirty="0">
                <a:latin typeface="Verdana"/>
                <a:cs typeface="Verdana"/>
              </a:rPr>
              <a:t>Because </a:t>
            </a:r>
            <a:r>
              <a:rPr sz="2000" i="1" spc="-5" dirty="0">
                <a:latin typeface="Verdana"/>
                <a:cs typeface="Verdana"/>
              </a:rPr>
              <a:t>the </a:t>
            </a:r>
            <a:r>
              <a:rPr sz="2000" i="1" spc="-10" dirty="0">
                <a:latin typeface="Verdana"/>
                <a:cs typeface="Verdana"/>
              </a:rPr>
              <a:t>French government </a:t>
            </a:r>
            <a:r>
              <a:rPr sz="2000" i="1" spc="-5" dirty="0">
                <a:latin typeface="Verdana"/>
                <a:cs typeface="Verdana"/>
              </a:rPr>
              <a:t>has cut </a:t>
            </a:r>
            <a:r>
              <a:rPr sz="2000" i="1" spc="-10" dirty="0">
                <a:latin typeface="Verdana"/>
                <a:cs typeface="Verdana"/>
              </a:rPr>
              <a:t>customs</a:t>
            </a:r>
            <a:r>
              <a:rPr sz="2000" i="1" spc="8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duties.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572" y="2532485"/>
            <a:ext cx="7148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 marR="5080" indent="-200660">
              <a:lnSpc>
                <a:spcPct val="100000"/>
              </a:lnSpc>
              <a:spcBef>
                <a:spcPts val="95"/>
              </a:spcBef>
              <a:buClr>
                <a:srgbClr val="F07E09"/>
              </a:buClr>
              <a:buFont typeface="Verdana"/>
              <a:buChar char="◦"/>
              <a:tabLst>
                <a:tab pos="213360" algn="l"/>
              </a:tabLst>
            </a:pPr>
            <a:r>
              <a:rPr sz="2000" i="1" spc="-10" dirty="0">
                <a:latin typeface="Verdana"/>
                <a:cs typeface="Verdana"/>
              </a:rPr>
              <a:t>Because </a:t>
            </a:r>
            <a:r>
              <a:rPr sz="2000" i="1" spc="-5" dirty="0">
                <a:latin typeface="Verdana"/>
                <a:cs typeface="Verdana"/>
              </a:rPr>
              <a:t>the </a:t>
            </a:r>
            <a:r>
              <a:rPr sz="2000" i="1" spc="-10" dirty="0">
                <a:latin typeface="Verdana"/>
                <a:cs typeface="Verdana"/>
              </a:rPr>
              <a:t>French, German </a:t>
            </a:r>
            <a:r>
              <a:rPr sz="2000" i="1" spc="-5" dirty="0">
                <a:latin typeface="Verdana"/>
                <a:cs typeface="Verdana"/>
              </a:rPr>
              <a:t>and British governments  have cut </a:t>
            </a:r>
            <a:r>
              <a:rPr sz="2000" i="1" spc="-10" dirty="0">
                <a:latin typeface="Verdana"/>
                <a:cs typeface="Verdana"/>
              </a:rPr>
              <a:t>customs duties.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44801" y="914400"/>
            <a:ext cx="5440045" cy="4323080"/>
            <a:chOff x="1844801" y="914400"/>
            <a:chExt cx="5440045" cy="4323080"/>
          </a:xfrm>
        </p:grpSpPr>
        <p:sp>
          <p:nvSpPr>
            <p:cNvPr id="5" name="object 5"/>
            <p:cNvSpPr/>
            <p:nvPr/>
          </p:nvSpPr>
          <p:spPr>
            <a:xfrm>
              <a:off x="1844801" y="914400"/>
              <a:ext cx="5168772" cy="16398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599" y="3276599"/>
              <a:ext cx="5150726" cy="19606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2269" y="5425371"/>
            <a:ext cx="383159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Parallel</a:t>
            </a:r>
            <a:r>
              <a:rPr sz="3600" b="1" spc="-7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Values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7567"/>
            <a:ext cx="7538084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i="1" dirty="0">
                <a:latin typeface="Verdana"/>
                <a:cs typeface="Verdana"/>
              </a:rPr>
              <a:t>Because the French, German and</a:t>
            </a:r>
            <a:r>
              <a:rPr sz="2800" i="1" spc="-70" dirty="0">
                <a:latin typeface="Verdana"/>
                <a:cs typeface="Verdana"/>
              </a:rPr>
              <a:t> </a:t>
            </a:r>
            <a:r>
              <a:rPr sz="2800" i="1" dirty="0">
                <a:latin typeface="Verdana"/>
                <a:cs typeface="Verdana"/>
              </a:rPr>
              <a:t>British  governments have </a:t>
            </a:r>
            <a:r>
              <a:rPr sz="2800" i="1" spc="-5" dirty="0">
                <a:latin typeface="Verdana"/>
                <a:cs typeface="Verdana"/>
              </a:rPr>
              <a:t>cut customs duties,  visa </a:t>
            </a:r>
            <a:r>
              <a:rPr sz="2800" i="1" dirty="0">
                <a:latin typeface="Verdana"/>
                <a:cs typeface="Verdana"/>
              </a:rPr>
              <a:t>fees and administrative</a:t>
            </a:r>
            <a:r>
              <a:rPr sz="2800" i="1" spc="-30" dirty="0">
                <a:latin typeface="Verdana"/>
                <a:cs typeface="Verdana"/>
              </a:rPr>
              <a:t> </a:t>
            </a:r>
            <a:r>
              <a:rPr sz="2800" i="1" spc="-5" dirty="0">
                <a:latin typeface="Verdana"/>
                <a:cs typeface="Verdana"/>
              </a:rPr>
              <a:t>charges.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2600" y="2209800"/>
            <a:ext cx="5562600" cy="2583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2269" y="5425371"/>
            <a:ext cx="383159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Parallel</a:t>
            </a:r>
            <a:r>
              <a:rPr sz="3600" b="1" spc="-7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Values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7567"/>
            <a:ext cx="7857490" cy="314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By </a:t>
            </a:r>
            <a:r>
              <a:rPr sz="2800" spc="-5" dirty="0">
                <a:latin typeface="Verdana"/>
                <a:cs typeface="Verdana"/>
              </a:rPr>
              <a:t>positioning </a:t>
            </a:r>
            <a:r>
              <a:rPr sz="2800" dirty="0">
                <a:latin typeface="Verdana"/>
                <a:cs typeface="Verdana"/>
              </a:rPr>
              <a:t>an element vertically </a:t>
            </a:r>
            <a:r>
              <a:rPr sz="2800" spc="-5" dirty="0">
                <a:latin typeface="Verdana"/>
                <a:cs typeface="Verdana"/>
              </a:rPr>
              <a:t>below  </a:t>
            </a:r>
            <a:r>
              <a:rPr sz="2800" dirty="0">
                <a:latin typeface="Verdana"/>
                <a:cs typeface="Verdana"/>
              </a:rPr>
              <a:t>another</a:t>
            </a:r>
            <a:endParaRPr sz="28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In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brackets</a:t>
            </a:r>
            <a:endParaRPr sz="24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Clearly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identify</a:t>
            </a:r>
            <a:endParaRPr sz="24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One belongs to the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other</a:t>
            </a:r>
            <a:endParaRPr sz="2200">
              <a:latin typeface="Verdana"/>
              <a:cs typeface="Verdana"/>
            </a:endParaRPr>
          </a:p>
          <a:p>
            <a:pPr marL="798195" marR="812165" lvl="2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Is subordinate to it within the clause or </a:t>
            </a:r>
            <a:r>
              <a:rPr sz="2200" dirty="0">
                <a:latin typeface="Verdana"/>
                <a:cs typeface="Verdana"/>
              </a:rPr>
              <a:t>SVO  </a:t>
            </a:r>
            <a:r>
              <a:rPr sz="2200" spc="-5" dirty="0">
                <a:latin typeface="Verdana"/>
                <a:cs typeface="Verdana"/>
              </a:rPr>
              <a:t>group</a:t>
            </a:r>
            <a:endParaRPr sz="22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We can adjust our intonation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appropriately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226187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Brackets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7567"/>
            <a:ext cx="7715884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And </a:t>
            </a:r>
            <a:r>
              <a:rPr sz="2800" spc="-5" dirty="0">
                <a:latin typeface="Verdana"/>
                <a:cs typeface="Verdana"/>
              </a:rPr>
              <a:t>today? The </a:t>
            </a:r>
            <a:r>
              <a:rPr sz="2800" dirty="0">
                <a:latin typeface="Verdana"/>
                <a:cs typeface="Verdana"/>
              </a:rPr>
              <a:t>changes, even since  1973, </a:t>
            </a:r>
            <a:r>
              <a:rPr sz="2800" spc="-5" dirty="0">
                <a:latin typeface="Verdana"/>
                <a:cs typeface="Verdana"/>
              </a:rPr>
              <a:t>when </a:t>
            </a:r>
            <a:r>
              <a:rPr sz="2800" dirty="0">
                <a:latin typeface="Verdana"/>
                <a:cs typeface="Verdana"/>
              </a:rPr>
              <a:t>Britain entered </a:t>
            </a:r>
            <a:r>
              <a:rPr sz="2800" spc="-5" dirty="0">
                <a:latin typeface="Verdana"/>
                <a:cs typeface="Verdana"/>
              </a:rPr>
              <a:t>the European  Economic Community, </a:t>
            </a:r>
            <a:r>
              <a:rPr sz="2800" dirty="0">
                <a:latin typeface="Verdana"/>
                <a:cs typeface="Verdana"/>
              </a:rPr>
              <a:t>are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remarkable: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2209800"/>
            <a:ext cx="6406896" cy="2586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2269" y="5423086"/>
            <a:ext cx="226187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Brackets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69669"/>
            <a:ext cx="6880225" cy="25050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4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In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court,</a:t>
            </a:r>
            <a:endParaRPr sz="2800">
              <a:latin typeface="Verdana"/>
              <a:cs typeface="Verdana"/>
            </a:endParaRPr>
          </a:p>
          <a:p>
            <a:pPr marL="560705" marR="245745" lvl="1" indent="-20066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Many interpreters are now using digital  recorders in the long consecutive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mode</a:t>
            </a:r>
            <a:endParaRPr sz="24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35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Then providing simultaneous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interpretation</a:t>
            </a:r>
            <a:endParaRPr sz="2200">
              <a:latin typeface="Verdana"/>
              <a:cs typeface="Verdana"/>
            </a:endParaRPr>
          </a:p>
          <a:p>
            <a:pPr marL="277495" marR="368300" indent="-26543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spc="-5" dirty="0">
                <a:latin typeface="Verdana"/>
                <a:cs typeface="Verdana"/>
              </a:rPr>
              <a:t>However, </a:t>
            </a:r>
            <a:r>
              <a:rPr sz="2800" dirty="0">
                <a:latin typeface="Verdana"/>
                <a:cs typeface="Verdana"/>
              </a:rPr>
              <a:t>recorders </a:t>
            </a:r>
            <a:r>
              <a:rPr sz="2800" spc="-5" dirty="0">
                <a:latin typeface="Verdana"/>
                <a:cs typeface="Verdana"/>
              </a:rPr>
              <a:t>sometimes </a:t>
            </a:r>
            <a:r>
              <a:rPr sz="2800" dirty="0">
                <a:latin typeface="Verdana"/>
                <a:cs typeface="Verdana"/>
              </a:rPr>
              <a:t>fail  </a:t>
            </a:r>
            <a:r>
              <a:rPr sz="2800" spc="-5" dirty="0">
                <a:latin typeface="Verdana"/>
                <a:cs typeface="Verdana"/>
              </a:rPr>
              <a:t>(technical problems, </a:t>
            </a:r>
            <a:r>
              <a:rPr sz="2800" dirty="0">
                <a:latin typeface="Verdana"/>
                <a:cs typeface="Verdana"/>
              </a:rPr>
              <a:t>etc)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683768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Importance of</a:t>
            </a:r>
            <a:r>
              <a:rPr sz="3600" b="1" spc="-3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note-taking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75868"/>
            <a:ext cx="7874000" cy="326199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35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First thing students </a:t>
            </a:r>
            <a:r>
              <a:rPr sz="2800" spc="-5" dirty="0">
                <a:latin typeface="Verdana"/>
                <a:cs typeface="Verdana"/>
              </a:rPr>
              <a:t>interpreters </a:t>
            </a:r>
            <a:r>
              <a:rPr sz="2800" dirty="0">
                <a:latin typeface="Verdana"/>
                <a:cs typeface="Verdana"/>
              </a:rPr>
              <a:t>ask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about</a:t>
            </a:r>
            <a:endParaRPr sz="2800">
              <a:latin typeface="Verdana"/>
              <a:cs typeface="Verdana"/>
            </a:endParaRPr>
          </a:p>
          <a:p>
            <a:pPr marL="277495" marR="474980" indent="-26543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Knowing a reasonable number of useful  symbols can make our </a:t>
            </a:r>
            <a:r>
              <a:rPr sz="2800" spc="-5" dirty="0">
                <a:latin typeface="Verdana"/>
                <a:cs typeface="Verdana"/>
              </a:rPr>
              <a:t>lives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easier</a:t>
            </a:r>
            <a:endParaRPr sz="2800">
              <a:latin typeface="Verdana"/>
              <a:cs typeface="Verdana"/>
            </a:endParaRPr>
          </a:p>
          <a:p>
            <a:pPr marL="560705" marR="100330" lvl="1" indent="-200660">
              <a:lnSpc>
                <a:spcPct val="100000"/>
              </a:lnSpc>
              <a:spcBef>
                <a:spcPts val="259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But unimportant when compared to all of what  </a:t>
            </a:r>
            <a:r>
              <a:rPr sz="2400" spc="-5" dirty="0">
                <a:latin typeface="Verdana"/>
                <a:cs typeface="Verdana"/>
              </a:rPr>
              <a:t>we </a:t>
            </a:r>
            <a:r>
              <a:rPr sz="2400" dirty="0">
                <a:latin typeface="Verdana"/>
                <a:cs typeface="Verdana"/>
              </a:rPr>
              <a:t>have read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before</a:t>
            </a:r>
            <a:endParaRPr sz="2400">
              <a:latin typeface="Verdana"/>
              <a:cs typeface="Verdana"/>
            </a:endParaRPr>
          </a:p>
          <a:p>
            <a:pPr marL="560705" marR="222250" lvl="1" indent="-200660">
              <a:lnSpc>
                <a:spcPct val="100000"/>
              </a:lnSpc>
              <a:spcBef>
                <a:spcPts val="240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If you don’t have a consistent and meaningful  note-taking system</a:t>
            </a:r>
            <a:endParaRPr sz="24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4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No symbol is going to </a:t>
            </a:r>
            <a:r>
              <a:rPr sz="2200" dirty="0">
                <a:latin typeface="Verdana"/>
                <a:cs typeface="Verdana"/>
              </a:rPr>
              <a:t>help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you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219265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Symbols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69669"/>
            <a:ext cx="7627620" cy="37998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4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spc="-5" dirty="0">
                <a:latin typeface="Verdana"/>
                <a:cs typeface="Verdana"/>
              </a:rPr>
              <a:t>Not only </a:t>
            </a:r>
            <a:r>
              <a:rPr sz="2800" dirty="0">
                <a:latin typeface="Verdana"/>
                <a:cs typeface="Verdana"/>
              </a:rPr>
              <a:t>a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picture</a:t>
            </a:r>
            <a:endParaRPr sz="28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Short word</a:t>
            </a:r>
            <a:endParaRPr sz="24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Pair of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letters</a:t>
            </a:r>
            <a:endParaRPr sz="2400">
              <a:latin typeface="Verdana"/>
              <a:cs typeface="Verdana"/>
            </a:endParaRPr>
          </a:p>
          <a:p>
            <a:pPr marL="561340" lvl="1" indent="-20066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Single letter</a:t>
            </a:r>
            <a:endParaRPr sz="2400">
              <a:latin typeface="Verdana"/>
              <a:cs typeface="Verdana"/>
            </a:endParaRPr>
          </a:p>
          <a:p>
            <a:pPr marL="798195" lvl="2" indent="-182880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The important thing is what it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represents</a:t>
            </a:r>
            <a:endParaRPr sz="2200">
              <a:latin typeface="Verdana"/>
              <a:cs typeface="Verdana"/>
            </a:endParaRPr>
          </a:p>
          <a:p>
            <a:pPr marL="1036319" lvl="3" indent="-183515">
              <a:lnSpc>
                <a:spcPct val="100000"/>
              </a:lnSpc>
              <a:spcBef>
                <a:spcPts val="220"/>
              </a:spcBef>
              <a:buClr>
                <a:srgbClr val="ED3742"/>
              </a:buClr>
              <a:buSzPct val="110526"/>
              <a:buChar char="◦"/>
              <a:tabLst>
                <a:tab pos="1036955" algn="l"/>
              </a:tabLst>
            </a:pPr>
            <a:r>
              <a:rPr sz="1900" spc="-5" dirty="0">
                <a:latin typeface="Verdana"/>
                <a:cs typeface="Verdana"/>
              </a:rPr>
              <a:t>Concepts not</a:t>
            </a:r>
            <a:r>
              <a:rPr sz="1900" spc="-2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words</a:t>
            </a:r>
            <a:endParaRPr sz="1900">
              <a:latin typeface="Verdana"/>
              <a:cs typeface="Verdana"/>
            </a:endParaRPr>
          </a:p>
          <a:p>
            <a:pPr marL="560705" lvl="1" indent="-201295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Concepts not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words</a:t>
            </a:r>
            <a:endParaRPr sz="2400">
              <a:latin typeface="Verdana"/>
              <a:cs typeface="Verdana"/>
            </a:endParaRPr>
          </a:p>
          <a:p>
            <a:pPr marL="798195" marR="5080" lvl="2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They’re not one-to-one translations so they help  </a:t>
            </a:r>
            <a:r>
              <a:rPr sz="2200" dirty="0">
                <a:latin typeface="Verdana"/>
                <a:cs typeface="Verdana"/>
              </a:rPr>
              <a:t>us avoid </a:t>
            </a:r>
            <a:r>
              <a:rPr sz="2200" spc="-5" dirty="0">
                <a:latin typeface="Verdana"/>
                <a:cs typeface="Verdana"/>
              </a:rPr>
              <a:t>source language interference when we  interpret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219265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Symbols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77087"/>
            <a:ext cx="7925434" cy="47586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345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Clear and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unambiguous</a:t>
            </a:r>
            <a:endParaRPr sz="24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Quick and simple to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draw</a:t>
            </a:r>
            <a:endParaRPr sz="24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40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5" dirty="0">
                <a:latin typeface="Verdana"/>
                <a:cs typeface="Verdana"/>
              </a:rPr>
              <a:t>More than 3 </a:t>
            </a:r>
            <a:r>
              <a:rPr sz="2000" spc="-10" dirty="0">
                <a:latin typeface="Verdana"/>
                <a:cs typeface="Verdana"/>
              </a:rPr>
              <a:t>strokes </a:t>
            </a:r>
            <a:r>
              <a:rPr sz="2000" spc="-5" dirty="0">
                <a:latin typeface="Verdana"/>
                <a:cs typeface="Verdana"/>
              </a:rPr>
              <a:t>of the pen is </a:t>
            </a:r>
            <a:r>
              <a:rPr sz="2000" spc="-10" dirty="0">
                <a:latin typeface="Verdana"/>
                <a:cs typeface="Verdana"/>
              </a:rPr>
              <a:t>probably </a:t>
            </a:r>
            <a:r>
              <a:rPr sz="2000" spc="-5" dirty="0">
                <a:latin typeface="Verdana"/>
                <a:cs typeface="Verdana"/>
              </a:rPr>
              <a:t>two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slow.</a:t>
            </a:r>
            <a:endParaRPr sz="20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Prepared </a:t>
            </a:r>
            <a:r>
              <a:rPr sz="2400" spc="-5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advance</a:t>
            </a:r>
            <a:endParaRPr sz="24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40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5" dirty="0">
                <a:latin typeface="Verdana"/>
                <a:cs typeface="Verdana"/>
              </a:rPr>
              <a:t>DON’T IMPROVISE MID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SPEECH</a:t>
            </a:r>
            <a:endParaRPr sz="20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Consistent</a:t>
            </a:r>
            <a:endParaRPr sz="2400">
              <a:latin typeface="Verdana"/>
              <a:cs typeface="Verdana"/>
            </a:endParaRPr>
          </a:p>
          <a:p>
            <a:pPr marL="560070" marR="5080" lvl="1" indent="-20066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5" dirty="0">
                <a:latin typeface="Verdana"/>
                <a:cs typeface="Verdana"/>
              </a:rPr>
              <a:t>If </a:t>
            </a:r>
            <a:r>
              <a:rPr sz="2400" b="1" spc="-5" dirty="0">
                <a:latin typeface="Verdana"/>
                <a:cs typeface="Verdana"/>
              </a:rPr>
              <a:t>E </a:t>
            </a:r>
            <a:r>
              <a:rPr sz="2000" spc="-5" dirty="0">
                <a:latin typeface="Verdana"/>
                <a:cs typeface="Verdana"/>
              </a:rPr>
              <a:t>is </a:t>
            </a:r>
            <a:r>
              <a:rPr sz="2000" i="1" spc="-10" dirty="0">
                <a:latin typeface="Verdana"/>
                <a:cs typeface="Verdana"/>
              </a:rPr>
              <a:t>energy, </a:t>
            </a:r>
            <a:r>
              <a:rPr sz="2000" spc="-5" dirty="0">
                <a:latin typeface="Verdana"/>
                <a:cs typeface="Verdana"/>
              </a:rPr>
              <a:t>make sure it </a:t>
            </a:r>
            <a:r>
              <a:rPr sz="2000" spc="-10" dirty="0">
                <a:latin typeface="Verdana"/>
                <a:cs typeface="Verdana"/>
              </a:rPr>
              <a:t>stays </a:t>
            </a:r>
            <a:r>
              <a:rPr sz="2000" i="1" spc="-10" dirty="0">
                <a:latin typeface="Verdana"/>
                <a:cs typeface="Verdana"/>
              </a:rPr>
              <a:t>energy </a:t>
            </a:r>
            <a:r>
              <a:rPr sz="2000" spc="-5" dirty="0">
                <a:latin typeface="Verdana"/>
                <a:cs typeface="Verdana"/>
              </a:rPr>
              <a:t>always and find  yourself another </a:t>
            </a:r>
            <a:r>
              <a:rPr sz="2000" spc="-10" dirty="0">
                <a:latin typeface="Verdana"/>
                <a:cs typeface="Verdana"/>
              </a:rPr>
              <a:t>symbol </a:t>
            </a:r>
            <a:r>
              <a:rPr sz="2000" spc="-5" dirty="0">
                <a:latin typeface="Verdana"/>
                <a:cs typeface="Verdana"/>
              </a:rPr>
              <a:t>for </a:t>
            </a:r>
            <a:r>
              <a:rPr sz="2000" i="1" spc="-5" dirty="0">
                <a:latin typeface="Verdana"/>
                <a:cs typeface="Verdana"/>
              </a:rPr>
              <a:t>environment </a:t>
            </a:r>
            <a:r>
              <a:rPr sz="2000" spc="-5" dirty="0">
                <a:latin typeface="Verdana"/>
                <a:cs typeface="Verdana"/>
              </a:rPr>
              <a:t>and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economy.</a:t>
            </a:r>
            <a:endParaRPr sz="20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40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Organic</a:t>
            </a:r>
            <a:endParaRPr sz="24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5" dirty="0">
                <a:latin typeface="Verdana"/>
                <a:cs typeface="Verdana"/>
              </a:rPr>
              <a:t>Starting point for many </a:t>
            </a:r>
            <a:r>
              <a:rPr sz="2000" spc="-10" dirty="0">
                <a:latin typeface="Verdana"/>
                <a:cs typeface="Verdana"/>
              </a:rPr>
              <a:t>other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symbols</a:t>
            </a:r>
            <a:endParaRPr sz="20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Must mean something to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you</a:t>
            </a:r>
            <a:endParaRPr sz="2400">
              <a:latin typeface="Verdana"/>
              <a:cs typeface="Verdana"/>
            </a:endParaRPr>
          </a:p>
          <a:p>
            <a:pPr marL="560070" marR="344170" lvl="1" indent="-20066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5" dirty="0">
                <a:latin typeface="Verdana"/>
                <a:cs typeface="Verdana"/>
              </a:rPr>
              <a:t>Don’t </a:t>
            </a:r>
            <a:r>
              <a:rPr sz="2000" spc="-10" dirty="0">
                <a:latin typeface="Verdana"/>
                <a:cs typeface="Verdana"/>
              </a:rPr>
              <a:t>blindly </a:t>
            </a:r>
            <a:r>
              <a:rPr sz="2000" spc="-5" dirty="0">
                <a:latin typeface="Verdana"/>
                <a:cs typeface="Verdana"/>
              </a:rPr>
              <a:t>copy symbols you see if they don’t create  associations for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you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219265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Symbols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7567"/>
            <a:ext cx="7039609" cy="317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spc="-5" dirty="0">
                <a:latin typeface="Verdana"/>
                <a:cs typeface="Verdana"/>
              </a:rPr>
              <a:t>The </a:t>
            </a:r>
            <a:r>
              <a:rPr sz="2800" dirty="0">
                <a:latin typeface="Verdana"/>
                <a:cs typeface="Verdana"/>
              </a:rPr>
              <a:t>symbol of </a:t>
            </a:r>
            <a:r>
              <a:rPr sz="2800" spc="-5" dirty="0">
                <a:latin typeface="Verdana"/>
                <a:cs typeface="Verdana"/>
              </a:rPr>
              <a:t>the </a:t>
            </a:r>
            <a:r>
              <a:rPr sz="2800" dirty="0">
                <a:latin typeface="Verdana"/>
                <a:cs typeface="Verdana"/>
              </a:rPr>
              <a:t>square commonly  </a:t>
            </a:r>
            <a:r>
              <a:rPr sz="2800" spc="-5" dirty="0">
                <a:latin typeface="Verdana"/>
                <a:cs typeface="Verdana"/>
              </a:rPr>
              <a:t>denotes </a:t>
            </a:r>
            <a:r>
              <a:rPr sz="2800" dirty="0">
                <a:latin typeface="Verdana"/>
                <a:cs typeface="Verdana"/>
              </a:rPr>
              <a:t>“country, nation, </a:t>
            </a:r>
            <a:r>
              <a:rPr sz="2800" spc="-5" dirty="0">
                <a:latin typeface="Verdana"/>
                <a:cs typeface="Verdana"/>
              </a:rPr>
              <a:t>land,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state”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07E09"/>
              </a:buClr>
              <a:buFont typeface="Arial"/>
              <a:buChar char="●"/>
            </a:pPr>
            <a:endParaRPr sz="3150">
              <a:latin typeface="Verdana"/>
              <a:cs typeface="Verdana"/>
            </a:endParaRPr>
          </a:p>
          <a:p>
            <a:pPr marL="865505" lvl="1" indent="-250190">
              <a:lnSpc>
                <a:spcPct val="100000"/>
              </a:lnSpc>
              <a:buClr>
                <a:srgbClr val="ED3742"/>
              </a:buClr>
              <a:buSzPct val="95454"/>
              <a:buFont typeface="Wingdings"/>
              <a:buChar char=""/>
              <a:tabLst>
                <a:tab pos="866140" algn="l"/>
                <a:tab pos="1840864" algn="l"/>
              </a:tabLst>
            </a:pPr>
            <a:r>
              <a:rPr sz="2200" i="1" spc="-5" dirty="0">
                <a:latin typeface="Verdana"/>
                <a:cs typeface="Verdana"/>
              </a:rPr>
              <a:t>al	</a:t>
            </a:r>
            <a:r>
              <a:rPr sz="2200" spc="-5" dirty="0">
                <a:latin typeface="Verdana"/>
                <a:cs typeface="Verdana"/>
              </a:rPr>
              <a:t>national (adjective</a:t>
            </a:r>
            <a:endParaRPr sz="2200">
              <a:latin typeface="Verdana"/>
              <a:cs typeface="Verdana"/>
            </a:endParaRPr>
          </a:p>
          <a:p>
            <a:pPr marL="865505" lvl="1" indent="-250190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SzPct val="95454"/>
              <a:buFont typeface="Wingdings"/>
              <a:buChar char=""/>
              <a:tabLst>
                <a:tab pos="866140" algn="l"/>
                <a:tab pos="1840864" algn="l"/>
              </a:tabLst>
            </a:pPr>
            <a:r>
              <a:rPr sz="2200" i="1" dirty="0">
                <a:latin typeface="Verdana"/>
                <a:cs typeface="Verdana"/>
              </a:rPr>
              <a:t>ally	</a:t>
            </a:r>
            <a:r>
              <a:rPr sz="2200" spc="-5" dirty="0">
                <a:latin typeface="Verdana"/>
                <a:cs typeface="Verdana"/>
              </a:rPr>
              <a:t>nationally</a:t>
            </a:r>
            <a:endParaRPr sz="2200">
              <a:latin typeface="Verdana"/>
              <a:cs typeface="Verdana"/>
            </a:endParaRPr>
          </a:p>
          <a:p>
            <a:pPr marL="865505" lvl="1" indent="-250190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SzPct val="95454"/>
              <a:buFont typeface="Wingdings"/>
              <a:buChar char=""/>
              <a:tabLst>
                <a:tab pos="866140" algn="l"/>
                <a:tab pos="1840864" algn="l"/>
              </a:tabLst>
            </a:pPr>
            <a:r>
              <a:rPr sz="2200" i="1" spc="-5" dirty="0">
                <a:latin typeface="Verdana"/>
                <a:cs typeface="Verdana"/>
              </a:rPr>
              <a:t>ze	</a:t>
            </a:r>
            <a:r>
              <a:rPr sz="2200" spc="-5" dirty="0">
                <a:latin typeface="Verdana"/>
                <a:cs typeface="Verdana"/>
              </a:rPr>
              <a:t>to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nationalize</a:t>
            </a:r>
            <a:endParaRPr sz="2200">
              <a:latin typeface="Verdana"/>
              <a:cs typeface="Verdana"/>
            </a:endParaRPr>
          </a:p>
          <a:p>
            <a:pPr marL="865505" lvl="1" indent="-250190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SzPct val="95454"/>
              <a:buFont typeface="Wingdings"/>
              <a:buChar char=""/>
              <a:tabLst>
                <a:tab pos="866140" algn="l"/>
                <a:tab pos="1840864" algn="l"/>
              </a:tabLst>
            </a:pPr>
            <a:r>
              <a:rPr sz="2200" i="1" spc="-5" dirty="0">
                <a:latin typeface="Verdana"/>
                <a:cs typeface="Verdana"/>
              </a:rPr>
              <a:t>tn	</a:t>
            </a:r>
            <a:r>
              <a:rPr sz="2200" spc="-5" dirty="0">
                <a:latin typeface="Verdana"/>
                <a:cs typeface="Verdana"/>
              </a:rPr>
              <a:t>nationalization</a:t>
            </a:r>
            <a:endParaRPr sz="2200">
              <a:latin typeface="Verdana"/>
              <a:cs typeface="Verdana"/>
            </a:endParaRPr>
          </a:p>
          <a:p>
            <a:pPr marL="865505" lvl="1" indent="-250190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SzPct val="95454"/>
              <a:buFont typeface="Wingdings"/>
              <a:buChar char=""/>
              <a:tabLst>
                <a:tab pos="866140" algn="l"/>
                <a:tab pos="1840864" algn="l"/>
              </a:tabLst>
            </a:pPr>
            <a:r>
              <a:rPr sz="2200" i="1" dirty="0">
                <a:latin typeface="Verdana"/>
                <a:cs typeface="Verdana"/>
              </a:rPr>
              <a:t>o	</a:t>
            </a:r>
            <a:r>
              <a:rPr sz="2200" spc="-5" dirty="0">
                <a:latin typeface="Verdana"/>
                <a:cs typeface="Verdana"/>
              </a:rPr>
              <a:t>national (noun),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citizen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471106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Symbols </a:t>
            </a: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-</a:t>
            </a:r>
            <a:r>
              <a:rPr sz="3600" b="1" spc="-4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Organic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572" y="577240"/>
            <a:ext cx="330200" cy="20091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latin typeface="Arial"/>
                <a:cs typeface="Arial"/>
              </a:rPr>
              <a:t>←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2400" dirty="0">
                <a:latin typeface="AoyagiKouzanFontT"/>
                <a:cs typeface="AoyagiKouzanFontT"/>
              </a:rPr>
              <a:t>↗</a:t>
            </a:r>
            <a:endParaRPr sz="2400">
              <a:latin typeface="AoyagiKouzanFontT"/>
              <a:cs typeface="AoyagiKouzanFontT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2400" dirty="0">
                <a:latin typeface="AoyagiKouzanFontT"/>
                <a:cs typeface="AoyagiKouzanFontT"/>
              </a:rPr>
              <a:t>↘</a:t>
            </a:r>
            <a:endParaRPr sz="2400">
              <a:latin typeface="AoyagiKouzanFontT"/>
              <a:cs typeface="AoyagiKouzanFont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Arial"/>
                <a:cs typeface="Arial"/>
              </a:rPr>
              <a:t>↔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2400" dirty="0"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269" y="5423086"/>
            <a:ext cx="549529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Symbols </a:t>
            </a: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– </a:t>
            </a: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The</a:t>
            </a:r>
            <a:r>
              <a:rPr sz="3600" b="1" spc="-5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Arrow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1900" y="577240"/>
            <a:ext cx="5634355" cy="2009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Return, come back, reverse,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regress  </a:t>
            </a:r>
            <a:r>
              <a:rPr sz="2400" spc="-5" dirty="0">
                <a:latin typeface="Verdana"/>
                <a:cs typeface="Verdana"/>
              </a:rPr>
              <a:t>Rise, increase, </a:t>
            </a:r>
            <a:r>
              <a:rPr sz="2400" dirty="0">
                <a:latin typeface="Verdana"/>
                <a:cs typeface="Verdana"/>
              </a:rPr>
              <a:t>grow, climb,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etc</a:t>
            </a:r>
            <a:endParaRPr sz="2400">
              <a:latin typeface="Verdana"/>
              <a:cs typeface="Verdana"/>
            </a:endParaRPr>
          </a:p>
          <a:p>
            <a:pPr marL="12700" marR="62230">
              <a:lnSpc>
                <a:spcPct val="108300"/>
              </a:lnSpc>
              <a:spcBef>
                <a:spcPts val="5"/>
              </a:spcBef>
            </a:pPr>
            <a:r>
              <a:rPr sz="2400" dirty="0">
                <a:latin typeface="Verdana"/>
                <a:cs typeface="Verdana"/>
              </a:rPr>
              <a:t>Fall, decline, slide, slip, drop, shrink  Exchange,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relations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latin typeface="Verdana"/>
                <a:cs typeface="Verdana"/>
              </a:rPr>
              <a:t>Lead to, consequence of,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therefore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219200"/>
            <a:ext cx="6138671" cy="2958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445389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Symbols </a:t>
            </a: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-</a:t>
            </a:r>
            <a:r>
              <a:rPr sz="3600" b="1" spc="-80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People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527" y="426720"/>
            <a:ext cx="8315325" cy="5497830"/>
            <a:chOff x="414527" y="426720"/>
            <a:chExt cx="8315325" cy="5497830"/>
          </a:xfrm>
        </p:grpSpPr>
        <p:sp>
          <p:nvSpPr>
            <p:cNvPr id="3" name="object 3"/>
            <p:cNvSpPr/>
            <p:nvPr/>
          </p:nvSpPr>
          <p:spPr>
            <a:xfrm>
              <a:off x="2133600" y="533400"/>
              <a:ext cx="5397246" cy="2319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52600" y="2895600"/>
              <a:ext cx="6248400" cy="22227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2269" y="5423086"/>
            <a:ext cx="570420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Symbols </a:t>
            </a: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-</a:t>
            </a:r>
            <a:r>
              <a:rPr sz="3600" b="1" spc="-2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Underlining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54050" y="619937"/>
          <a:ext cx="7848600" cy="3253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1554">
                <a:tc>
                  <a:txBody>
                    <a:bodyPr/>
                    <a:lstStyle/>
                    <a:p>
                      <a:pPr marL="296545" indent="-265430"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Math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=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+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 gridSpan="7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27355" algn="l"/>
                          <a:tab pos="742950" algn="l"/>
                          <a:tab pos="1141095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&gt;	&lt;	%	/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96545" indent="-265430">
                        <a:lnSpc>
                          <a:spcPct val="100000"/>
                        </a:lnSpc>
                        <a:spcBef>
                          <a:spcPts val="120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Science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µ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 gridSpan="7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t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5">
                <a:tc>
                  <a:txBody>
                    <a:bodyPr/>
                    <a:lstStyle/>
                    <a:p>
                      <a:pPr marL="296545" indent="-265430">
                        <a:lnSpc>
                          <a:spcPts val="1835"/>
                        </a:lnSpc>
                        <a:spcBef>
                          <a:spcPts val="125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Music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835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#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4">
                <a:tc>
                  <a:txBody>
                    <a:bodyPr/>
                    <a:lstStyle/>
                    <a:p>
                      <a:pPr marL="296545" indent="-265430">
                        <a:lnSpc>
                          <a:spcPct val="100000"/>
                        </a:lnSpc>
                        <a:spcBef>
                          <a:spcPts val="235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Text</a:t>
                      </a:r>
                      <a:r>
                        <a:rPr sz="16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messages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9845" marB="0"/>
                </a:tc>
                <a:tc gridSpan="5">
                  <a:txBody>
                    <a:bodyPr/>
                    <a:lstStyle/>
                    <a:p>
                      <a:pPr marL="59055" marR="3175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630555" algn="l"/>
                          <a:tab pos="1688464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L8R	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U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OK?	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98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etc.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98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96545" indent="-265430">
                        <a:lnSpc>
                          <a:spcPct val="100000"/>
                        </a:lnSpc>
                        <a:spcBef>
                          <a:spcPts val="125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Keyboard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875" marB="0"/>
                </a:tc>
                <a:tc gridSpan="5">
                  <a:txBody>
                    <a:bodyPr/>
                    <a:lstStyle/>
                    <a:p>
                      <a:pPr marL="58419" marR="317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455930" algn="l"/>
                          <a:tab pos="770890" algn="l"/>
                          <a:tab pos="1105535" algn="l"/>
                          <a:tab pos="1529715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%	&amp;	@	¶	™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8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96545" indent="-265430">
                        <a:lnSpc>
                          <a:spcPct val="100000"/>
                        </a:lnSpc>
                        <a:spcBef>
                          <a:spcPts val="120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Punctuation</a:t>
                      </a:r>
                      <a:r>
                        <a:rPr sz="16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marks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 gridSpan="5">
                  <a:txBody>
                    <a:bodyPr/>
                    <a:lstStyle/>
                    <a:p>
                      <a:pPr marL="58419" marR="3175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323215" algn="l"/>
                          <a:tab pos="545465" algn="l"/>
                          <a:tab pos="975994" algn="l"/>
                          <a:tab pos="1235710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?	!	(</a:t>
                      </a:r>
                      <a:r>
                        <a:rPr sz="16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)	"	: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296545" indent="-265430">
                        <a:lnSpc>
                          <a:spcPct val="100000"/>
                        </a:lnSpc>
                        <a:spcBef>
                          <a:spcPts val="125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Vehicle</a:t>
                      </a:r>
                      <a:r>
                        <a:rPr sz="16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registrations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875" marB="0"/>
                </a:tc>
                <a:tc gridSpan="5">
                  <a:txBody>
                    <a:bodyPr/>
                    <a:lstStyle/>
                    <a:p>
                      <a:pPr marL="57150" marR="317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365125" algn="l"/>
                          <a:tab pos="830580" algn="l"/>
                          <a:tab pos="1292225" algn="l"/>
                          <a:tab pos="1748789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D	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DA	UK	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CH	F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8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70">
                <a:tc>
                  <a:txBody>
                    <a:bodyPr/>
                    <a:lstStyle/>
                    <a:p>
                      <a:pPr marL="296545" indent="-265430">
                        <a:lnSpc>
                          <a:spcPct val="100000"/>
                        </a:lnSpc>
                        <a:spcBef>
                          <a:spcPts val="120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Short words in</a:t>
                      </a:r>
                      <a:r>
                        <a:rPr sz="16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other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718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languages: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875" marB="0"/>
                </a:tc>
                <a:tc gridSpan="5">
                  <a:txBody>
                    <a:bodyPr/>
                    <a:lstStyle/>
                    <a:p>
                      <a:pPr marL="58419" marR="3810" indent="-190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455930" algn="l"/>
                          <a:tab pos="694055" algn="l"/>
                          <a:tab pos="811530" algn="l"/>
                          <a:tab pos="973455" algn="l"/>
                          <a:tab pos="1179195" algn="l"/>
                          <a:tab pos="1595755" algn="l"/>
                          <a:tab pos="1632585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so	hi		ta	ok	/  d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b="1" spc="5" dirty="0">
                          <a:latin typeface="Verdana"/>
                          <a:cs typeface="Verdana"/>
                        </a:rPr>
                        <a:t>j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a	/	er</a:t>
                      </a:r>
                      <a:r>
                        <a:rPr sz="1600" b="1" spc="5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o		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tc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8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06375">
                        <a:lnSpc>
                          <a:spcPts val="1835"/>
                        </a:lnSpc>
                        <a:tabLst>
                          <a:tab pos="485775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/	pero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81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906">
                <a:tc>
                  <a:txBody>
                    <a:bodyPr/>
                    <a:lstStyle/>
                    <a:p>
                      <a:pPr marL="296545" indent="-265430">
                        <a:lnSpc>
                          <a:spcPct val="100000"/>
                        </a:lnSpc>
                        <a:spcBef>
                          <a:spcPts val="240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Currencies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$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0480" marB="0"/>
                </a:tc>
                <a:tc gridSpan="2"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420370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Y	L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04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€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554">
                <a:tc>
                  <a:txBody>
                    <a:bodyPr/>
                    <a:lstStyle/>
                    <a:p>
                      <a:pPr marL="296545" indent="-265430">
                        <a:lnSpc>
                          <a:spcPts val="1835"/>
                        </a:lnSpc>
                        <a:spcBef>
                          <a:spcPts val="120"/>
                        </a:spcBef>
                        <a:buClr>
                          <a:srgbClr val="F07E09"/>
                        </a:buClr>
                        <a:buSzPct val="81250"/>
                        <a:buFont typeface="Arial"/>
                        <a:buChar char="●"/>
                        <a:tabLst>
                          <a:tab pos="296545" algn="l"/>
                          <a:tab pos="297180" algn="l"/>
                        </a:tabLst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Periodic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table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835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Fe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 gridSpan="2">
                  <a:txBody>
                    <a:bodyPr/>
                    <a:lstStyle/>
                    <a:p>
                      <a:pPr marL="253365">
                        <a:lnSpc>
                          <a:spcPts val="1835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Na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35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Po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835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Ag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835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CO2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835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CO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835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NO2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835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H3SO4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82269" y="5423086"/>
            <a:ext cx="607822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Where </a:t>
            </a: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to </a:t>
            </a: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find</a:t>
            </a:r>
            <a:r>
              <a:rPr sz="3600" b="1" spc="-70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symbols?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70801"/>
            <a:ext cx="7868284" cy="31489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395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Skills</a:t>
            </a:r>
            <a:endParaRPr sz="24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44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10" dirty="0">
                <a:latin typeface="Verdana"/>
                <a:cs typeface="Verdana"/>
              </a:rPr>
              <a:t>Fluency</a:t>
            </a:r>
            <a:endParaRPr sz="20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44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10" dirty="0">
                <a:latin typeface="Verdana"/>
                <a:cs typeface="Verdana"/>
              </a:rPr>
              <a:t>Natural intonation</a:t>
            </a:r>
            <a:endParaRPr sz="20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10" dirty="0">
                <a:latin typeface="Verdana"/>
                <a:cs typeface="Verdana"/>
              </a:rPr>
              <a:t>Engaging </a:t>
            </a:r>
            <a:r>
              <a:rPr sz="2000" spc="-5" dirty="0">
                <a:latin typeface="Verdana"/>
                <a:cs typeface="Verdana"/>
              </a:rPr>
              <a:t>your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audience</a:t>
            </a:r>
            <a:endParaRPr sz="20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10" dirty="0">
                <a:latin typeface="Verdana"/>
                <a:cs typeface="Verdana"/>
              </a:rPr>
              <a:t>Using </a:t>
            </a:r>
            <a:r>
              <a:rPr sz="2000" spc="-5" dirty="0">
                <a:latin typeface="Verdana"/>
                <a:cs typeface="Verdana"/>
              </a:rPr>
              <a:t>your </a:t>
            </a:r>
            <a:r>
              <a:rPr sz="2000" spc="-10" dirty="0">
                <a:latin typeface="Verdana"/>
                <a:cs typeface="Verdana"/>
              </a:rPr>
              <a:t>notes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correctly</a:t>
            </a:r>
            <a:endParaRPr sz="20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SzPct val="79166"/>
              <a:buFont typeface="Arial"/>
              <a:buChar char="●"/>
              <a:tabLst>
                <a:tab pos="277495" algn="l"/>
                <a:tab pos="278130" algn="l"/>
              </a:tabLst>
            </a:pPr>
            <a:r>
              <a:rPr sz="2400" dirty="0">
                <a:latin typeface="Verdana"/>
                <a:cs typeface="Verdana"/>
              </a:rPr>
              <a:t>“Read” might be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misleading</a:t>
            </a:r>
            <a:endParaRPr sz="2400">
              <a:latin typeface="Verdana"/>
              <a:cs typeface="Verdana"/>
            </a:endParaRPr>
          </a:p>
          <a:p>
            <a:pPr marL="560070" marR="5080" lvl="1" indent="-20066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10" dirty="0">
                <a:latin typeface="Verdana"/>
                <a:cs typeface="Verdana"/>
              </a:rPr>
              <a:t>Interpreters </a:t>
            </a:r>
            <a:r>
              <a:rPr sz="2000" spc="-5" dirty="0">
                <a:latin typeface="Verdana"/>
                <a:cs typeface="Verdana"/>
              </a:rPr>
              <a:t>do not read their </a:t>
            </a:r>
            <a:r>
              <a:rPr sz="2000" spc="-10" dirty="0">
                <a:latin typeface="Verdana"/>
                <a:cs typeface="Verdana"/>
              </a:rPr>
              <a:t>notes </a:t>
            </a:r>
            <a:r>
              <a:rPr sz="2000" spc="-5" dirty="0">
                <a:latin typeface="Verdana"/>
                <a:cs typeface="Verdana"/>
              </a:rPr>
              <a:t>in the </a:t>
            </a:r>
            <a:r>
              <a:rPr sz="2000" spc="-10" dirty="0">
                <a:latin typeface="Verdana"/>
                <a:cs typeface="Verdana"/>
              </a:rPr>
              <a:t>usual sense of  </a:t>
            </a:r>
            <a:r>
              <a:rPr sz="2000" spc="-5" dirty="0">
                <a:latin typeface="Verdana"/>
                <a:cs typeface="Verdana"/>
              </a:rPr>
              <a:t>the</a:t>
            </a:r>
            <a:r>
              <a:rPr sz="2000" spc="-10" dirty="0">
                <a:latin typeface="Verdana"/>
                <a:cs typeface="Verdana"/>
              </a:rPr>
              <a:t> word.</a:t>
            </a:r>
            <a:endParaRPr sz="2000">
              <a:latin typeface="Verdana"/>
              <a:cs typeface="Verdana"/>
            </a:endParaRPr>
          </a:p>
          <a:p>
            <a:pPr marL="560070" lvl="1" indent="-200660">
              <a:lnSpc>
                <a:spcPct val="100000"/>
              </a:lnSpc>
              <a:spcBef>
                <a:spcPts val="250"/>
              </a:spcBef>
              <a:buClr>
                <a:srgbClr val="F07E09"/>
              </a:buClr>
              <a:buChar char="◦"/>
              <a:tabLst>
                <a:tab pos="560705" algn="l"/>
              </a:tabLst>
            </a:pPr>
            <a:r>
              <a:rPr sz="2000" spc="-10" dirty="0">
                <a:latin typeface="Verdana"/>
                <a:cs typeface="Verdana"/>
              </a:rPr>
              <a:t>You’re constantly </a:t>
            </a:r>
            <a:r>
              <a:rPr sz="2000" spc="-5" dirty="0">
                <a:latin typeface="Verdana"/>
                <a:cs typeface="Verdana"/>
              </a:rPr>
              <a:t>reading ahead of your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notes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605282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Reproduction/</a:t>
            </a:r>
            <a:r>
              <a:rPr sz="3600" b="1" spc="-3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Delivery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572" y="575109"/>
            <a:ext cx="5966460" cy="32454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360"/>
              </a:spcBef>
              <a:buClr>
                <a:srgbClr val="F07E09"/>
              </a:buClr>
              <a:buChar char="◦"/>
              <a:tabLst>
                <a:tab pos="213360" algn="l"/>
              </a:tabLst>
            </a:pPr>
            <a:r>
              <a:rPr sz="2400" spc="-5" dirty="0">
                <a:latin typeface="Verdana"/>
                <a:cs typeface="Verdana"/>
              </a:rPr>
              <a:t>Good </a:t>
            </a:r>
            <a:r>
              <a:rPr sz="2400" dirty="0">
                <a:latin typeface="Verdana"/>
                <a:cs typeface="Verdana"/>
              </a:rPr>
              <a:t>speakers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vary</a:t>
            </a:r>
            <a:endParaRPr sz="2400">
              <a:latin typeface="Verdana"/>
              <a:cs typeface="Verdana"/>
            </a:endParaRPr>
          </a:p>
          <a:p>
            <a:pPr marL="450215" lvl="1" indent="-182245">
              <a:lnSpc>
                <a:spcPct val="100000"/>
              </a:lnSpc>
              <a:spcBef>
                <a:spcPts val="240"/>
              </a:spcBef>
              <a:buClr>
                <a:srgbClr val="ED3742"/>
              </a:buClr>
              <a:buFont typeface="Arial"/>
              <a:buChar char="•"/>
              <a:tabLst>
                <a:tab pos="450850" algn="l"/>
              </a:tabLst>
            </a:pPr>
            <a:r>
              <a:rPr sz="2200" spc="-5" dirty="0">
                <a:latin typeface="Verdana"/>
                <a:cs typeface="Verdana"/>
              </a:rPr>
              <a:t>Volume</a:t>
            </a:r>
            <a:endParaRPr sz="2200">
              <a:latin typeface="Verdana"/>
              <a:cs typeface="Verdana"/>
            </a:endParaRPr>
          </a:p>
          <a:p>
            <a:pPr marL="450215" lvl="1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450850" algn="l"/>
              </a:tabLst>
            </a:pPr>
            <a:r>
              <a:rPr sz="2200" dirty="0">
                <a:latin typeface="Verdana"/>
                <a:cs typeface="Verdana"/>
              </a:rPr>
              <a:t>Speed</a:t>
            </a:r>
            <a:endParaRPr sz="2200">
              <a:latin typeface="Verdana"/>
              <a:cs typeface="Verdana"/>
            </a:endParaRPr>
          </a:p>
          <a:p>
            <a:pPr marL="450215" lvl="1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450850" algn="l"/>
              </a:tabLst>
            </a:pPr>
            <a:r>
              <a:rPr sz="2200" spc="-5" dirty="0">
                <a:latin typeface="Verdana"/>
                <a:cs typeface="Verdana"/>
              </a:rPr>
              <a:t>Tone of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delivery</a:t>
            </a:r>
            <a:endParaRPr sz="2200">
              <a:latin typeface="Verdana"/>
              <a:cs typeface="Verdana"/>
            </a:endParaRPr>
          </a:p>
          <a:p>
            <a:pPr marL="212725" indent="-20066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213360" algn="l"/>
              </a:tabLst>
            </a:pPr>
            <a:r>
              <a:rPr sz="2400" dirty="0">
                <a:latin typeface="Verdana"/>
                <a:cs typeface="Verdana"/>
              </a:rPr>
              <a:t>Interpreters will want to do the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same</a:t>
            </a:r>
            <a:endParaRPr sz="2400">
              <a:latin typeface="Verdana"/>
              <a:cs typeface="Verdana"/>
            </a:endParaRPr>
          </a:p>
          <a:p>
            <a:pPr marL="450215" lvl="1" indent="-182245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Font typeface="Arial"/>
              <a:buChar char="•"/>
              <a:tabLst>
                <a:tab pos="450850" algn="l"/>
              </a:tabLst>
            </a:pPr>
            <a:r>
              <a:rPr sz="2200" dirty="0">
                <a:latin typeface="Verdana"/>
                <a:cs typeface="Verdana"/>
              </a:rPr>
              <a:t>Based on</a:t>
            </a:r>
            <a:endParaRPr sz="2200">
              <a:latin typeface="Verdana"/>
              <a:cs typeface="Verdana"/>
            </a:endParaRPr>
          </a:p>
          <a:p>
            <a:pPr marL="688975" lvl="2" indent="-183515">
              <a:lnSpc>
                <a:spcPct val="100000"/>
              </a:lnSpc>
              <a:spcBef>
                <a:spcPts val="219"/>
              </a:spcBef>
              <a:buClr>
                <a:srgbClr val="ED3742"/>
              </a:buClr>
              <a:buSzPct val="110526"/>
              <a:buChar char="◦"/>
              <a:tabLst>
                <a:tab pos="689610" algn="l"/>
              </a:tabLst>
            </a:pPr>
            <a:r>
              <a:rPr sz="1900" dirty="0">
                <a:latin typeface="Verdana"/>
                <a:cs typeface="Verdana"/>
              </a:rPr>
              <a:t>What </a:t>
            </a:r>
            <a:r>
              <a:rPr sz="1900" spc="-5" dirty="0">
                <a:latin typeface="Verdana"/>
                <a:cs typeface="Verdana"/>
              </a:rPr>
              <a:t>the speaker</a:t>
            </a:r>
            <a:r>
              <a:rPr sz="1900" spc="-2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said</a:t>
            </a:r>
            <a:endParaRPr sz="1900">
              <a:latin typeface="Verdana"/>
              <a:cs typeface="Verdana"/>
            </a:endParaRPr>
          </a:p>
          <a:p>
            <a:pPr marL="688975" lvl="2" indent="-183515">
              <a:lnSpc>
                <a:spcPct val="100000"/>
              </a:lnSpc>
              <a:spcBef>
                <a:spcPts val="220"/>
              </a:spcBef>
              <a:buClr>
                <a:srgbClr val="ED3742"/>
              </a:buClr>
              <a:buSzPct val="110526"/>
              <a:buChar char="◦"/>
              <a:tabLst>
                <a:tab pos="689610" algn="l"/>
              </a:tabLst>
            </a:pPr>
            <a:r>
              <a:rPr sz="1900" spc="-5" dirty="0">
                <a:latin typeface="Verdana"/>
                <a:cs typeface="Verdana"/>
              </a:rPr>
              <a:t>Memory</a:t>
            </a:r>
            <a:endParaRPr sz="1900">
              <a:latin typeface="Verdana"/>
              <a:cs typeface="Verdana"/>
            </a:endParaRPr>
          </a:p>
          <a:p>
            <a:pPr marL="688975" lvl="2" indent="-183515">
              <a:lnSpc>
                <a:spcPct val="100000"/>
              </a:lnSpc>
              <a:spcBef>
                <a:spcPts val="220"/>
              </a:spcBef>
              <a:buClr>
                <a:srgbClr val="ED3742"/>
              </a:buClr>
              <a:buSzPct val="110526"/>
              <a:buChar char="◦"/>
              <a:tabLst>
                <a:tab pos="689610" algn="l"/>
              </a:tabLst>
            </a:pPr>
            <a:r>
              <a:rPr sz="1900" spc="-5" dirty="0">
                <a:latin typeface="Verdana"/>
                <a:cs typeface="Verdana"/>
              </a:rPr>
              <a:t>Notes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taken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6052820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Reproduction/</a:t>
            </a:r>
            <a:r>
              <a:rPr sz="3600" b="1" spc="-35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Delivery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73278"/>
            <a:ext cx="7859395" cy="39063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77495" marR="5080" indent="-265430">
              <a:lnSpc>
                <a:spcPts val="3020"/>
              </a:lnSpc>
              <a:spcBef>
                <a:spcPts val="484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But, </a:t>
            </a:r>
            <a:r>
              <a:rPr sz="2800" spc="-5" dirty="0">
                <a:latin typeface="Verdana"/>
                <a:cs typeface="Verdana"/>
              </a:rPr>
              <a:t>long consecutive interpreting with  </a:t>
            </a:r>
            <a:r>
              <a:rPr sz="2800" dirty="0">
                <a:latin typeface="Verdana"/>
                <a:cs typeface="Verdana"/>
              </a:rPr>
              <a:t>note-taking may not </a:t>
            </a:r>
            <a:r>
              <a:rPr sz="2800" spc="-5" dirty="0">
                <a:latin typeface="Verdana"/>
                <a:cs typeface="Verdana"/>
              </a:rPr>
              <a:t>be the best </a:t>
            </a:r>
            <a:r>
              <a:rPr sz="2800" dirty="0">
                <a:latin typeface="Verdana"/>
                <a:cs typeface="Verdana"/>
              </a:rPr>
              <a:t>model all  </a:t>
            </a:r>
            <a:r>
              <a:rPr sz="2800" spc="-5" dirty="0">
                <a:latin typeface="Verdana"/>
                <a:cs typeface="Verdana"/>
              </a:rPr>
              <a:t>the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time</a:t>
            </a:r>
            <a:endParaRPr sz="2800" dirty="0">
              <a:latin typeface="Verdana"/>
              <a:cs typeface="Verdana"/>
            </a:endParaRPr>
          </a:p>
          <a:p>
            <a:pPr marL="560705" marR="316230" lvl="1" indent="-200660">
              <a:lnSpc>
                <a:spcPts val="2580"/>
              </a:lnSpc>
              <a:spcBef>
                <a:spcPts val="250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the distance between the original speech and  the interpreted rendition is too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long</a:t>
            </a:r>
          </a:p>
          <a:p>
            <a:pPr marL="798195" marR="197485" lvl="2" indent="-182245">
              <a:lnSpc>
                <a:spcPts val="238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paralinguistic </a:t>
            </a:r>
            <a:r>
              <a:rPr sz="2200" dirty="0">
                <a:latin typeface="Verdana"/>
                <a:cs typeface="Verdana"/>
              </a:rPr>
              <a:t>elements </a:t>
            </a:r>
            <a:r>
              <a:rPr sz="2200" spc="-5" dirty="0">
                <a:latin typeface="Verdana"/>
                <a:cs typeface="Verdana"/>
              </a:rPr>
              <a:t>(nonverbal  communication, intonation, </a:t>
            </a:r>
            <a:r>
              <a:rPr sz="2200" dirty="0">
                <a:latin typeface="Verdana"/>
                <a:cs typeface="Verdana"/>
              </a:rPr>
              <a:t>emotional </a:t>
            </a:r>
            <a:r>
              <a:rPr sz="2200" spc="-5" dirty="0">
                <a:latin typeface="Verdana"/>
                <a:cs typeface="Verdana"/>
              </a:rPr>
              <a:t>outbursts,  </a:t>
            </a:r>
            <a:r>
              <a:rPr sz="2200" dirty="0">
                <a:latin typeface="Verdana"/>
                <a:cs typeface="Verdana"/>
              </a:rPr>
              <a:t>etc) are</a:t>
            </a:r>
            <a:r>
              <a:rPr sz="2200" spc="-5" dirty="0">
                <a:latin typeface="Verdana"/>
                <a:cs typeface="Verdana"/>
              </a:rPr>
              <a:t> lost.</a:t>
            </a:r>
            <a:endParaRPr sz="2200" dirty="0">
              <a:latin typeface="Verdana"/>
              <a:cs typeface="Verdana"/>
            </a:endParaRPr>
          </a:p>
          <a:p>
            <a:pPr marL="560705" marR="317500" lvl="1" indent="-200660">
              <a:lnSpc>
                <a:spcPct val="89900"/>
              </a:lnSpc>
              <a:spcBef>
                <a:spcPts val="200"/>
              </a:spcBef>
              <a:buClr>
                <a:srgbClr val="F07E09"/>
              </a:buClr>
              <a:buChar char="◦"/>
              <a:tabLst>
                <a:tab pos="561340" algn="l"/>
              </a:tabLst>
            </a:pPr>
            <a:r>
              <a:rPr sz="2400" dirty="0">
                <a:latin typeface="Verdana"/>
                <a:cs typeface="Verdana"/>
              </a:rPr>
              <a:t>Maybe </a:t>
            </a:r>
            <a:r>
              <a:rPr sz="2400" spc="-5" dirty="0">
                <a:latin typeface="Verdana"/>
                <a:cs typeface="Verdana"/>
              </a:rPr>
              <a:t>in </a:t>
            </a:r>
            <a:r>
              <a:rPr sz="2400" dirty="0">
                <a:latin typeface="Verdana"/>
                <a:cs typeface="Verdana"/>
              </a:rPr>
              <a:t>these emotionally charged settings,  the simultaneous mode would be the best  </a:t>
            </a:r>
            <a:r>
              <a:rPr sz="2400" dirty="0" smtClean="0">
                <a:latin typeface="Verdana"/>
                <a:cs typeface="Verdana"/>
              </a:rPr>
              <a:t>format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335851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Not</a:t>
            </a: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e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-taking?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607567"/>
            <a:ext cx="7842884" cy="307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279400" indent="-265430">
              <a:lnSpc>
                <a:spcPct val="100000"/>
              </a:lnSpc>
              <a:spcBef>
                <a:spcPts val="1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spc="-5" dirty="0">
                <a:latin typeface="Verdana"/>
                <a:cs typeface="Verdana"/>
              </a:rPr>
              <a:t>Rozan, </a:t>
            </a:r>
            <a:r>
              <a:rPr sz="2800" dirty="0">
                <a:latin typeface="Verdana"/>
                <a:cs typeface="Verdana"/>
              </a:rPr>
              <a:t>Jean-François. </a:t>
            </a:r>
            <a:r>
              <a:rPr sz="2800" i="1" spc="-5" dirty="0">
                <a:latin typeface="Verdana"/>
                <a:cs typeface="Verdana"/>
              </a:rPr>
              <a:t>Note-taking in  Consecutive Interpreting</a:t>
            </a:r>
            <a:r>
              <a:rPr sz="2800" spc="-5" dirty="0">
                <a:latin typeface="Verdana"/>
                <a:cs typeface="Verdana"/>
              </a:rPr>
              <a:t>. Trans. </a:t>
            </a:r>
            <a:r>
              <a:rPr sz="2800" dirty="0">
                <a:latin typeface="Verdana"/>
                <a:cs typeface="Verdana"/>
              </a:rPr>
              <a:t>Andrew  </a:t>
            </a:r>
            <a:r>
              <a:rPr sz="2800" spc="-5" dirty="0">
                <a:latin typeface="Verdana"/>
                <a:cs typeface="Verdana"/>
              </a:rPr>
              <a:t>Gillies. Tertium. Poland,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2004.</a:t>
            </a:r>
            <a:endParaRPr sz="2800">
              <a:latin typeface="Verdana"/>
              <a:cs typeface="Verdana"/>
            </a:endParaRPr>
          </a:p>
          <a:p>
            <a:pPr marL="277495" marR="5080" indent="-265430">
              <a:lnSpc>
                <a:spcPct val="100000"/>
              </a:lnSpc>
              <a:spcBef>
                <a:spcPts val="26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spc="-5" dirty="0">
                <a:latin typeface="Verdana"/>
                <a:cs typeface="Verdana"/>
              </a:rPr>
              <a:t>Gillies, Andrew. </a:t>
            </a:r>
            <a:r>
              <a:rPr sz="2800" i="1" spc="-5" dirty="0">
                <a:latin typeface="Verdana"/>
                <a:cs typeface="Verdana"/>
              </a:rPr>
              <a:t>Note-Taking </a:t>
            </a:r>
            <a:r>
              <a:rPr sz="2800" i="1" dirty="0">
                <a:latin typeface="Verdana"/>
                <a:cs typeface="Verdana"/>
              </a:rPr>
              <a:t>for  </a:t>
            </a:r>
            <a:r>
              <a:rPr sz="2800" i="1" spc="-5" dirty="0">
                <a:latin typeface="Verdana"/>
                <a:cs typeface="Verdana"/>
              </a:rPr>
              <a:t>Consecutive Interpreting: </a:t>
            </a:r>
            <a:r>
              <a:rPr sz="2800" i="1" dirty="0">
                <a:latin typeface="Verdana"/>
                <a:cs typeface="Verdana"/>
              </a:rPr>
              <a:t>A Short </a:t>
            </a:r>
            <a:r>
              <a:rPr sz="2800" i="1" spc="-5" dirty="0">
                <a:latin typeface="Verdana"/>
                <a:cs typeface="Verdana"/>
              </a:rPr>
              <a:t>Course</a:t>
            </a:r>
            <a:r>
              <a:rPr sz="2800" spc="-5" dirty="0">
                <a:latin typeface="Verdana"/>
                <a:cs typeface="Verdana"/>
              </a:rPr>
              <a:t>.  St. Jerome.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2005</a:t>
            </a:r>
            <a:endParaRPr sz="28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u="heavy" spc="-5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Verdana"/>
                <a:cs typeface="Verdana"/>
                <a:hlinkClick r:id="rId2"/>
              </a:rPr>
              <a:t>http://interpreters.free.fr/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287972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References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534" y="4999847"/>
            <a:ext cx="6480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8E3E"/>
                </a:solidFill>
                <a:latin typeface="Verdana"/>
                <a:cs typeface="Verdana"/>
              </a:rPr>
              <a:t>Jean-François Rozan</a:t>
            </a:r>
            <a:r>
              <a:rPr sz="3200" b="1" spc="-20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8E3E"/>
                </a:solidFill>
                <a:latin typeface="Verdana"/>
                <a:cs typeface="Verdana"/>
              </a:rPr>
              <a:t>(1956)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572" y="567230"/>
            <a:ext cx="7345045" cy="28473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420"/>
              </a:spcBef>
              <a:buClr>
                <a:srgbClr val="F07E09"/>
              </a:buClr>
              <a:buChar char="◦"/>
              <a:tabLst>
                <a:tab pos="213360" algn="l"/>
              </a:tabLst>
            </a:pPr>
            <a:r>
              <a:rPr sz="2800" dirty="0">
                <a:latin typeface="Verdana"/>
                <a:cs typeface="Verdana"/>
              </a:rPr>
              <a:t>7</a:t>
            </a:r>
            <a:r>
              <a:rPr sz="2800" spc="-5" dirty="0">
                <a:latin typeface="Verdana"/>
                <a:cs typeface="Verdana"/>
              </a:rPr>
              <a:t> principles</a:t>
            </a:r>
            <a:endParaRPr sz="2800">
              <a:latin typeface="Verdana"/>
              <a:cs typeface="Verdana"/>
            </a:endParaRPr>
          </a:p>
          <a:p>
            <a:pPr marL="450215" lvl="1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450850" algn="l"/>
              </a:tabLst>
            </a:pPr>
            <a:r>
              <a:rPr sz="2200" spc="-5" dirty="0">
                <a:latin typeface="Verdana"/>
                <a:cs typeface="Verdana"/>
              </a:rPr>
              <a:t>Noting the idea, </a:t>
            </a:r>
            <a:r>
              <a:rPr sz="2200" dirty="0">
                <a:latin typeface="Verdana"/>
                <a:cs typeface="Verdana"/>
              </a:rPr>
              <a:t>not </a:t>
            </a:r>
            <a:r>
              <a:rPr sz="2200" spc="-5" dirty="0">
                <a:latin typeface="Verdana"/>
                <a:cs typeface="Verdana"/>
              </a:rPr>
              <a:t>the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word</a:t>
            </a:r>
            <a:endParaRPr sz="2200">
              <a:latin typeface="Verdana"/>
              <a:cs typeface="Verdana"/>
            </a:endParaRPr>
          </a:p>
          <a:p>
            <a:pPr marL="450215" lvl="1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450850" algn="l"/>
              </a:tabLst>
            </a:pPr>
            <a:r>
              <a:rPr sz="2200" dirty="0">
                <a:latin typeface="Verdana"/>
                <a:cs typeface="Verdana"/>
              </a:rPr>
              <a:t>Abbreviation</a:t>
            </a:r>
            <a:endParaRPr sz="2200">
              <a:latin typeface="Verdana"/>
              <a:cs typeface="Verdana"/>
            </a:endParaRPr>
          </a:p>
          <a:p>
            <a:pPr marL="944244" marR="5080" lvl="2" indent="-182245">
              <a:lnSpc>
                <a:spcPct val="100000"/>
              </a:lnSpc>
              <a:spcBef>
                <a:spcPts val="245"/>
              </a:spcBef>
              <a:buClr>
                <a:srgbClr val="4A85BF"/>
              </a:buClr>
              <a:buFont typeface="Arial"/>
              <a:buChar char="•"/>
              <a:tabLst>
                <a:tab pos="944880" algn="l"/>
              </a:tabLst>
            </a:pPr>
            <a:r>
              <a:rPr sz="1800" dirty="0">
                <a:latin typeface="Verdana"/>
                <a:cs typeface="Verdana"/>
              </a:rPr>
              <a:t>Unless a </a:t>
            </a:r>
            <a:r>
              <a:rPr sz="1800" spc="-5" dirty="0">
                <a:latin typeface="Verdana"/>
                <a:cs typeface="Verdana"/>
              </a:rPr>
              <a:t>word is </a:t>
            </a:r>
            <a:r>
              <a:rPr sz="1800" dirty="0">
                <a:latin typeface="Verdana"/>
                <a:cs typeface="Verdana"/>
              </a:rPr>
              <a:t>short (4-5 </a:t>
            </a:r>
            <a:r>
              <a:rPr sz="1800" spc="-5" dirty="0">
                <a:latin typeface="Verdana"/>
                <a:cs typeface="Verdana"/>
              </a:rPr>
              <a:t>letters), interpreters </a:t>
            </a:r>
            <a:r>
              <a:rPr sz="1800" dirty="0">
                <a:latin typeface="Verdana"/>
                <a:cs typeface="Verdana"/>
              </a:rPr>
              <a:t>should  use an unambiguous abbreviated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form</a:t>
            </a:r>
            <a:endParaRPr sz="1800">
              <a:latin typeface="Verdana"/>
              <a:cs typeface="Verdana"/>
            </a:endParaRPr>
          </a:p>
          <a:p>
            <a:pPr marL="450215" lvl="1" indent="-182245">
              <a:lnSpc>
                <a:spcPct val="100000"/>
              </a:lnSpc>
              <a:spcBef>
                <a:spcPts val="254"/>
              </a:spcBef>
              <a:buClr>
                <a:srgbClr val="ED3742"/>
              </a:buClr>
              <a:buFont typeface="Arial"/>
              <a:buChar char="•"/>
              <a:tabLst>
                <a:tab pos="450850" algn="l"/>
              </a:tabLst>
            </a:pPr>
            <a:r>
              <a:rPr sz="2200" spc="-5" dirty="0">
                <a:latin typeface="Verdana"/>
                <a:cs typeface="Verdana"/>
              </a:rPr>
              <a:t>Links</a:t>
            </a:r>
            <a:endParaRPr sz="2200">
              <a:latin typeface="Verdana"/>
              <a:cs typeface="Verdana"/>
            </a:endParaRPr>
          </a:p>
          <a:p>
            <a:pPr marL="450215" lvl="1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450850" algn="l"/>
              </a:tabLst>
            </a:pPr>
            <a:r>
              <a:rPr sz="2200" spc="-5" dirty="0">
                <a:latin typeface="Verdana"/>
                <a:cs typeface="Verdana"/>
              </a:rPr>
              <a:t>Negation</a:t>
            </a:r>
            <a:endParaRPr sz="2200">
              <a:latin typeface="Verdana"/>
              <a:cs typeface="Verdana"/>
            </a:endParaRPr>
          </a:p>
          <a:p>
            <a:pPr marL="944244" lvl="2" indent="-182880">
              <a:lnSpc>
                <a:spcPct val="100000"/>
              </a:lnSpc>
              <a:spcBef>
                <a:spcPts val="245"/>
              </a:spcBef>
              <a:buClr>
                <a:srgbClr val="4A85BF"/>
              </a:buClr>
              <a:buFont typeface="Arial"/>
              <a:buChar char="•"/>
              <a:tabLst>
                <a:tab pos="944880" algn="l"/>
              </a:tabLst>
            </a:pPr>
            <a:r>
              <a:rPr sz="1800" dirty="0">
                <a:latin typeface="Verdana"/>
                <a:cs typeface="Verdana"/>
              </a:rPr>
              <a:t>OK =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agree;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6603" y="3394710"/>
            <a:ext cx="4285997" cy="143436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88340" indent="-182880">
              <a:lnSpc>
                <a:spcPct val="100000"/>
              </a:lnSpc>
              <a:spcBef>
                <a:spcPts val="305"/>
              </a:spcBef>
              <a:buClr>
                <a:srgbClr val="4A85BF"/>
              </a:buClr>
              <a:buFont typeface="Arial"/>
              <a:buChar char="•"/>
              <a:tabLst>
                <a:tab pos="688975" algn="l"/>
              </a:tabLst>
            </a:pPr>
            <a:r>
              <a:rPr sz="1800" dirty="0">
                <a:latin typeface="Verdana"/>
                <a:cs typeface="Verdana"/>
              </a:rPr>
              <a:t>then “disagree”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=</a:t>
            </a:r>
          </a:p>
          <a:p>
            <a:pPr marL="194310" indent="-182245">
              <a:lnSpc>
                <a:spcPct val="100000"/>
              </a:lnSpc>
              <a:spcBef>
                <a:spcPts val="254"/>
              </a:spcBef>
              <a:buClr>
                <a:srgbClr val="ED3742"/>
              </a:buClr>
              <a:buFont typeface="Arial"/>
              <a:buChar char="•"/>
              <a:tabLst>
                <a:tab pos="194945" algn="l"/>
              </a:tabLst>
            </a:pPr>
            <a:r>
              <a:rPr sz="2200" spc="-5" dirty="0">
                <a:latin typeface="Verdana"/>
                <a:cs typeface="Verdana"/>
              </a:rPr>
              <a:t>Emphasis</a:t>
            </a:r>
            <a:endParaRPr sz="2200" dirty="0">
              <a:latin typeface="Verdana"/>
              <a:cs typeface="Verdana"/>
            </a:endParaRPr>
          </a:p>
          <a:p>
            <a:pPr marL="194310" indent="-182245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Font typeface="Arial"/>
              <a:buChar char="•"/>
              <a:tabLst>
                <a:tab pos="194945" algn="l"/>
              </a:tabLst>
            </a:pPr>
            <a:r>
              <a:rPr sz="2200" spc="-5" dirty="0" smtClean="0">
                <a:latin typeface="Verdana"/>
                <a:cs typeface="Verdana"/>
              </a:rPr>
              <a:t>Verticality</a:t>
            </a:r>
            <a:r>
              <a:rPr lang="en-ID" sz="2200" spc="-5" dirty="0" smtClean="0">
                <a:latin typeface="Verdana"/>
                <a:cs typeface="Verdana"/>
              </a:rPr>
              <a:t> – top to bottom</a:t>
            </a:r>
            <a:endParaRPr sz="2200" dirty="0">
              <a:latin typeface="Verdana"/>
              <a:cs typeface="Verdana"/>
            </a:endParaRPr>
          </a:p>
          <a:p>
            <a:pPr marL="194310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194945" algn="l"/>
              </a:tabLst>
            </a:pPr>
            <a:r>
              <a:rPr sz="2200" spc="-5" dirty="0">
                <a:latin typeface="Verdana"/>
                <a:cs typeface="Verdana"/>
              </a:rPr>
              <a:t>Shift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3581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92778" y="3431540"/>
            <a:ext cx="3175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5" dirty="0">
                <a:latin typeface="Verdana"/>
                <a:cs typeface="Verdana"/>
              </a:rPr>
              <a:t>OK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269" y="5425541"/>
            <a:ext cx="1510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Notes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7954" y="838199"/>
            <a:ext cx="1922145" cy="1778000"/>
          </a:xfrm>
          <a:custGeom>
            <a:avLst/>
            <a:gdLst/>
            <a:ahLst/>
            <a:cxnLst/>
            <a:rect l="l" t="t" r="r" b="b"/>
            <a:pathLst>
              <a:path w="1922145" h="1778000">
                <a:moveTo>
                  <a:pt x="234696" y="0"/>
                </a:moveTo>
                <a:lnTo>
                  <a:pt x="84582" y="68580"/>
                </a:lnTo>
                <a:lnTo>
                  <a:pt x="78320" y="73164"/>
                </a:lnTo>
                <a:lnTo>
                  <a:pt x="74574" y="79540"/>
                </a:lnTo>
                <a:lnTo>
                  <a:pt x="73533" y="86906"/>
                </a:lnTo>
                <a:lnTo>
                  <a:pt x="75438" y="94488"/>
                </a:lnTo>
                <a:lnTo>
                  <a:pt x="79578" y="100418"/>
                </a:lnTo>
                <a:lnTo>
                  <a:pt x="85725" y="104203"/>
                </a:lnTo>
                <a:lnTo>
                  <a:pt x="93002" y="105422"/>
                </a:lnTo>
                <a:lnTo>
                  <a:pt x="100584" y="103632"/>
                </a:lnTo>
                <a:lnTo>
                  <a:pt x="156197" y="78295"/>
                </a:lnTo>
                <a:lnTo>
                  <a:pt x="0" y="300228"/>
                </a:lnTo>
                <a:lnTo>
                  <a:pt x="31242" y="322326"/>
                </a:lnTo>
                <a:lnTo>
                  <a:pt x="187413" y="100431"/>
                </a:lnTo>
                <a:lnTo>
                  <a:pt x="182118" y="161544"/>
                </a:lnTo>
                <a:lnTo>
                  <a:pt x="183032" y="168833"/>
                </a:lnTo>
                <a:lnTo>
                  <a:pt x="186588" y="175260"/>
                </a:lnTo>
                <a:lnTo>
                  <a:pt x="192290" y="179984"/>
                </a:lnTo>
                <a:lnTo>
                  <a:pt x="199644" y="182118"/>
                </a:lnTo>
                <a:lnTo>
                  <a:pt x="207251" y="181203"/>
                </a:lnTo>
                <a:lnTo>
                  <a:pt x="213639" y="177647"/>
                </a:lnTo>
                <a:lnTo>
                  <a:pt x="218173" y="171945"/>
                </a:lnTo>
                <a:lnTo>
                  <a:pt x="220218" y="164592"/>
                </a:lnTo>
                <a:lnTo>
                  <a:pt x="228600" y="69303"/>
                </a:lnTo>
                <a:lnTo>
                  <a:pt x="234696" y="0"/>
                </a:lnTo>
                <a:close/>
              </a:path>
              <a:path w="1922145" h="1778000">
                <a:moveTo>
                  <a:pt x="1921764" y="1456182"/>
                </a:moveTo>
                <a:lnTo>
                  <a:pt x="1771650" y="1524000"/>
                </a:lnTo>
                <a:lnTo>
                  <a:pt x="1765719" y="1528572"/>
                </a:lnTo>
                <a:lnTo>
                  <a:pt x="1761934" y="1534858"/>
                </a:lnTo>
                <a:lnTo>
                  <a:pt x="1760715" y="1542008"/>
                </a:lnTo>
                <a:lnTo>
                  <a:pt x="1762506" y="1549146"/>
                </a:lnTo>
                <a:lnTo>
                  <a:pt x="1766646" y="1555419"/>
                </a:lnTo>
                <a:lnTo>
                  <a:pt x="1772793" y="1559242"/>
                </a:lnTo>
                <a:lnTo>
                  <a:pt x="1780070" y="1560512"/>
                </a:lnTo>
                <a:lnTo>
                  <a:pt x="1787652" y="1559052"/>
                </a:lnTo>
                <a:lnTo>
                  <a:pt x="1843659" y="1533537"/>
                </a:lnTo>
                <a:lnTo>
                  <a:pt x="1686306" y="1755648"/>
                </a:lnTo>
                <a:lnTo>
                  <a:pt x="1716786" y="1777746"/>
                </a:lnTo>
                <a:lnTo>
                  <a:pt x="1874862" y="1555457"/>
                </a:lnTo>
                <a:lnTo>
                  <a:pt x="1869186" y="1616964"/>
                </a:lnTo>
                <a:lnTo>
                  <a:pt x="1870100" y="1624584"/>
                </a:lnTo>
                <a:lnTo>
                  <a:pt x="1873656" y="1630972"/>
                </a:lnTo>
                <a:lnTo>
                  <a:pt x="1879358" y="1635506"/>
                </a:lnTo>
                <a:lnTo>
                  <a:pt x="1886712" y="1637538"/>
                </a:lnTo>
                <a:lnTo>
                  <a:pt x="1894319" y="1636623"/>
                </a:lnTo>
                <a:lnTo>
                  <a:pt x="1900707" y="1633067"/>
                </a:lnTo>
                <a:lnTo>
                  <a:pt x="1905241" y="1627365"/>
                </a:lnTo>
                <a:lnTo>
                  <a:pt x="1907286" y="1620012"/>
                </a:lnTo>
                <a:lnTo>
                  <a:pt x="1915668" y="1525168"/>
                </a:lnTo>
                <a:lnTo>
                  <a:pt x="1921764" y="1456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9901" y="839978"/>
            <a:ext cx="7600315" cy="3973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Verdana"/>
                <a:cs typeface="Verdana"/>
              </a:rPr>
              <a:t>54,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prices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1193165" algn="l"/>
              </a:tabLst>
            </a:pPr>
            <a:r>
              <a:rPr sz="1800" spc="-20" dirty="0">
                <a:latin typeface="Verdana"/>
                <a:cs typeface="Verdana"/>
              </a:rPr>
              <a:t>but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r>
              <a:rPr sz="1800" spc="-5" dirty="0">
                <a:latin typeface="Verdana"/>
                <a:cs typeface="Verdana"/>
              </a:rPr>
              <a:t>no </a:t>
            </a:r>
            <a:r>
              <a:rPr sz="1800" spc="-45" dirty="0">
                <a:latin typeface="Verdana"/>
                <a:cs typeface="Verdana"/>
              </a:rPr>
              <a:t>=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income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Verdana"/>
              <a:cs typeface="Verdana"/>
            </a:endParaRPr>
          </a:p>
          <a:p>
            <a:pPr marL="1137920">
              <a:lnSpc>
                <a:spcPct val="100000"/>
              </a:lnSpc>
              <a:tabLst>
                <a:tab pos="2145665" algn="l"/>
              </a:tabLst>
            </a:pPr>
            <a:r>
              <a:rPr sz="1800" spc="60" dirty="0">
                <a:latin typeface="Verdana"/>
                <a:cs typeface="Verdana"/>
              </a:rPr>
              <a:t>so</a:t>
            </a:r>
            <a:r>
              <a:rPr sz="1800" u="sng" spc="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	</a:t>
            </a:r>
            <a:r>
              <a:rPr sz="1800" dirty="0">
                <a:latin typeface="Verdana"/>
                <a:cs typeface="Verdana"/>
              </a:rPr>
              <a:t>pop</a:t>
            </a:r>
            <a:r>
              <a:rPr sz="1800" baseline="23148" dirty="0">
                <a:latin typeface="Verdana"/>
                <a:cs typeface="Verdana"/>
              </a:rPr>
              <a:t>on</a:t>
            </a:r>
            <a:endParaRPr sz="1800" baseline="23148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Verdana"/>
              <a:cs typeface="Verdana"/>
            </a:endParaRPr>
          </a:p>
          <a:p>
            <a:pPr marL="3848100" marR="177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“Over the course </a:t>
            </a:r>
            <a:r>
              <a:rPr sz="2400" spc="-5" dirty="0">
                <a:latin typeface="Arial"/>
                <a:cs typeface="Arial"/>
              </a:rPr>
              <a:t>of 1954,  prices </a:t>
            </a:r>
            <a:r>
              <a:rPr sz="2400" dirty="0">
                <a:latin typeface="Arial"/>
                <a:cs typeface="Arial"/>
              </a:rPr>
              <a:t>rose, </a:t>
            </a:r>
            <a:r>
              <a:rPr sz="2400" spc="-5" dirty="0">
                <a:latin typeface="Arial"/>
                <a:cs typeface="Arial"/>
              </a:rPr>
              <a:t>although not </a:t>
            </a:r>
            <a:r>
              <a:rPr sz="2400" dirty="0">
                <a:latin typeface="Arial"/>
                <a:cs typeface="Arial"/>
              </a:rPr>
              <a:t>to  the same </a:t>
            </a:r>
            <a:r>
              <a:rPr sz="2400" spc="-5" dirty="0">
                <a:latin typeface="Arial"/>
                <a:cs typeface="Arial"/>
              </a:rPr>
              <a:t>extent as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income,  </a:t>
            </a:r>
            <a:r>
              <a:rPr sz="2400" dirty="0">
                <a:latin typeface="Arial"/>
                <a:cs typeface="Arial"/>
              </a:rPr>
              <a:t>thus the </a:t>
            </a:r>
            <a:r>
              <a:rPr sz="2400" spc="-5" dirty="0">
                <a:latin typeface="Arial"/>
                <a:cs typeface="Arial"/>
              </a:rPr>
              <a:t>population’s net  </a:t>
            </a:r>
            <a:r>
              <a:rPr sz="2400" dirty="0">
                <a:latin typeface="Arial"/>
                <a:cs typeface="Arial"/>
              </a:rPr>
              <a:t>income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increased.”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534" y="569669"/>
            <a:ext cx="7546340" cy="49434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68300" indent="-266065">
              <a:lnSpc>
                <a:spcPct val="100000"/>
              </a:lnSpc>
              <a:spcBef>
                <a:spcPts val="40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368935" algn="l"/>
              </a:tabLst>
            </a:pPr>
            <a:r>
              <a:rPr sz="2800" dirty="0">
                <a:latin typeface="Verdana"/>
                <a:cs typeface="Verdana"/>
              </a:rPr>
              <a:t>Macro</a:t>
            </a:r>
            <a:endParaRPr sz="2800">
              <a:latin typeface="Verdana"/>
              <a:cs typeface="Verdana"/>
            </a:endParaRPr>
          </a:p>
          <a:p>
            <a:pPr marL="650875" lvl="1" indent="-201295">
              <a:lnSpc>
                <a:spcPct val="100000"/>
              </a:lnSpc>
              <a:spcBef>
                <a:spcPts val="254"/>
              </a:spcBef>
              <a:buClr>
                <a:srgbClr val="F07E09"/>
              </a:buClr>
              <a:buChar char="◦"/>
              <a:tabLst>
                <a:tab pos="651510" algn="l"/>
              </a:tabLst>
            </a:pPr>
            <a:r>
              <a:rPr sz="2400" dirty="0">
                <a:latin typeface="Verdana"/>
                <a:cs typeface="Verdana"/>
              </a:rPr>
              <a:t>Looking at the bigger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picture</a:t>
            </a:r>
            <a:endParaRPr sz="2400">
              <a:latin typeface="Verdana"/>
              <a:cs typeface="Verdana"/>
            </a:endParaRPr>
          </a:p>
          <a:p>
            <a:pPr marL="651510" marR="20320" lvl="1" indent="-20066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Char char="◦"/>
              <a:tabLst>
                <a:tab pos="652145" algn="l"/>
              </a:tabLst>
            </a:pPr>
            <a:r>
              <a:rPr sz="2400" dirty="0">
                <a:latin typeface="Verdana"/>
                <a:cs typeface="Verdana"/>
              </a:rPr>
              <a:t>Structure, framework, the way the speech </a:t>
            </a:r>
            <a:r>
              <a:rPr sz="2400" spc="-5" dirty="0">
                <a:latin typeface="Verdana"/>
                <a:cs typeface="Verdana"/>
              </a:rPr>
              <a:t>is  </a:t>
            </a:r>
            <a:r>
              <a:rPr sz="2400" dirty="0">
                <a:latin typeface="Verdana"/>
                <a:cs typeface="Verdana"/>
              </a:rPr>
              <a:t>built</a:t>
            </a:r>
            <a:r>
              <a:rPr sz="2400" spc="5" dirty="0">
                <a:latin typeface="Verdana"/>
                <a:cs typeface="Verdana"/>
              </a:rPr>
              <a:t> up</a:t>
            </a:r>
            <a:endParaRPr sz="2400">
              <a:latin typeface="Verdana"/>
              <a:cs typeface="Verdana"/>
            </a:endParaRPr>
          </a:p>
          <a:p>
            <a:pPr marL="368300" indent="-266065">
              <a:lnSpc>
                <a:spcPct val="100000"/>
              </a:lnSpc>
              <a:spcBef>
                <a:spcPts val="235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368935" algn="l"/>
              </a:tabLst>
            </a:pPr>
            <a:r>
              <a:rPr sz="2800" spc="-5" dirty="0">
                <a:latin typeface="Verdana"/>
                <a:cs typeface="Verdana"/>
              </a:rPr>
              <a:t>Micro-level</a:t>
            </a:r>
            <a:endParaRPr sz="2800">
              <a:latin typeface="Verdana"/>
              <a:cs typeface="Verdana"/>
            </a:endParaRPr>
          </a:p>
          <a:p>
            <a:pPr marL="888365" indent="-182245">
              <a:lnSpc>
                <a:spcPct val="100000"/>
              </a:lnSpc>
              <a:spcBef>
                <a:spcPts val="254"/>
              </a:spcBef>
              <a:buClr>
                <a:srgbClr val="ED3742"/>
              </a:buClr>
              <a:buFont typeface="Arial"/>
              <a:buChar char="•"/>
              <a:tabLst>
                <a:tab pos="889000" algn="l"/>
              </a:tabLst>
            </a:pPr>
            <a:r>
              <a:rPr sz="2200" dirty="0">
                <a:latin typeface="Verdana"/>
                <a:cs typeface="Verdana"/>
              </a:rPr>
              <a:t>Words,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expressions</a:t>
            </a:r>
            <a:endParaRPr sz="2200">
              <a:latin typeface="Verdana"/>
              <a:cs typeface="Verdana"/>
            </a:endParaRPr>
          </a:p>
          <a:p>
            <a:pPr marL="368300" indent="-266065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368935" algn="l"/>
              </a:tabLst>
            </a:pPr>
            <a:r>
              <a:rPr sz="2800" spc="-5" dirty="0">
                <a:latin typeface="Verdana"/>
                <a:cs typeface="Verdana"/>
              </a:rPr>
              <a:t>Note-taking </a:t>
            </a:r>
            <a:r>
              <a:rPr sz="2800" dirty="0">
                <a:latin typeface="Verdana"/>
                <a:cs typeface="Verdana"/>
              </a:rPr>
              <a:t>for consecutive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interpreting</a:t>
            </a:r>
            <a:endParaRPr sz="2800">
              <a:latin typeface="Verdana"/>
              <a:cs typeface="Verdana"/>
            </a:endParaRPr>
          </a:p>
          <a:p>
            <a:pPr marL="888365" lvl="1" indent="-182245">
              <a:lnSpc>
                <a:spcPct val="100000"/>
              </a:lnSpc>
              <a:spcBef>
                <a:spcPts val="259"/>
              </a:spcBef>
              <a:buClr>
                <a:srgbClr val="ED3742"/>
              </a:buClr>
              <a:buFont typeface="Arial"/>
              <a:buChar char="•"/>
              <a:tabLst>
                <a:tab pos="889000" algn="l"/>
              </a:tabLst>
            </a:pPr>
            <a:r>
              <a:rPr sz="2200" dirty="0">
                <a:latin typeface="Verdana"/>
                <a:cs typeface="Verdana"/>
              </a:rPr>
              <a:t>Skeleton </a:t>
            </a:r>
            <a:r>
              <a:rPr sz="2200" spc="-5" dirty="0">
                <a:latin typeface="Verdana"/>
                <a:cs typeface="Verdana"/>
              </a:rPr>
              <a:t>structure of the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speech.</a:t>
            </a:r>
            <a:endParaRPr sz="2200">
              <a:latin typeface="Verdana"/>
              <a:cs typeface="Verdana"/>
            </a:endParaRPr>
          </a:p>
          <a:p>
            <a:pPr marL="888365" marR="432434" lvl="1" indent="-182245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Font typeface="Arial"/>
              <a:buChar char="•"/>
              <a:tabLst>
                <a:tab pos="889000" algn="l"/>
              </a:tabLst>
            </a:pPr>
            <a:r>
              <a:rPr sz="2200" dirty="0">
                <a:latin typeface="Verdana"/>
                <a:cs typeface="Verdana"/>
              </a:rPr>
              <a:t>Visual representation </a:t>
            </a:r>
            <a:r>
              <a:rPr sz="2200" spc="-5" dirty="0">
                <a:latin typeface="Verdana"/>
                <a:cs typeface="Verdana"/>
              </a:rPr>
              <a:t>of your </a:t>
            </a:r>
            <a:r>
              <a:rPr sz="2200" dirty="0">
                <a:latin typeface="Verdana"/>
                <a:cs typeface="Verdana"/>
              </a:rPr>
              <a:t>analysis </a:t>
            </a:r>
            <a:r>
              <a:rPr sz="2200" spc="-5" dirty="0">
                <a:latin typeface="Verdana"/>
                <a:cs typeface="Verdana"/>
              </a:rPr>
              <a:t>of the  </a:t>
            </a:r>
            <a:r>
              <a:rPr sz="2200" dirty="0">
                <a:latin typeface="Verdana"/>
                <a:cs typeface="Verdana"/>
              </a:rPr>
              <a:t>source</a:t>
            </a:r>
            <a:r>
              <a:rPr sz="2200" spc="-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speech.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8E3E"/>
                </a:solidFill>
                <a:latin typeface="Verdana"/>
                <a:cs typeface="Verdana"/>
              </a:rPr>
              <a:t>Andrew Gillies</a:t>
            </a:r>
            <a:r>
              <a:rPr sz="3200" b="1" dirty="0">
                <a:solidFill>
                  <a:srgbClr val="FF8E3E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8E3E"/>
                </a:solidFill>
                <a:latin typeface="Verdana"/>
                <a:cs typeface="Verdana"/>
              </a:rPr>
              <a:t>(2005)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7772400" cy="403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"/>
              </a:spcBef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>
              <a:spcBef>
                <a:spcPts val="46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Measuring</a:t>
            </a:r>
            <a:r>
              <a:rPr lang="en-US" sz="28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demand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treatment of substance use disorders is vital for monitoring changes in the pattern of drug use in the community and in planning a responsive treatment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system.</a:t>
            </a:r>
          </a:p>
          <a:p>
            <a:pPr>
              <a:spcBef>
                <a:spcPts val="4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88900" marR="223520">
              <a:spcBef>
                <a:spcPts val="5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This survey has been developed in the framework of the UNODC-WHO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Programme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on Drug Dependence Treatment and Care.</a:t>
            </a:r>
            <a:r>
              <a:rPr lang="en-US" sz="2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09600"/>
            <a:ext cx="511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 smtClean="0"/>
              <a:t>Exercise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132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67230"/>
            <a:ext cx="7820659" cy="409447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420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dirty="0">
                <a:latin typeface="Verdana"/>
                <a:cs typeface="Verdana"/>
              </a:rPr>
              <a:t>Different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tasks</a:t>
            </a:r>
            <a:endParaRPr sz="2800">
              <a:latin typeface="Verdana"/>
              <a:cs typeface="Verdana"/>
            </a:endParaRPr>
          </a:p>
          <a:p>
            <a:pPr marL="798195" marR="361315" lvl="1" indent="-18224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Phase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</a:t>
            </a:r>
            <a:r>
              <a:rPr sz="2200" spc="-5" dirty="0">
                <a:latin typeface="Verdana"/>
                <a:cs typeface="Verdana"/>
              </a:rPr>
              <a:t>: listening </a:t>
            </a:r>
            <a:r>
              <a:rPr sz="2200" dirty="0">
                <a:latin typeface="Verdana"/>
                <a:cs typeface="Verdana"/>
              </a:rPr>
              <a:t>and analysis, </a:t>
            </a:r>
            <a:r>
              <a:rPr sz="2200" spc="-5" dirty="0">
                <a:latin typeface="Verdana"/>
                <a:cs typeface="Verdana"/>
              </a:rPr>
              <a:t>note-taking,  short-term </a:t>
            </a:r>
            <a:r>
              <a:rPr sz="2200" dirty="0">
                <a:latin typeface="Verdana"/>
                <a:cs typeface="Verdana"/>
              </a:rPr>
              <a:t>memory </a:t>
            </a:r>
            <a:r>
              <a:rPr sz="2200" spc="-5" dirty="0">
                <a:latin typeface="Verdana"/>
                <a:cs typeface="Verdana"/>
              </a:rPr>
              <a:t>operations, coordination of  these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tasks</a:t>
            </a:r>
            <a:endParaRPr sz="2200">
              <a:latin typeface="Verdana"/>
              <a:cs typeface="Verdana"/>
            </a:endParaRPr>
          </a:p>
          <a:p>
            <a:pPr marL="798195" lvl="1" indent="-182880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Phase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</a:t>
            </a:r>
            <a:r>
              <a:rPr sz="2200" spc="-5" dirty="0">
                <a:latin typeface="Verdana"/>
                <a:cs typeface="Verdana"/>
              </a:rPr>
              <a:t>: </a:t>
            </a:r>
            <a:r>
              <a:rPr sz="2200" dirty="0">
                <a:latin typeface="Verdana"/>
                <a:cs typeface="Verdana"/>
              </a:rPr>
              <a:t>note-reading, remembering,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production</a:t>
            </a:r>
            <a:endParaRPr sz="2200">
              <a:latin typeface="Verdana"/>
              <a:cs typeface="Verdana"/>
            </a:endParaRPr>
          </a:p>
          <a:p>
            <a:pPr marL="277495" indent="-265430">
              <a:lnSpc>
                <a:spcPct val="100000"/>
              </a:lnSpc>
              <a:spcBef>
                <a:spcPts val="245"/>
              </a:spcBef>
              <a:buClr>
                <a:srgbClr val="F07E09"/>
              </a:buClr>
              <a:buSzPct val="78571"/>
              <a:buFont typeface="Arial"/>
              <a:buChar char="●"/>
              <a:tabLst>
                <a:tab pos="278130" algn="l"/>
              </a:tabLst>
            </a:pPr>
            <a:r>
              <a:rPr sz="2800" spc="-5" dirty="0">
                <a:latin typeface="Verdana"/>
                <a:cs typeface="Verdana"/>
              </a:rPr>
              <a:t>Difficulties:</a:t>
            </a:r>
            <a:endParaRPr sz="2800">
              <a:latin typeface="Verdana"/>
              <a:cs typeface="Verdana"/>
            </a:endParaRPr>
          </a:p>
          <a:p>
            <a:pPr marL="798195" marR="512445" lvl="1" indent="-182245">
              <a:lnSpc>
                <a:spcPct val="100000"/>
              </a:lnSpc>
              <a:spcBef>
                <a:spcPts val="254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If you’re thinking too </a:t>
            </a:r>
            <a:r>
              <a:rPr sz="2200" spc="-10" dirty="0">
                <a:latin typeface="Verdana"/>
                <a:cs typeface="Verdana"/>
              </a:rPr>
              <a:t>much </a:t>
            </a:r>
            <a:r>
              <a:rPr sz="2200" dirty="0">
                <a:latin typeface="Verdana"/>
                <a:cs typeface="Verdana"/>
              </a:rPr>
              <a:t>about </a:t>
            </a:r>
            <a:r>
              <a:rPr sz="2200" spc="-5" dirty="0">
                <a:latin typeface="Verdana"/>
                <a:cs typeface="Verdana"/>
              </a:rPr>
              <a:t>how to note  something, you will listen less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well.</a:t>
            </a:r>
            <a:endParaRPr sz="2200">
              <a:latin typeface="Verdana"/>
              <a:cs typeface="Verdana"/>
            </a:endParaRPr>
          </a:p>
          <a:p>
            <a:pPr marL="798195" marR="5080" lvl="1" indent="-182245">
              <a:lnSpc>
                <a:spcPct val="100000"/>
              </a:lnSpc>
              <a:spcBef>
                <a:spcPts val="245"/>
              </a:spcBef>
              <a:buClr>
                <a:srgbClr val="ED3742"/>
              </a:buClr>
              <a:buFont typeface="Arial"/>
              <a:buChar char="•"/>
              <a:tabLst>
                <a:tab pos="798830" algn="l"/>
              </a:tabLst>
            </a:pPr>
            <a:r>
              <a:rPr sz="2200" spc="-5" dirty="0">
                <a:latin typeface="Verdana"/>
                <a:cs typeface="Verdana"/>
              </a:rPr>
              <a:t>If </a:t>
            </a:r>
            <a:r>
              <a:rPr sz="2200" dirty="0">
                <a:latin typeface="Verdana"/>
                <a:cs typeface="Verdana"/>
              </a:rPr>
              <a:t>your notes are unclear </a:t>
            </a:r>
            <a:r>
              <a:rPr sz="2200" spc="-5" dirty="0">
                <a:latin typeface="Verdana"/>
                <a:cs typeface="Verdana"/>
              </a:rPr>
              <a:t>or illegible </a:t>
            </a:r>
            <a:r>
              <a:rPr sz="2200" dirty="0">
                <a:latin typeface="Verdana"/>
                <a:cs typeface="Verdana"/>
              </a:rPr>
              <a:t>your  </a:t>
            </a:r>
            <a:r>
              <a:rPr sz="2200" spc="-5" dirty="0">
                <a:latin typeface="Verdana"/>
                <a:cs typeface="Verdana"/>
              </a:rPr>
              <a:t>production will suffer because </a:t>
            </a:r>
            <a:r>
              <a:rPr sz="2200" dirty="0">
                <a:latin typeface="Verdana"/>
                <a:cs typeface="Verdana"/>
              </a:rPr>
              <a:t>you’ll </a:t>
            </a:r>
            <a:r>
              <a:rPr sz="2200" spc="-5" dirty="0">
                <a:latin typeface="Verdana"/>
                <a:cs typeface="Verdana"/>
              </a:rPr>
              <a:t>put too </a:t>
            </a:r>
            <a:r>
              <a:rPr sz="2200" dirty="0">
                <a:latin typeface="Verdana"/>
                <a:cs typeface="Verdana"/>
              </a:rPr>
              <a:t>much  </a:t>
            </a:r>
            <a:r>
              <a:rPr sz="2200" spc="-5" dirty="0">
                <a:latin typeface="Verdana"/>
                <a:cs typeface="Verdana"/>
              </a:rPr>
              <a:t>effort into reading</a:t>
            </a:r>
            <a:r>
              <a:rPr sz="2200" spc="-1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them.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5423086"/>
            <a:ext cx="3076575" cy="581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dirty="0">
                <a:solidFill>
                  <a:srgbClr val="FF8E3E"/>
                </a:solidFill>
                <a:latin typeface="Verdana"/>
                <a:cs typeface="Verdana"/>
              </a:rPr>
              <a:t>Not</a:t>
            </a:r>
            <a:r>
              <a:rPr sz="3600" b="1" spc="-5" dirty="0">
                <a:solidFill>
                  <a:srgbClr val="FF8E3E"/>
                </a:solidFill>
                <a:latin typeface="Verdana"/>
                <a:cs typeface="Verdana"/>
              </a:rPr>
              <a:t>e</a:t>
            </a:r>
            <a:r>
              <a:rPr sz="3600" b="1" spc="-10" dirty="0">
                <a:solidFill>
                  <a:srgbClr val="FF8E3E"/>
                </a:solidFill>
                <a:latin typeface="Verdana"/>
                <a:cs typeface="Verdana"/>
              </a:rPr>
              <a:t>-taking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167</TotalTime>
  <Words>1510</Words>
  <Application>Microsoft Office PowerPoint</Application>
  <PresentationFormat>On-screen Show (4:3)</PresentationFormat>
  <Paragraphs>270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AoyagiKouzanFontT</vt:lpstr>
      <vt:lpstr>Arial</vt:lpstr>
      <vt:lpstr>Corbel</vt:lpstr>
      <vt:lpstr>Palladio Uralic</vt:lpstr>
      <vt:lpstr>Schoolbook Uralic</vt:lpstr>
      <vt:lpstr>Times New Roman</vt:lpstr>
      <vt:lpstr>Trebuchet MS</vt:lpstr>
      <vt:lpstr>Verdana</vt:lpstr>
      <vt:lpstr>Wingdings</vt:lpstr>
      <vt:lpstr>Banded</vt:lpstr>
      <vt:lpstr>Note-Taking for  Consecutive Interpreting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Note-Taking for Consecutive Interpreting</dc:title>
  <dc:creator>Cris Mazzei</dc:creator>
  <cp:lastModifiedBy>Diba Artsiyanti</cp:lastModifiedBy>
  <cp:revision>5</cp:revision>
  <dcterms:created xsi:type="dcterms:W3CDTF">2020-03-26T11:01:36Z</dcterms:created>
  <dcterms:modified xsi:type="dcterms:W3CDTF">2020-03-27T02:43:08Z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2011-02-25T00:00:00Z</vt:filetime>
  </property>
  <property fmtid="{D5CDD505-2E9C-101B-9397-08002B2CF9AE}" pid="3" name="Creator">
    <vt:lpwstr>Acrobat PDFMaker 8.1 for PowerPoint</vt:lpwstr>
  </property>
  <property fmtid="{D5CDD505-2E9C-101B-9397-08002B2CF9AE}" pid="4" name="LastSaved">
    <vt:filetime>2020-03-26T00:00:00Z</vt:filetime>
  </property>
</Properties>
</file>