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FD90675E-4850-48D0-9A5E-0DF21945D2F9}" type="datetimeFigureOut">
              <a:rPr lang="en-US" smtClean="0"/>
              <a:t>3/23/2020</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18C5CD26-490E-4ED3-85C2-7C26EAAED010}"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90675E-4850-48D0-9A5E-0DF21945D2F9}"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5CD26-490E-4ED3-85C2-7C26EAAED01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90675E-4850-48D0-9A5E-0DF21945D2F9}"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5CD26-490E-4ED3-85C2-7C26EAAED01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90675E-4850-48D0-9A5E-0DF21945D2F9}"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5CD26-490E-4ED3-85C2-7C26EAAED01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90675E-4850-48D0-9A5E-0DF21945D2F9}"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5CD26-490E-4ED3-85C2-7C26EAAED01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D90675E-4850-48D0-9A5E-0DF21945D2F9}" type="datetimeFigureOut">
              <a:rPr lang="en-US" smtClean="0"/>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C5CD26-490E-4ED3-85C2-7C26EAAED010}"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D90675E-4850-48D0-9A5E-0DF21945D2F9}" type="datetimeFigureOut">
              <a:rPr lang="en-US" smtClean="0"/>
              <a:t>3/23/2020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C5CD26-490E-4ED3-85C2-7C26EAAED01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90675E-4850-48D0-9A5E-0DF21945D2F9}" type="datetimeFigureOut">
              <a:rPr lang="en-US" smtClean="0"/>
              <a:t>3/23/2020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C5CD26-490E-4ED3-85C2-7C26EAAED01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90675E-4850-48D0-9A5E-0DF21945D2F9}" type="datetimeFigureOut">
              <a:rPr lang="en-US" smtClean="0"/>
              <a:t>3/23/2020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C5CD26-490E-4ED3-85C2-7C26EAAED01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D90675E-4850-48D0-9A5E-0DF21945D2F9}" type="datetimeFigureOut">
              <a:rPr lang="en-US" smtClean="0"/>
              <a:t>3/23/2020</a:t>
            </a:fld>
            <a:endParaRPr lang="en-US"/>
          </a:p>
        </p:txBody>
      </p:sp>
      <p:sp>
        <p:nvSpPr>
          <p:cNvPr id="7" name="Slide Number Placeholder 6"/>
          <p:cNvSpPr>
            <a:spLocks noGrp="1"/>
          </p:cNvSpPr>
          <p:nvPr>
            <p:ph type="sldNum" sz="quarter" idx="12"/>
          </p:nvPr>
        </p:nvSpPr>
        <p:spPr/>
        <p:txBody>
          <a:bodyPr/>
          <a:lstStyle/>
          <a:p>
            <a:fld id="{18C5CD26-490E-4ED3-85C2-7C26EAAED010}"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90675E-4850-48D0-9A5E-0DF21945D2F9}" type="datetimeFigureOut">
              <a:rPr lang="en-US" smtClean="0"/>
              <a:t>3/23/2020</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18C5CD26-490E-4ED3-85C2-7C26EAAED01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D90675E-4850-48D0-9A5E-0DF21945D2F9}" type="datetimeFigureOut">
              <a:rPr lang="en-US" smtClean="0"/>
              <a:t>3/23/2020</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18C5CD26-490E-4ED3-85C2-7C26EAAED01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365" y="2708476"/>
            <a:ext cx="3295019" cy="1224580"/>
          </a:xfrm>
        </p:spPr>
        <p:txBody>
          <a:bodyPr/>
          <a:lstStyle/>
          <a:p>
            <a:r>
              <a:rPr lang="en-US" dirty="0" err="1" smtClean="0"/>
              <a:t>Manajemen</a:t>
            </a:r>
            <a:r>
              <a:rPr lang="en-US" dirty="0" smtClean="0"/>
              <a:t> </a:t>
            </a:r>
            <a:r>
              <a:rPr lang="en-US" dirty="0" err="1" smtClean="0"/>
              <a:t>Perkreditan</a:t>
            </a:r>
            <a:endParaRPr lang="en-US" dirty="0"/>
          </a:p>
        </p:txBody>
      </p:sp>
      <p:sp>
        <p:nvSpPr>
          <p:cNvPr id="3" name="Subtitle 2"/>
          <p:cNvSpPr>
            <a:spLocks noGrp="1"/>
          </p:cNvSpPr>
          <p:nvPr>
            <p:ph type="subTitle" idx="1"/>
          </p:nvPr>
        </p:nvSpPr>
        <p:spPr/>
        <p:txBody>
          <a:bodyPr/>
          <a:lstStyle/>
          <a:p>
            <a:r>
              <a:rPr lang="en-US" dirty="0" err="1" smtClean="0"/>
              <a:t>Pertemuan</a:t>
            </a:r>
            <a:r>
              <a:rPr lang="en-US" dirty="0" smtClean="0"/>
              <a:t> - 3</a:t>
            </a:r>
            <a:endParaRPr lang="en-US" dirty="0"/>
          </a:p>
        </p:txBody>
      </p:sp>
    </p:spTree>
    <p:extLst>
      <p:ext uri="{BB962C8B-B14F-4D97-AF65-F5344CB8AC3E}">
        <p14:creationId xmlns:p14="http://schemas.microsoft.com/office/powerpoint/2010/main" val="1258188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6672"/>
            <a:ext cx="8208912" cy="7109639"/>
          </a:xfrm>
          <a:prstGeom prst="rect">
            <a:avLst/>
          </a:prstGeom>
        </p:spPr>
        <p:txBody>
          <a:bodyPr wrap="square">
            <a:spAutoFit/>
          </a:bodyPr>
          <a:lstStyle/>
          <a:p>
            <a:r>
              <a:rPr lang="id-ID" altLang="id-ID" i="1" dirty="0" smtClean="0"/>
              <a:t>2. Kredit Profesi</a:t>
            </a:r>
          </a:p>
          <a:p>
            <a:endParaRPr lang="id-ID" altLang="id-ID" i="1" dirty="0" smtClean="0"/>
          </a:p>
          <a:p>
            <a:r>
              <a:rPr lang="id-ID" altLang="id-ID" i="1" dirty="0" smtClean="0"/>
              <a:t>3. Kredit untuk Pengembangan Tenaga Kerja Indonesia</a:t>
            </a:r>
          </a:p>
          <a:p>
            <a:endParaRPr lang="id-ID" altLang="id-ID" i="1" dirty="0" smtClean="0"/>
          </a:p>
          <a:p>
            <a:r>
              <a:rPr lang="id-ID" altLang="id-ID" sz="2000" b="1" dirty="0"/>
              <a:t> </a:t>
            </a:r>
            <a:r>
              <a:rPr lang="id-ID" altLang="id-ID" sz="2000" b="1" dirty="0" smtClean="0"/>
              <a:t>   i. Kredit Ekspor</a:t>
            </a:r>
          </a:p>
          <a:p>
            <a:endParaRPr lang="id-ID" altLang="id-ID" sz="2000" b="1" dirty="0"/>
          </a:p>
          <a:p>
            <a:r>
              <a:rPr lang="id-ID" altLang="id-ID" sz="2000" b="1" dirty="0" smtClean="0"/>
              <a:t>       </a:t>
            </a:r>
            <a:r>
              <a:rPr lang="id-ID" altLang="id-ID" dirty="0" smtClean="0"/>
              <a:t>Jenis komoditi yang dibiayai dengan kredit ekspor dapat dibedakan dalam bentuk barang primer dan barang bukan primer menurut keputusan Menteri Perdagangan dan Gubernur Bank Sentral.</a:t>
            </a:r>
          </a:p>
          <a:p>
            <a:endParaRPr lang="id-ID" altLang="id-ID" sz="2000" b="1" dirty="0"/>
          </a:p>
          <a:p>
            <a:r>
              <a:rPr lang="id-ID" altLang="id-ID" sz="2000" b="1" dirty="0" smtClean="0"/>
              <a:t>   </a:t>
            </a:r>
            <a:r>
              <a:rPr lang="id-ID" altLang="id-ID" sz="2000" b="1" dirty="0" smtClean="0"/>
              <a:t>j. </a:t>
            </a:r>
            <a:r>
              <a:rPr lang="id-ID" altLang="id-ID" sz="2000" b="1" dirty="0" smtClean="0"/>
              <a:t>Overdraft </a:t>
            </a:r>
            <a:r>
              <a:rPr lang="id-ID" altLang="id-ID" sz="2000" b="1" dirty="0" smtClean="0"/>
              <a:t>Facility</a:t>
            </a:r>
          </a:p>
          <a:p>
            <a:endParaRPr lang="id-ID" altLang="id-ID" sz="2000" b="1" dirty="0"/>
          </a:p>
          <a:p>
            <a:r>
              <a:rPr lang="id-ID" altLang="id-ID" sz="2000" b="1" dirty="0" smtClean="0"/>
              <a:t>       </a:t>
            </a:r>
            <a:r>
              <a:rPr lang="id-ID" altLang="id-ID" dirty="0" smtClean="0"/>
              <a:t>Jenis kredit ini terjadi sebagai akibat pemberian fasilitas overdraft terhadap para pemegang rekening baik giro / debitur dari suatu bank, karena suatu transaksi yang melebihi kelonggaran tariknya.</a:t>
            </a:r>
          </a:p>
          <a:p>
            <a:endParaRPr lang="id-ID" altLang="id-ID" dirty="0"/>
          </a:p>
          <a:p>
            <a:r>
              <a:rPr lang="id-ID" altLang="id-ID" dirty="0" smtClean="0"/>
              <a:t>  </a:t>
            </a:r>
            <a:r>
              <a:rPr lang="id-ID" altLang="id-ID" sz="2000" b="1" dirty="0" smtClean="0"/>
              <a:t>k. Syndication Loan</a:t>
            </a:r>
          </a:p>
          <a:p>
            <a:endParaRPr lang="id-ID" altLang="id-ID" sz="2000" b="1" dirty="0"/>
          </a:p>
          <a:p>
            <a:r>
              <a:rPr lang="id-ID" altLang="id-ID" sz="2000" b="1" dirty="0" smtClean="0"/>
              <a:t>      </a:t>
            </a:r>
            <a:r>
              <a:rPr lang="id-ID" altLang="id-ID" dirty="0" smtClean="0"/>
              <a:t>Untuk membiayai proyek-proyek yang jumlahnya sangat besar biasanya ditemph dengan pembentukan sindikasi dari para penyedia dana yang lebih luas dari Kredit Konsorsium.</a:t>
            </a:r>
            <a:endParaRPr lang="id-ID" altLang="id-ID" dirty="0" smtClean="0"/>
          </a:p>
          <a:p>
            <a:r>
              <a:rPr lang="id-ID" altLang="id-ID" sz="2000" b="1" dirty="0"/>
              <a:t> </a:t>
            </a:r>
            <a:r>
              <a:rPr lang="id-ID" altLang="id-ID" sz="2000" b="1" dirty="0" smtClean="0"/>
              <a:t>       </a:t>
            </a:r>
          </a:p>
          <a:p>
            <a:r>
              <a:rPr lang="id-ID" altLang="id-ID" sz="2000" b="1" dirty="0"/>
              <a:t> </a:t>
            </a:r>
            <a:r>
              <a:rPr lang="id-ID" altLang="id-ID" sz="2000" b="1" dirty="0" smtClean="0"/>
              <a:t>      </a:t>
            </a:r>
            <a:endParaRPr lang="id-ID" altLang="id-ID" sz="2000" b="1" dirty="0"/>
          </a:p>
          <a:p>
            <a:endParaRPr lang="en-US" altLang="id-ID" dirty="0" smtClean="0"/>
          </a:p>
        </p:txBody>
      </p:sp>
    </p:spTree>
    <p:extLst>
      <p:ext uri="{BB962C8B-B14F-4D97-AF65-F5344CB8AC3E}">
        <p14:creationId xmlns:p14="http://schemas.microsoft.com/office/powerpoint/2010/main" val="29655504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6672"/>
            <a:ext cx="8208912" cy="6001643"/>
          </a:xfrm>
          <a:prstGeom prst="rect">
            <a:avLst/>
          </a:prstGeom>
        </p:spPr>
        <p:txBody>
          <a:bodyPr wrap="square">
            <a:spAutoFit/>
          </a:bodyPr>
          <a:lstStyle/>
          <a:p>
            <a:r>
              <a:rPr lang="id-ID" altLang="id-ID" dirty="0" smtClean="0"/>
              <a:t>Di antara bank-bank penyedia dana tersebut terdapat pembagian tugas yang lebih luas dibandingkan dalam konsorsium karena para anggota sindikasi inipun biasanya juga lebih banyak. Beberapa bentuk pembagian tugas tersebut sebagai berikut :</a:t>
            </a:r>
          </a:p>
          <a:p>
            <a:endParaRPr lang="id-ID" altLang="id-ID" dirty="0"/>
          </a:p>
          <a:p>
            <a:pPr marL="285750" indent="-285750">
              <a:buFontTx/>
              <a:buChar char="-"/>
            </a:pPr>
            <a:r>
              <a:rPr lang="id-ID" altLang="id-ID" i="1" dirty="0" smtClean="0"/>
              <a:t>Management Group  </a:t>
            </a:r>
            <a:r>
              <a:rPr lang="id-ID" altLang="id-ID" sz="2000" b="1" i="1" dirty="0" smtClean="0"/>
              <a:t> </a:t>
            </a:r>
          </a:p>
          <a:p>
            <a:r>
              <a:rPr lang="id-ID" altLang="id-ID" sz="2000" b="1" i="1" dirty="0"/>
              <a:t> </a:t>
            </a:r>
            <a:r>
              <a:rPr lang="id-ID" altLang="id-ID" sz="2000" b="1" i="1" dirty="0" smtClean="0"/>
              <a:t>   </a:t>
            </a:r>
            <a:r>
              <a:rPr lang="id-ID" altLang="id-ID" dirty="0" smtClean="0"/>
              <a:t>Yaitu bank/lembaga keuangan baik sendiri maupun bersama bank </a:t>
            </a:r>
            <a:r>
              <a:rPr lang="id-ID" altLang="id-ID" sz="1600" dirty="0" smtClean="0"/>
              <a:t> </a:t>
            </a:r>
            <a:r>
              <a:rPr lang="id-ID" altLang="id-ID" sz="2000" b="1" i="1" dirty="0" smtClean="0"/>
              <a:t>    </a:t>
            </a:r>
            <a:endParaRPr lang="id-ID" altLang="id-ID" sz="2000" b="1" i="1" dirty="0" smtClean="0"/>
          </a:p>
          <a:p>
            <a:r>
              <a:rPr lang="id-ID" altLang="id-ID" sz="2000" b="1" dirty="0"/>
              <a:t> </a:t>
            </a:r>
            <a:r>
              <a:rPr lang="id-ID" altLang="id-ID" sz="2000" b="1" dirty="0" smtClean="0"/>
              <a:t>    </a:t>
            </a:r>
            <a:r>
              <a:rPr lang="id-ID" altLang="id-ID" dirty="0" smtClean="0"/>
              <a:t>lain yang bertugas sebagai pengelola kegiatan sindikasi tersebut,  </a:t>
            </a:r>
            <a:r>
              <a:rPr lang="id-ID" altLang="id-ID" sz="2000" b="1" dirty="0" smtClean="0"/>
              <a:t>  </a:t>
            </a:r>
            <a:endParaRPr lang="id-ID" altLang="id-ID" sz="2000" b="1" dirty="0"/>
          </a:p>
          <a:p>
            <a:r>
              <a:rPr lang="id-ID" altLang="id-ID" dirty="0" smtClean="0"/>
              <a:t>     baik dalam hubungannya dengan pihak debitur maupun terhadap</a:t>
            </a:r>
          </a:p>
          <a:p>
            <a:r>
              <a:rPr lang="id-ID" altLang="id-ID" dirty="0"/>
              <a:t> </a:t>
            </a:r>
            <a:r>
              <a:rPr lang="id-ID" altLang="id-ID" dirty="0" smtClean="0"/>
              <a:t>    para anggota serta terhadap pihak ketiga lainnya.</a:t>
            </a:r>
          </a:p>
          <a:p>
            <a:endParaRPr lang="id-ID" altLang="id-ID" dirty="0"/>
          </a:p>
          <a:p>
            <a:pPr marL="285750" indent="-285750">
              <a:buFontTx/>
              <a:buChar char="-"/>
            </a:pPr>
            <a:r>
              <a:rPr lang="id-ID" altLang="id-ID" i="1" dirty="0" smtClean="0"/>
              <a:t>Lead Bank</a:t>
            </a:r>
          </a:p>
          <a:p>
            <a:r>
              <a:rPr lang="id-ID" altLang="id-ID" i="1" dirty="0" smtClean="0"/>
              <a:t>    </a:t>
            </a:r>
            <a:r>
              <a:rPr lang="id-ID" altLang="id-ID" dirty="0" smtClean="0"/>
              <a:t>Yaitu bank/lembaga keuangan yang menyediakan dana dalam </a:t>
            </a:r>
          </a:p>
          <a:p>
            <a:r>
              <a:rPr lang="id-ID" altLang="id-ID" dirty="0"/>
              <a:t> </a:t>
            </a:r>
            <a:r>
              <a:rPr lang="id-ID" altLang="id-ID" dirty="0" smtClean="0"/>
              <a:t>    porsi yang terbesar dalam sindikasi tersebut dibandingkan dengan </a:t>
            </a:r>
          </a:p>
          <a:p>
            <a:r>
              <a:rPr lang="id-ID" altLang="id-ID" dirty="0"/>
              <a:t> </a:t>
            </a:r>
            <a:r>
              <a:rPr lang="id-ID" altLang="id-ID" dirty="0" smtClean="0"/>
              <a:t>    bank lainnya.</a:t>
            </a:r>
          </a:p>
          <a:p>
            <a:endParaRPr lang="id-ID" altLang="id-ID" dirty="0"/>
          </a:p>
          <a:p>
            <a:pPr marL="285750" indent="-285750">
              <a:buFontTx/>
              <a:buChar char="-"/>
            </a:pPr>
            <a:r>
              <a:rPr lang="id-ID" altLang="id-ID" i="1" dirty="0" smtClean="0"/>
              <a:t>Co Manager </a:t>
            </a:r>
          </a:p>
          <a:p>
            <a:r>
              <a:rPr lang="id-ID" altLang="id-ID" i="1" dirty="0" smtClean="0"/>
              <a:t>    </a:t>
            </a:r>
            <a:r>
              <a:rPr lang="id-ID" altLang="id-ID" dirty="0" smtClean="0"/>
              <a:t>Yaitu</a:t>
            </a:r>
            <a:r>
              <a:rPr lang="id-ID" altLang="id-ID" i="1" dirty="0" smtClean="0"/>
              <a:t> </a:t>
            </a:r>
            <a:r>
              <a:rPr lang="id-ID" altLang="id-ID" dirty="0" smtClean="0"/>
              <a:t>bank/lembaga keuangan anggota sindikasi yang menyediakan</a:t>
            </a:r>
          </a:p>
          <a:p>
            <a:r>
              <a:rPr lang="id-ID" altLang="id-ID" dirty="0"/>
              <a:t> </a:t>
            </a:r>
            <a:r>
              <a:rPr lang="id-ID" altLang="id-ID" dirty="0" smtClean="0"/>
              <a:t>   dana dalam porsi yang lebih besar dibandingkan anggota sindikasi </a:t>
            </a:r>
          </a:p>
          <a:p>
            <a:r>
              <a:rPr lang="id-ID" altLang="id-ID" dirty="0"/>
              <a:t> </a:t>
            </a:r>
            <a:r>
              <a:rPr lang="id-ID" altLang="id-ID" dirty="0" smtClean="0"/>
              <a:t>   lainnya. Sehingga bank/lembaga keuangan ini minta dibedakan</a:t>
            </a:r>
          </a:p>
          <a:p>
            <a:r>
              <a:rPr lang="id-ID" altLang="id-ID" dirty="0"/>
              <a:t> </a:t>
            </a:r>
            <a:r>
              <a:rPr lang="id-ID" altLang="id-ID" dirty="0" smtClean="0"/>
              <a:t>   dari anggota lainnya.</a:t>
            </a:r>
            <a:endParaRPr lang="en-US" altLang="id-ID" dirty="0" smtClean="0"/>
          </a:p>
        </p:txBody>
      </p:sp>
    </p:spTree>
    <p:extLst>
      <p:ext uri="{BB962C8B-B14F-4D97-AF65-F5344CB8AC3E}">
        <p14:creationId xmlns:p14="http://schemas.microsoft.com/office/powerpoint/2010/main" val="12134427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6672"/>
            <a:ext cx="8208912" cy="5416868"/>
          </a:xfrm>
          <a:prstGeom prst="rect">
            <a:avLst/>
          </a:prstGeom>
        </p:spPr>
        <p:txBody>
          <a:bodyPr wrap="square">
            <a:spAutoFit/>
          </a:bodyPr>
          <a:lstStyle/>
          <a:p>
            <a:endParaRPr lang="id-ID" altLang="id-ID" dirty="0"/>
          </a:p>
          <a:p>
            <a:pPr marL="285750" indent="-285750">
              <a:buFontTx/>
              <a:buChar char="-"/>
            </a:pPr>
            <a:r>
              <a:rPr lang="id-ID" altLang="id-ID" i="1" dirty="0" smtClean="0"/>
              <a:t>Agent Bank</a:t>
            </a:r>
            <a:r>
              <a:rPr lang="id-ID" altLang="id-ID" i="1" dirty="0" smtClean="0"/>
              <a:t>  </a:t>
            </a:r>
            <a:r>
              <a:rPr lang="id-ID" altLang="id-ID" sz="2000" b="1" i="1" dirty="0" smtClean="0"/>
              <a:t> </a:t>
            </a:r>
          </a:p>
          <a:p>
            <a:r>
              <a:rPr lang="id-ID" altLang="id-ID" sz="2000" b="1" i="1" dirty="0"/>
              <a:t> </a:t>
            </a:r>
            <a:r>
              <a:rPr lang="id-ID" altLang="id-ID" sz="2000" b="1" i="1" dirty="0" smtClean="0"/>
              <a:t>   </a:t>
            </a:r>
            <a:r>
              <a:rPr lang="id-ID" altLang="id-ID" dirty="0" smtClean="0"/>
              <a:t>Yaitu bank/lembaga keuanganyang menyediakan anggota sindikasi</a:t>
            </a:r>
          </a:p>
          <a:p>
            <a:r>
              <a:rPr lang="id-ID" altLang="id-ID" dirty="0"/>
              <a:t> </a:t>
            </a:r>
            <a:r>
              <a:rPr lang="id-ID" altLang="id-ID" dirty="0" smtClean="0"/>
              <a:t>    yang ditunjuk sebagai pelaksana teknik operasinal dari manajemen.</a:t>
            </a:r>
          </a:p>
          <a:p>
            <a:r>
              <a:rPr lang="id-ID" altLang="id-ID" dirty="0"/>
              <a:t> </a:t>
            </a:r>
            <a:r>
              <a:rPr lang="id-ID" altLang="id-ID" dirty="0" smtClean="0"/>
              <a:t>    Khususnya untuk melaksanakan term &amp; conditions yang telah di</a:t>
            </a:r>
          </a:p>
          <a:p>
            <a:r>
              <a:rPr lang="id-ID" altLang="id-ID" dirty="0"/>
              <a:t> </a:t>
            </a:r>
            <a:r>
              <a:rPr lang="id-ID" altLang="id-ID" dirty="0" smtClean="0"/>
              <a:t>    setujui dalam perjanjian kredit antara pihak kreditur &amp; debitur.</a:t>
            </a:r>
          </a:p>
          <a:p>
            <a:endParaRPr lang="id-ID" altLang="id-ID" dirty="0"/>
          </a:p>
          <a:p>
            <a:pPr marL="285750" indent="-285750">
              <a:buFontTx/>
              <a:buChar char="-"/>
            </a:pPr>
            <a:r>
              <a:rPr lang="id-ID" altLang="id-ID" i="1" dirty="0" smtClean="0"/>
              <a:t>Member Bank</a:t>
            </a:r>
          </a:p>
          <a:p>
            <a:r>
              <a:rPr lang="id-ID" altLang="id-ID" i="1" dirty="0" smtClean="0"/>
              <a:t>    </a:t>
            </a:r>
            <a:r>
              <a:rPr lang="id-ID" altLang="id-ID" dirty="0" smtClean="0"/>
              <a:t>Yaitu bank/lembaga keuangan lainnya yang menjadi anggota </a:t>
            </a:r>
          </a:p>
          <a:p>
            <a:r>
              <a:rPr lang="id-ID" altLang="id-ID" dirty="0"/>
              <a:t> </a:t>
            </a:r>
            <a:r>
              <a:rPr lang="id-ID" altLang="id-ID" dirty="0" smtClean="0"/>
              <a:t>   sindikasi yang semata-mata bertugas untuk menyediakan dana saja.</a:t>
            </a:r>
          </a:p>
          <a:p>
            <a:r>
              <a:rPr lang="id-ID" altLang="id-ID" dirty="0"/>
              <a:t> </a:t>
            </a:r>
            <a:r>
              <a:rPr lang="id-ID" altLang="id-ID" dirty="0" smtClean="0"/>
              <a:t>   Member bank ini jumlahnya dapat mencapai puluhan bahkan </a:t>
            </a:r>
          </a:p>
          <a:p>
            <a:r>
              <a:rPr lang="id-ID" altLang="id-ID" dirty="0"/>
              <a:t> </a:t>
            </a:r>
            <a:r>
              <a:rPr lang="id-ID" altLang="id-ID" dirty="0" smtClean="0"/>
              <a:t>   ratusan tergantung pada besarnya proyek yang dibiayai oleh </a:t>
            </a:r>
          </a:p>
          <a:p>
            <a:r>
              <a:rPr lang="id-ID" altLang="id-ID" dirty="0"/>
              <a:t> </a:t>
            </a:r>
            <a:r>
              <a:rPr lang="id-ID" altLang="id-ID" dirty="0" smtClean="0"/>
              <a:t>   sindikasi tersebut.</a:t>
            </a:r>
          </a:p>
          <a:p>
            <a:endParaRPr lang="id-ID" altLang="id-ID" dirty="0"/>
          </a:p>
          <a:p>
            <a:pPr marL="285750" indent="-285750">
              <a:buFontTx/>
              <a:buChar char="-"/>
            </a:pPr>
            <a:r>
              <a:rPr lang="id-ID" altLang="id-ID" i="1" dirty="0" smtClean="0"/>
              <a:t>Refference Bank </a:t>
            </a:r>
          </a:p>
          <a:p>
            <a:r>
              <a:rPr lang="id-ID" altLang="id-ID" i="1" dirty="0" smtClean="0"/>
              <a:t>    </a:t>
            </a:r>
            <a:r>
              <a:rPr lang="id-ID" altLang="id-ID" dirty="0" smtClean="0"/>
              <a:t>Yaitu</a:t>
            </a:r>
            <a:r>
              <a:rPr lang="id-ID" altLang="id-ID" i="1" dirty="0" smtClean="0"/>
              <a:t> </a:t>
            </a:r>
            <a:r>
              <a:rPr lang="id-ID" altLang="id-ID" dirty="0" smtClean="0"/>
              <a:t>bank/lembaga keuangan ataupun kelompok bank yang dijadi</a:t>
            </a:r>
          </a:p>
          <a:p>
            <a:r>
              <a:rPr lang="id-ID" altLang="id-ID" dirty="0"/>
              <a:t> </a:t>
            </a:r>
            <a:r>
              <a:rPr lang="id-ID" altLang="id-ID" dirty="0" smtClean="0"/>
              <a:t>   kan dasar dalam penetapan syarta sindikasi , suku bunga kredit.</a:t>
            </a:r>
          </a:p>
          <a:p>
            <a:r>
              <a:rPr lang="id-ID" altLang="id-ID" dirty="0"/>
              <a:t> </a:t>
            </a:r>
            <a:r>
              <a:rPr lang="id-ID" altLang="id-ID" dirty="0" smtClean="0"/>
              <a:t>   Tingkat suku bunga dalam sindikasi ini tidak berupa fixed rate on</a:t>
            </a:r>
          </a:p>
          <a:p>
            <a:r>
              <a:rPr lang="id-ID" altLang="id-ID" dirty="0"/>
              <a:t> </a:t>
            </a:r>
            <a:r>
              <a:rPr lang="id-ID" altLang="id-ID" dirty="0" smtClean="0"/>
              <a:t>   interest, tetapi berupa floating rate of interest. </a:t>
            </a:r>
            <a:endParaRPr lang="en-US" altLang="id-ID" dirty="0" smtClean="0"/>
          </a:p>
        </p:txBody>
      </p:sp>
    </p:spTree>
    <p:extLst>
      <p:ext uri="{BB962C8B-B14F-4D97-AF65-F5344CB8AC3E}">
        <p14:creationId xmlns:p14="http://schemas.microsoft.com/office/powerpoint/2010/main" val="42826023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6672"/>
            <a:ext cx="8208912" cy="4924425"/>
          </a:xfrm>
          <a:prstGeom prst="rect">
            <a:avLst/>
          </a:prstGeom>
        </p:spPr>
        <p:txBody>
          <a:bodyPr wrap="square">
            <a:spAutoFit/>
          </a:bodyPr>
          <a:lstStyle/>
          <a:p>
            <a:r>
              <a:rPr lang="id-ID" altLang="id-ID" sz="2000" b="1" dirty="0" smtClean="0"/>
              <a:t>2. Jenis Kredit Menurut Wewenang Keputusan</a:t>
            </a:r>
          </a:p>
          <a:p>
            <a:endParaRPr lang="id-ID" altLang="id-ID" sz="2000" b="1" dirty="0"/>
          </a:p>
          <a:p>
            <a:r>
              <a:rPr lang="id-ID" altLang="id-ID" sz="2000" b="1" dirty="0" smtClean="0"/>
              <a:t>    </a:t>
            </a:r>
            <a:r>
              <a:rPr lang="id-ID" altLang="id-ID" dirty="0" smtClean="0"/>
              <a:t>Urut-urutan pembagian kredit menurut wewenang tersebut dapat </a:t>
            </a:r>
          </a:p>
          <a:p>
            <a:r>
              <a:rPr lang="id-ID" altLang="id-ID" dirty="0"/>
              <a:t> </a:t>
            </a:r>
            <a:r>
              <a:rPr lang="id-ID" altLang="id-ID" dirty="0" smtClean="0"/>
              <a:t>   dibagi sebagai berikut:</a:t>
            </a:r>
          </a:p>
          <a:p>
            <a:endParaRPr lang="id-ID" altLang="id-ID" dirty="0"/>
          </a:p>
          <a:p>
            <a:r>
              <a:rPr lang="id-ID" altLang="id-ID" dirty="0" smtClean="0"/>
              <a:t>    a. Kredit atas dasar wewenang cabang pembantu yaitu suatu jenis</a:t>
            </a:r>
          </a:p>
          <a:p>
            <a:r>
              <a:rPr lang="id-ID" altLang="id-ID" dirty="0"/>
              <a:t> </a:t>
            </a:r>
            <a:r>
              <a:rPr lang="id-ID" altLang="id-ID" dirty="0" smtClean="0"/>
              <a:t>        kredit dengan jumlah tertentu yang dapat diberikan oleh Cabang</a:t>
            </a:r>
          </a:p>
          <a:p>
            <a:r>
              <a:rPr lang="id-ID" altLang="id-ID" dirty="0"/>
              <a:t> </a:t>
            </a:r>
            <a:r>
              <a:rPr lang="id-ID" altLang="id-ID" dirty="0" smtClean="0"/>
              <a:t>        Pembantu. Apabila dalam cabang-cabang tersebut terdapat</a:t>
            </a:r>
          </a:p>
          <a:p>
            <a:r>
              <a:rPr lang="id-ID" altLang="id-ID" dirty="0"/>
              <a:t> </a:t>
            </a:r>
            <a:r>
              <a:rPr lang="id-ID" altLang="id-ID" dirty="0" smtClean="0"/>
              <a:t>        “loan officer” yang berhak memutuskan kredit dapat juga disebut</a:t>
            </a:r>
          </a:p>
          <a:p>
            <a:r>
              <a:rPr lang="id-ID" altLang="id-ID" dirty="0"/>
              <a:t> </a:t>
            </a:r>
            <a:r>
              <a:rPr lang="id-ID" altLang="id-ID" dirty="0" smtClean="0"/>
              <a:t>        a/d wewenang loan officer dan seterusnya.</a:t>
            </a:r>
          </a:p>
          <a:p>
            <a:r>
              <a:rPr lang="id-ID" altLang="id-ID" dirty="0" smtClean="0"/>
              <a:t>     b. Kredit atas dasar wewenang keputusan cabang.</a:t>
            </a:r>
          </a:p>
          <a:p>
            <a:r>
              <a:rPr lang="id-ID" altLang="id-ID" dirty="0"/>
              <a:t> </a:t>
            </a:r>
            <a:r>
              <a:rPr lang="id-ID" altLang="id-ID" dirty="0" smtClean="0"/>
              <a:t>    c. </a:t>
            </a:r>
            <a:r>
              <a:rPr lang="id-ID" altLang="id-ID" dirty="0"/>
              <a:t>Kredit atas dasar wewenang keputusan </a:t>
            </a:r>
            <a:r>
              <a:rPr lang="id-ID" altLang="id-ID" dirty="0" smtClean="0"/>
              <a:t>kepala kantor wilayah.</a:t>
            </a:r>
          </a:p>
          <a:p>
            <a:r>
              <a:rPr lang="id-ID" altLang="id-ID" dirty="0"/>
              <a:t> </a:t>
            </a:r>
            <a:r>
              <a:rPr lang="id-ID" altLang="id-ID" dirty="0" smtClean="0"/>
              <a:t>    d. </a:t>
            </a:r>
            <a:r>
              <a:rPr lang="id-ID" altLang="id-ID" dirty="0"/>
              <a:t>Kredit atas dasar wewenang keputusan </a:t>
            </a:r>
            <a:r>
              <a:rPr lang="id-ID" altLang="id-ID" dirty="0" smtClean="0"/>
              <a:t>kantor pusat.</a:t>
            </a:r>
          </a:p>
          <a:p>
            <a:r>
              <a:rPr lang="id-ID" altLang="id-ID" dirty="0"/>
              <a:t> </a:t>
            </a:r>
            <a:r>
              <a:rPr lang="id-ID" altLang="id-ID" dirty="0" smtClean="0"/>
              <a:t>    e. </a:t>
            </a:r>
            <a:r>
              <a:rPr lang="id-ID" altLang="id-ID" dirty="0"/>
              <a:t>Kredit atas dasar wewenang keputusan </a:t>
            </a:r>
            <a:r>
              <a:rPr lang="id-ID" altLang="id-ID" dirty="0" smtClean="0"/>
              <a:t>Bank Indonesia.</a:t>
            </a:r>
          </a:p>
          <a:p>
            <a:r>
              <a:rPr lang="id-ID" altLang="id-ID" dirty="0"/>
              <a:t> </a:t>
            </a:r>
            <a:r>
              <a:rPr lang="id-ID" altLang="id-ID" dirty="0" smtClean="0"/>
              <a:t>     f. </a:t>
            </a:r>
            <a:r>
              <a:rPr lang="id-ID" altLang="id-ID" dirty="0"/>
              <a:t>Kredit atas dasar wewenang keputusan </a:t>
            </a:r>
            <a:r>
              <a:rPr lang="id-ID" altLang="id-ID" dirty="0" smtClean="0"/>
              <a:t>committe credit&amp;lain-lain.</a:t>
            </a:r>
            <a:endParaRPr lang="id-ID" altLang="id-ID" dirty="0"/>
          </a:p>
          <a:p>
            <a:endParaRPr lang="id-ID" altLang="id-ID" dirty="0" smtClean="0"/>
          </a:p>
          <a:p>
            <a:r>
              <a:rPr lang="id-ID" altLang="id-ID" sz="2000" dirty="0" smtClean="0"/>
              <a:t> </a:t>
            </a:r>
            <a:r>
              <a:rPr lang="id-ID" altLang="id-ID" sz="2000" dirty="0" smtClean="0"/>
              <a:t> </a:t>
            </a:r>
            <a:endParaRPr lang="en-US" altLang="id-ID" sz="2000" dirty="0" smtClean="0"/>
          </a:p>
        </p:txBody>
      </p:sp>
    </p:spTree>
    <p:extLst>
      <p:ext uri="{BB962C8B-B14F-4D97-AF65-F5344CB8AC3E}">
        <p14:creationId xmlns:p14="http://schemas.microsoft.com/office/powerpoint/2010/main" val="39783905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6672"/>
            <a:ext cx="8208912" cy="6155531"/>
          </a:xfrm>
          <a:prstGeom prst="rect">
            <a:avLst/>
          </a:prstGeom>
        </p:spPr>
        <p:txBody>
          <a:bodyPr wrap="square">
            <a:spAutoFit/>
          </a:bodyPr>
          <a:lstStyle/>
          <a:p>
            <a:r>
              <a:rPr lang="id-ID" altLang="id-ID" sz="2000" b="1" dirty="0"/>
              <a:t>3</a:t>
            </a:r>
            <a:r>
              <a:rPr lang="id-ID" altLang="id-ID" sz="2000" b="1" dirty="0" smtClean="0"/>
              <a:t>. Jenis Kredit Menurut Risiko Pembiayaan</a:t>
            </a:r>
          </a:p>
          <a:p>
            <a:endParaRPr lang="id-ID" altLang="id-ID" sz="2000" b="1" dirty="0"/>
          </a:p>
          <a:p>
            <a:r>
              <a:rPr lang="id-ID" altLang="id-ID" sz="2000" b="1" dirty="0" smtClean="0"/>
              <a:t>    </a:t>
            </a:r>
            <a:r>
              <a:rPr lang="id-ID" altLang="id-ID" dirty="0" smtClean="0"/>
              <a:t>Untuk menampung resiko yang mungkin terjadi/menimpa bank apa</a:t>
            </a:r>
          </a:p>
          <a:p>
            <a:r>
              <a:rPr lang="id-ID" altLang="id-ID" dirty="0"/>
              <a:t> </a:t>
            </a:r>
            <a:r>
              <a:rPr lang="id-ID" altLang="id-ID" dirty="0" smtClean="0"/>
              <a:t>    bila ditinjau dari sumber dana pembiayaan untuk pemberian kredit</a:t>
            </a:r>
          </a:p>
          <a:p>
            <a:r>
              <a:rPr lang="id-ID" altLang="id-ID" dirty="0"/>
              <a:t> </a:t>
            </a:r>
            <a:r>
              <a:rPr lang="id-ID" altLang="id-ID" dirty="0" smtClean="0"/>
              <a:t>    tersebut yaitu dapat dibedakan antara lain:</a:t>
            </a:r>
          </a:p>
          <a:p>
            <a:endParaRPr lang="id-ID" altLang="id-ID" dirty="0"/>
          </a:p>
          <a:p>
            <a:r>
              <a:rPr lang="id-ID" altLang="id-ID" dirty="0" smtClean="0"/>
              <a:t>    </a:t>
            </a:r>
            <a:r>
              <a:rPr lang="id-ID" altLang="id-ID" sz="2000" b="1" i="1" dirty="0" smtClean="0"/>
              <a:t>a. Kredit dari Dana Bank Yang bersangkutan</a:t>
            </a:r>
          </a:p>
          <a:p>
            <a:r>
              <a:rPr lang="id-ID" altLang="id-ID" dirty="0" smtClean="0"/>
              <a:t>         Dasar kredit ini diberikan atas dasar kemampuan dari bank yang</a:t>
            </a:r>
          </a:p>
          <a:p>
            <a:r>
              <a:rPr lang="id-ID" altLang="id-ID" dirty="0"/>
              <a:t> </a:t>
            </a:r>
            <a:r>
              <a:rPr lang="id-ID" altLang="id-ID" dirty="0" smtClean="0"/>
              <a:t>        bersangkutan di dalam mengumpulkan dana dari masyarakat </a:t>
            </a:r>
          </a:p>
          <a:p>
            <a:r>
              <a:rPr lang="id-ID" altLang="id-ID" dirty="0"/>
              <a:t> </a:t>
            </a:r>
            <a:r>
              <a:rPr lang="id-ID" altLang="id-ID" dirty="0" smtClean="0"/>
              <a:t>        yang menjadi nasabahnya baik berupa giro, deposito maupun</a:t>
            </a:r>
          </a:p>
          <a:p>
            <a:r>
              <a:rPr lang="id-ID" altLang="id-ID" dirty="0"/>
              <a:t> </a:t>
            </a:r>
            <a:r>
              <a:rPr lang="id-ID" altLang="id-ID" dirty="0" smtClean="0"/>
              <a:t>        modal sendiri dan pinjaman-pinjaman lainnya.</a:t>
            </a:r>
          </a:p>
          <a:p>
            <a:r>
              <a:rPr lang="id-ID" altLang="id-ID" dirty="0" smtClean="0"/>
              <a:t>  </a:t>
            </a:r>
          </a:p>
          <a:p>
            <a:r>
              <a:rPr lang="id-ID" altLang="id-ID" sz="2000" dirty="0" smtClean="0"/>
              <a:t>     </a:t>
            </a:r>
            <a:r>
              <a:rPr lang="id-ID" altLang="id-ID" sz="2000" b="1" i="1" dirty="0" smtClean="0"/>
              <a:t>b. Kredit dengan Dana Likuiditas Bank Indonesia</a:t>
            </a:r>
          </a:p>
          <a:p>
            <a:r>
              <a:rPr lang="id-ID" altLang="id-ID" sz="2000" b="1" i="1" dirty="0"/>
              <a:t> </a:t>
            </a:r>
            <a:r>
              <a:rPr lang="id-ID" altLang="id-ID" sz="2000" b="1" i="1" dirty="0" smtClean="0"/>
              <a:t>        </a:t>
            </a:r>
            <a:r>
              <a:rPr lang="id-ID" altLang="id-ID" dirty="0" smtClean="0"/>
              <a:t>Sesuai dengan fungsinya bank sebagai “agent of development”</a:t>
            </a:r>
          </a:p>
          <a:p>
            <a:r>
              <a:rPr lang="id-ID" altLang="id-ID" sz="2000" b="1" i="1" dirty="0"/>
              <a:t> </a:t>
            </a:r>
            <a:r>
              <a:rPr lang="id-ID" altLang="id-ID" sz="2000" b="1" i="1" dirty="0" smtClean="0"/>
              <a:t>        </a:t>
            </a:r>
            <a:r>
              <a:rPr lang="id-ID" altLang="id-ID" dirty="0" smtClean="0"/>
              <a:t>khususnya pada bank-bank pemerintah, maka dalam pengemba</a:t>
            </a:r>
          </a:p>
          <a:p>
            <a:r>
              <a:rPr lang="id-ID" altLang="id-ID" dirty="0"/>
              <a:t> </a:t>
            </a:r>
            <a:r>
              <a:rPr lang="id-ID" altLang="id-ID" dirty="0" smtClean="0"/>
              <a:t>         ngan sektor-sektor perekonomian tertentu bank sentral telah mem</a:t>
            </a:r>
          </a:p>
          <a:p>
            <a:r>
              <a:rPr lang="id-ID" altLang="id-ID" dirty="0"/>
              <a:t> </a:t>
            </a:r>
            <a:r>
              <a:rPr lang="id-ID" altLang="id-ID" dirty="0" smtClean="0"/>
              <a:t>         berikan berbagai fasilitas penyediaan “Dana Likuiditas”</a:t>
            </a:r>
          </a:p>
          <a:p>
            <a:endParaRPr lang="id-ID" altLang="id-ID" dirty="0" smtClean="0"/>
          </a:p>
          <a:p>
            <a:r>
              <a:rPr lang="id-ID" altLang="id-ID" dirty="0"/>
              <a:t> </a:t>
            </a:r>
            <a:r>
              <a:rPr lang="id-ID" altLang="id-ID" dirty="0" smtClean="0"/>
              <a:t>    </a:t>
            </a:r>
            <a:r>
              <a:rPr lang="id-ID" altLang="id-ID" sz="2000" b="1" i="1" dirty="0" smtClean="0"/>
              <a:t>c. </a:t>
            </a:r>
            <a:r>
              <a:rPr lang="id-ID" altLang="id-ID" sz="2000" b="1" i="1" dirty="0"/>
              <a:t>Kredit </a:t>
            </a:r>
            <a:r>
              <a:rPr lang="id-ID" altLang="id-ID" sz="2000" b="1" i="1" dirty="0" smtClean="0"/>
              <a:t>Kelolaan</a:t>
            </a:r>
          </a:p>
          <a:p>
            <a:r>
              <a:rPr lang="id-ID" altLang="id-ID" dirty="0"/>
              <a:t> </a:t>
            </a:r>
            <a:r>
              <a:rPr lang="id-ID" altLang="id-ID" dirty="0" smtClean="0"/>
              <a:t>    </a:t>
            </a:r>
          </a:p>
          <a:p>
            <a:r>
              <a:rPr lang="id-ID" altLang="id-ID" sz="2000" dirty="0" smtClean="0"/>
              <a:t> </a:t>
            </a:r>
            <a:r>
              <a:rPr lang="id-ID" altLang="id-ID" sz="2000" dirty="0" smtClean="0"/>
              <a:t> </a:t>
            </a:r>
            <a:endParaRPr lang="en-US" altLang="id-ID" sz="2000" dirty="0" smtClean="0"/>
          </a:p>
        </p:txBody>
      </p:sp>
    </p:spTree>
    <p:extLst>
      <p:ext uri="{BB962C8B-B14F-4D97-AF65-F5344CB8AC3E}">
        <p14:creationId xmlns:p14="http://schemas.microsoft.com/office/powerpoint/2010/main" val="27572112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6672"/>
            <a:ext cx="8208912" cy="5539978"/>
          </a:xfrm>
          <a:prstGeom prst="rect">
            <a:avLst/>
          </a:prstGeom>
        </p:spPr>
        <p:txBody>
          <a:bodyPr wrap="square">
            <a:spAutoFit/>
          </a:bodyPr>
          <a:lstStyle/>
          <a:p>
            <a:endParaRPr lang="id-ID" altLang="id-ID" dirty="0"/>
          </a:p>
          <a:p>
            <a:r>
              <a:rPr lang="id-ID" altLang="id-ID" dirty="0" smtClean="0"/>
              <a:t>    </a:t>
            </a:r>
            <a:r>
              <a:rPr lang="id-ID" altLang="id-ID" sz="2000" b="1" i="1" dirty="0"/>
              <a:t>d</a:t>
            </a:r>
            <a:r>
              <a:rPr lang="id-ID" altLang="id-ID" sz="2000" b="1" i="1" dirty="0" smtClean="0"/>
              <a:t>. Kredit Konsorsium</a:t>
            </a:r>
          </a:p>
          <a:p>
            <a:r>
              <a:rPr lang="id-ID" altLang="id-ID" dirty="0" smtClean="0"/>
              <a:t>         Untuk membiayai proyek-proyek yang besar yang memerlukan</a:t>
            </a:r>
          </a:p>
          <a:p>
            <a:r>
              <a:rPr lang="id-ID" altLang="id-ID" dirty="0"/>
              <a:t> </a:t>
            </a:r>
            <a:r>
              <a:rPr lang="id-ID" altLang="id-ID" dirty="0" smtClean="0"/>
              <a:t>        dana yang besar dan dirasakan berat untuk ditanggung oleh satu</a:t>
            </a:r>
          </a:p>
          <a:p>
            <a:r>
              <a:rPr lang="id-ID" altLang="id-ID" dirty="0"/>
              <a:t> </a:t>
            </a:r>
            <a:r>
              <a:rPr lang="id-ID" altLang="id-ID" dirty="0" smtClean="0"/>
              <a:t>        bank, maka dibentuklah konsorsium dari beberapa bank untuk</a:t>
            </a:r>
          </a:p>
          <a:p>
            <a:r>
              <a:rPr lang="id-ID" altLang="id-ID" dirty="0"/>
              <a:t> </a:t>
            </a:r>
            <a:r>
              <a:rPr lang="id-ID" altLang="id-ID" dirty="0" smtClean="0"/>
              <a:t>        membiayai kredit.</a:t>
            </a:r>
          </a:p>
          <a:p>
            <a:r>
              <a:rPr lang="id-ID" altLang="id-ID" dirty="0" smtClean="0"/>
              <a:t> </a:t>
            </a:r>
          </a:p>
          <a:p>
            <a:r>
              <a:rPr lang="id-ID" altLang="id-ID" sz="2000" dirty="0" smtClean="0"/>
              <a:t>     </a:t>
            </a:r>
            <a:r>
              <a:rPr lang="id-ID" altLang="id-ID" sz="2000" b="1" i="1" dirty="0"/>
              <a:t>e</a:t>
            </a:r>
            <a:r>
              <a:rPr lang="id-ID" altLang="id-ID" sz="2000" b="1" i="1" dirty="0" smtClean="0"/>
              <a:t>. Joint Financing</a:t>
            </a:r>
          </a:p>
          <a:p>
            <a:r>
              <a:rPr lang="id-ID" altLang="id-ID" dirty="0" smtClean="0"/>
              <a:t>          Joint financing dapat terjadi antara bank-bank swasta nasional, </a:t>
            </a:r>
          </a:p>
          <a:p>
            <a:r>
              <a:rPr lang="id-ID" altLang="id-ID" dirty="0"/>
              <a:t> </a:t>
            </a:r>
            <a:r>
              <a:rPr lang="id-ID" altLang="id-ID" dirty="0" smtClean="0"/>
              <a:t>         bank asing, yang beroperasi di Indonesia.</a:t>
            </a:r>
          </a:p>
          <a:p>
            <a:endParaRPr lang="id-ID" altLang="id-ID" dirty="0"/>
          </a:p>
          <a:p>
            <a:endParaRPr lang="id-ID" altLang="id-ID" dirty="0" smtClean="0"/>
          </a:p>
          <a:p>
            <a:r>
              <a:rPr lang="id-ID" altLang="id-ID" sz="2000" b="1" dirty="0" smtClean="0"/>
              <a:t>4. Jenis Kredit Menurut Asal Sumber Dana</a:t>
            </a:r>
          </a:p>
          <a:p>
            <a:r>
              <a:rPr lang="id-ID" altLang="id-ID" sz="2000" b="1" dirty="0"/>
              <a:t> </a:t>
            </a:r>
            <a:r>
              <a:rPr lang="id-ID" altLang="id-ID" sz="2000" b="1" dirty="0" smtClean="0"/>
              <a:t>    </a:t>
            </a:r>
          </a:p>
          <a:p>
            <a:r>
              <a:rPr lang="id-ID" altLang="id-ID" sz="2000" b="1" dirty="0"/>
              <a:t> </a:t>
            </a:r>
            <a:r>
              <a:rPr lang="id-ID" altLang="id-ID" sz="2000" b="1" dirty="0" smtClean="0"/>
              <a:t>    </a:t>
            </a:r>
            <a:r>
              <a:rPr lang="id-ID" altLang="id-ID" dirty="0" smtClean="0"/>
              <a:t>- Kredit yang sumber dananya berasal dari luar negeri, baik dalam</a:t>
            </a:r>
          </a:p>
          <a:p>
            <a:r>
              <a:rPr lang="id-ID" altLang="id-ID" dirty="0"/>
              <a:t> </a:t>
            </a:r>
            <a:r>
              <a:rPr lang="id-ID" altLang="id-ID" dirty="0" smtClean="0"/>
              <a:t>       valuta asing maupun rupiah.</a:t>
            </a:r>
          </a:p>
          <a:p>
            <a:r>
              <a:rPr lang="id-ID" altLang="id-ID" dirty="0"/>
              <a:t> </a:t>
            </a:r>
            <a:r>
              <a:rPr lang="id-ID" altLang="id-ID" dirty="0" smtClean="0"/>
              <a:t>     - Kredit yang sumber dananya berasal dari bank-bank di dalam </a:t>
            </a:r>
          </a:p>
          <a:p>
            <a:r>
              <a:rPr lang="id-ID" altLang="id-ID"/>
              <a:t> </a:t>
            </a:r>
            <a:r>
              <a:rPr lang="id-ID" altLang="id-ID" smtClean="0"/>
              <a:t>       negeri ; dalam valuta rupiah.       </a:t>
            </a:r>
            <a:endParaRPr lang="id-ID" altLang="id-ID" dirty="0" smtClean="0"/>
          </a:p>
          <a:p>
            <a:r>
              <a:rPr lang="id-ID" altLang="id-ID" sz="2000" dirty="0" smtClean="0"/>
              <a:t> </a:t>
            </a:r>
            <a:r>
              <a:rPr lang="id-ID" altLang="id-ID" sz="2000" dirty="0" smtClean="0"/>
              <a:t> </a:t>
            </a:r>
            <a:endParaRPr lang="en-US" altLang="id-ID" sz="2000" dirty="0" smtClean="0"/>
          </a:p>
        </p:txBody>
      </p:sp>
    </p:spTree>
    <p:extLst>
      <p:ext uri="{BB962C8B-B14F-4D97-AF65-F5344CB8AC3E}">
        <p14:creationId xmlns:p14="http://schemas.microsoft.com/office/powerpoint/2010/main" val="19195302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6672"/>
            <a:ext cx="8280920" cy="7848302"/>
          </a:xfrm>
          <a:prstGeom prst="rect">
            <a:avLst/>
          </a:prstGeom>
        </p:spPr>
        <p:txBody>
          <a:bodyPr wrap="square">
            <a:spAutoFit/>
          </a:bodyPr>
          <a:lstStyle/>
          <a:p>
            <a:r>
              <a:rPr lang="en-US" b="1" dirty="0" err="1" smtClean="0"/>
              <a:t>Jenis-jenis</a:t>
            </a:r>
            <a:r>
              <a:rPr lang="en-US" b="1" dirty="0" smtClean="0"/>
              <a:t> </a:t>
            </a:r>
            <a:r>
              <a:rPr lang="en-US" b="1" dirty="0" err="1" smtClean="0"/>
              <a:t>atau</a:t>
            </a:r>
            <a:r>
              <a:rPr lang="en-US" b="1" dirty="0" smtClean="0"/>
              <a:t> </a:t>
            </a:r>
            <a:r>
              <a:rPr lang="en-US" b="1" dirty="0" err="1" smtClean="0"/>
              <a:t>macam-macam</a:t>
            </a:r>
            <a:r>
              <a:rPr lang="en-US" b="1" dirty="0" smtClean="0"/>
              <a:t> </a:t>
            </a:r>
            <a:r>
              <a:rPr lang="en-US" b="1" dirty="0" err="1" smtClean="0"/>
              <a:t>kredit</a:t>
            </a:r>
            <a:r>
              <a:rPr lang="en-US" dirty="0"/>
              <a:t> </a:t>
            </a:r>
            <a:r>
              <a:rPr lang="en-US" dirty="0" smtClean="0"/>
              <a:t>                                                                   </a:t>
            </a:r>
          </a:p>
          <a:p>
            <a:endParaRPr lang="en-US" altLang="id-ID" b="1" dirty="0" smtClean="0"/>
          </a:p>
          <a:p>
            <a:r>
              <a:rPr lang="en-US" altLang="id-ID" dirty="0" err="1" smtClean="0"/>
              <a:t>Jenis-jenis</a:t>
            </a:r>
            <a:r>
              <a:rPr lang="en-US" altLang="id-ID" dirty="0" smtClean="0"/>
              <a:t> </a:t>
            </a:r>
            <a:r>
              <a:rPr lang="en-US" altLang="id-ID" dirty="0" err="1" smtClean="0"/>
              <a:t>atau</a:t>
            </a:r>
            <a:r>
              <a:rPr lang="en-US" altLang="id-ID" dirty="0" smtClean="0"/>
              <a:t> </a:t>
            </a:r>
            <a:r>
              <a:rPr lang="en-US" altLang="id-ID" dirty="0" err="1" smtClean="0"/>
              <a:t>macam-macam</a:t>
            </a:r>
            <a:r>
              <a:rPr lang="en-US" altLang="id-ID" dirty="0" smtClean="0"/>
              <a:t> </a:t>
            </a:r>
            <a:r>
              <a:rPr lang="en-US" altLang="id-ID" dirty="0" err="1" smtClean="0"/>
              <a:t>kredit</a:t>
            </a:r>
            <a:r>
              <a:rPr lang="en-US" altLang="id-ID" dirty="0" smtClean="0"/>
              <a:t> </a:t>
            </a:r>
            <a:r>
              <a:rPr lang="en-US" altLang="id-ID" dirty="0" err="1" smtClean="0"/>
              <a:t>dilihat</a:t>
            </a:r>
            <a:r>
              <a:rPr lang="en-US" altLang="id-ID" dirty="0" smtClean="0"/>
              <a:t> </a:t>
            </a:r>
            <a:r>
              <a:rPr lang="en-US" altLang="id-ID" dirty="0" err="1" smtClean="0"/>
              <a:t>dari</a:t>
            </a:r>
            <a:r>
              <a:rPr lang="en-US" altLang="id-ID" dirty="0" smtClean="0"/>
              <a:t> </a:t>
            </a:r>
            <a:r>
              <a:rPr lang="en-US" altLang="id-ID" dirty="0" err="1" smtClean="0"/>
              <a:t>berbagai</a:t>
            </a:r>
            <a:r>
              <a:rPr lang="en-US" altLang="id-ID" dirty="0" smtClean="0"/>
              <a:t> </a:t>
            </a:r>
            <a:r>
              <a:rPr lang="en-US" altLang="id-ID" dirty="0" err="1" smtClean="0"/>
              <a:t>aspek</a:t>
            </a:r>
            <a:r>
              <a:rPr lang="en-US" altLang="id-ID" dirty="0" smtClean="0"/>
              <a:t> </a:t>
            </a:r>
            <a:r>
              <a:rPr lang="en-US" altLang="id-ID" dirty="0" err="1" smtClean="0"/>
              <a:t>tinjauannya</a:t>
            </a:r>
            <a:r>
              <a:rPr lang="en-US" altLang="id-ID" dirty="0" smtClean="0"/>
              <a:t> </a:t>
            </a:r>
            <a:r>
              <a:rPr lang="en-US" altLang="id-ID" dirty="0" err="1" smtClean="0"/>
              <a:t>sangatlah</a:t>
            </a:r>
            <a:r>
              <a:rPr lang="en-US" altLang="id-ID" dirty="0" smtClean="0"/>
              <a:t> </a:t>
            </a:r>
            <a:r>
              <a:rPr lang="en-US" altLang="id-ID" dirty="0" err="1" smtClean="0"/>
              <a:t>banyak</a:t>
            </a:r>
            <a:r>
              <a:rPr lang="en-US" altLang="id-ID" dirty="0" smtClean="0"/>
              <a:t> </a:t>
            </a:r>
            <a:r>
              <a:rPr lang="en-US" altLang="id-ID" dirty="0" err="1" smtClean="0"/>
              <a:t>dan</a:t>
            </a:r>
            <a:r>
              <a:rPr lang="en-US" altLang="id-ID" dirty="0" smtClean="0"/>
              <a:t> </a:t>
            </a:r>
            <a:r>
              <a:rPr lang="en-US" altLang="id-ID" dirty="0" err="1" smtClean="0"/>
              <a:t>bervariasai</a:t>
            </a:r>
            <a:r>
              <a:rPr lang="en-US" altLang="id-ID" dirty="0" smtClean="0"/>
              <a:t>. Di </a:t>
            </a:r>
            <a:r>
              <a:rPr lang="en-US" altLang="id-ID" dirty="0" err="1" smtClean="0"/>
              <a:t>bawah</a:t>
            </a:r>
            <a:r>
              <a:rPr lang="en-US" altLang="id-ID" dirty="0" smtClean="0"/>
              <a:t> </a:t>
            </a:r>
            <a:r>
              <a:rPr lang="en-US" altLang="id-ID" dirty="0" err="1" smtClean="0"/>
              <a:t>ini</a:t>
            </a:r>
            <a:r>
              <a:rPr lang="en-US" altLang="id-ID" dirty="0" smtClean="0"/>
              <a:t> </a:t>
            </a:r>
            <a:r>
              <a:rPr lang="en-US" altLang="id-ID" dirty="0" err="1" smtClean="0"/>
              <a:t>akan</a:t>
            </a:r>
            <a:r>
              <a:rPr lang="en-US" altLang="id-ID" dirty="0" smtClean="0"/>
              <a:t> </a:t>
            </a:r>
            <a:r>
              <a:rPr lang="en-US" altLang="id-ID" dirty="0" err="1" smtClean="0"/>
              <a:t>disajikan</a:t>
            </a:r>
            <a:r>
              <a:rPr lang="en-US" altLang="id-ID" dirty="0" smtClean="0"/>
              <a:t> </a:t>
            </a:r>
            <a:r>
              <a:rPr lang="en-US" altLang="id-ID" dirty="0" err="1" smtClean="0"/>
              <a:t>macam</a:t>
            </a:r>
            <a:r>
              <a:rPr lang="en-US" altLang="id-ID" dirty="0" smtClean="0"/>
              <a:t> </a:t>
            </a:r>
            <a:r>
              <a:rPr lang="en-US" altLang="id-ID" dirty="0" err="1" smtClean="0"/>
              <a:t>atau</a:t>
            </a:r>
            <a:r>
              <a:rPr lang="en-US" altLang="id-ID" dirty="0" smtClean="0"/>
              <a:t> </a:t>
            </a:r>
            <a:r>
              <a:rPr lang="en-US" altLang="id-ID" dirty="0" err="1" smtClean="0"/>
              <a:t>jenis</a:t>
            </a:r>
            <a:r>
              <a:rPr lang="en-US" altLang="id-ID" dirty="0" smtClean="0"/>
              <a:t> yang </a:t>
            </a:r>
            <a:r>
              <a:rPr lang="en-US" altLang="id-ID" dirty="0" err="1" smtClean="0"/>
              <a:t>sering</a:t>
            </a:r>
            <a:r>
              <a:rPr lang="en-US" altLang="id-ID" dirty="0" smtClean="0"/>
              <a:t> </a:t>
            </a:r>
            <a:r>
              <a:rPr lang="en-US" altLang="id-ID" dirty="0" err="1" smtClean="0"/>
              <a:t>dijumpai</a:t>
            </a:r>
            <a:r>
              <a:rPr lang="en-US" altLang="id-ID" dirty="0" smtClean="0"/>
              <a:t> </a:t>
            </a:r>
            <a:r>
              <a:rPr lang="en-US" altLang="id-ID" dirty="0" err="1" smtClean="0"/>
              <a:t>dalam</a:t>
            </a:r>
            <a:r>
              <a:rPr lang="en-US" altLang="id-ID" dirty="0" smtClean="0"/>
              <a:t> </a:t>
            </a:r>
            <a:r>
              <a:rPr lang="en-US" altLang="id-ID" dirty="0" err="1" smtClean="0"/>
              <a:t>kehidupan</a:t>
            </a:r>
            <a:r>
              <a:rPr lang="en-US" altLang="id-ID" dirty="0" smtClean="0"/>
              <a:t> </a:t>
            </a:r>
            <a:r>
              <a:rPr lang="en-US" altLang="id-ID" dirty="0" err="1" smtClean="0"/>
              <a:t>sehari-hari</a:t>
            </a:r>
            <a:r>
              <a:rPr lang="en-US" altLang="id-ID" dirty="0" smtClean="0"/>
              <a:t> </a:t>
            </a:r>
            <a:r>
              <a:rPr lang="en-US" altLang="id-ID" dirty="0" err="1" smtClean="0"/>
              <a:t>sebagai</a:t>
            </a:r>
            <a:r>
              <a:rPr lang="en-US" altLang="id-ID" dirty="0" smtClean="0"/>
              <a:t> </a:t>
            </a:r>
            <a:r>
              <a:rPr lang="en-US" altLang="id-ID" dirty="0" err="1" smtClean="0"/>
              <a:t>berikut</a:t>
            </a:r>
            <a:r>
              <a:rPr lang="en-US" altLang="id-ID" dirty="0" smtClean="0"/>
              <a:t> :</a:t>
            </a:r>
          </a:p>
          <a:p>
            <a:endParaRPr lang="en-US" altLang="id-ID" b="1" dirty="0" smtClean="0"/>
          </a:p>
          <a:p>
            <a:pPr marL="342900" indent="-342900">
              <a:buAutoNum type="arabicPeriod"/>
            </a:pPr>
            <a:r>
              <a:rPr lang="en-US" altLang="id-ID" b="1" dirty="0" err="1" smtClean="0"/>
              <a:t>Menurut</a:t>
            </a:r>
            <a:r>
              <a:rPr lang="en-US" altLang="id-ID" b="1" dirty="0" smtClean="0"/>
              <a:t> </a:t>
            </a:r>
            <a:r>
              <a:rPr lang="en-US" altLang="id-ID" b="1" dirty="0" err="1" smtClean="0"/>
              <a:t>Jenis</a:t>
            </a:r>
            <a:r>
              <a:rPr lang="en-US" altLang="id-ID" b="1" dirty="0" smtClean="0"/>
              <a:t> </a:t>
            </a:r>
            <a:r>
              <a:rPr lang="en-US" altLang="id-ID" b="1" dirty="0" err="1" smtClean="0"/>
              <a:t>Kredit</a:t>
            </a:r>
            <a:r>
              <a:rPr lang="en-US" altLang="id-ID" b="1" dirty="0" smtClean="0"/>
              <a:t> yang </a:t>
            </a:r>
            <a:r>
              <a:rPr lang="en-US" altLang="id-ID" b="1" dirty="0" err="1" smtClean="0"/>
              <a:t>dibiayai</a:t>
            </a:r>
            <a:endParaRPr lang="en-US" altLang="id-ID" b="1" dirty="0" smtClean="0"/>
          </a:p>
          <a:p>
            <a:r>
              <a:rPr lang="en-US" altLang="id-ID" b="1" dirty="0" smtClean="0"/>
              <a:t>      </a:t>
            </a:r>
            <a:r>
              <a:rPr lang="en-US" altLang="id-ID" dirty="0" err="1" smtClean="0"/>
              <a:t>Dalam</a:t>
            </a:r>
            <a:r>
              <a:rPr lang="en-US" altLang="id-ID" dirty="0" smtClean="0"/>
              <a:t> </a:t>
            </a:r>
            <a:r>
              <a:rPr lang="en-US" altLang="id-ID" dirty="0" err="1" smtClean="0"/>
              <a:t>klasifikasi</a:t>
            </a:r>
            <a:r>
              <a:rPr lang="en-US" altLang="id-ID" dirty="0" smtClean="0"/>
              <a:t> </a:t>
            </a:r>
            <a:r>
              <a:rPr lang="en-US" altLang="id-ID" dirty="0" err="1" smtClean="0"/>
              <a:t>ini</a:t>
            </a:r>
            <a:r>
              <a:rPr lang="en-US" altLang="id-ID" dirty="0" smtClean="0"/>
              <a:t> </a:t>
            </a:r>
            <a:r>
              <a:rPr lang="en-US" altLang="id-ID" dirty="0" err="1" smtClean="0"/>
              <a:t>bentuk</a:t>
            </a:r>
            <a:r>
              <a:rPr lang="en-US" altLang="id-ID" dirty="0" smtClean="0"/>
              <a:t> </a:t>
            </a:r>
            <a:r>
              <a:rPr lang="en-US" altLang="id-ID" dirty="0" err="1" smtClean="0"/>
              <a:t>perkreditan</a:t>
            </a:r>
            <a:r>
              <a:rPr lang="en-US" altLang="id-ID" dirty="0" smtClean="0"/>
              <a:t> </a:t>
            </a:r>
            <a:r>
              <a:rPr lang="en-US" altLang="id-ID" dirty="0" err="1" smtClean="0"/>
              <a:t>dapat</a:t>
            </a:r>
            <a:r>
              <a:rPr lang="en-US" altLang="id-ID" dirty="0" smtClean="0"/>
              <a:t> </a:t>
            </a:r>
            <a:r>
              <a:rPr lang="en-US" altLang="id-ID" dirty="0" err="1" smtClean="0"/>
              <a:t>dilihat</a:t>
            </a:r>
            <a:r>
              <a:rPr lang="en-US" altLang="id-ID" dirty="0" smtClean="0"/>
              <a:t> </a:t>
            </a:r>
            <a:r>
              <a:rPr lang="en-US" altLang="id-ID" dirty="0" err="1" smtClean="0"/>
              <a:t>dari</a:t>
            </a:r>
            <a:r>
              <a:rPr lang="en-US" altLang="id-ID" dirty="0" smtClean="0"/>
              <a:t> </a:t>
            </a:r>
            <a:r>
              <a:rPr lang="en-US" altLang="id-ID" dirty="0" err="1" smtClean="0"/>
              <a:t>obyek</a:t>
            </a:r>
            <a:r>
              <a:rPr lang="en-US" altLang="id-ID" dirty="0" smtClean="0"/>
              <a:t> yang </a:t>
            </a:r>
            <a:r>
              <a:rPr lang="en-US" altLang="id-ID" dirty="0" err="1" smtClean="0"/>
              <a:t>dibiayai</a:t>
            </a:r>
            <a:r>
              <a:rPr lang="en-US" altLang="id-ID" dirty="0" smtClean="0"/>
              <a:t> </a:t>
            </a:r>
            <a:r>
              <a:rPr lang="en-US" altLang="id-ID" dirty="0" err="1" smtClean="0"/>
              <a:t>dengan</a:t>
            </a:r>
            <a:r>
              <a:rPr lang="en-US" altLang="id-ID" dirty="0" smtClean="0"/>
              <a:t> </a:t>
            </a:r>
            <a:r>
              <a:rPr lang="en-US" altLang="id-ID" dirty="0" err="1" smtClean="0"/>
              <a:t>kredit</a:t>
            </a:r>
            <a:r>
              <a:rPr lang="en-US" altLang="id-ID" dirty="0" smtClean="0"/>
              <a:t> </a:t>
            </a:r>
            <a:r>
              <a:rPr lang="en-US" altLang="id-ID" dirty="0" err="1" smtClean="0"/>
              <a:t>tersebut</a:t>
            </a:r>
            <a:r>
              <a:rPr lang="en-US" altLang="id-ID" dirty="0" smtClean="0"/>
              <a:t> </a:t>
            </a:r>
            <a:r>
              <a:rPr lang="en-US" altLang="id-ID" dirty="0" err="1" smtClean="0"/>
              <a:t>antara</a:t>
            </a:r>
            <a:r>
              <a:rPr lang="en-US" altLang="id-ID" dirty="0" smtClean="0"/>
              <a:t> lain :</a:t>
            </a:r>
          </a:p>
          <a:p>
            <a:r>
              <a:rPr lang="en-US" altLang="id-ID" dirty="0"/>
              <a:t> </a:t>
            </a:r>
            <a:r>
              <a:rPr lang="en-US" altLang="id-ID" dirty="0" smtClean="0"/>
              <a:t>     </a:t>
            </a:r>
            <a:r>
              <a:rPr lang="en-US" altLang="id-ID" sz="2000" b="1" dirty="0" smtClean="0"/>
              <a:t>a. </a:t>
            </a:r>
            <a:r>
              <a:rPr lang="en-US" altLang="id-ID" sz="2000" b="1" dirty="0" err="1" smtClean="0"/>
              <a:t>Kredit</a:t>
            </a:r>
            <a:r>
              <a:rPr lang="en-US" altLang="id-ID" sz="2000" b="1" dirty="0" smtClean="0"/>
              <a:t> </a:t>
            </a:r>
            <a:r>
              <a:rPr lang="en-US" altLang="id-ID" sz="2000" b="1" dirty="0" err="1" smtClean="0"/>
              <a:t>untuk</a:t>
            </a:r>
            <a:r>
              <a:rPr lang="en-US" altLang="id-ID" sz="2000" b="1" dirty="0" smtClean="0"/>
              <a:t> modal </a:t>
            </a:r>
            <a:r>
              <a:rPr lang="en-US" altLang="id-ID" sz="2000" b="1" dirty="0" err="1" smtClean="0"/>
              <a:t>kerja</a:t>
            </a:r>
            <a:r>
              <a:rPr lang="en-US" altLang="id-ID" b="1" dirty="0" smtClean="0"/>
              <a:t>, </a:t>
            </a:r>
            <a:r>
              <a:rPr lang="en-US" altLang="id-ID" dirty="0" err="1" smtClean="0"/>
              <a:t>yaitu</a:t>
            </a:r>
            <a:r>
              <a:rPr lang="en-US" altLang="id-ID" dirty="0" smtClean="0"/>
              <a:t> </a:t>
            </a:r>
            <a:r>
              <a:rPr lang="en-US" altLang="id-ID" dirty="0" err="1" smtClean="0"/>
              <a:t>kredit</a:t>
            </a:r>
            <a:r>
              <a:rPr lang="en-US" altLang="id-ID" dirty="0" smtClean="0"/>
              <a:t> yang </a:t>
            </a:r>
            <a:r>
              <a:rPr lang="en-US" altLang="id-ID" dirty="0" err="1" smtClean="0"/>
              <a:t>diberikan</a:t>
            </a:r>
            <a:r>
              <a:rPr lang="en-US" altLang="id-ID" dirty="0" smtClean="0"/>
              <a:t> </a:t>
            </a:r>
            <a:r>
              <a:rPr lang="en-US" altLang="id-ID" dirty="0" err="1" smtClean="0"/>
              <a:t>oleh</a:t>
            </a:r>
            <a:r>
              <a:rPr lang="en-US" altLang="id-ID" dirty="0" smtClean="0"/>
              <a:t> bank     </a:t>
            </a:r>
            <a:r>
              <a:rPr lang="en-US" altLang="id-ID" dirty="0" err="1" smtClean="0"/>
              <a:t>kepada</a:t>
            </a:r>
            <a:r>
              <a:rPr lang="en-US" altLang="id-ID" dirty="0" smtClean="0"/>
              <a:t> </a:t>
            </a:r>
            <a:r>
              <a:rPr lang="en-US" altLang="id-ID" dirty="0" err="1" smtClean="0"/>
              <a:t>debiturnya</a:t>
            </a:r>
            <a:r>
              <a:rPr lang="en-US" altLang="id-ID" dirty="0" smtClean="0"/>
              <a:t> </a:t>
            </a:r>
            <a:r>
              <a:rPr lang="en-US" altLang="id-ID" dirty="0" err="1" smtClean="0"/>
              <a:t>untuk</a:t>
            </a:r>
            <a:r>
              <a:rPr lang="en-US" altLang="id-ID" dirty="0" smtClean="0"/>
              <a:t> </a:t>
            </a:r>
            <a:r>
              <a:rPr lang="en-US" altLang="id-ID" dirty="0" err="1" smtClean="0"/>
              <a:t>memenuhi</a:t>
            </a:r>
            <a:r>
              <a:rPr lang="en-US" altLang="id-ID" dirty="0" smtClean="0"/>
              <a:t> </a:t>
            </a:r>
            <a:r>
              <a:rPr lang="en-US" altLang="id-ID" dirty="0" err="1" smtClean="0"/>
              <a:t>kebutuhan</a:t>
            </a:r>
            <a:r>
              <a:rPr lang="en-US" altLang="id-ID" dirty="0" smtClean="0"/>
              <a:t> modal </a:t>
            </a:r>
            <a:r>
              <a:rPr lang="en-US" altLang="id-ID" dirty="0" err="1" smtClean="0"/>
              <a:t>kerjanya</a:t>
            </a:r>
            <a:r>
              <a:rPr lang="en-US" altLang="id-ID" dirty="0" smtClean="0"/>
              <a:t>. </a:t>
            </a:r>
            <a:endParaRPr lang="en-US" altLang="id-ID" dirty="0"/>
          </a:p>
          <a:p>
            <a:r>
              <a:rPr lang="en-US" altLang="id-ID" dirty="0" err="1" smtClean="0"/>
              <a:t>Secara</a:t>
            </a:r>
            <a:r>
              <a:rPr lang="en-US" altLang="id-ID" dirty="0" smtClean="0"/>
              <a:t> </a:t>
            </a:r>
            <a:r>
              <a:rPr lang="en-US" altLang="id-ID" dirty="0" err="1" smtClean="0"/>
              <a:t>lebih</a:t>
            </a:r>
            <a:r>
              <a:rPr lang="en-US" altLang="id-ID" dirty="0" smtClean="0"/>
              <a:t> </a:t>
            </a:r>
            <a:r>
              <a:rPr lang="en-US" altLang="id-ID" dirty="0" err="1" smtClean="0"/>
              <a:t>spesifik</a:t>
            </a:r>
            <a:r>
              <a:rPr lang="en-US" altLang="id-ID" dirty="0" smtClean="0"/>
              <a:t> </a:t>
            </a:r>
            <a:r>
              <a:rPr lang="en-US" altLang="id-ID" dirty="0" err="1" smtClean="0"/>
              <a:t>bentuk</a:t>
            </a:r>
            <a:r>
              <a:rPr lang="en-US" altLang="id-ID" dirty="0" smtClean="0"/>
              <a:t> </a:t>
            </a:r>
            <a:r>
              <a:rPr lang="en-US" altLang="id-ID" dirty="0" err="1" smtClean="0"/>
              <a:t>kredit</a:t>
            </a:r>
            <a:r>
              <a:rPr lang="en-US" altLang="id-ID" dirty="0" smtClean="0"/>
              <a:t> modal </a:t>
            </a:r>
            <a:r>
              <a:rPr lang="en-US" altLang="id-ID" dirty="0" err="1" smtClean="0"/>
              <a:t>kerja</a:t>
            </a:r>
            <a:r>
              <a:rPr lang="en-US" altLang="id-ID" dirty="0" smtClean="0"/>
              <a:t> </a:t>
            </a:r>
            <a:r>
              <a:rPr lang="en-US" altLang="id-ID" dirty="0" err="1" smtClean="0"/>
              <a:t>ini</a:t>
            </a:r>
            <a:r>
              <a:rPr lang="en-US" altLang="id-ID" dirty="0" smtClean="0"/>
              <a:t> </a:t>
            </a:r>
            <a:r>
              <a:rPr lang="en-US" altLang="id-ID" dirty="0" err="1" smtClean="0"/>
              <a:t>antara</a:t>
            </a:r>
            <a:r>
              <a:rPr lang="en-US" altLang="id-ID" dirty="0" smtClean="0"/>
              <a:t> lain :</a:t>
            </a:r>
          </a:p>
          <a:p>
            <a:pPr marL="285750" indent="-285750">
              <a:buFontTx/>
              <a:buChar char="-"/>
            </a:pPr>
            <a:r>
              <a:rPr lang="en-US" altLang="id-ID" dirty="0" err="1" smtClean="0"/>
              <a:t>Untuk</a:t>
            </a:r>
            <a:r>
              <a:rPr lang="en-US" altLang="id-ID" dirty="0" smtClean="0"/>
              <a:t> </a:t>
            </a:r>
            <a:r>
              <a:rPr lang="en-US" altLang="id-ID" dirty="0" err="1" smtClean="0"/>
              <a:t>perdagangan</a:t>
            </a:r>
            <a:r>
              <a:rPr lang="en-US" altLang="id-ID" dirty="0" smtClean="0"/>
              <a:t> ; </a:t>
            </a:r>
            <a:r>
              <a:rPr lang="en-US" altLang="id-ID" dirty="0" err="1" smtClean="0"/>
              <a:t>antara</a:t>
            </a:r>
            <a:r>
              <a:rPr lang="en-US" altLang="id-ID" dirty="0" smtClean="0"/>
              <a:t> lain</a:t>
            </a:r>
          </a:p>
          <a:p>
            <a:r>
              <a:rPr lang="en-US" altLang="id-ID" dirty="0"/>
              <a:t> </a:t>
            </a:r>
            <a:r>
              <a:rPr lang="en-US" altLang="id-ID" dirty="0" smtClean="0"/>
              <a:t>    ● </a:t>
            </a:r>
            <a:r>
              <a:rPr lang="en-US" altLang="id-ID" dirty="0" err="1" smtClean="0"/>
              <a:t>kredit</a:t>
            </a:r>
            <a:r>
              <a:rPr lang="en-US" altLang="id-ID" dirty="0" smtClean="0"/>
              <a:t> </a:t>
            </a:r>
            <a:r>
              <a:rPr lang="en-US" altLang="id-ID" dirty="0" err="1" smtClean="0"/>
              <a:t>leveransir</a:t>
            </a:r>
            <a:endParaRPr lang="en-US" altLang="id-ID" dirty="0" smtClean="0"/>
          </a:p>
          <a:p>
            <a:r>
              <a:rPr lang="en-US" altLang="id-ID" dirty="0"/>
              <a:t> </a:t>
            </a:r>
            <a:r>
              <a:rPr lang="en-US" altLang="id-ID" dirty="0" smtClean="0"/>
              <a:t>    ● </a:t>
            </a:r>
            <a:r>
              <a:rPr lang="en-US" altLang="id-ID" dirty="0" err="1" smtClean="0"/>
              <a:t>kredit</a:t>
            </a:r>
            <a:r>
              <a:rPr lang="en-US" altLang="id-ID" dirty="0" smtClean="0"/>
              <a:t> </a:t>
            </a:r>
            <a:r>
              <a:rPr lang="en-US" altLang="id-ID" dirty="0" err="1" smtClean="0"/>
              <a:t>ekspor</a:t>
            </a:r>
            <a:endParaRPr lang="en-US" altLang="id-ID" dirty="0" smtClean="0"/>
          </a:p>
          <a:p>
            <a:r>
              <a:rPr lang="en-US" altLang="id-ID" dirty="0"/>
              <a:t> </a:t>
            </a:r>
            <a:r>
              <a:rPr lang="en-US" altLang="id-ID" dirty="0" smtClean="0"/>
              <a:t>    ● </a:t>
            </a:r>
            <a:r>
              <a:rPr lang="en-US" altLang="id-ID" dirty="0" err="1" smtClean="0"/>
              <a:t>kredit</a:t>
            </a:r>
            <a:r>
              <a:rPr lang="en-US" altLang="id-ID" dirty="0" smtClean="0"/>
              <a:t> </a:t>
            </a:r>
            <a:r>
              <a:rPr lang="en-US" altLang="id-ID" dirty="0" err="1" smtClean="0"/>
              <a:t>untuk</a:t>
            </a:r>
            <a:r>
              <a:rPr lang="en-US" altLang="id-ID" dirty="0" smtClean="0"/>
              <a:t> </a:t>
            </a:r>
            <a:r>
              <a:rPr lang="en-US" altLang="id-ID" dirty="0" err="1" smtClean="0"/>
              <a:t>pertokoan</a:t>
            </a:r>
            <a:endParaRPr lang="en-US" altLang="id-ID" dirty="0" smtClean="0"/>
          </a:p>
          <a:p>
            <a:endParaRPr lang="en-US" altLang="id-ID" dirty="0"/>
          </a:p>
          <a:p>
            <a:pPr marL="285750" indent="-285750">
              <a:buFontTx/>
              <a:buChar char="-"/>
            </a:pPr>
            <a:r>
              <a:rPr lang="en-US" altLang="id-ID" dirty="0" err="1" smtClean="0"/>
              <a:t>Untuk</a:t>
            </a:r>
            <a:r>
              <a:rPr lang="en-US" altLang="id-ID" dirty="0" smtClean="0"/>
              <a:t> </a:t>
            </a:r>
            <a:r>
              <a:rPr lang="en-US" altLang="id-ID" dirty="0" err="1" smtClean="0"/>
              <a:t>bidang</a:t>
            </a:r>
            <a:r>
              <a:rPr lang="en-US" altLang="id-ID" dirty="0" smtClean="0"/>
              <a:t> </a:t>
            </a:r>
            <a:r>
              <a:rPr lang="en-US" altLang="id-ID" dirty="0" err="1" smtClean="0"/>
              <a:t>industri</a:t>
            </a:r>
            <a:r>
              <a:rPr lang="en-US" altLang="id-ID" dirty="0" smtClean="0"/>
              <a:t>:</a:t>
            </a:r>
          </a:p>
          <a:p>
            <a:r>
              <a:rPr lang="en-US" altLang="id-ID" dirty="0"/>
              <a:t> </a:t>
            </a:r>
            <a:r>
              <a:rPr lang="en-US" altLang="id-ID" dirty="0" smtClean="0"/>
              <a:t>    ● </a:t>
            </a:r>
            <a:r>
              <a:rPr lang="en-US" altLang="id-ID" dirty="0" err="1" smtClean="0"/>
              <a:t>kredit</a:t>
            </a:r>
            <a:r>
              <a:rPr lang="en-US" altLang="id-ID" dirty="0" smtClean="0"/>
              <a:t> modal </a:t>
            </a:r>
            <a:r>
              <a:rPr lang="en-US" altLang="id-ID" dirty="0" err="1" smtClean="0"/>
              <a:t>kerja</a:t>
            </a:r>
            <a:r>
              <a:rPr lang="en-US" altLang="id-ID" dirty="0" smtClean="0"/>
              <a:t> </a:t>
            </a:r>
            <a:r>
              <a:rPr lang="en-US" altLang="id-ID" dirty="0" err="1" smtClean="0"/>
              <a:t>pabrik</a:t>
            </a:r>
            <a:r>
              <a:rPr lang="en-US" altLang="id-ID" dirty="0" smtClean="0"/>
              <a:t> </a:t>
            </a:r>
            <a:r>
              <a:rPr lang="en-US" altLang="id-ID" dirty="0" err="1" smtClean="0"/>
              <a:t>makanan</a:t>
            </a:r>
            <a:endParaRPr lang="en-US" altLang="id-ID" dirty="0" smtClean="0"/>
          </a:p>
          <a:p>
            <a:r>
              <a:rPr lang="en-US" altLang="id-ID" dirty="0"/>
              <a:t> </a:t>
            </a:r>
            <a:r>
              <a:rPr lang="en-US" altLang="id-ID" dirty="0" smtClean="0"/>
              <a:t>    ● </a:t>
            </a:r>
            <a:r>
              <a:rPr lang="en-US" altLang="id-ID" dirty="0" err="1" smtClean="0"/>
              <a:t>kredit</a:t>
            </a:r>
            <a:r>
              <a:rPr lang="en-US" altLang="id-ID" dirty="0" smtClean="0"/>
              <a:t> modal </a:t>
            </a:r>
            <a:r>
              <a:rPr lang="en-US" altLang="id-ID" dirty="0" err="1" smtClean="0"/>
              <a:t>kerja</a:t>
            </a:r>
            <a:r>
              <a:rPr lang="en-US" altLang="id-ID" dirty="0" smtClean="0"/>
              <a:t> </a:t>
            </a:r>
            <a:r>
              <a:rPr lang="en-US" altLang="id-ID" dirty="0" err="1" smtClean="0"/>
              <a:t>pabrik</a:t>
            </a:r>
            <a:r>
              <a:rPr lang="en-US" altLang="id-ID" dirty="0" smtClean="0"/>
              <a:t> </a:t>
            </a:r>
            <a:r>
              <a:rPr lang="en-US" altLang="id-ID" dirty="0" err="1" smtClean="0"/>
              <a:t>tekstil</a:t>
            </a:r>
            <a:r>
              <a:rPr lang="en-US" altLang="id-ID" dirty="0" smtClean="0"/>
              <a:t> </a:t>
            </a:r>
            <a:r>
              <a:rPr lang="en-US" altLang="id-ID" b="1" dirty="0" smtClean="0"/>
              <a:t> </a:t>
            </a:r>
            <a:r>
              <a:rPr lang="en-US" altLang="id-ID" b="1" dirty="0"/>
              <a:t>	</a:t>
            </a:r>
          </a:p>
          <a:p>
            <a:endParaRPr lang="en-US" altLang="id-ID" b="1" dirty="0"/>
          </a:p>
          <a:p>
            <a:endParaRPr lang="en-US" altLang="id-ID" b="1" dirty="0" smtClean="0"/>
          </a:p>
          <a:p>
            <a:endParaRPr lang="en-US" altLang="id-ID" b="1" dirty="0"/>
          </a:p>
          <a:p>
            <a:endParaRPr lang="en-US" altLang="id-ID" b="1" dirty="0" smtClean="0"/>
          </a:p>
          <a:p>
            <a:endParaRPr lang="en-US" altLang="id-ID" b="1" dirty="0"/>
          </a:p>
          <a:p>
            <a:endParaRPr lang="en-US" altLang="id-ID" b="1" dirty="0" smtClean="0"/>
          </a:p>
          <a:p>
            <a:r>
              <a:rPr lang="en-US" altLang="id-ID" b="1" dirty="0" smtClean="0"/>
              <a:t>                                                                                                                        </a:t>
            </a:r>
          </a:p>
        </p:txBody>
      </p:sp>
    </p:spTree>
    <p:extLst>
      <p:ext uri="{BB962C8B-B14F-4D97-AF65-F5344CB8AC3E}">
        <p14:creationId xmlns:p14="http://schemas.microsoft.com/office/powerpoint/2010/main" val="32905185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6672"/>
            <a:ext cx="8280920" cy="5940088"/>
          </a:xfrm>
          <a:prstGeom prst="rect">
            <a:avLst/>
          </a:prstGeom>
        </p:spPr>
        <p:txBody>
          <a:bodyPr wrap="square">
            <a:spAutoFit/>
          </a:bodyPr>
          <a:lstStyle/>
          <a:p>
            <a:pPr marL="285750" indent="-285750">
              <a:buFontTx/>
              <a:buChar char="-"/>
            </a:pPr>
            <a:r>
              <a:rPr lang="en-US" altLang="id-ID" dirty="0" err="1" smtClean="0"/>
              <a:t>Untuk</a:t>
            </a:r>
            <a:r>
              <a:rPr lang="en-US" altLang="id-ID" dirty="0" smtClean="0"/>
              <a:t> </a:t>
            </a:r>
            <a:r>
              <a:rPr lang="en-US" altLang="id-ID" dirty="0" err="1" smtClean="0"/>
              <a:t>bidang</a:t>
            </a:r>
            <a:r>
              <a:rPr lang="en-US" altLang="id-ID" dirty="0" smtClean="0"/>
              <a:t> </a:t>
            </a:r>
            <a:r>
              <a:rPr lang="en-US" altLang="id-ID" dirty="0" err="1" smtClean="0"/>
              <a:t>perkebunan</a:t>
            </a:r>
            <a:r>
              <a:rPr lang="en-US" altLang="id-ID" dirty="0" smtClean="0"/>
              <a:t> :</a:t>
            </a:r>
          </a:p>
          <a:p>
            <a:r>
              <a:rPr lang="en-US" altLang="id-ID" dirty="0"/>
              <a:t> </a:t>
            </a:r>
            <a:r>
              <a:rPr lang="en-US" altLang="id-ID" dirty="0" smtClean="0"/>
              <a:t>    ● </a:t>
            </a:r>
            <a:r>
              <a:rPr lang="en-US" altLang="id-ID" dirty="0" err="1" smtClean="0"/>
              <a:t>kredit</a:t>
            </a:r>
            <a:r>
              <a:rPr lang="en-US" altLang="id-ID" dirty="0" smtClean="0"/>
              <a:t> </a:t>
            </a:r>
            <a:r>
              <a:rPr lang="en-US" altLang="id-ID" dirty="0" err="1" smtClean="0"/>
              <a:t>untuk</a:t>
            </a:r>
            <a:r>
              <a:rPr lang="en-US" altLang="id-ID" dirty="0" smtClean="0"/>
              <a:t> </a:t>
            </a:r>
            <a:r>
              <a:rPr lang="en-US" altLang="id-ID" dirty="0" err="1" smtClean="0"/>
              <a:t>membeli</a:t>
            </a:r>
            <a:r>
              <a:rPr lang="en-US" altLang="id-ID" dirty="0" smtClean="0"/>
              <a:t> </a:t>
            </a:r>
            <a:r>
              <a:rPr lang="en-US" altLang="id-ID" dirty="0" err="1" smtClean="0"/>
              <a:t>pupuk</a:t>
            </a:r>
            <a:endParaRPr lang="en-US" altLang="id-ID" dirty="0" smtClean="0"/>
          </a:p>
          <a:p>
            <a:r>
              <a:rPr lang="en-US" altLang="id-ID" dirty="0"/>
              <a:t> </a:t>
            </a:r>
            <a:r>
              <a:rPr lang="en-US" altLang="id-ID" dirty="0" smtClean="0"/>
              <a:t>    ● </a:t>
            </a:r>
            <a:r>
              <a:rPr lang="en-US" altLang="id-ID" dirty="0" err="1" smtClean="0"/>
              <a:t>kredit</a:t>
            </a:r>
            <a:r>
              <a:rPr lang="en-US" altLang="id-ID" dirty="0" smtClean="0"/>
              <a:t> </a:t>
            </a:r>
            <a:r>
              <a:rPr lang="en-US" altLang="id-ID" dirty="0" err="1" smtClean="0"/>
              <a:t>untuk</a:t>
            </a:r>
            <a:r>
              <a:rPr lang="en-US" altLang="id-ID" dirty="0" smtClean="0"/>
              <a:t> </a:t>
            </a:r>
            <a:r>
              <a:rPr lang="en-US" altLang="id-ID" dirty="0" err="1" smtClean="0"/>
              <a:t>membeli</a:t>
            </a:r>
            <a:r>
              <a:rPr lang="en-US" altLang="id-ID" dirty="0" smtClean="0"/>
              <a:t> </a:t>
            </a:r>
            <a:r>
              <a:rPr lang="en-US" altLang="id-ID" dirty="0" err="1" smtClean="0"/>
              <a:t>obat-obatan</a:t>
            </a:r>
            <a:r>
              <a:rPr lang="en-US" altLang="id-ID" dirty="0" smtClean="0"/>
              <a:t> anti </a:t>
            </a:r>
            <a:r>
              <a:rPr lang="en-US" altLang="id-ID" dirty="0" err="1" smtClean="0"/>
              <a:t>hama</a:t>
            </a:r>
            <a:endParaRPr lang="en-US" altLang="id-ID" dirty="0"/>
          </a:p>
          <a:p>
            <a:pPr marL="285750" indent="-285750">
              <a:buFontTx/>
              <a:buChar char="-"/>
            </a:pPr>
            <a:r>
              <a:rPr lang="en-US" altLang="id-ID" dirty="0" err="1" smtClean="0"/>
              <a:t>Kredit</a:t>
            </a:r>
            <a:r>
              <a:rPr lang="en-US" altLang="id-ID" dirty="0" smtClean="0"/>
              <a:t> </a:t>
            </a:r>
            <a:r>
              <a:rPr lang="en-US" altLang="id-ID" dirty="0" err="1" smtClean="0"/>
              <a:t>untuk</a:t>
            </a:r>
            <a:r>
              <a:rPr lang="en-US" altLang="id-ID" dirty="0" smtClean="0"/>
              <a:t> </a:t>
            </a:r>
            <a:r>
              <a:rPr lang="en-US" altLang="id-ID" dirty="0" err="1" smtClean="0"/>
              <a:t>kontraktor</a:t>
            </a:r>
            <a:r>
              <a:rPr lang="en-US" altLang="id-ID" dirty="0" smtClean="0"/>
              <a:t> </a:t>
            </a:r>
            <a:r>
              <a:rPr lang="en-US" altLang="id-ID" dirty="0" err="1" smtClean="0"/>
              <a:t>bangunan</a:t>
            </a:r>
            <a:endParaRPr lang="en-US" altLang="id-ID" dirty="0" smtClean="0"/>
          </a:p>
          <a:p>
            <a:pPr marL="285750" indent="-285750">
              <a:buFontTx/>
              <a:buChar char="-"/>
            </a:pPr>
            <a:r>
              <a:rPr lang="en-US" altLang="id-ID" dirty="0" err="1" smtClean="0"/>
              <a:t>Kredit</a:t>
            </a:r>
            <a:r>
              <a:rPr lang="en-US" altLang="id-ID" dirty="0" smtClean="0"/>
              <a:t> modal </a:t>
            </a:r>
            <a:r>
              <a:rPr lang="en-US" altLang="id-ID" dirty="0" err="1" smtClean="0"/>
              <a:t>kerja</a:t>
            </a:r>
            <a:r>
              <a:rPr lang="en-US" altLang="id-ID" dirty="0" smtClean="0"/>
              <a:t> </a:t>
            </a:r>
            <a:r>
              <a:rPr lang="en-US" altLang="id-ID" dirty="0" err="1" smtClean="0"/>
              <a:t>untuk</a:t>
            </a:r>
            <a:r>
              <a:rPr lang="en-US" altLang="id-ID" dirty="0" smtClean="0"/>
              <a:t> </a:t>
            </a:r>
            <a:r>
              <a:rPr lang="en-US" altLang="id-ID" dirty="0" err="1" smtClean="0"/>
              <a:t>perbekalan</a:t>
            </a:r>
            <a:r>
              <a:rPr lang="en-US" altLang="id-ID" dirty="0" smtClean="0"/>
              <a:t> /service station</a:t>
            </a:r>
          </a:p>
          <a:p>
            <a:pPr marL="285750" indent="-285750">
              <a:buFontTx/>
              <a:buChar char="-"/>
            </a:pPr>
            <a:endParaRPr lang="en-US" altLang="id-ID" dirty="0"/>
          </a:p>
          <a:p>
            <a:r>
              <a:rPr lang="en-US" altLang="id-ID" dirty="0" smtClean="0"/>
              <a:t>    </a:t>
            </a:r>
            <a:r>
              <a:rPr lang="en-US" altLang="id-ID" sz="2000" b="1" dirty="0" smtClean="0"/>
              <a:t>b. </a:t>
            </a:r>
            <a:r>
              <a:rPr lang="en-US" altLang="id-ID" sz="2000" b="1" dirty="0" err="1" smtClean="0"/>
              <a:t>Kredit</a:t>
            </a:r>
            <a:r>
              <a:rPr lang="en-US" altLang="id-ID" sz="2000" b="1" dirty="0" smtClean="0"/>
              <a:t> </a:t>
            </a:r>
            <a:r>
              <a:rPr lang="en-US" altLang="id-ID" sz="2000" b="1" dirty="0" err="1" smtClean="0"/>
              <a:t>Investasi</a:t>
            </a:r>
            <a:r>
              <a:rPr lang="en-US" altLang="id-ID" b="1" dirty="0" smtClean="0"/>
              <a:t>, </a:t>
            </a:r>
            <a:r>
              <a:rPr lang="en-US" altLang="id-ID" dirty="0" err="1" smtClean="0"/>
              <a:t>yaitu</a:t>
            </a:r>
            <a:r>
              <a:rPr lang="en-US" altLang="id-ID" dirty="0" smtClean="0"/>
              <a:t> </a:t>
            </a:r>
            <a:r>
              <a:rPr lang="en-US" altLang="id-ID" dirty="0" err="1" smtClean="0"/>
              <a:t>kredit-kredit</a:t>
            </a:r>
            <a:r>
              <a:rPr lang="en-US" altLang="id-ID" dirty="0" smtClean="0"/>
              <a:t> yang </a:t>
            </a:r>
            <a:r>
              <a:rPr lang="en-US" altLang="id-ID" dirty="0" err="1" smtClean="0"/>
              <a:t>dikeluarkan</a:t>
            </a:r>
            <a:r>
              <a:rPr lang="en-US" altLang="id-ID" dirty="0" smtClean="0"/>
              <a:t> </a:t>
            </a:r>
            <a:r>
              <a:rPr lang="en-US" altLang="id-ID" dirty="0" err="1" smtClean="0"/>
              <a:t>oleh</a:t>
            </a:r>
            <a:r>
              <a:rPr lang="en-US" altLang="id-ID" dirty="0" smtClean="0"/>
              <a:t> </a:t>
            </a:r>
            <a:r>
              <a:rPr lang="en-US" altLang="id-ID" dirty="0" err="1" smtClean="0"/>
              <a:t>perbankan</a:t>
            </a:r>
            <a:r>
              <a:rPr lang="en-US" altLang="id-ID" dirty="0" smtClean="0"/>
              <a:t> </a:t>
            </a:r>
            <a:endParaRPr lang="en-US" altLang="id-ID" dirty="0"/>
          </a:p>
          <a:p>
            <a:r>
              <a:rPr lang="en-US" altLang="id-ID" dirty="0" smtClean="0"/>
              <a:t>        </a:t>
            </a:r>
            <a:r>
              <a:rPr lang="en-US" altLang="id-ID" dirty="0" err="1" smtClean="0"/>
              <a:t>untuk</a:t>
            </a:r>
            <a:r>
              <a:rPr lang="en-US" altLang="id-ID" dirty="0" smtClean="0"/>
              <a:t> </a:t>
            </a:r>
            <a:r>
              <a:rPr lang="en-US" altLang="id-ID" dirty="0" err="1" smtClean="0"/>
              <a:t>pembelian</a:t>
            </a:r>
            <a:r>
              <a:rPr lang="en-US" altLang="id-ID" dirty="0" smtClean="0"/>
              <a:t> </a:t>
            </a:r>
            <a:r>
              <a:rPr lang="en-US" altLang="id-ID" dirty="0" err="1" smtClean="0"/>
              <a:t>barang-barang</a:t>
            </a:r>
            <a:r>
              <a:rPr lang="en-US" altLang="id-ID" dirty="0" smtClean="0"/>
              <a:t> modal.</a:t>
            </a:r>
          </a:p>
          <a:p>
            <a:r>
              <a:rPr lang="en-US" altLang="id-ID" dirty="0"/>
              <a:t> </a:t>
            </a:r>
            <a:r>
              <a:rPr lang="en-US" altLang="id-ID" dirty="0" smtClean="0"/>
              <a:t>       Ada 2 </a:t>
            </a:r>
            <a:r>
              <a:rPr lang="en-US" altLang="id-ID" dirty="0" err="1" smtClean="0"/>
              <a:t>ciri</a:t>
            </a:r>
            <a:r>
              <a:rPr lang="en-US" altLang="id-ID" dirty="0" smtClean="0"/>
              <a:t> </a:t>
            </a:r>
            <a:r>
              <a:rPr lang="en-US" altLang="id-ID" dirty="0" err="1" smtClean="0"/>
              <a:t>pokok</a:t>
            </a:r>
            <a:r>
              <a:rPr lang="en-US" altLang="id-ID" dirty="0" smtClean="0"/>
              <a:t> </a:t>
            </a:r>
            <a:r>
              <a:rPr lang="en-US" altLang="id-ID" dirty="0" err="1" smtClean="0"/>
              <a:t>dari</a:t>
            </a:r>
            <a:r>
              <a:rPr lang="en-US" altLang="id-ID" dirty="0" smtClean="0"/>
              <a:t> </a:t>
            </a:r>
            <a:r>
              <a:rPr lang="en-US" altLang="id-ID" dirty="0" err="1" smtClean="0"/>
              <a:t>kredit</a:t>
            </a:r>
            <a:r>
              <a:rPr lang="en-US" altLang="id-ID" dirty="0" smtClean="0"/>
              <a:t> </a:t>
            </a:r>
            <a:r>
              <a:rPr lang="en-US" altLang="id-ID" dirty="0" err="1" smtClean="0"/>
              <a:t>investasi</a:t>
            </a:r>
            <a:r>
              <a:rPr lang="en-US" altLang="id-ID" dirty="0" smtClean="0"/>
              <a:t> </a:t>
            </a:r>
            <a:r>
              <a:rPr lang="en-US" altLang="id-ID" dirty="0" err="1" smtClean="0"/>
              <a:t>yaitu</a:t>
            </a:r>
            <a:r>
              <a:rPr lang="en-US" altLang="id-ID" dirty="0" smtClean="0"/>
              <a:t>: </a:t>
            </a:r>
            <a:r>
              <a:rPr lang="en-US" altLang="id-ID" dirty="0" err="1" smtClean="0"/>
              <a:t>barang</a:t>
            </a:r>
            <a:r>
              <a:rPr lang="en-US" altLang="id-ID" dirty="0" smtClean="0"/>
              <a:t> yang </a:t>
            </a:r>
            <a:r>
              <a:rPr lang="en-US" altLang="id-ID" dirty="0" err="1" smtClean="0"/>
              <a:t>akan</a:t>
            </a:r>
            <a:r>
              <a:rPr lang="en-US" altLang="id-ID" dirty="0" smtClean="0"/>
              <a:t> </a:t>
            </a:r>
            <a:r>
              <a:rPr lang="en-US" altLang="id-ID" dirty="0" err="1" smtClean="0"/>
              <a:t>dibeli</a:t>
            </a:r>
            <a:r>
              <a:rPr lang="en-US" altLang="id-ID" dirty="0" smtClean="0"/>
              <a:t> </a:t>
            </a:r>
            <a:endParaRPr lang="en-US" altLang="id-ID" dirty="0"/>
          </a:p>
          <a:p>
            <a:r>
              <a:rPr lang="en-US" altLang="id-ID" dirty="0" smtClean="0"/>
              <a:t>        </a:t>
            </a:r>
            <a:r>
              <a:rPr lang="en-US" altLang="id-ID" dirty="0" err="1" smtClean="0"/>
              <a:t>merupakan</a:t>
            </a:r>
            <a:r>
              <a:rPr lang="en-US" altLang="id-ID" dirty="0" smtClean="0"/>
              <a:t> </a:t>
            </a:r>
            <a:r>
              <a:rPr lang="en-US" altLang="id-ID" dirty="0" err="1" smtClean="0"/>
              <a:t>barang-barang</a:t>
            </a:r>
            <a:r>
              <a:rPr lang="en-US" altLang="id-ID" dirty="0" smtClean="0"/>
              <a:t> modal </a:t>
            </a:r>
            <a:r>
              <a:rPr lang="en-US" altLang="id-ID" dirty="0" err="1" smtClean="0"/>
              <a:t>dan</a:t>
            </a:r>
            <a:r>
              <a:rPr lang="en-US" altLang="id-ID" dirty="0" smtClean="0"/>
              <a:t> </a:t>
            </a:r>
            <a:r>
              <a:rPr lang="en-US" altLang="id-ID" dirty="0" err="1" smtClean="0"/>
              <a:t>jangka</a:t>
            </a:r>
            <a:r>
              <a:rPr lang="en-US" altLang="id-ID" dirty="0" smtClean="0"/>
              <a:t> </a:t>
            </a:r>
            <a:r>
              <a:rPr lang="en-US" altLang="id-ID" dirty="0" err="1" smtClean="0"/>
              <a:t>waktunya</a:t>
            </a:r>
            <a:r>
              <a:rPr lang="en-US" altLang="id-ID" dirty="0" smtClean="0"/>
              <a:t> </a:t>
            </a:r>
            <a:r>
              <a:rPr lang="en-US" altLang="id-ID" dirty="0" err="1" smtClean="0"/>
              <a:t>cukup</a:t>
            </a:r>
            <a:r>
              <a:rPr lang="en-US" altLang="id-ID" dirty="0" smtClean="0"/>
              <a:t> </a:t>
            </a:r>
          </a:p>
          <a:p>
            <a:r>
              <a:rPr lang="en-US" altLang="id-ID" dirty="0" smtClean="0"/>
              <a:t>        lama.</a:t>
            </a:r>
            <a:endParaRPr lang="en-US" altLang="id-ID" dirty="0"/>
          </a:p>
          <a:p>
            <a:r>
              <a:rPr lang="en-US" altLang="id-ID" dirty="0" smtClean="0"/>
              <a:t>        </a:t>
            </a:r>
            <a:r>
              <a:rPr lang="en-US" altLang="id-ID" dirty="0" err="1" smtClean="0"/>
              <a:t>Bentuk-bentuk</a:t>
            </a:r>
            <a:r>
              <a:rPr lang="en-US" altLang="id-ID" dirty="0" smtClean="0"/>
              <a:t> yang </a:t>
            </a:r>
            <a:r>
              <a:rPr lang="en-US" altLang="id-ID" dirty="0" err="1" smtClean="0"/>
              <a:t>lebih</a:t>
            </a:r>
            <a:r>
              <a:rPr lang="en-US" altLang="id-ID" dirty="0" smtClean="0"/>
              <a:t> </a:t>
            </a:r>
            <a:r>
              <a:rPr lang="en-US" altLang="id-ID" dirty="0" err="1" smtClean="0"/>
              <a:t>spesifik</a:t>
            </a:r>
            <a:r>
              <a:rPr lang="en-US" altLang="id-ID" dirty="0" smtClean="0"/>
              <a:t> </a:t>
            </a:r>
            <a:r>
              <a:rPr lang="en-US" altLang="id-ID" dirty="0" err="1" smtClean="0"/>
              <a:t>dari</a:t>
            </a:r>
            <a:r>
              <a:rPr lang="en-US" altLang="id-ID" dirty="0" smtClean="0"/>
              <a:t> </a:t>
            </a:r>
            <a:r>
              <a:rPr lang="en-US" altLang="id-ID" dirty="0" err="1" smtClean="0"/>
              <a:t>kredit</a:t>
            </a:r>
            <a:r>
              <a:rPr lang="en-US" altLang="id-ID" dirty="0" smtClean="0"/>
              <a:t> </a:t>
            </a:r>
            <a:r>
              <a:rPr lang="en-US" altLang="id-ID" dirty="0" err="1" smtClean="0"/>
              <a:t>investasi</a:t>
            </a:r>
            <a:r>
              <a:rPr lang="en-US" altLang="id-ID" dirty="0" smtClean="0"/>
              <a:t> </a:t>
            </a:r>
            <a:r>
              <a:rPr lang="en-US" altLang="id-ID" dirty="0" err="1" smtClean="0"/>
              <a:t>ini</a:t>
            </a:r>
            <a:r>
              <a:rPr lang="en-US" altLang="id-ID" dirty="0" smtClean="0"/>
              <a:t> </a:t>
            </a:r>
            <a:r>
              <a:rPr lang="en-US" altLang="id-ID" dirty="0" err="1" smtClean="0"/>
              <a:t>antara</a:t>
            </a:r>
            <a:r>
              <a:rPr lang="en-US" altLang="id-ID" dirty="0" smtClean="0"/>
              <a:t> lain </a:t>
            </a:r>
          </a:p>
          <a:p>
            <a:r>
              <a:rPr lang="en-US" altLang="id-ID" dirty="0" smtClean="0"/>
              <a:t>        </a:t>
            </a:r>
            <a:r>
              <a:rPr lang="en-US" altLang="id-ID" dirty="0" err="1" smtClean="0"/>
              <a:t>kredit-kredit</a:t>
            </a:r>
            <a:r>
              <a:rPr lang="en-US" altLang="id-ID" dirty="0" smtClean="0"/>
              <a:t> yang </a:t>
            </a:r>
            <a:r>
              <a:rPr lang="en-US" altLang="id-ID" dirty="0" err="1" smtClean="0"/>
              <a:t>dikeluarkan</a:t>
            </a:r>
            <a:r>
              <a:rPr lang="en-US" altLang="id-ID" dirty="0" smtClean="0"/>
              <a:t> </a:t>
            </a:r>
            <a:r>
              <a:rPr lang="en-US" altLang="id-ID" dirty="0" err="1" smtClean="0"/>
              <a:t>untuk</a:t>
            </a:r>
            <a:r>
              <a:rPr lang="en-US" altLang="id-ID" dirty="0" smtClean="0"/>
              <a:t>:</a:t>
            </a:r>
          </a:p>
          <a:p>
            <a:endParaRPr lang="en-US" altLang="id-ID" dirty="0" smtClean="0"/>
          </a:p>
          <a:p>
            <a:r>
              <a:rPr lang="en-US" altLang="id-ID" dirty="0"/>
              <a:t> </a:t>
            </a:r>
            <a:r>
              <a:rPr lang="en-US" altLang="id-ID" dirty="0" smtClean="0"/>
              <a:t>       - </a:t>
            </a:r>
            <a:r>
              <a:rPr lang="en-US" altLang="id-ID" sz="1600" dirty="0" err="1" smtClean="0"/>
              <a:t>Membeli</a:t>
            </a:r>
            <a:r>
              <a:rPr lang="en-US" altLang="id-ID" sz="1600" dirty="0" smtClean="0"/>
              <a:t> </a:t>
            </a:r>
            <a:r>
              <a:rPr lang="en-US" altLang="id-ID" sz="1600" dirty="0" err="1" smtClean="0"/>
              <a:t>tanah</a:t>
            </a:r>
            <a:r>
              <a:rPr lang="en-US" altLang="id-ID" sz="1600" dirty="0" smtClean="0"/>
              <a:t> </a:t>
            </a:r>
            <a:r>
              <a:rPr lang="en-US" altLang="id-ID" sz="1600" dirty="0" err="1" smtClean="0"/>
              <a:t>baik</a:t>
            </a:r>
            <a:r>
              <a:rPr lang="en-US" altLang="id-ID" sz="1600" dirty="0" smtClean="0"/>
              <a:t> </a:t>
            </a:r>
            <a:r>
              <a:rPr lang="en-US" altLang="id-ID" sz="1600" dirty="0" err="1" smtClean="0"/>
              <a:t>tanah</a:t>
            </a:r>
            <a:r>
              <a:rPr lang="en-US" altLang="id-ID" sz="1600" dirty="0" smtClean="0"/>
              <a:t> </a:t>
            </a:r>
            <a:r>
              <a:rPr lang="en-US" altLang="id-ID" sz="1600" dirty="0" err="1" smtClean="0"/>
              <a:t>untuk</a:t>
            </a:r>
            <a:r>
              <a:rPr lang="en-US" altLang="id-ID" sz="1600" dirty="0" smtClean="0"/>
              <a:t> </a:t>
            </a:r>
            <a:r>
              <a:rPr lang="en-US" altLang="id-ID" sz="1600" dirty="0" err="1" smtClean="0"/>
              <a:t>industri</a:t>
            </a:r>
            <a:r>
              <a:rPr lang="en-US" altLang="id-ID" sz="1600" dirty="0" smtClean="0"/>
              <a:t> , </a:t>
            </a:r>
            <a:r>
              <a:rPr lang="en-US" altLang="id-ID" sz="1600" dirty="0" err="1" smtClean="0"/>
              <a:t>tanah</a:t>
            </a:r>
            <a:r>
              <a:rPr lang="en-US" altLang="id-ID" sz="1600" dirty="0" smtClean="0"/>
              <a:t> </a:t>
            </a:r>
            <a:r>
              <a:rPr lang="en-US" altLang="id-ID" sz="1600" dirty="0" err="1" smtClean="0"/>
              <a:t>untuk</a:t>
            </a:r>
            <a:r>
              <a:rPr lang="en-US" altLang="id-ID" sz="1600" dirty="0" smtClean="0"/>
              <a:t> </a:t>
            </a:r>
            <a:r>
              <a:rPr lang="en-US" altLang="id-ID" sz="1600" dirty="0" err="1" smtClean="0"/>
              <a:t>pertambangan</a:t>
            </a:r>
            <a:r>
              <a:rPr lang="en-US" altLang="id-ID" sz="1600" dirty="0" smtClean="0"/>
              <a:t> ,</a:t>
            </a:r>
            <a:endParaRPr lang="en-US" altLang="id-ID" sz="1600" dirty="0"/>
          </a:p>
          <a:p>
            <a:r>
              <a:rPr lang="en-US" altLang="id-ID" dirty="0" smtClean="0"/>
              <a:t>          </a:t>
            </a:r>
            <a:r>
              <a:rPr lang="en-US" altLang="id-ID" dirty="0" err="1" smtClean="0"/>
              <a:t>maupun</a:t>
            </a:r>
            <a:r>
              <a:rPr lang="en-US" altLang="id-ID" dirty="0" smtClean="0"/>
              <a:t> </a:t>
            </a:r>
            <a:r>
              <a:rPr lang="en-US" altLang="id-ID" dirty="0" err="1" smtClean="0"/>
              <a:t>tanah</a:t>
            </a:r>
            <a:r>
              <a:rPr lang="en-US" altLang="id-ID" dirty="0" smtClean="0"/>
              <a:t> </a:t>
            </a:r>
            <a:r>
              <a:rPr lang="en-US" altLang="id-ID" dirty="0" err="1" smtClean="0"/>
              <a:t>perkebunan</a:t>
            </a:r>
            <a:r>
              <a:rPr lang="en-US" altLang="id-ID" dirty="0" smtClean="0"/>
              <a:t> </a:t>
            </a:r>
            <a:r>
              <a:rPr lang="en-US" altLang="id-ID" dirty="0" err="1" smtClean="0"/>
              <a:t>dan</a:t>
            </a:r>
            <a:r>
              <a:rPr lang="en-US" altLang="id-ID" dirty="0" smtClean="0"/>
              <a:t> lain-lain.</a:t>
            </a:r>
          </a:p>
          <a:p>
            <a:r>
              <a:rPr lang="en-US" altLang="id-ID" dirty="0"/>
              <a:t> </a:t>
            </a:r>
            <a:r>
              <a:rPr lang="en-US" altLang="id-ID" dirty="0" smtClean="0"/>
              <a:t>      -  </a:t>
            </a:r>
            <a:r>
              <a:rPr lang="en-US" altLang="id-ID" dirty="0" err="1" smtClean="0"/>
              <a:t>Membeli</a:t>
            </a:r>
            <a:r>
              <a:rPr lang="en-US" altLang="id-ID" dirty="0" smtClean="0"/>
              <a:t> </a:t>
            </a:r>
            <a:r>
              <a:rPr lang="en-US" altLang="id-ID" dirty="0" err="1" smtClean="0"/>
              <a:t>mesin-mesin</a:t>
            </a:r>
            <a:r>
              <a:rPr lang="en-US" altLang="id-ID" dirty="0" smtClean="0"/>
              <a:t> , </a:t>
            </a:r>
            <a:r>
              <a:rPr lang="en-US" altLang="id-ID" dirty="0" err="1" smtClean="0"/>
              <a:t>alat-alat</a:t>
            </a:r>
            <a:r>
              <a:rPr lang="en-US" altLang="id-ID" dirty="0" smtClean="0"/>
              <a:t> </a:t>
            </a:r>
            <a:r>
              <a:rPr lang="en-US" altLang="id-ID" dirty="0" err="1" smtClean="0"/>
              <a:t>angkutan</a:t>
            </a:r>
            <a:r>
              <a:rPr lang="en-US" altLang="id-ID" dirty="0" smtClean="0"/>
              <a:t>, </a:t>
            </a:r>
            <a:r>
              <a:rPr lang="en-US" altLang="id-ID" dirty="0" err="1" smtClean="0"/>
              <a:t>peralatan-peralatan</a:t>
            </a:r>
            <a:r>
              <a:rPr lang="en-US" altLang="id-ID" dirty="0" smtClean="0"/>
              <a:t>  </a:t>
            </a:r>
          </a:p>
          <a:p>
            <a:r>
              <a:rPr lang="en-US" altLang="id-ID" dirty="0" smtClean="0"/>
              <a:t>            </a:t>
            </a:r>
            <a:r>
              <a:rPr lang="en-US" altLang="id-ID" dirty="0" err="1" smtClean="0"/>
              <a:t>produksi</a:t>
            </a:r>
            <a:r>
              <a:rPr lang="en-US" altLang="id-ID" dirty="0" smtClean="0"/>
              <a:t> </a:t>
            </a:r>
            <a:r>
              <a:rPr lang="en-US" altLang="id-ID" dirty="0" err="1" smtClean="0"/>
              <a:t>dan</a:t>
            </a:r>
            <a:r>
              <a:rPr lang="en-US" altLang="id-ID" dirty="0" smtClean="0"/>
              <a:t> lain-lain</a:t>
            </a:r>
          </a:p>
          <a:p>
            <a:r>
              <a:rPr lang="en-US" altLang="id-ID" dirty="0"/>
              <a:t> </a:t>
            </a:r>
            <a:r>
              <a:rPr lang="en-US" altLang="id-ID" dirty="0" smtClean="0"/>
              <a:t>      - </a:t>
            </a:r>
            <a:r>
              <a:rPr lang="en-US" altLang="id-ID" dirty="0" err="1" smtClean="0"/>
              <a:t>Mendirikan</a:t>
            </a:r>
            <a:r>
              <a:rPr lang="en-US" altLang="id-ID" dirty="0" smtClean="0"/>
              <a:t> </a:t>
            </a:r>
            <a:r>
              <a:rPr lang="en-US" altLang="id-ID" dirty="0" err="1" smtClean="0"/>
              <a:t>bangunan</a:t>
            </a:r>
            <a:r>
              <a:rPr lang="en-US" altLang="id-ID" dirty="0" smtClean="0"/>
              <a:t> </a:t>
            </a:r>
            <a:r>
              <a:rPr lang="en-US" altLang="id-ID" dirty="0" err="1" smtClean="0"/>
              <a:t>pabrik</a:t>
            </a:r>
            <a:r>
              <a:rPr lang="en-US" altLang="id-ID" dirty="0" smtClean="0"/>
              <a:t>, </a:t>
            </a:r>
            <a:r>
              <a:rPr lang="en-US" altLang="id-ID" dirty="0" err="1" smtClean="0"/>
              <a:t>bangunan</a:t>
            </a:r>
            <a:r>
              <a:rPr lang="en-US" altLang="id-ID" dirty="0" smtClean="0"/>
              <a:t> hotel, </a:t>
            </a:r>
            <a:r>
              <a:rPr lang="en-US" altLang="id-ID" dirty="0" err="1" smtClean="0"/>
              <a:t>rumah</a:t>
            </a:r>
            <a:r>
              <a:rPr lang="en-US" altLang="id-ID" dirty="0" smtClean="0"/>
              <a:t> </a:t>
            </a:r>
            <a:r>
              <a:rPr lang="en-US" altLang="id-ID" dirty="0" err="1" smtClean="0"/>
              <a:t>sakit,gudang</a:t>
            </a:r>
            <a:endParaRPr lang="id-ID" altLang="id-ID" dirty="0" smtClean="0"/>
          </a:p>
          <a:p>
            <a:r>
              <a:rPr lang="id-ID" altLang="id-ID" dirty="0"/>
              <a:t> </a:t>
            </a:r>
            <a:r>
              <a:rPr lang="id-ID" altLang="id-ID" dirty="0" smtClean="0"/>
              <a:t>        perkantoran, proyek pertokoan.</a:t>
            </a:r>
            <a:r>
              <a:rPr lang="en-US" altLang="id-ID" dirty="0" smtClean="0"/>
              <a:t>                                                                                                           </a:t>
            </a:r>
          </a:p>
        </p:txBody>
      </p:sp>
    </p:spTree>
    <p:extLst>
      <p:ext uri="{BB962C8B-B14F-4D97-AF65-F5344CB8AC3E}">
        <p14:creationId xmlns:p14="http://schemas.microsoft.com/office/powerpoint/2010/main" val="8965900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6672"/>
            <a:ext cx="8280920" cy="5693866"/>
          </a:xfrm>
          <a:prstGeom prst="rect">
            <a:avLst/>
          </a:prstGeom>
        </p:spPr>
        <p:txBody>
          <a:bodyPr wrap="square">
            <a:spAutoFit/>
          </a:bodyPr>
          <a:lstStyle/>
          <a:p>
            <a:pPr marL="285750" indent="-285750">
              <a:buFontTx/>
              <a:buChar char="-"/>
            </a:pPr>
            <a:r>
              <a:rPr lang="id-ID" altLang="id-ID" dirty="0" smtClean="0"/>
              <a:t>Menanam tanaman-tanaman keras pada perkebunan sampai menghasilkan secara ekonomis.</a:t>
            </a:r>
          </a:p>
          <a:p>
            <a:pPr marL="285750" indent="-285750">
              <a:buFontTx/>
              <a:buChar char="-"/>
            </a:pPr>
            <a:r>
              <a:rPr lang="id-ID" altLang="id-ID" dirty="0" smtClean="0"/>
              <a:t>Membangun sebuah kapal, pesawat terbang, peralatan-peralatan </a:t>
            </a:r>
          </a:p>
          <a:p>
            <a:r>
              <a:rPr lang="id-ID" altLang="id-ID" dirty="0" smtClean="0"/>
              <a:t>     kerja yang akan dipakai sendiri.</a:t>
            </a:r>
          </a:p>
          <a:p>
            <a:endParaRPr lang="id-ID" altLang="id-ID" dirty="0"/>
          </a:p>
          <a:p>
            <a:r>
              <a:rPr lang="id-ID" altLang="id-ID" dirty="0"/>
              <a:t> </a:t>
            </a:r>
            <a:r>
              <a:rPr lang="id-ID" altLang="id-ID" dirty="0" smtClean="0"/>
              <a:t>   </a:t>
            </a:r>
            <a:r>
              <a:rPr lang="id-ID" altLang="id-ID" sz="2000" b="1" dirty="0" smtClean="0"/>
              <a:t>c. Personal Loan</a:t>
            </a:r>
          </a:p>
          <a:p>
            <a:r>
              <a:rPr lang="id-ID" altLang="id-ID" b="1" dirty="0"/>
              <a:t> </a:t>
            </a:r>
            <a:r>
              <a:rPr lang="id-ID" altLang="id-ID" b="1" dirty="0" smtClean="0"/>
              <a:t>        </a:t>
            </a:r>
            <a:r>
              <a:rPr lang="id-ID" altLang="id-ID" dirty="0" smtClean="0"/>
              <a:t>Ada juga bentuk kredit yang diberikan kepada perorangan bukan </a:t>
            </a:r>
          </a:p>
          <a:p>
            <a:r>
              <a:rPr lang="id-ID" altLang="id-ID" dirty="0" smtClean="0"/>
              <a:t>         dalam rangka untuk mendapatkan  laba tetapi untuk pemenuhan</a:t>
            </a:r>
          </a:p>
          <a:p>
            <a:r>
              <a:rPr lang="id-ID" altLang="id-ID" dirty="0"/>
              <a:t> </a:t>
            </a:r>
            <a:r>
              <a:rPr lang="id-ID" altLang="id-ID" dirty="0" smtClean="0"/>
              <a:t>        kredit konsumstif.</a:t>
            </a:r>
          </a:p>
          <a:p>
            <a:endParaRPr lang="id-ID" altLang="id-ID" dirty="0"/>
          </a:p>
          <a:p>
            <a:r>
              <a:rPr lang="id-ID" altLang="id-ID" sz="2000" dirty="0" smtClean="0"/>
              <a:t>   </a:t>
            </a:r>
            <a:r>
              <a:rPr lang="id-ID" altLang="id-ID" sz="2000" b="1" dirty="0" smtClean="0"/>
              <a:t>d. Non Cash Loan</a:t>
            </a:r>
          </a:p>
          <a:p>
            <a:r>
              <a:rPr lang="id-ID" altLang="id-ID" b="1" dirty="0"/>
              <a:t> </a:t>
            </a:r>
            <a:r>
              <a:rPr lang="id-ID" altLang="id-ID" b="1" dirty="0" smtClean="0"/>
              <a:t>      </a:t>
            </a:r>
            <a:r>
              <a:rPr lang="id-ID" altLang="id-ID" dirty="0" smtClean="0"/>
              <a:t>Ada sejenis kredit yang belum efektif dapat ditarik secara tunai atau</a:t>
            </a:r>
          </a:p>
          <a:p>
            <a:r>
              <a:rPr lang="id-ID" altLang="id-ID" dirty="0"/>
              <a:t> </a:t>
            </a:r>
            <a:r>
              <a:rPr lang="id-ID" altLang="id-ID" dirty="0" smtClean="0"/>
              <a:t>     pun secara pemindahbukuan, tetapi di dalam nya telah terkandung </a:t>
            </a:r>
          </a:p>
          <a:p>
            <a:r>
              <a:rPr lang="id-ID" altLang="id-ID" dirty="0"/>
              <a:t> </a:t>
            </a:r>
            <a:r>
              <a:rPr lang="id-ID" altLang="id-ID" dirty="0" smtClean="0"/>
              <a:t>     adanya suatu kesanggupan untuk melakukan pembayaran di kemu</a:t>
            </a:r>
          </a:p>
          <a:p>
            <a:r>
              <a:rPr lang="id-ID" altLang="id-ID" dirty="0"/>
              <a:t> </a:t>
            </a:r>
            <a:r>
              <a:rPr lang="id-ID" altLang="id-ID" dirty="0" smtClean="0"/>
              <a:t>     dian hari. Jenis-jenis kredit non cash loan ini antara lain:</a:t>
            </a:r>
          </a:p>
          <a:p>
            <a:endParaRPr lang="id-ID" altLang="id-ID" dirty="0" smtClean="0"/>
          </a:p>
          <a:p>
            <a:r>
              <a:rPr lang="id-ID" altLang="id-ID" dirty="0"/>
              <a:t> </a:t>
            </a:r>
            <a:r>
              <a:rPr lang="id-ID" altLang="id-ID" dirty="0" smtClean="0"/>
              <a:t>    </a:t>
            </a:r>
            <a:r>
              <a:rPr lang="id-ID" altLang="id-ID" i="1" dirty="0" smtClean="0"/>
              <a:t>1. Bank Garansi</a:t>
            </a:r>
          </a:p>
          <a:p>
            <a:r>
              <a:rPr lang="id-ID" altLang="id-ID" i="1" dirty="0"/>
              <a:t> </a:t>
            </a:r>
            <a:r>
              <a:rPr lang="id-ID" altLang="id-ID" i="1" dirty="0" smtClean="0"/>
              <a:t>        </a:t>
            </a:r>
            <a:r>
              <a:rPr lang="id-ID" altLang="id-ID" dirty="0" smtClean="0"/>
              <a:t>Sesuai Dengan S/K Dir. Bank Indonesia No.23/88/Kep./Dir tanggal </a:t>
            </a:r>
          </a:p>
          <a:p>
            <a:r>
              <a:rPr lang="id-ID" altLang="id-ID" dirty="0"/>
              <a:t> </a:t>
            </a:r>
            <a:r>
              <a:rPr lang="id-ID" altLang="id-ID" dirty="0" smtClean="0"/>
              <a:t>        18 Maret 1991 dan Surat Edaran No. 23/7/UKU tanggal 18 Maret</a:t>
            </a:r>
          </a:p>
          <a:p>
            <a:r>
              <a:rPr lang="id-ID" altLang="id-ID" dirty="0"/>
              <a:t> </a:t>
            </a:r>
            <a:r>
              <a:rPr lang="id-ID" altLang="id-ID" dirty="0" smtClean="0"/>
              <a:t>        1991 yaitu :</a:t>
            </a:r>
            <a:endParaRPr lang="en-US" altLang="id-ID" dirty="0" smtClean="0"/>
          </a:p>
        </p:txBody>
      </p:sp>
    </p:spTree>
    <p:extLst>
      <p:ext uri="{BB962C8B-B14F-4D97-AF65-F5344CB8AC3E}">
        <p14:creationId xmlns:p14="http://schemas.microsoft.com/office/powerpoint/2010/main" val="3739156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6672"/>
            <a:ext cx="8280920" cy="6463308"/>
          </a:xfrm>
          <a:prstGeom prst="rect">
            <a:avLst/>
          </a:prstGeom>
        </p:spPr>
        <p:txBody>
          <a:bodyPr wrap="square">
            <a:spAutoFit/>
          </a:bodyPr>
          <a:lstStyle/>
          <a:p>
            <a:pPr marL="285750" indent="-285750">
              <a:buFontTx/>
              <a:buChar char="-"/>
            </a:pPr>
            <a:r>
              <a:rPr lang="id-ID" altLang="id-ID" dirty="0" smtClean="0"/>
              <a:t>Jaminan dalam bentuk warkat yang diterbitkan oleh Bank yang meng</a:t>
            </a:r>
          </a:p>
          <a:p>
            <a:r>
              <a:rPr lang="id-ID" altLang="id-ID" dirty="0"/>
              <a:t> </a:t>
            </a:r>
            <a:r>
              <a:rPr lang="id-ID" altLang="id-ID" dirty="0" smtClean="0"/>
              <a:t>    akibatkan kewajiban membayar terhadap pihak yang menerima</a:t>
            </a:r>
          </a:p>
          <a:p>
            <a:r>
              <a:rPr lang="id-ID" altLang="id-ID" dirty="0"/>
              <a:t> </a:t>
            </a:r>
            <a:r>
              <a:rPr lang="id-ID" altLang="id-ID" dirty="0" smtClean="0"/>
              <a:t>    jaminan apabila pihak yang dijamin melakukan cedera janji.</a:t>
            </a:r>
          </a:p>
          <a:p>
            <a:pPr marL="285750" indent="-285750">
              <a:buFontTx/>
              <a:buChar char="-"/>
            </a:pPr>
            <a:r>
              <a:rPr lang="id-ID" altLang="id-ID" dirty="0" smtClean="0"/>
              <a:t>Jaminan dalam bentuk penandatanganan kedua dan seterusnya </a:t>
            </a:r>
          </a:p>
          <a:p>
            <a:r>
              <a:rPr lang="id-ID" altLang="id-ID" dirty="0" smtClean="0"/>
              <a:t>     atas surat-surat berharga seperti aval dan endosemen yang dapat </a:t>
            </a:r>
          </a:p>
          <a:p>
            <a:r>
              <a:rPr lang="id-ID" altLang="id-ID" dirty="0"/>
              <a:t> </a:t>
            </a:r>
            <a:r>
              <a:rPr lang="id-ID" altLang="id-ID" dirty="0" smtClean="0"/>
              <a:t>    menimbulkan kewajiaban membayar bagi bank apabila yang di</a:t>
            </a:r>
          </a:p>
          <a:p>
            <a:r>
              <a:rPr lang="id-ID" altLang="id-ID" dirty="0"/>
              <a:t> </a:t>
            </a:r>
            <a:r>
              <a:rPr lang="id-ID" altLang="id-ID" dirty="0" smtClean="0"/>
              <a:t>    jamin cedera janji.</a:t>
            </a:r>
          </a:p>
          <a:p>
            <a:pPr marL="285750" indent="-285750">
              <a:buFontTx/>
              <a:buChar char="-"/>
            </a:pPr>
            <a:r>
              <a:rPr lang="id-ID" altLang="id-ID" dirty="0" smtClean="0"/>
              <a:t>Jaminan lain yang terjadi karena perjanjian bersyarat, sehingga dpt</a:t>
            </a:r>
          </a:p>
          <a:p>
            <a:pPr marL="285750" indent="-285750">
              <a:buFontTx/>
              <a:buChar char="-"/>
            </a:pPr>
            <a:r>
              <a:rPr lang="id-ID" altLang="id-ID" dirty="0" smtClean="0"/>
              <a:t>Menumbuhkan kewajiban finansiil bagi bank.</a:t>
            </a:r>
          </a:p>
          <a:p>
            <a:pPr marL="285750" indent="-285750">
              <a:buFontTx/>
              <a:buChar char="-"/>
            </a:pPr>
            <a:endParaRPr lang="id-ID" altLang="id-ID" dirty="0"/>
          </a:p>
          <a:p>
            <a:r>
              <a:rPr lang="id-ID" altLang="id-ID" dirty="0"/>
              <a:t> </a:t>
            </a:r>
            <a:r>
              <a:rPr lang="id-ID" altLang="id-ID" dirty="0" smtClean="0"/>
              <a:t>   Dalam praktik sehari-hari bentuk bank garansi yang umum terjadi </a:t>
            </a:r>
          </a:p>
          <a:p>
            <a:r>
              <a:rPr lang="id-ID" altLang="id-ID" dirty="0" smtClean="0"/>
              <a:t>Antara lain:</a:t>
            </a:r>
          </a:p>
          <a:p>
            <a:pPr marL="285750" indent="-285750">
              <a:buFontTx/>
              <a:buChar char="-"/>
            </a:pPr>
            <a:r>
              <a:rPr lang="id-ID" altLang="id-ID" dirty="0" smtClean="0"/>
              <a:t>Tender bond, bid bond, yaitun bank garansi yang diperlukan para kontaktor untuk dapat mengikuti tender.</a:t>
            </a:r>
          </a:p>
          <a:p>
            <a:pPr marL="285750" indent="-285750">
              <a:buFontTx/>
              <a:buChar char="-"/>
            </a:pPr>
            <a:r>
              <a:rPr lang="id-ID" altLang="id-ID" dirty="0" smtClean="0"/>
              <a:t>Bank garansi uang muka, yaitu bank garansi yang dikeluarkan oleh</a:t>
            </a:r>
          </a:p>
          <a:p>
            <a:r>
              <a:rPr lang="id-ID" altLang="id-ID" dirty="0" smtClean="0"/>
              <a:t>    bank untuk menjamin atas permintaan uang muka oleh nasabahnya</a:t>
            </a:r>
          </a:p>
          <a:p>
            <a:r>
              <a:rPr lang="id-ID" altLang="id-ID" dirty="0"/>
              <a:t> </a:t>
            </a:r>
            <a:r>
              <a:rPr lang="id-ID" altLang="id-ID" dirty="0" smtClean="0"/>
              <a:t>   dalam rangka suatu kerja sama/pelaksanaan kontak kerja.</a:t>
            </a:r>
          </a:p>
          <a:p>
            <a:pPr marL="285750" indent="-285750">
              <a:buFontTx/>
              <a:buChar char="-"/>
            </a:pPr>
            <a:r>
              <a:rPr lang="id-ID" altLang="id-ID" dirty="0" smtClean="0"/>
              <a:t>Bank garansi untuk pelaksanaan proyek.</a:t>
            </a:r>
          </a:p>
          <a:p>
            <a:pPr marL="285750" indent="-285750">
              <a:buFontTx/>
              <a:buChar char="-"/>
            </a:pPr>
            <a:r>
              <a:rPr lang="id-ID" altLang="id-ID" dirty="0" smtClean="0"/>
              <a:t>Bank garansi untuk penyerahan barang/penerimaan barang oleh </a:t>
            </a:r>
          </a:p>
          <a:p>
            <a:r>
              <a:rPr lang="id-ID" altLang="id-ID" dirty="0"/>
              <a:t> </a:t>
            </a:r>
            <a:r>
              <a:rPr lang="id-ID" altLang="id-ID" dirty="0" smtClean="0"/>
              <a:t>   leveransir dari fabrikan. </a:t>
            </a:r>
          </a:p>
          <a:p>
            <a:pPr marL="285750" indent="-285750">
              <a:buFontTx/>
              <a:buChar char="-"/>
            </a:pPr>
            <a:endParaRPr lang="id-ID" altLang="id-ID" dirty="0" smtClean="0"/>
          </a:p>
          <a:p>
            <a:r>
              <a:rPr lang="id-ID" altLang="id-ID" dirty="0" smtClean="0"/>
              <a:t> </a:t>
            </a:r>
            <a:endParaRPr lang="id-ID" altLang="id-ID" dirty="0"/>
          </a:p>
          <a:p>
            <a:endParaRPr lang="en-US" altLang="id-ID" dirty="0" smtClean="0"/>
          </a:p>
        </p:txBody>
      </p:sp>
    </p:spTree>
    <p:extLst>
      <p:ext uri="{BB962C8B-B14F-4D97-AF65-F5344CB8AC3E}">
        <p14:creationId xmlns:p14="http://schemas.microsoft.com/office/powerpoint/2010/main" val="32119653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6672"/>
            <a:ext cx="8208912" cy="6740307"/>
          </a:xfrm>
          <a:prstGeom prst="rect">
            <a:avLst/>
          </a:prstGeom>
        </p:spPr>
        <p:txBody>
          <a:bodyPr wrap="square">
            <a:spAutoFit/>
          </a:bodyPr>
          <a:lstStyle/>
          <a:p>
            <a:r>
              <a:rPr lang="id-ID" altLang="id-ID" dirty="0" smtClean="0"/>
              <a:t>      </a:t>
            </a:r>
            <a:r>
              <a:rPr lang="id-ID" altLang="id-ID" i="1" dirty="0" smtClean="0"/>
              <a:t>2. Fasilitas Pembukaan L/C Impor</a:t>
            </a:r>
          </a:p>
          <a:p>
            <a:r>
              <a:rPr lang="id-ID" altLang="id-ID" i="1" dirty="0"/>
              <a:t> </a:t>
            </a:r>
            <a:r>
              <a:rPr lang="id-ID" altLang="id-ID" i="1" dirty="0" smtClean="0"/>
              <a:t>         </a:t>
            </a:r>
            <a:r>
              <a:rPr lang="id-ID" altLang="id-ID" dirty="0" smtClean="0"/>
              <a:t>Letter of Credit adalah perangkat kerja bank yang berupa suatu</a:t>
            </a:r>
          </a:p>
          <a:p>
            <a:r>
              <a:rPr lang="id-ID" altLang="id-ID" dirty="0"/>
              <a:t> </a:t>
            </a:r>
            <a:r>
              <a:rPr lang="id-ID" altLang="id-ID" dirty="0" smtClean="0"/>
              <a:t>         jaminan yang diterbitkan oleh bank untuk penjual atas </a:t>
            </a:r>
            <a:r>
              <a:rPr lang="id-ID" altLang="id-ID" sz="1600" dirty="0" smtClean="0"/>
              <a:t>permintaan</a:t>
            </a:r>
          </a:p>
          <a:p>
            <a:r>
              <a:rPr lang="id-ID" altLang="id-ID" sz="1600" dirty="0"/>
              <a:t> </a:t>
            </a:r>
            <a:r>
              <a:rPr lang="id-ID" altLang="id-ID" sz="1600" dirty="0" smtClean="0"/>
              <a:t>          </a:t>
            </a:r>
            <a:r>
              <a:rPr lang="id-ID" altLang="id-ID" dirty="0" smtClean="0"/>
              <a:t>dan sesuai dengan instrusksi pembeli, di mana bank memberikan </a:t>
            </a:r>
          </a:p>
          <a:p>
            <a:r>
              <a:rPr lang="id-ID" altLang="id-ID" dirty="0"/>
              <a:t> </a:t>
            </a:r>
            <a:r>
              <a:rPr lang="id-ID" altLang="id-ID" dirty="0" smtClean="0"/>
              <a:t>        jamianan atau memberikan kuasa kepada bank lain untuk melaku</a:t>
            </a:r>
          </a:p>
          <a:p>
            <a:r>
              <a:rPr lang="id-ID" altLang="id-ID" dirty="0"/>
              <a:t> </a:t>
            </a:r>
            <a:r>
              <a:rPr lang="id-ID" altLang="id-ID" dirty="0" smtClean="0"/>
              <a:t>        kan pembayaran akseptasi atau negoisasi wesel-wesel berdasar</a:t>
            </a:r>
          </a:p>
          <a:p>
            <a:r>
              <a:rPr lang="id-ID" altLang="id-ID" dirty="0"/>
              <a:t> </a:t>
            </a:r>
            <a:r>
              <a:rPr lang="id-ID" altLang="id-ID" dirty="0" smtClean="0"/>
              <a:t>        kan penyerahan dokumen-dokumen yang ditentukan sesuai dgn</a:t>
            </a:r>
          </a:p>
          <a:p>
            <a:r>
              <a:rPr lang="id-ID" altLang="id-ID" dirty="0"/>
              <a:t> </a:t>
            </a:r>
            <a:r>
              <a:rPr lang="id-ID" altLang="id-ID" dirty="0" smtClean="0"/>
              <a:t>        syarat dan kondisi dalam L/C yang bersangkutan.</a:t>
            </a:r>
          </a:p>
          <a:p>
            <a:r>
              <a:rPr lang="id-ID" altLang="id-ID" dirty="0" smtClean="0"/>
              <a:t>  </a:t>
            </a:r>
          </a:p>
          <a:p>
            <a:r>
              <a:rPr lang="id-ID" altLang="id-ID" dirty="0"/>
              <a:t> </a:t>
            </a:r>
            <a:r>
              <a:rPr lang="id-ID" altLang="id-ID" dirty="0" smtClean="0"/>
              <a:t>   </a:t>
            </a:r>
            <a:r>
              <a:rPr lang="id-ID" altLang="id-ID" i="1" dirty="0" smtClean="0"/>
              <a:t>3. Fasilitas Letter of Credit dalam Negeri</a:t>
            </a:r>
          </a:p>
          <a:p>
            <a:r>
              <a:rPr lang="id-ID" altLang="id-ID" dirty="0"/>
              <a:t> </a:t>
            </a:r>
            <a:r>
              <a:rPr lang="id-ID" altLang="id-ID" dirty="0" smtClean="0"/>
              <a:t>       Mekanisme kerja dari L/C dalam negeri pada intinya sama saja </a:t>
            </a:r>
          </a:p>
          <a:p>
            <a:r>
              <a:rPr lang="id-ID" altLang="id-ID" dirty="0"/>
              <a:t> </a:t>
            </a:r>
            <a:r>
              <a:rPr lang="id-ID" altLang="id-ID" dirty="0" smtClean="0"/>
              <a:t>       dengan L/C luar negeri. Adapun perbedaan yang pokok antara</a:t>
            </a:r>
          </a:p>
          <a:p>
            <a:r>
              <a:rPr lang="id-ID" altLang="id-ID" dirty="0"/>
              <a:t> </a:t>
            </a:r>
            <a:r>
              <a:rPr lang="id-ID" altLang="id-ID" dirty="0" smtClean="0"/>
              <a:t>       L/C luar negeri dan L/C dalam negeri yaitu :</a:t>
            </a:r>
          </a:p>
          <a:p>
            <a:r>
              <a:rPr lang="id-ID" altLang="id-ID" dirty="0"/>
              <a:t> </a:t>
            </a:r>
            <a:r>
              <a:rPr lang="id-ID" altLang="id-ID" dirty="0" smtClean="0"/>
              <a:t>     </a:t>
            </a:r>
          </a:p>
          <a:p>
            <a:r>
              <a:rPr lang="id-ID" altLang="id-ID" dirty="0"/>
              <a:t> </a:t>
            </a:r>
            <a:r>
              <a:rPr lang="id-ID" altLang="id-ID" dirty="0" smtClean="0"/>
              <a:t>      - L/C dalam negeri menggunakan valuta rupiah sedangkan L/C</a:t>
            </a:r>
          </a:p>
          <a:p>
            <a:r>
              <a:rPr lang="id-ID" altLang="id-ID" dirty="0"/>
              <a:t> </a:t>
            </a:r>
            <a:r>
              <a:rPr lang="id-ID" altLang="id-ID" dirty="0" smtClean="0"/>
              <a:t>        luar negeri menggunakan valuta asing yang disepakati para pihak</a:t>
            </a:r>
          </a:p>
          <a:p>
            <a:r>
              <a:rPr lang="id-ID" altLang="id-ID" dirty="0"/>
              <a:t> </a:t>
            </a:r>
            <a:r>
              <a:rPr lang="id-ID" altLang="id-ID" dirty="0" smtClean="0"/>
              <a:t>        yang berkepentingan.</a:t>
            </a:r>
          </a:p>
          <a:p>
            <a:r>
              <a:rPr lang="id-ID" altLang="id-ID" dirty="0"/>
              <a:t> </a:t>
            </a:r>
            <a:r>
              <a:rPr lang="id-ID" altLang="id-ID" dirty="0" smtClean="0"/>
              <a:t>     - L/C dalam negeri  hanya berlaku di wilayah Republik Indonesia saja.</a:t>
            </a:r>
          </a:p>
          <a:p>
            <a:endParaRPr lang="id-ID" altLang="id-ID" dirty="0"/>
          </a:p>
          <a:p>
            <a:endParaRPr lang="id-ID" altLang="id-ID" dirty="0" smtClean="0"/>
          </a:p>
          <a:p>
            <a:pPr marL="285750" indent="-285750">
              <a:buFontTx/>
              <a:buChar char="-"/>
            </a:pPr>
            <a:endParaRPr lang="id-ID" altLang="id-ID" dirty="0" smtClean="0"/>
          </a:p>
          <a:p>
            <a:r>
              <a:rPr lang="id-ID" altLang="id-ID" dirty="0" smtClean="0"/>
              <a:t> </a:t>
            </a:r>
            <a:endParaRPr lang="id-ID" altLang="id-ID" dirty="0"/>
          </a:p>
          <a:p>
            <a:endParaRPr lang="en-US" altLang="id-ID" dirty="0" smtClean="0"/>
          </a:p>
        </p:txBody>
      </p:sp>
    </p:spTree>
    <p:extLst>
      <p:ext uri="{BB962C8B-B14F-4D97-AF65-F5344CB8AC3E}">
        <p14:creationId xmlns:p14="http://schemas.microsoft.com/office/powerpoint/2010/main" val="42749095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6672"/>
            <a:ext cx="8208912" cy="6186309"/>
          </a:xfrm>
          <a:prstGeom prst="rect">
            <a:avLst/>
          </a:prstGeom>
        </p:spPr>
        <p:txBody>
          <a:bodyPr wrap="square">
            <a:spAutoFit/>
          </a:bodyPr>
          <a:lstStyle/>
          <a:p>
            <a:r>
              <a:rPr lang="id-ID" altLang="id-ID" dirty="0" smtClean="0"/>
              <a:t>      </a:t>
            </a:r>
            <a:r>
              <a:rPr lang="id-ID" altLang="id-ID" sz="2000" b="1" dirty="0" smtClean="0"/>
              <a:t>e. Kredit Kelolaan</a:t>
            </a:r>
          </a:p>
          <a:p>
            <a:r>
              <a:rPr lang="id-ID" altLang="id-ID" b="1" dirty="0"/>
              <a:t> </a:t>
            </a:r>
            <a:r>
              <a:rPr lang="id-ID" altLang="id-ID" b="1" dirty="0" smtClean="0"/>
              <a:t>          </a:t>
            </a:r>
            <a:r>
              <a:rPr lang="id-ID" altLang="id-ID" dirty="0" smtClean="0"/>
              <a:t>Pemerintah Indonesia banyak memperoleh bantuan kredit dari  </a:t>
            </a:r>
            <a:endParaRPr lang="id-ID" altLang="id-ID" dirty="0"/>
          </a:p>
          <a:p>
            <a:r>
              <a:rPr lang="id-ID" altLang="id-ID" dirty="0" smtClean="0"/>
              <a:t>           luar negeri untuk berbagai pembiayaan pembangunan proyek</a:t>
            </a:r>
          </a:p>
          <a:p>
            <a:r>
              <a:rPr lang="id-ID" altLang="id-ID" dirty="0"/>
              <a:t> </a:t>
            </a:r>
            <a:r>
              <a:rPr lang="id-ID" altLang="id-ID" dirty="0" smtClean="0"/>
              <a:t>          swasta/pemerintah yang diwujudkan dalam bentuk bantuan </a:t>
            </a:r>
          </a:p>
          <a:p>
            <a:r>
              <a:rPr lang="id-ID" altLang="id-ID" dirty="0"/>
              <a:t> </a:t>
            </a:r>
            <a:r>
              <a:rPr lang="id-ID" altLang="id-ID" dirty="0" smtClean="0"/>
              <a:t>          kredit yang disalurkan melalui sistem perbankan.</a:t>
            </a:r>
          </a:p>
          <a:p>
            <a:r>
              <a:rPr lang="id-ID" altLang="id-ID" dirty="0"/>
              <a:t> </a:t>
            </a:r>
            <a:r>
              <a:rPr lang="id-ID" altLang="id-ID" dirty="0" smtClean="0"/>
              <a:t>          Dalam pengelolaan kredi-kredit tersebut secara lengkap kepada</a:t>
            </a:r>
          </a:p>
          <a:p>
            <a:r>
              <a:rPr lang="id-ID" altLang="id-ID" dirty="0"/>
              <a:t> </a:t>
            </a:r>
            <a:r>
              <a:rPr lang="id-ID" altLang="id-ID" dirty="0" smtClean="0"/>
              <a:t>          para nasabah yang menerimanya oleh bank pelaksana, maka</a:t>
            </a:r>
          </a:p>
          <a:p>
            <a:r>
              <a:rPr lang="id-ID" altLang="id-ID" dirty="0"/>
              <a:t> </a:t>
            </a:r>
            <a:r>
              <a:rPr lang="id-ID" altLang="id-ID" dirty="0" smtClean="0"/>
              <a:t>          kredit ini disebut sebagai kredit kelolaan.</a:t>
            </a:r>
          </a:p>
          <a:p>
            <a:endParaRPr lang="id-ID" altLang="id-ID" dirty="0"/>
          </a:p>
          <a:p>
            <a:r>
              <a:rPr lang="id-ID" altLang="id-ID" dirty="0" smtClean="0"/>
              <a:t>    </a:t>
            </a:r>
            <a:r>
              <a:rPr lang="id-ID" altLang="id-ID" b="1" dirty="0" smtClean="0"/>
              <a:t>f.  Kredit Investasi Kecil dan Kredit Modal Kerja Permanen,Kredit Masal</a:t>
            </a:r>
          </a:p>
          <a:p>
            <a:r>
              <a:rPr lang="id-ID" altLang="id-ID" b="1" dirty="0"/>
              <a:t> </a:t>
            </a:r>
            <a:r>
              <a:rPr lang="id-ID" altLang="id-ID" b="1" dirty="0" smtClean="0"/>
              <a:t>       Kredit Usaha Kecil, Kredit Kelayakan Usaha, Kredit Candak Kulak </a:t>
            </a:r>
          </a:p>
          <a:p>
            <a:r>
              <a:rPr lang="id-ID" altLang="id-ID" b="1" dirty="0" smtClean="0"/>
              <a:t>        </a:t>
            </a:r>
            <a:r>
              <a:rPr lang="id-ID" altLang="id-ID" dirty="0" smtClean="0"/>
              <a:t>Fasilitas kredit ini diberikan dalam beberapa bentuk antara lain:</a:t>
            </a:r>
          </a:p>
          <a:p>
            <a:endParaRPr lang="id-ID" altLang="id-ID" dirty="0" smtClean="0"/>
          </a:p>
          <a:p>
            <a:r>
              <a:rPr lang="id-ID" altLang="id-ID" dirty="0"/>
              <a:t> </a:t>
            </a:r>
            <a:r>
              <a:rPr lang="id-ID" altLang="id-ID" dirty="0" smtClean="0"/>
              <a:t>       1. Kredit Investasi Kecil yaitu kredit jangka menengah/panjang di</a:t>
            </a:r>
          </a:p>
          <a:p>
            <a:r>
              <a:rPr lang="id-ID" altLang="id-ID" dirty="0"/>
              <a:t> </a:t>
            </a:r>
            <a:r>
              <a:rPr lang="id-ID" altLang="id-ID" dirty="0" smtClean="0"/>
              <a:t>           berikan kepada pengusaha kecil pribumi dengan berbagai</a:t>
            </a:r>
          </a:p>
          <a:p>
            <a:r>
              <a:rPr lang="id-ID" altLang="id-ID" dirty="0"/>
              <a:t> </a:t>
            </a:r>
            <a:r>
              <a:rPr lang="id-ID" altLang="id-ID" dirty="0" smtClean="0"/>
              <a:t>           fasilitas kemudahan dalam persyaratan dan prosedur yang </a:t>
            </a:r>
          </a:p>
          <a:p>
            <a:r>
              <a:rPr lang="id-ID" altLang="id-ID" dirty="0"/>
              <a:t> </a:t>
            </a:r>
            <a:r>
              <a:rPr lang="id-ID" altLang="id-ID" dirty="0" smtClean="0"/>
              <a:t>           khusus, untuk pembiayaan barang-barang modal serta jasa</a:t>
            </a:r>
          </a:p>
          <a:p>
            <a:r>
              <a:rPr lang="id-ID" altLang="id-ID" dirty="0"/>
              <a:t> </a:t>
            </a:r>
            <a:r>
              <a:rPr lang="id-ID" altLang="id-ID" dirty="0" smtClean="0"/>
              <a:t>           yang diperlukan untuk rehabilitasi , modernisasi , perluasan </a:t>
            </a:r>
          </a:p>
          <a:p>
            <a:r>
              <a:rPr lang="id-ID" altLang="id-ID" dirty="0"/>
              <a:t> </a:t>
            </a:r>
            <a:r>
              <a:rPr lang="id-ID" altLang="id-ID" dirty="0" smtClean="0"/>
              <a:t>           proyek maupun untuk pendirian proyek-proyek baru.   	</a:t>
            </a:r>
          </a:p>
          <a:p>
            <a:pPr marL="285750" indent="-285750">
              <a:buFontTx/>
              <a:buChar char="-"/>
            </a:pPr>
            <a:endParaRPr lang="id-ID" altLang="id-ID" dirty="0" smtClean="0"/>
          </a:p>
          <a:p>
            <a:r>
              <a:rPr lang="id-ID" altLang="id-ID" dirty="0" smtClean="0"/>
              <a:t> </a:t>
            </a:r>
            <a:endParaRPr lang="id-ID" altLang="id-ID" dirty="0"/>
          </a:p>
          <a:p>
            <a:endParaRPr lang="en-US" altLang="id-ID" dirty="0" smtClean="0"/>
          </a:p>
        </p:txBody>
      </p:sp>
    </p:spTree>
    <p:extLst>
      <p:ext uri="{BB962C8B-B14F-4D97-AF65-F5344CB8AC3E}">
        <p14:creationId xmlns:p14="http://schemas.microsoft.com/office/powerpoint/2010/main" val="28186539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6672"/>
            <a:ext cx="8208912" cy="7017306"/>
          </a:xfrm>
          <a:prstGeom prst="rect">
            <a:avLst/>
          </a:prstGeom>
        </p:spPr>
        <p:txBody>
          <a:bodyPr wrap="square">
            <a:spAutoFit/>
          </a:bodyPr>
          <a:lstStyle/>
          <a:p>
            <a:r>
              <a:rPr lang="id-ID" altLang="id-ID" dirty="0" smtClean="0"/>
              <a:t>2. Kredit Modal Kerja Permanen yaitu jenis kredit yang diberikan  kepada pengusaha kecil pribumi dengan berbagai fasilitas kemudahan dalam persyaratan dan prosedur khusus guna membiayai kebutuhan modal (kerja) yang dipergunakan secara terus-menerus untuk kelancaran usahanya.</a:t>
            </a:r>
          </a:p>
          <a:p>
            <a:endParaRPr lang="id-ID" altLang="id-ID" dirty="0"/>
          </a:p>
          <a:p>
            <a:r>
              <a:rPr lang="id-ID" altLang="id-ID" dirty="0" smtClean="0"/>
              <a:t>3. K.U.K. Masal yaitu kredit yang diberikan kepada sejumlah nasabah dalam satu lokasi tertentu untuk proyek yang sama dalam satu lokasi tertentu untuk proyek yang sama dalam jumlah pemohon dan jumlah plafond kredit keseluruhan yang besarnya ditetapkan oleh Bank Pelaksana. Misalnya proyek tebu rakyat intensifikasi, pencetakan sawah, panca usaha ternak potong , dan perikanan.</a:t>
            </a:r>
          </a:p>
          <a:p>
            <a:endParaRPr lang="id-ID" altLang="id-ID" dirty="0"/>
          </a:p>
          <a:p>
            <a:r>
              <a:rPr lang="id-ID" altLang="id-ID" dirty="0" smtClean="0"/>
              <a:t>     </a:t>
            </a:r>
            <a:r>
              <a:rPr lang="id-ID" altLang="id-ID" sz="2000" b="1" dirty="0" smtClean="0"/>
              <a:t>g. Kredit kelayakan</a:t>
            </a:r>
          </a:p>
          <a:p>
            <a:r>
              <a:rPr lang="id-ID" altLang="id-ID" b="1" dirty="0"/>
              <a:t> </a:t>
            </a:r>
            <a:r>
              <a:rPr lang="id-ID" altLang="id-ID" b="1" dirty="0" smtClean="0"/>
              <a:t>        </a:t>
            </a:r>
          </a:p>
          <a:p>
            <a:r>
              <a:rPr lang="id-ID" altLang="id-ID" b="1" dirty="0"/>
              <a:t> </a:t>
            </a:r>
            <a:r>
              <a:rPr lang="id-ID" altLang="id-ID" b="1" dirty="0" smtClean="0"/>
              <a:t>        </a:t>
            </a:r>
            <a:r>
              <a:rPr lang="id-ID" altLang="id-ID" dirty="0" smtClean="0"/>
              <a:t>Kredit atas Dasar Kelayakan dengan keringanan jaminan bagi </a:t>
            </a:r>
          </a:p>
          <a:p>
            <a:r>
              <a:rPr lang="id-ID" altLang="id-ID" dirty="0"/>
              <a:t> </a:t>
            </a:r>
            <a:r>
              <a:rPr lang="id-ID" altLang="id-ID" dirty="0" smtClean="0"/>
              <a:t>        pembiayaan nasabah, ialah pemberian kredit yang lebih ditekan</a:t>
            </a:r>
          </a:p>
          <a:p>
            <a:r>
              <a:rPr lang="id-ID" altLang="id-ID" dirty="0"/>
              <a:t> </a:t>
            </a:r>
            <a:r>
              <a:rPr lang="id-ID" altLang="id-ID" dirty="0" smtClean="0"/>
              <a:t>        kan pada pertimbangan kelayakan usaha dan tidak ditekankan </a:t>
            </a:r>
          </a:p>
          <a:p>
            <a:r>
              <a:rPr lang="id-ID" altLang="id-ID" dirty="0"/>
              <a:t> </a:t>
            </a:r>
            <a:r>
              <a:rPr lang="id-ID" altLang="id-ID" dirty="0" smtClean="0"/>
              <a:t>        pada tersedianya jaminan, tetapi keberhasilan usaha nasabahlah</a:t>
            </a:r>
          </a:p>
          <a:p>
            <a:r>
              <a:rPr lang="id-ID" altLang="id-ID" dirty="0"/>
              <a:t> </a:t>
            </a:r>
            <a:r>
              <a:rPr lang="id-ID" altLang="id-ID" dirty="0" smtClean="0"/>
              <a:t>        yang diutamakan dan bukannya jaminan fisik lagi.</a:t>
            </a:r>
          </a:p>
          <a:p>
            <a:r>
              <a:rPr lang="id-ID" altLang="id-ID" dirty="0"/>
              <a:t> </a:t>
            </a:r>
            <a:r>
              <a:rPr lang="id-ID" altLang="id-ID" dirty="0" smtClean="0"/>
              <a:t>         </a:t>
            </a:r>
          </a:p>
          <a:p>
            <a:r>
              <a:rPr lang="id-ID" altLang="id-ID" dirty="0" smtClean="0"/>
              <a:t>	</a:t>
            </a:r>
          </a:p>
          <a:p>
            <a:pPr marL="285750" indent="-285750">
              <a:buFontTx/>
              <a:buChar char="-"/>
            </a:pPr>
            <a:endParaRPr lang="id-ID" altLang="id-ID" dirty="0" smtClean="0"/>
          </a:p>
          <a:p>
            <a:r>
              <a:rPr lang="id-ID" altLang="id-ID" dirty="0" smtClean="0"/>
              <a:t> </a:t>
            </a:r>
            <a:endParaRPr lang="id-ID" altLang="id-ID" dirty="0"/>
          </a:p>
          <a:p>
            <a:endParaRPr lang="en-US" altLang="id-ID" dirty="0" smtClean="0"/>
          </a:p>
        </p:txBody>
      </p:sp>
    </p:spTree>
    <p:extLst>
      <p:ext uri="{BB962C8B-B14F-4D97-AF65-F5344CB8AC3E}">
        <p14:creationId xmlns:p14="http://schemas.microsoft.com/office/powerpoint/2010/main" val="1191609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6672"/>
            <a:ext cx="8208912" cy="6494085"/>
          </a:xfrm>
          <a:prstGeom prst="rect">
            <a:avLst/>
          </a:prstGeom>
        </p:spPr>
        <p:txBody>
          <a:bodyPr wrap="square">
            <a:spAutoFit/>
          </a:bodyPr>
          <a:lstStyle/>
          <a:p>
            <a:r>
              <a:rPr lang="id-ID" altLang="id-ID" dirty="0" smtClean="0"/>
              <a:t>    Perlu diketahui sebagai dasar apakah suatu proyek dikatakan  layak</a:t>
            </a:r>
          </a:p>
          <a:p>
            <a:r>
              <a:rPr lang="id-ID" altLang="id-ID" dirty="0" smtClean="0"/>
              <a:t>Atau tidak ada kriteria yaitu:</a:t>
            </a:r>
          </a:p>
          <a:p>
            <a:r>
              <a:rPr lang="id-ID" altLang="id-ID" dirty="0"/>
              <a:t> </a:t>
            </a:r>
            <a:r>
              <a:rPr lang="id-ID" altLang="id-ID" dirty="0" smtClean="0"/>
              <a:t>  - proyek tersebut memberikan manfaat kepada masyarakat dan sesuai dengan kebijaksanaan prioritas pemerintah.</a:t>
            </a:r>
          </a:p>
          <a:p>
            <a:r>
              <a:rPr lang="id-ID" altLang="id-ID" dirty="0"/>
              <a:t> </a:t>
            </a:r>
            <a:r>
              <a:rPr lang="id-ID" altLang="id-ID" dirty="0" smtClean="0"/>
              <a:t>- proyek tersebut diperkirakan mampu untuk hidup dan berkembang</a:t>
            </a:r>
          </a:p>
          <a:p>
            <a:pPr marL="285750" indent="-285750">
              <a:buFontTx/>
              <a:buChar char="-"/>
            </a:pPr>
            <a:r>
              <a:rPr lang="id-ID" altLang="id-ID" dirty="0" smtClean="0"/>
              <a:t>proyek tersebut mampu memberikan keuntungan yang wajar, mampu mengembalikan utang pokoknya dan membayar bunga serta biaya-biaya lain dalam jangka waktu tertentu.</a:t>
            </a:r>
          </a:p>
          <a:p>
            <a:pPr marL="285750" indent="-285750">
              <a:buFontTx/>
              <a:buChar char="-"/>
            </a:pPr>
            <a:endParaRPr lang="id-ID" altLang="id-ID" dirty="0"/>
          </a:p>
          <a:p>
            <a:r>
              <a:rPr lang="id-ID" altLang="id-ID" dirty="0"/>
              <a:t> </a:t>
            </a:r>
            <a:r>
              <a:rPr lang="id-ID" altLang="id-ID" dirty="0" smtClean="0"/>
              <a:t>   Obyek-obyek yang dibiayai antara lain produksi barang ekspor ,produksi dan distribusi 9 (sembilan) bahan pokok, proyek-proyek pemerintah yang dibiayai dari APBN, APBD, INPRES, BUMN dan lain-lain.</a:t>
            </a:r>
          </a:p>
          <a:p>
            <a:endParaRPr lang="id-ID" altLang="id-ID" dirty="0"/>
          </a:p>
          <a:p>
            <a:r>
              <a:rPr lang="id-ID" altLang="id-ID" dirty="0" smtClean="0"/>
              <a:t>        </a:t>
            </a:r>
            <a:r>
              <a:rPr lang="id-ID" altLang="id-ID" sz="2000" b="1" dirty="0" smtClean="0"/>
              <a:t>h. Kredit untuk Pengembangan Sumber Daya Manusia</a:t>
            </a:r>
            <a:r>
              <a:rPr lang="id-ID" altLang="id-ID" dirty="0" smtClean="0"/>
              <a:t>	       </a:t>
            </a:r>
          </a:p>
          <a:p>
            <a:r>
              <a:rPr lang="id-ID" altLang="id-ID" dirty="0" smtClean="0"/>
              <a:t>             </a:t>
            </a:r>
          </a:p>
          <a:p>
            <a:r>
              <a:rPr lang="id-ID" altLang="id-ID" dirty="0"/>
              <a:t> </a:t>
            </a:r>
            <a:r>
              <a:rPr lang="id-ID" altLang="id-ID" dirty="0" smtClean="0"/>
              <a:t>           Bentuk kredit ini antara lain:</a:t>
            </a:r>
          </a:p>
          <a:p>
            <a:r>
              <a:rPr lang="id-ID" altLang="id-ID" dirty="0"/>
              <a:t> </a:t>
            </a:r>
            <a:r>
              <a:rPr lang="id-ID" altLang="id-ID" dirty="0" smtClean="0"/>
              <a:t>           </a:t>
            </a:r>
            <a:r>
              <a:rPr lang="id-ID" altLang="id-ID" i="1" dirty="0" smtClean="0"/>
              <a:t>1. Kredit Mahasiswa Indonesia (KMI)</a:t>
            </a:r>
          </a:p>
          <a:p>
            <a:r>
              <a:rPr lang="id-ID" altLang="id-ID" dirty="0" smtClean="0"/>
              <a:t>                - Uang Kuliah                                    - Biaya pembelian buku</a:t>
            </a:r>
          </a:p>
          <a:p>
            <a:r>
              <a:rPr lang="id-ID" altLang="id-ID" dirty="0"/>
              <a:t> </a:t>
            </a:r>
            <a:r>
              <a:rPr lang="id-ID" altLang="id-ID" dirty="0" smtClean="0"/>
              <a:t>               - Uang Pratikum                               -  Biaya hidup</a:t>
            </a:r>
          </a:p>
          <a:p>
            <a:r>
              <a:rPr lang="id-ID" altLang="id-ID" dirty="0"/>
              <a:t> </a:t>
            </a:r>
            <a:r>
              <a:rPr lang="id-ID" altLang="id-ID" dirty="0" smtClean="0"/>
              <a:t>               - Biaya Penelitian                             -  Biaya-biaya lain atas</a:t>
            </a:r>
          </a:p>
          <a:p>
            <a:r>
              <a:rPr lang="id-ID" altLang="id-ID" dirty="0"/>
              <a:t> </a:t>
            </a:r>
            <a:r>
              <a:rPr lang="id-ID" altLang="id-ID" dirty="0" smtClean="0"/>
              <a:t>               - Biaya studi tour/studi lapangan      persetujuan perguruan</a:t>
            </a:r>
          </a:p>
          <a:p>
            <a:r>
              <a:rPr lang="id-ID" altLang="id-ID" dirty="0"/>
              <a:t> </a:t>
            </a:r>
            <a:r>
              <a:rPr lang="id-ID" altLang="id-ID" dirty="0" smtClean="0"/>
              <a:t>               - Biaya Penyusunan skripsi/thesis       tinggi dan bank.</a:t>
            </a:r>
            <a:endParaRPr lang="id-ID" altLang="id-ID" dirty="0"/>
          </a:p>
          <a:p>
            <a:endParaRPr lang="en-US" altLang="id-ID" dirty="0" smtClean="0"/>
          </a:p>
        </p:txBody>
      </p:sp>
    </p:spTree>
    <p:extLst>
      <p:ext uri="{BB962C8B-B14F-4D97-AF65-F5344CB8AC3E}">
        <p14:creationId xmlns:p14="http://schemas.microsoft.com/office/powerpoint/2010/main" val="36791279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232</TotalTime>
  <Words>1866</Words>
  <Application>Microsoft Office PowerPoint</Application>
  <PresentationFormat>On-screen Show (4:3)</PresentationFormat>
  <Paragraphs>271</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Century Gothic</vt:lpstr>
      <vt:lpstr>Wingdings 2</vt:lpstr>
      <vt:lpstr>Austin</vt:lpstr>
      <vt:lpstr>Manajemen Perkreditan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Perkreditan</dc:title>
  <dc:creator>aspire</dc:creator>
  <cp:lastModifiedBy>mari</cp:lastModifiedBy>
  <cp:revision>40</cp:revision>
  <dcterms:created xsi:type="dcterms:W3CDTF">2020-03-22T02:55:36Z</dcterms:created>
  <dcterms:modified xsi:type="dcterms:W3CDTF">2020-03-23T10:02:31Z</dcterms:modified>
</cp:coreProperties>
</file>