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D05BC6-9417-4FC7-9E3A-A3E258D98E9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542989-BC49-47DA-92B2-7EE0704CA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in Translation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Diba </a:t>
            </a:r>
            <a:r>
              <a:rPr lang="en-US" dirty="0" err="1" smtClean="0"/>
              <a:t>Artsiyanti</a:t>
            </a:r>
            <a:r>
              <a:rPr lang="en-US" dirty="0" smtClean="0"/>
              <a:t> E.P. Basar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all conjunctions in the sentence</a:t>
            </a:r>
          </a:p>
          <a:p>
            <a:r>
              <a:rPr lang="en-US" dirty="0" smtClean="0"/>
              <a:t>Identify all clauses in the sentence</a:t>
            </a:r>
          </a:p>
          <a:p>
            <a:r>
              <a:rPr lang="en-US" dirty="0" smtClean="0"/>
              <a:t>Determine the main clause and sub-clause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Example: </a:t>
            </a:r>
          </a:p>
          <a:p>
            <a:pPr>
              <a:buNone/>
            </a:pPr>
            <a:r>
              <a:rPr lang="en-US" dirty="0" smtClean="0"/>
              <a:t>    His gift for wandering into the wrong place at the wrong time was legendary, hardly anyone batted an eyelash to learn that he was an eyewitness to a crime—without having any idea what he’d seen, most assuredly.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Sentence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His gift for wandering into the wrong place at the wrong time was legendary</a:t>
            </a:r>
            <a:r>
              <a:rPr lang="en-US" b="1" dirty="0" smtClean="0">
                <a:solidFill>
                  <a:srgbClr val="FF0000"/>
                </a:solidFill>
              </a:rPr>
              <a:t>, (..)</a:t>
            </a:r>
            <a:r>
              <a:rPr lang="en-US" dirty="0" smtClean="0"/>
              <a:t>hardly anyone batted an eyelash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learn </a:t>
            </a:r>
            <a:r>
              <a:rPr lang="en-US" b="1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he was an eyewitness to a crime</a:t>
            </a:r>
            <a:r>
              <a:rPr lang="en-US" b="1" dirty="0" smtClean="0">
                <a:solidFill>
                  <a:srgbClr val="FF0000"/>
                </a:solidFill>
              </a:rPr>
              <a:t>—</a:t>
            </a:r>
            <a:r>
              <a:rPr lang="en-US" dirty="0" smtClean="0"/>
              <a:t>without having any idea</a:t>
            </a:r>
            <a:r>
              <a:rPr lang="en-US" b="1" dirty="0" smtClean="0">
                <a:solidFill>
                  <a:srgbClr val="FF0000"/>
                </a:solidFill>
              </a:rPr>
              <a:t> what </a:t>
            </a:r>
            <a:r>
              <a:rPr lang="en-US" dirty="0" smtClean="0"/>
              <a:t>he’d seen, most assuredly.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Sentence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Separate the clauses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 marL="633222" indent="-514350">
              <a:buAutoNum type="arabicPeriod"/>
            </a:pPr>
            <a:r>
              <a:rPr lang="en-US" dirty="0" smtClean="0"/>
              <a:t>His gift for wandering into the wrong place at the wrong time was legendary</a:t>
            </a:r>
          </a:p>
          <a:p>
            <a:pPr marL="633222" indent="-514350">
              <a:buAutoNum type="arabicPeriod"/>
            </a:pPr>
            <a:r>
              <a:rPr lang="en-US" dirty="0" smtClean="0"/>
              <a:t>Anyone hardly batted an eyelash</a:t>
            </a:r>
          </a:p>
          <a:p>
            <a:pPr marL="633222" indent="-514350">
              <a:buAutoNum type="arabicPeriod"/>
            </a:pPr>
            <a:r>
              <a:rPr lang="en-US" dirty="0" smtClean="0"/>
              <a:t>He/she learned</a:t>
            </a:r>
          </a:p>
          <a:p>
            <a:pPr marL="633222" indent="-514350">
              <a:buAutoNum type="arabicPeriod"/>
            </a:pPr>
            <a:r>
              <a:rPr lang="en-US" dirty="0" smtClean="0"/>
              <a:t>He was an eyewitness to a crime</a:t>
            </a:r>
          </a:p>
          <a:p>
            <a:pPr marL="633222" indent="-514350">
              <a:buAutoNum type="arabicPeriod"/>
            </a:pPr>
            <a:r>
              <a:rPr lang="en-US" dirty="0" smtClean="0"/>
              <a:t>He most assuredly had no idea what he’d seen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Sentence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analyze the clause one by one using the steps for simple sentence.</a:t>
            </a:r>
          </a:p>
          <a:p>
            <a:r>
              <a:rPr lang="en-US" dirty="0" smtClean="0"/>
              <a:t>Determine the relation between clauses</a:t>
            </a:r>
          </a:p>
          <a:p>
            <a:r>
              <a:rPr lang="en-US" dirty="0" smtClean="0"/>
              <a:t>Decide whether the translation will still be one sentence or become more than  one sentence.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There was no time like the beginning of August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dirty="0" smtClean="0"/>
              <a:t>appear innocently at a country house </a:t>
            </a:r>
            <a:r>
              <a:rPr lang="en-US" dirty="0" smtClean="0">
                <a:solidFill>
                  <a:srgbClr val="FF0000"/>
                </a:solidFill>
              </a:rPr>
              <a:t>to which </a:t>
            </a:r>
            <a:r>
              <a:rPr lang="en-US" dirty="0" smtClean="0"/>
              <a:t>he might not have been invited—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claim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he had</a:t>
            </a:r>
            <a:r>
              <a:rPr lang="en-US" dirty="0" smtClean="0"/>
              <a:t>.</a:t>
            </a:r>
          </a:p>
          <a:p>
            <a:pPr marL="633222" indent="-514350">
              <a:buAutoNum type="arabicPeriod"/>
            </a:pPr>
            <a:r>
              <a:rPr lang="en-ID" dirty="0" smtClean="0"/>
              <a:t>The was no time like the beginning of April</a:t>
            </a:r>
          </a:p>
          <a:p>
            <a:pPr marL="633222" indent="-514350">
              <a:buAutoNum type="arabicPeriod"/>
            </a:pPr>
            <a:r>
              <a:rPr lang="en-ID" b="1" dirty="0" smtClean="0">
                <a:solidFill>
                  <a:srgbClr val="002060"/>
                </a:solidFill>
              </a:rPr>
              <a:t>He</a:t>
            </a:r>
            <a:r>
              <a:rPr lang="en-ID" dirty="0" smtClean="0"/>
              <a:t> </a:t>
            </a:r>
            <a:r>
              <a:rPr lang="en-ID" dirty="0" smtClean="0"/>
              <a:t>appeared innocently at a country house</a:t>
            </a:r>
          </a:p>
          <a:p>
            <a:pPr marL="633222" indent="-514350">
              <a:buAutoNum type="arabicPeriod"/>
            </a:pPr>
            <a:r>
              <a:rPr lang="en-ID" dirty="0" smtClean="0"/>
              <a:t>He might not have been invited</a:t>
            </a:r>
          </a:p>
          <a:p>
            <a:pPr marL="633222" indent="-514350">
              <a:buAutoNum type="arabicPeriod"/>
            </a:pPr>
            <a:r>
              <a:rPr lang="en-ID" dirty="0" smtClean="0"/>
              <a:t>He claimed </a:t>
            </a:r>
            <a:r>
              <a:rPr lang="en-ID" b="1" dirty="0" smtClean="0">
                <a:solidFill>
                  <a:srgbClr val="002060"/>
                </a:solidFill>
              </a:rPr>
              <a:t>to have been invited</a:t>
            </a:r>
          </a:p>
          <a:p>
            <a:pPr marL="633222" indent="-514350">
              <a:buAutoNum type="arabicPeriod"/>
            </a:pPr>
            <a:r>
              <a:rPr lang="en-ID" dirty="0" smtClean="0"/>
              <a:t>He</a:t>
            </a:r>
            <a:r>
              <a:rPr lang="en-ID" b="1" dirty="0" smtClean="0"/>
              <a:t> had </a:t>
            </a:r>
            <a:r>
              <a:rPr lang="en-ID" b="1" dirty="0" smtClean="0">
                <a:solidFill>
                  <a:srgbClr val="002060"/>
                </a:solidFill>
              </a:rPr>
              <a:t>been invited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Homework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masa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seekor</a:t>
            </a:r>
            <a:r>
              <a:rPr lang="en-US" dirty="0"/>
              <a:t> </a:t>
            </a:r>
            <a:r>
              <a:rPr lang="en-US" dirty="0" err="1"/>
              <a:t>kancil</a:t>
            </a:r>
            <a:r>
              <a:rPr lang="en-US" dirty="0"/>
              <a:t> yang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berlarian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senjaga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seekor</a:t>
            </a:r>
            <a:r>
              <a:rPr lang="en-US" dirty="0"/>
              <a:t> </a:t>
            </a:r>
            <a:r>
              <a:rPr lang="en-US" dirty="0" err="1"/>
              <a:t>siput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sungai</a:t>
            </a:r>
            <a:r>
              <a:rPr lang="en-US" dirty="0"/>
              <a:t>. </a:t>
            </a:r>
            <a:r>
              <a:rPr lang="en-US" dirty="0" err="1"/>
              <a:t>Kancil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sombong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pun </a:t>
            </a:r>
            <a:r>
              <a:rPr lang="en-US" dirty="0" err="1"/>
              <a:t>meledek</a:t>
            </a:r>
            <a:r>
              <a:rPr lang="en-US" dirty="0"/>
              <a:t> </a:t>
            </a:r>
            <a:r>
              <a:rPr lang="en-US" dirty="0" err="1"/>
              <a:t>tikus</a:t>
            </a:r>
            <a:r>
              <a:rPr lang="en-US" dirty="0"/>
              <a:t> </a:t>
            </a:r>
            <a:r>
              <a:rPr lang="en-US" dirty="0" err="1"/>
              <a:t>lantaran</a:t>
            </a:r>
            <a:r>
              <a:rPr lang="en-US" dirty="0"/>
              <a:t> </a:t>
            </a:r>
            <a:r>
              <a:rPr lang="en-US" dirty="0" err="1"/>
              <a:t>siput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kancil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berlari-lari</a:t>
            </a:r>
            <a:r>
              <a:rPr lang="en-US" dirty="0"/>
              <a:t> </a:t>
            </a:r>
            <a:r>
              <a:rPr lang="en-US" dirty="0" err="1"/>
              <a:t>sesuka</a:t>
            </a:r>
            <a:r>
              <a:rPr lang="en-US" dirty="0"/>
              <a:t> </a:t>
            </a:r>
            <a:r>
              <a:rPr lang="en-US" dirty="0" err="1"/>
              <a:t>hatinya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7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Homework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Judith Faraday lifted on </a:t>
            </a:r>
            <a:r>
              <a:rPr lang="en-US"/>
              <a:t>the </a:t>
            </a:r>
            <a:r>
              <a:rPr lang="en-US" smtClean="0"/>
              <a:t>tiptoes </a:t>
            </a:r>
            <a:r>
              <a:rPr lang="en-US" dirty="0"/>
              <a:t>of her riding boots, and crept out of her second-story bedroom. She inched down a hall, ears tuned to any rustling from the servants, but this early in the morning, naught but silence met her. Cautious, she descended the stairs until her weight depressed a loose </a:t>
            </a:r>
            <a:r>
              <a:rPr lang="en-US" dirty="0" err="1"/>
              <a:t>trad</a:t>
            </a:r>
            <a:r>
              <a:rPr lang="en-US" dirty="0"/>
              <a:t> board, the creak vibrating off the high walls.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229600" cy="125106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THANK YOU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Indonesian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Read the  whole paragraph to grab the main ideas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Simple versus complex sentence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Indonesian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subject, predicate, object (direct/indirect), and complement.</a:t>
            </a:r>
          </a:p>
          <a:p>
            <a:r>
              <a:rPr lang="en-US" dirty="0" smtClean="0"/>
              <a:t>Determine whether the sentence is active or passive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 algn="ctr">
              <a:buNone/>
            </a:pP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/ </a:t>
            </a:r>
            <a:r>
              <a:rPr lang="en-US" dirty="0" err="1" smtClean="0"/>
              <a:t>berisi</a:t>
            </a:r>
            <a:r>
              <a:rPr lang="en-US" dirty="0" smtClean="0"/>
              <a:t> /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S              P             O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Indonesian Sentence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presence of reference and clarify what it refers to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  </a:t>
            </a:r>
            <a:r>
              <a:rPr lang="en-US" b="1" u="sng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kan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127000" indent="-7938">
              <a:buNone/>
            </a:pPr>
            <a:r>
              <a:rPr lang="en-US" dirty="0" smtClean="0"/>
              <a:t>Translator should be clear about what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dirty="0" smtClean="0"/>
              <a:t>refers to before translating.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Indonesian Sentence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word/phrase/clause that is omitted (</a:t>
            </a:r>
            <a:r>
              <a:rPr lang="en-US" dirty="0" err="1" smtClean="0"/>
              <a:t>elipsis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Ferry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b="1" dirty="0" smtClean="0"/>
              <a:t>(…..)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Indonesian Sentence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phrase and determine the main word and modifiers.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gempal</a:t>
            </a:r>
            <a:r>
              <a:rPr lang="en-US" dirty="0" smtClean="0"/>
              <a:t> </a:t>
            </a:r>
            <a:r>
              <a:rPr lang="en-US" dirty="0" err="1" smtClean="0"/>
              <a:t>bertopi</a:t>
            </a:r>
            <a:r>
              <a:rPr lang="en-US" b="1" dirty="0" smtClean="0"/>
              <a:t> </a:t>
            </a:r>
            <a:r>
              <a:rPr lang="en-US" b="1" dirty="0" err="1" smtClean="0"/>
              <a:t>bunga-bunga</a:t>
            </a:r>
            <a:r>
              <a:rPr lang="en-US" b="1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bangku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Indonesian Sentence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time and manner the predicate is performed </a:t>
            </a:r>
            <a:r>
              <a:rPr lang="en-US" dirty="0" smtClean="0">
                <a:sym typeface="Wingdings" pitchFamily="2" charset="2"/>
              </a:rPr>
              <a:t> Decide on the tense to be used.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Senja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matahari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terbenam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- Past -- effect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- Tense – Past Perfect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  <a:r>
              <a:rPr lang="en-US" smtClean="0"/>
              <a:t>Simple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is almost the same, except that the determination on the tense and manner of the verb is performed as the first step.</a:t>
            </a:r>
          </a:p>
          <a:p>
            <a:r>
              <a:rPr lang="en-US" dirty="0" smtClean="0"/>
              <a:t>Most important </a:t>
            </a:r>
            <a:r>
              <a:rPr lang="en-US" dirty="0" smtClean="0">
                <a:sym typeface="Wingdings" pitchFamily="2" charset="2"/>
              </a:rPr>
              <a:t> identify the verb (passive versus active)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752600"/>
          </a:xfrm>
        </p:spPr>
        <p:txBody>
          <a:bodyPr>
            <a:normAutofit/>
          </a:bodyPr>
          <a:lstStyle/>
          <a:p>
            <a:pPr marL="177800" indent="-58738">
              <a:buNone/>
            </a:pPr>
            <a:r>
              <a:rPr lang="en-US" sz="4400" b="1" dirty="0" smtClean="0"/>
              <a:t>The black haired man was called over to the desk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</TotalTime>
  <Words>613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Corbel</vt:lpstr>
      <vt:lpstr>Wingdings</vt:lpstr>
      <vt:lpstr>Wingdings 2</vt:lpstr>
      <vt:lpstr>Wingdings 3</vt:lpstr>
      <vt:lpstr>Module</vt:lpstr>
      <vt:lpstr>Analysis in Translation</vt:lpstr>
      <vt:lpstr>Indonesian Text</vt:lpstr>
      <vt:lpstr>Simple Indonesian Sentence</vt:lpstr>
      <vt:lpstr>Simple Indonesian Sentence (cont.)</vt:lpstr>
      <vt:lpstr>Simple Indonesian Sentence (cont.)</vt:lpstr>
      <vt:lpstr>Simple Indonesian Sentence (cont.)</vt:lpstr>
      <vt:lpstr>Simple Indonesian Sentence (cont.)</vt:lpstr>
      <vt:lpstr>English Simple Sentence</vt:lpstr>
      <vt:lpstr>TRY!!</vt:lpstr>
      <vt:lpstr>Complex Sentence</vt:lpstr>
      <vt:lpstr>Complex Sentence (cont.)</vt:lpstr>
      <vt:lpstr>Complex Sentence (cont.)</vt:lpstr>
      <vt:lpstr>Complex Sentence (cont.)</vt:lpstr>
      <vt:lpstr>TRY!!!</vt:lpstr>
      <vt:lpstr>Homework 1</vt:lpstr>
      <vt:lpstr>Homework 2</vt:lpstr>
      <vt:lpstr>THANK YOU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in Translation</dc:title>
  <dc:creator>Valued Acer Customer</dc:creator>
  <cp:lastModifiedBy>Diba Artsiyanti</cp:lastModifiedBy>
  <cp:revision>6</cp:revision>
  <dcterms:created xsi:type="dcterms:W3CDTF">2013-03-01T13:33:01Z</dcterms:created>
  <dcterms:modified xsi:type="dcterms:W3CDTF">2020-03-27T09:21:09Z</dcterms:modified>
</cp:coreProperties>
</file>