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4" r:id="rId4"/>
    <p:sldId id="275" r:id="rId5"/>
    <p:sldId id="282" r:id="rId6"/>
    <p:sldId id="283" r:id="rId7"/>
    <p:sldId id="284" r:id="rId8"/>
    <p:sldId id="280" r:id="rId9"/>
    <p:sldId id="263" r:id="rId10"/>
    <p:sldId id="264" r:id="rId11"/>
    <p:sldId id="265" r:id="rId12"/>
    <p:sldId id="267" r:id="rId13"/>
    <p:sldId id="272" r:id="rId14"/>
    <p:sldId id="285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CC"/>
    <a:srgbClr val="990099"/>
    <a:srgbClr val="5D6CFF"/>
    <a:srgbClr val="FE9202"/>
    <a:srgbClr val="007033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6C1D20-8519-4295-AF86-7BC059D77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9B9B7-D400-4789-9F53-032D3F781C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90F5-6537-481E-8712-276C10114D4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FA4FB-EFD4-434E-8D65-44828F669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C3359-E839-433C-9324-94D2250D1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748F-4F5C-42DD-ABAA-17383BB94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1870-860C-4027-959C-EF11C8E5F9E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2FB4D-A11E-4CA1-974B-FC0FC222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8022" y="577521"/>
            <a:ext cx="7787954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5D6C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022" y="2113635"/>
            <a:ext cx="77879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CC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7FA5F00A-F7F2-4D23-B959-A700F1951B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4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866062-9576-472E-9161-7C3B608C33D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3/33/Peraturan_Menteri_Pendidikan_dan_Kebudayaan_Nomor_50_Tahun_2015_tentang_Pedoman_Umum_Ejaan_Bahasa_Indonesia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38" y="433880"/>
            <a:ext cx="7873029" cy="1527050"/>
          </a:xfrm>
        </p:spPr>
        <p:txBody>
          <a:bodyPr>
            <a:normAutofit/>
          </a:bodyPr>
          <a:lstStyle/>
          <a:p>
            <a:pPr algn="ctr"/>
            <a:r>
              <a:rPr lang="id-ID" sz="4000" b="1">
                <a:solidFill>
                  <a:schemeClr val="bg1"/>
                </a:solidFill>
              </a:rPr>
              <a:t>SEJARAH, KEDUDUKAN, DAN FUNGSI BAHASA INDONESIA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406" y="4303622"/>
            <a:ext cx="7940661" cy="1679755"/>
          </a:xfrm>
        </p:spPr>
        <p:txBody>
          <a:bodyPr>
            <a:normAutofit/>
          </a:bodyPr>
          <a:lstStyle/>
          <a:p>
            <a:pPr eaLnBrk="0" hangingPunct="0"/>
            <a:r>
              <a:rPr lang="id-ID" b="1">
                <a:solidFill>
                  <a:srgbClr val="CC0099"/>
                </a:solidFill>
              </a:rPr>
              <a:t>Taufik Setyadi Aras</a:t>
            </a:r>
            <a:r>
              <a:rPr lang="en-US" b="1">
                <a:solidFill>
                  <a:srgbClr val="CC0099"/>
                </a:solidFill>
              </a:rPr>
              <a:t>, M.Hum</a:t>
            </a:r>
            <a:r>
              <a:rPr lang="id-ID" b="1">
                <a:solidFill>
                  <a:srgbClr val="CC0099"/>
                </a:solidFill>
              </a:rPr>
              <a:t>.</a:t>
            </a:r>
            <a:endParaRPr lang="en-US" b="1">
              <a:solidFill>
                <a:srgbClr val="CC0099"/>
              </a:solidFill>
            </a:endParaRPr>
          </a:p>
          <a:p>
            <a:pPr eaLnBrk="0" hangingPunct="0"/>
            <a:endParaRPr lang="en-US" b="1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32F6-CC28-4BD0-A1FE-EAE0447C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55" y="433880"/>
            <a:ext cx="8246070" cy="610821"/>
          </a:xfrm>
        </p:spPr>
        <p:txBody>
          <a:bodyPr>
            <a:noAutofit/>
          </a:bodyPr>
          <a:lstStyle/>
          <a:p>
            <a:pPr algn="l"/>
            <a:r>
              <a:rPr lang="en-US" sz="3200" b="1">
                <a:effectLst/>
              </a:rPr>
              <a:t>V</a:t>
            </a:r>
            <a:r>
              <a:rPr lang="id-ID" sz="3200" b="1">
                <a:effectLst/>
              </a:rPr>
              <a:t>ariasi Pemakaian Bahasa</a:t>
            </a:r>
            <a:br>
              <a:rPr lang="id-ID" sz="3200">
                <a:effectLst/>
              </a:rPr>
            </a:br>
            <a:endParaRPr lang="id-ID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99AE-8C7A-408D-A801-543114E6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197405"/>
            <a:ext cx="8551479" cy="3664918"/>
          </a:xfrm>
        </p:spPr>
        <p:txBody>
          <a:bodyPr>
            <a:normAutofit/>
          </a:bodyPr>
          <a:lstStyle/>
          <a:p>
            <a:pPr algn="just"/>
            <a:r>
              <a:rPr lang="id-ID"/>
              <a:t>Faktor penyebab variasi: daerah, pendidikan, dan usia.</a:t>
            </a:r>
          </a:p>
          <a:p>
            <a:pPr algn="just"/>
            <a:r>
              <a:rPr lang="id-ID"/>
              <a:t>Bahasa Indonesia:</a:t>
            </a:r>
          </a:p>
          <a:p>
            <a:pPr marL="0" indent="0" algn="just">
              <a:buNone/>
            </a:pPr>
            <a:r>
              <a:rPr lang="id-ID"/>
              <a:t>	koran nasional X koran daerah</a:t>
            </a:r>
          </a:p>
          <a:p>
            <a:pPr marL="0" indent="0" algn="just">
              <a:buNone/>
            </a:pPr>
            <a:r>
              <a:rPr lang="id-ID"/>
              <a:t>	pasar X kantor X kampus</a:t>
            </a:r>
          </a:p>
          <a:p>
            <a:pPr marL="0" indent="0" algn="just">
              <a:buNone/>
            </a:pPr>
            <a:r>
              <a:rPr lang="id-ID"/>
              <a:t>	SMS X makalah</a:t>
            </a:r>
          </a:p>
          <a:p>
            <a:pPr algn="just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838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7B3F-19B8-4DF0-ACCF-3FCDE8F9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55" y="433880"/>
            <a:ext cx="6108200" cy="610821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effectLst/>
              </a:rPr>
              <a:t>P</a:t>
            </a:r>
            <a:r>
              <a:rPr lang="id-ID" b="1">
                <a:effectLst/>
              </a:rPr>
              <a:t>erkembangan Bahasa Indonesia</a:t>
            </a:r>
            <a:br>
              <a:rPr lang="id-ID">
                <a:effectLst/>
              </a:rPr>
            </a:b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188FB-CA21-43B0-BE1F-2641E57A6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/>
              <a:t>Lahir pada akhir tahun 1928.</a:t>
            </a:r>
          </a:p>
          <a:p>
            <a:r>
              <a:rPr lang="id-ID"/>
              <a:t>Tahun 1988 &gt; 60.000 kata; 2008 &gt; 90.000 kata; 2017 &gt;100.000 kata.</a:t>
            </a:r>
          </a:p>
          <a:p>
            <a:r>
              <a:rPr lang="id-ID"/>
              <a:t>Bahasa Indonesia menyerap kosakata dari berbagai bahasa, daerah maupun asing.</a:t>
            </a:r>
          </a:p>
          <a:p>
            <a:r>
              <a:rPr lang="id-ID"/>
              <a:t>Tahun 1972 lahir Ejaan Yang Disempurnakan (EYD) </a:t>
            </a:r>
            <a:r>
              <a:rPr lang="id-ID">
                <a:sym typeface="Wingdings" panose="05000000000000000000" pitchFamily="2" charset="2"/>
              </a:rPr>
              <a:t> Tahun 2016 menjadi Pedoman Umum Ejaan Bahasa Indonesia (PUEBI)</a:t>
            </a:r>
            <a:endParaRPr lang="id-ID"/>
          </a:p>
          <a:p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978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1D53-5CF4-4F58-A0A5-AB9C53A9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55" y="275915"/>
            <a:ext cx="7177135" cy="610821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effectLst/>
              </a:rPr>
              <a:t>P</a:t>
            </a:r>
            <a:r>
              <a:rPr lang="id-ID" b="1">
                <a:effectLst/>
              </a:rPr>
              <a:t>erkembangan Bahasa Indonesia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4D55E-5BBB-489C-B3C5-B54B3E954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/>
              <a:t>Akhir tahun 1990-an perkembangan kosakata bahasa Indonesia memperlihatkan gejala lain.</a:t>
            </a:r>
          </a:p>
          <a:p>
            <a:pPr algn="just"/>
            <a:r>
              <a:rPr lang="id-ID"/>
              <a:t>Perkembangan bahasa Indonesia tidak hanya terjadi pada ragam resmi.</a:t>
            </a:r>
          </a:p>
          <a:p>
            <a:pPr algn="just"/>
            <a:r>
              <a:rPr lang="id-ID"/>
              <a:t>Bidang makna pun mengalami perkembangan. Ada lima penyebab perkembangan makna: peristiwa ketatabahasaan, perubahan waktu, perbedaan bahasa daerah, perbedaan bidang khusus, dan perubahan konotasi.</a:t>
            </a:r>
          </a:p>
        </p:txBody>
      </p:sp>
    </p:spTree>
    <p:extLst>
      <p:ext uri="{BB962C8B-B14F-4D97-AF65-F5344CB8AC3E}">
        <p14:creationId xmlns:p14="http://schemas.microsoft.com/office/powerpoint/2010/main" val="22817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1D53-5CF4-4F58-A0A5-AB9C53A9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655" y="275915"/>
            <a:ext cx="7177135" cy="610821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effectLst/>
              </a:rPr>
              <a:t>S</a:t>
            </a:r>
            <a:r>
              <a:rPr lang="id-ID" b="1">
                <a:effectLst/>
              </a:rPr>
              <a:t>ikap dan Kesadaran Berbahasa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4D55E-5BBB-489C-B3C5-B54B3E954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/>
              <a:t>Politik bahasa nasional – kekuatan politis, memberikan dasar dan arah bagi perencanaan dan pengembangan bahasa Indonesia.</a:t>
            </a:r>
          </a:p>
          <a:p>
            <a:pPr algn="just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4855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ED42-0C5C-458D-A92B-61E27946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2724453"/>
            <a:ext cx="8246070" cy="610821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58473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785" y="281175"/>
            <a:ext cx="7940661" cy="763525"/>
          </a:xfrm>
        </p:spPr>
        <p:txBody>
          <a:bodyPr>
            <a:normAutofit fontScale="90000"/>
          </a:bodyPr>
          <a:lstStyle/>
          <a:p>
            <a:pPr algn="l"/>
            <a:r>
              <a:rPr lang="id-ID"/>
              <a:t>Mengapa kita mempelajari Bahasa Indonesia?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1350110"/>
            <a:ext cx="6566315" cy="3970331"/>
          </a:xfrm>
        </p:spPr>
        <p:txBody>
          <a:bodyPr/>
          <a:lstStyle/>
          <a:p>
            <a:r>
              <a:rPr lang="id-ID"/>
              <a:t>Undang-undang RI No. 20 Tahun 2003 pasal 37 ayat 2 tentang Pendidikan Nasional.</a:t>
            </a:r>
            <a:endParaRPr lang="en-US" dirty="0"/>
          </a:p>
          <a:p>
            <a:r>
              <a:rPr lang="id-ID"/>
              <a:t>Sumpah Pemuda 1928.</a:t>
            </a:r>
            <a:endParaRPr lang="en-US" dirty="0"/>
          </a:p>
          <a:p>
            <a:r>
              <a:rPr lang="id-ID"/>
              <a:t>UUD 1945 Bab XV Pasal 36.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4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F007-341D-459B-8DB7-C967996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/>
              <a:t>Sejarah Bahasa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A08D-AFF8-4A6A-A8C3-57F6D2C9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/>
              <a:t>Varian bahasa Melayu.</a:t>
            </a:r>
          </a:p>
          <a:p>
            <a:r>
              <a:rPr lang="id-ID"/>
              <a:t>Tahun 1901 Indonesia (sebagai Hindia-Belanda) mengadopsi ejaan </a:t>
            </a:r>
            <a:r>
              <a:rPr lang="id-ID" i="1"/>
              <a:t>Van Ophuijsen.</a:t>
            </a:r>
          </a:p>
          <a:p>
            <a:r>
              <a:rPr lang="id-ID"/>
              <a:t>Tahun 1908 Pemerintah Hindia-Belanda (VOC) mendirikan sebuah badan penerbit buku-buku bacaan yang diberi nama </a:t>
            </a:r>
            <a:r>
              <a:rPr lang="id-ID" i="1"/>
              <a:t>Commissie voor de Volkslectuur</a:t>
            </a:r>
            <a:r>
              <a:rPr lang="id-ID"/>
              <a:t> (Taman Bacaan Rakyat) </a:t>
            </a:r>
            <a:r>
              <a:rPr lang="id-ID">
                <a:sym typeface="Wingdings" panose="05000000000000000000" pitchFamily="2" charset="2"/>
              </a:rPr>
              <a:t>  Balai Pustaka (1917)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089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9380-51F5-4649-9FED-8BE445B2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78DDE-177B-441E-BF67-85D8F78DF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16 Juni 1927 Jahja Datoek Kajo menggunakan bahasa Indonesia dalam pidatonya di sidang Volksraad.</a:t>
            </a:r>
          </a:p>
          <a:p>
            <a:r>
              <a:rPr lang="id-ID"/>
              <a:t>Bahasa Indonesia diakui secara resmi sebagai "Bahasa Persatuan Bangsa" pada saat Sumpah Pemuda tanggal 28 Oktober 1928.</a:t>
            </a:r>
          </a:p>
          <a:p>
            <a:r>
              <a:rPr lang="id-ID"/>
              <a:t>18 Agustus 1945 Bahasa Indonesia diakui secara Yuridis.</a:t>
            </a:r>
          </a:p>
        </p:txBody>
      </p:sp>
    </p:spTree>
    <p:extLst>
      <p:ext uri="{BB962C8B-B14F-4D97-AF65-F5344CB8AC3E}">
        <p14:creationId xmlns:p14="http://schemas.microsoft.com/office/powerpoint/2010/main" val="172019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7AC4-07BE-4F85-89D1-77BDAB53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776" y="433880"/>
            <a:ext cx="6280511" cy="610821"/>
          </a:xfrm>
        </p:spPr>
        <p:txBody>
          <a:bodyPr>
            <a:noAutofit/>
          </a:bodyPr>
          <a:lstStyle/>
          <a:p>
            <a:r>
              <a:rPr lang="id-ID" sz="2800" b="1">
                <a:effectLst/>
              </a:rPr>
              <a:t>Peristiwa Penting dalam Perkembangan Bahasa Indonesia</a:t>
            </a:r>
            <a:br>
              <a:rPr lang="id-ID" sz="2800">
                <a:effectLst/>
              </a:rPr>
            </a:br>
            <a:endParaRPr lang="id-ID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C8D58-A130-4634-8CAC-1D4E5E41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/>
              <a:t>Tahun 1908 dibentuk Commissie voor de Volkslectuur atau Taman Bacaan Rakyat. Pada tahun 1917 diubah menjadi Balai Pustaka. </a:t>
            </a:r>
          </a:p>
          <a:p>
            <a:r>
              <a:rPr lang="id-ID"/>
              <a:t>Tanggal 16 Juni 1927 Jahja Datoek Kajo memakai bahasa Indonesia di dalam pidatonya.</a:t>
            </a:r>
          </a:p>
          <a:p>
            <a:r>
              <a:rPr lang="id-ID"/>
              <a:t>Tanggal 28 Oktober 1928 Muhammad Yamin secara resmi mengusulkan supaya bahasa Melayu digunakan sebagai bahasa persatuan Indonesia.</a:t>
            </a:r>
          </a:p>
          <a:p>
            <a:r>
              <a:rPr lang="id-ID"/>
              <a:t>Tahun 1933 terbit majalah Pujangga Baru yang diasuh oleh Sutan Takdir Alisyahbana, Amir Hamzah, dan Armijn Pane.</a:t>
            </a:r>
          </a:p>
        </p:txBody>
      </p:sp>
    </p:spTree>
    <p:extLst>
      <p:ext uri="{BB962C8B-B14F-4D97-AF65-F5344CB8AC3E}">
        <p14:creationId xmlns:p14="http://schemas.microsoft.com/office/powerpoint/2010/main" val="68424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7F6E-E208-4683-8A41-E529D405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A6218-C0C3-47B4-A88E-5AC969FBC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Tanggal 18 Agustus 1945 bahasa Indonesia dinyatakan secara resmi sebagai bahasa negara sesuai dengan bunyi UUD 1945, Bab XV pasal 36: "Bahasa negara adalah bahasa Indonesia".</a:t>
            </a:r>
          </a:p>
          <a:p>
            <a:r>
              <a:rPr lang="id-ID"/>
              <a:t>Tanggal 19 Maret 1947 melalui SK No. 264/Bhg. A/47, Menteri Pendidikan Pengajaran dan Kebudayaan meresmikan penggunaan ejaan Republik sebagai pengganti dari ejaan Van Ophuijsen.</a:t>
            </a:r>
          </a:p>
          <a:p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427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2A08-A5C3-4563-9C2A-FDA69CFC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E16D8-3C4E-45AF-B455-1B1F943FB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/>
              <a:t>Tahun 1948 terbentuk sebuah lembaga yang menangani pembinaan bahasa dengan nama Balai Bahasa.</a:t>
            </a:r>
          </a:p>
          <a:p>
            <a:r>
              <a:rPr lang="id-ID"/>
              <a:t>Tanggal 16 Agustus 1972 Presiden meresmikan penggunaan EYD atau Ejaan Bahasa Indonesia yang Disempurnakan dengan adanya Keputusan Presiden No. 57 tahun 1972.</a:t>
            </a:r>
          </a:p>
          <a:p>
            <a:r>
              <a:rPr lang="id-ID"/>
              <a:t>Pada tanggal 30 November 2015, Permendiknas 46/2009 tentang Pedoman Umum Ejaan Bahasa Indonesia yang Disempurnakan (EYD) dicabut dan dinyatakan tidak berlaku karena digantikan oleh </a:t>
            </a:r>
            <a:r>
              <a:rPr lang="id-ID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Permendikbud 50/2015</a:t>
            </a:r>
            <a:r>
              <a:rPr lang="id-ID"/>
              <a:t> tentang Pedoman Umum Ejaan Bahasa Indonesia (PUEBI).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935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770" y="281175"/>
            <a:ext cx="5039266" cy="763525"/>
          </a:xfrm>
        </p:spPr>
        <p:txBody>
          <a:bodyPr>
            <a:normAutofit/>
          </a:bodyPr>
          <a:lstStyle/>
          <a:p>
            <a:r>
              <a:rPr lang="id-ID" sz="3200"/>
              <a:t>Bahasa Nasional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8246071" cy="3664918"/>
          </a:xfrm>
        </p:spPr>
        <p:txBody>
          <a:bodyPr>
            <a:normAutofit/>
          </a:bodyPr>
          <a:lstStyle/>
          <a:p>
            <a:r>
              <a:rPr lang="id-ID"/>
              <a:t>Lambang kebanggaan nasional.</a:t>
            </a:r>
          </a:p>
          <a:p>
            <a:r>
              <a:rPr lang="en-US"/>
              <a:t>L</a:t>
            </a:r>
            <a:r>
              <a:rPr lang="id-ID"/>
              <a:t>ambang identitas nasional.</a:t>
            </a:r>
          </a:p>
          <a:p>
            <a:r>
              <a:rPr lang="id-ID"/>
              <a:t>Alat perhubungan antarwarga, antardaerah, dan antarbudaya.</a:t>
            </a:r>
          </a:p>
          <a:p>
            <a:r>
              <a:rPr lang="id-ID"/>
              <a:t>Alat yang memungkinkan penyatuan berbagai suku bangsa dengan latar belakang sosial budaya dan bahasanya masing-masing.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8D40-DE14-4131-89F4-E026E1D1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/>
              <a:t>Bahasa Negara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29DA8-0AB4-4EA4-857D-83BE3C802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Bahasa resmi kenegaraan.</a:t>
            </a:r>
          </a:p>
          <a:p>
            <a:r>
              <a:rPr lang="id-ID"/>
              <a:t>Bahasa pengantar di dunia pendidikan.</a:t>
            </a:r>
          </a:p>
          <a:p>
            <a:r>
              <a:rPr lang="id-ID"/>
              <a:t>Alat perhubungan pada tingkat nasional untuk kepentingan perencanaan dan pelaksanaan pembangunan.</a:t>
            </a:r>
          </a:p>
          <a:p>
            <a:r>
              <a:rPr lang="id-ID"/>
              <a:t>Alat pengembangan kebudayaan, ilmu pengetahuan, dan teknologi.</a:t>
            </a:r>
          </a:p>
        </p:txBody>
      </p:sp>
    </p:spTree>
    <p:extLst>
      <p:ext uri="{BB962C8B-B14F-4D97-AF65-F5344CB8AC3E}">
        <p14:creationId xmlns:p14="http://schemas.microsoft.com/office/powerpoint/2010/main" val="179893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On-screen Show (16:9)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SEJARAH, KEDUDUKAN, DAN FUNGSI BAHASA INDONESIA</vt:lpstr>
      <vt:lpstr>Mengapa kita mempelajari Bahasa Indonesia?</vt:lpstr>
      <vt:lpstr>Sejarah Bahasa Indonesia</vt:lpstr>
      <vt:lpstr>PowerPoint Presentation</vt:lpstr>
      <vt:lpstr>Peristiwa Penting dalam Perkembangan Bahasa Indonesia </vt:lpstr>
      <vt:lpstr>PowerPoint Presentation</vt:lpstr>
      <vt:lpstr>PowerPoint Presentation</vt:lpstr>
      <vt:lpstr>Bahasa Nasional</vt:lpstr>
      <vt:lpstr>Bahasa Negara</vt:lpstr>
      <vt:lpstr>Variasi Pemakaian Bahasa </vt:lpstr>
      <vt:lpstr>Perkembangan Bahasa Indonesia </vt:lpstr>
      <vt:lpstr>Perkembangan Bahasa Indonesia</vt:lpstr>
      <vt:lpstr>Sikap dan Kesadaran Berbahasa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2017-07-23T18:25:48Z</dcterms:created>
  <dcterms:modified xsi:type="dcterms:W3CDTF">2020-03-27T09:28:10Z</dcterms:modified>
</cp:coreProperties>
</file>