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71" r:id="rId7"/>
    <p:sldId id="272" r:id="rId8"/>
    <p:sldId id="273" r:id="rId9"/>
    <p:sldId id="274" r:id="rId10"/>
    <p:sldId id="281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28/03/2020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Adobe_Systems" TargetMode="External"/><Relationship Id="rId2" Type="http://schemas.openxmlformats.org/officeDocument/2006/relationships/hyperlink" Target="https://id.wikipedia.org/wiki/Video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tionary.org/wiki/%CE%B3%CF%81%CE%AC%CF%86%CE%B5%CE%B9%CE%BD" TargetMode="External"/><Relationship Id="rId2" Type="http://schemas.openxmlformats.org/officeDocument/2006/relationships/hyperlink" Target="https://id.wiktionary.org/wiki/%CE%BA%CE%AF%CE%BD%CE%B7%CE%BC%CE%B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bos.com/pengertian-jenis-format-file-video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40C30-4102-4C83-AE5F-285A5D7B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"/>
            <a:ext cx="12192000" cy="68563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25550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1847416" y="2506975"/>
            <a:ext cx="3462165" cy="2400657"/>
            <a:chOff x="4185861" y="2633029"/>
            <a:chExt cx="3462165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4185861" y="2633029"/>
              <a:ext cx="3018775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M2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7178026" y="3269721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5585020" y="2712780"/>
            <a:ext cx="58881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SINEMATOGRAFI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Okta Bold" panose="00000800000000000000" pitchFamily="50" charset="0"/>
                <a:cs typeface="Times New Roman" panose="02020603050405020304" pitchFamily="18" charset="0"/>
              </a:rPr>
              <a:t>Pengenalan</a:t>
            </a:r>
            <a:r>
              <a:rPr lang="en-US" sz="3600" b="1" dirty="0">
                <a:solidFill>
                  <a:schemeClr val="bg1"/>
                </a:solidFill>
                <a:latin typeface="Okta Bold" panose="00000800000000000000" pitchFamily="50" charset="0"/>
                <a:cs typeface="Times New Roman" panose="02020603050405020304" pitchFamily="18" charset="0"/>
              </a:rPr>
              <a:t> Software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Mengkombinasikan</a:t>
            </a:r>
            <a:r>
              <a:rPr lang="en-US" sz="3600" b="1" dirty="0">
                <a:solidFill>
                  <a:schemeClr val="bg1"/>
                </a:solidFill>
                <a:latin typeface="Okta Bold" panose="00000800000000000000" pitchFamily="50" charset="0"/>
              </a:rPr>
              <a:t> Data</a:t>
            </a:r>
            <a:endParaRPr lang="id-ID" sz="36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5309581" y="2868386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8784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019759" y="1141351"/>
            <a:ext cx="3750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RESOLUSI &amp; RASIO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06959-EBDB-4CA0-9A2B-74AFF37A2E23}"/>
              </a:ext>
            </a:extLst>
          </p:cNvPr>
          <p:cNvSpPr txBox="1"/>
          <p:nvPr/>
        </p:nvSpPr>
        <p:spPr>
          <a:xfrm>
            <a:off x="2130492" y="1787682"/>
            <a:ext cx="7998246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/>
              <a:t>Untuk rasio tinggi lebar 16:9 default, terapkan enkode pada resolusi berikut ini: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2160p: 3840x2160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1440p: 2560x1440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1080p: 1920x1080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720p: 1280x720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480p: 854x480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360p: 640x360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/>
              <a:t>240p: 426x240</a:t>
            </a:r>
          </a:p>
        </p:txBody>
      </p:sp>
    </p:spTree>
    <p:extLst>
      <p:ext uri="{BB962C8B-B14F-4D97-AF65-F5344CB8AC3E}">
        <p14:creationId xmlns:p14="http://schemas.microsoft.com/office/powerpoint/2010/main" val="129206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796764" y="2782012"/>
            <a:ext cx="57855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SOFTWARE EDITING</a:t>
            </a:r>
          </a:p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ADOBE PREMIERE</a:t>
            </a:r>
          </a:p>
        </p:txBody>
      </p:sp>
    </p:spTree>
    <p:extLst>
      <p:ext uri="{BB962C8B-B14F-4D97-AF65-F5344CB8AC3E}">
        <p14:creationId xmlns:p14="http://schemas.microsoft.com/office/powerpoint/2010/main" val="354653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F3290-876B-4906-866E-7E106EF7E665}"/>
              </a:ext>
            </a:extLst>
          </p:cNvPr>
          <p:cNvSpPr txBox="1"/>
          <p:nvPr/>
        </p:nvSpPr>
        <p:spPr>
          <a:xfrm>
            <a:off x="820615" y="2700997"/>
            <a:ext cx="10550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Adobe Premiere Pro</a:t>
            </a:r>
            <a:r>
              <a:rPr lang="id-ID" sz="2400" dirty="0"/>
              <a:t> adalah sebuah program penyunting </a:t>
            </a:r>
            <a:r>
              <a:rPr lang="id-ID" sz="2400" dirty="0">
                <a:hlinkClick r:id="rId2" tooltip="Video"/>
              </a:rPr>
              <a:t>video</a:t>
            </a:r>
            <a:r>
              <a:rPr lang="id-ID" sz="2400" dirty="0"/>
              <a:t> berbasis non-linier </a:t>
            </a:r>
            <a:endParaRPr lang="en-US" sz="2400" dirty="0"/>
          </a:p>
          <a:p>
            <a:pPr algn="ctr"/>
            <a:r>
              <a:rPr lang="id-ID" sz="2400" dirty="0"/>
              <a:t>(non-linear editor / NLE) dari </a:t>
            </a:r>
            <a:r>
              <a:rPr lang="id-ID" sz="2400" dirty="0">
                <a:hlinkClick r:id="rId3" tooltip="Adobe Systems"/>
              </a:rPr>
              <a:t>Adobe Systems</a:t>
            </a:r>
            <a:r>
              <a:rPr lang="en-US" sz="2400" dirty="0"/>
              <a:t>.</a:t>
            </a:r>
          </a:p>
          <a:p>
            <a:pPr algn="ctr"/>
            <a:r>
              <a:rPr lang="id-ID" sz="2400" dirty="0"/>
              <a:t>Adobe Premiere Pro merupakan program pengolah video pilihan bagi kalangan profesional, terutama yang suka bereksperimen. Program ini banyak digunakanoleh perusahaan Pembuatan Film/Sinetron, Broadcasting, dan Pertelevisian. 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4460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EEB19-F10A-4096-9597-5E09950D0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0"/>
          <a:stretch/>
        </p:blipFill>
        <p:spPr>
          <a:xfrm>
            <a:off x="2306470" y="860619"/>
            <a:ext cx="9744503" cy="5249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2E31B-9E7E-46E6-9F83-3005A653F1F8}"/>
              </a:ext>
            </a:extLst>
          </p:cNvPr>
          <p:cNvSpPr txBox="1"/>
          <p:nvPr/>
        </p:nvSpPr>
        <p:spPr>
          <a:xfrm>
            <a:off x="387575" y="2452848"/>
            <a:ext cx="1626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pada </a:t>
            </a:r>
            <a:r>
              <a:rPr lang="en-US" dirty="0" err="1"/>
              <a:t>tampilan</a:t>
            </a:r>
            <a:r>
              <a:rPr lang="en-US" dirty="0"/>
              <a:t> new project, open project, help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0652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754F8-209C-4708-861C-5FD7B3BF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0"/>
          <a:stretch/>
        </p:blipFill>
        <p:spPr>
          <a:xfrm>
            <a:off x="2197303" y="895154"/>
            <a:ext cx="9702354" cy="5226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107EAE-7E22-4D1F-9FDE-3D8BCD432A6A}"/>
              </a:ext>
            </a:extLst>
          </p:cNvPr>
          <p:cNvSpPr txBox="1"/>
          <p:nvPr/>
        </p:nvSpPr>
        <p:spPr>
          <a:xfrm>
            <a:off x="292343" y="3182121"/>
            <a:ext cx="162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Tampilan</a:t>
            </a:r>
            <a:r>
              <a:rPr lang="en-US" dirty="0"/>
              <a:t> new project </a:t>
            </a:r>
            <a:endParaRPr lang="id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C0E79-3531-401F-86B2-0B89047BC92E}"/>
              </a:ext>
            </a:extLst>
          </p:cNvPr>
          <p:cNvSpPr txBox="1"/>
          <p:nvPr/>
        </p:nvSpPr>
        <p:spPr>
          <a:xfrm>
            <a:off x="3636090" y="5248175"/>
            <a:ext cx="710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Biasanya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pengaturan</a:t>
            </a:r>
            <a:r>
              <a:rPr lang="en-US" sz="1600" dirty="0">
                <a:solidFill>
                  <a:schemeClr val="bg1"/>
                </a:solidFill>
              </a:rPr>
              <a:t> pada </a:t>
            </a:r>
            <a:r>
              <a:rPr lang="en-US" sz="1600" dirty="0" err="1">
                <a:solidFill>
                  <a:schemeClr val="bg1"/>
                </a:solidFill>
              </a:rPr>
              <a:t>setingan</a:t>
            </a:r>
            <a:r>
              <a:rPr lang="en-US" sz="1600" dirty="0">
                <a:solidFill>
                  <a:schemeClr val="bg1"/>
                </a:solidFill>
              </a:rPr>
              <a:t> default </a:t>
            </a:r>
            <a:r>
              <a:rPr lang="en-US" sz="1600" dirty="0" err="1">
                <a:solidFill>
                  <a:schemeClr val="bg1"/>
                </a:solidFill>
              </a:rPr>
              <a:t>tampa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merubah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apapun</a:t>
            </a:r>
            <a:r>
              <a:rPr lang="en-US" sz="1600" dirty="0">
                <a:solidFill>
                  <a:schemeClr val="bg1"/>
                </a:solidFill>
              </a:rPr>
              <a:t> yang di </a:t>
            </a:r>
            <a:r>
              <a:rPr lang="en-US" sz="1600" dirty="0" err="1">
                <a:solidFill>
                  <a:schemeClr val="bg1"/>
                </a:solidFill>
              </a:rPr>
              <a:t>ubah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pemberian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nama</a:t>
            </a:r>
            <a:r>
              <a:rPr lang="en-US" sz="1600" dirty="0">
                <a:solidFill>
                  <a:schemeClr val="bg1"/>
                </a:solidFill>
              </a:rPr>
              <a:t> pada file project</a:t>
            </a:r>
            <a:endParaRPr lang="id-ID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66607-F434-4E8B-BFDF-170FAFD25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0"/>
          <a:stretch/>
        </p:blipFill>
        <p:spPr>
          <a:xfrm>
            <a:off x="2579880" y="848033"/>
            <a:ext cx="9319777" cy="5020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07EAE-7E22-4D1F-9FDE-3D8BCD432A6A}"/>
              </a:ext>
            </a:extLst>
          </p:cNvPr>
          <p:cNvSpPr txBox="1"/>
          <p:nvPr/>
        </p:nvSpPr>
        <p:spPr>
          <a:xfrm>
            <a:off x="146172" y="2766623"/>
            <a:ext cx="2287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Tampilan</a:t>
            </a:r>
            <a:r>
              <a:rPr lang="en-US" dirty="0"/>
              <a:t> new Sequence</a:t>
            </a:r>
          </a:p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1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kalian </a:t>
            </a:r>
            <a:r>
              <a:rPr lang="en-US" dirty="0" err="1"/>
              <a:t>buat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914EE-7160-41CA-97F3-C7CC7B2341F5}"/>
              </a:ext>
            </a:extLst>
          </p:cNvPr>
          <p:cNvSpPr/>
          <p:nvPr/>
        </p:nvSpPr>
        <p:spPr>
          <a:xfrm>
            <a:off x="4781320" y="2346593"/>
            <a:ext cx="2159307" cy="134405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777BBA-7860-47D0-AAB4-72075DEBD33B}"/>
              </a:ext>
            </a:extLst>
          </p:cNvPr>
          <p:cNvSpPr/>
          <p:nvPr/>
        </p:nvSpPr>
        <p:spPr>
          <a:xfrm>
            <a:off x="3176093" y="2541568"/>
            <a:ext cx="1440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Standar</a:t>
            </a:r>
            <a:r>
              <a:rPr lang="en-US" sz="1400" dirty="0">
                <a:solidFill>
                  <a:schemeClr val="bg1"/>
                </a:solidFill>
              </a:rPr>
              <a:t> presets yang di </a:t>
            </a:r>
            <a:r>
              <a:rPr lang="en-US" sz="1400" dirty="0" err="1">
                <a:solidFill>
                  <a:schemeClr val="bg1"/>
                </a:solidFill>
              </a:rPr>
              <a:t>gunakan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Antara DV NTVC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Dan DV PAL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42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07EAE-7E22-4D1F-9FDE-3D8BCD432A6A}"/>
              </a:ext>
            </a:extLst>
          </p:cNvPr>
          <p:cNvSpPr txBox="1"/>
          <p:nvPr/>
        </p:nvSpPr>
        <p:spPr>
          <a:xfrm>
            <a:off x="0" y="2782669"/>
            <a:ext cx="228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Tampilan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algn="ctr"/>
            <a:r>
              <a:rPr lang="en-US" dirty="0"/>
              <a:t>Adobe </a:t>
            </a:r>
            <a:r>
              <a:rPr lang="en-US" dirty="0" err="1"/>
              <a:t>premire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6117D-411E-4EED-81CF-6D2085C24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0"/>
          <a:stretch/>
        </p:blipFill>
        <p:spPr>
          <a:xfrm>
            <a:off x="2200635" y="767066"/>
            <a:ext cx="9528142" cy="51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6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DBE94-6994-4BA6-9869-F9F1F6B43754}"/>
              </a:ext>
            </a:extLst>
          </p:cNvPr>
          <p:cNvSpPr txBox="1"/>
          <p:nvPr/>
        </p:nvSpPr>
        <p:spPr>
          <a:xfrm>
            <a:off x="1190786" y="1603539"/>
            <a:ext cx="9841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Jawab </a:t>
            </a:r>
            <a:r>
              <a:rPr lang="en-US" b="1" dirty="0" err="1"/>
              <a:t>pertanyaan</a:t>
            </a:r>
            <a:r>
              <a:rPr lang="en-US" b="1" dirty="0"/>
              <a:t> pada slide </a:t>
            </a:r>
            <a:r>
              <a:rPr lang="en-US" b="1" dirty="0" err="1"/>
              <a:t>halaman</a:t>
            </a:r>
            <a:r>
              <a:rPr lang="en-US" b="1" dirty="0"/>
              <a:t> 6,7,dan 8. </a:t>
            </a:r>
            <a:r>
              <a:rPr lang="en-US" b="1" dirty="0" err="1"/>
              <a:t>jelaskan</a:t>
            </a:r>
            <a:r>
              <a:rPr lang="en-US" b="1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Perbedaan</a:t>
            </a:r>
            <a:r>
              <a:rPr lang="en-US" b="1" dirty="0"/>
              <a:t> DV NTSC dan DV PAL (</a:t>
            </a:r>
            <a:r>
              <a:rPr lang="en-US" b="1" dirty="0" err="1"/>
              <a:t>dengan</a:t>
            </a:r>
            <a:r>
              <a:rPr lang="en-US" b="1" dirty="0"/>
              <a:t> kata2 </a:t>
            </a:r>
            <a:r>
              <a:rPr lang="en-US" b="1" dirty="0" err="1"/>
              <a:t>sendiri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Jelaskan</a:t>
            </a:r>
            <a:r>
              <a:rPr lang="en-US" b="1" dirty="0"/>
              <a:t> Bagian2 pada adobe Premiere, dan </a:t>
            </a:r>
            <a:r>
              <a:rPr lang="en-US" b="1" dirty="0" err="1"/>
              <a:t>jelaskan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singkat</a:t>
            </a:r>
            <a:r>
              <a:rPr lang="en-US" b="1" dirty="0"/>
              <a:t> tools2ny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dan </a:t>
            </a:r>
            <a:r>
              <a:rPr lang="en-US" b="1" dirty="0" err="1"/>
              <a:t>kegunaannya</a:t>
            </a:r>
            <a:r>
              <a:rPr lang="en-US" b="1" dirty="0"/>
              <a:t> (</a:t>
            </a:r>
            <a:r>
              <a:rPr lang="en-US" b="1" dirty="0" err="1"/>
              <a:t>dengan</a:t>
            </a:r>
            <a:r>
              <a:rPr lang="en-US" b="1" dirty="0"/>
              <a:t> kata2 </a:t>
            </a:r>
            <a:r>
              <a:rPr lang="en-US" b="1" dirty="0" err="1"/>
              <a:t>sendiri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Buat</a:t>
            </a:r>
            <a:r>
              <a:rPr lang="en-US" b="1" dirty="0"/>
              <a:t> step by step proses </a:t>
            </a:r>
            <a:r>
              <a:rPr lang="en-US" b="1" dirty="0" err="1"/>
              <a:t>pembuatan</a:t>
            </a:r>
            <a:r>
              <a:rPr lang="en-US" b="1" dirty="0"/>
              <a:t> (screen shot/ print screen)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di adobe premiere </a:t>
            </a:r>
            <a:r>
              <a:rPr lang="en-US" b="1" dirty="0" err="1"/>
              <a:t>dengan</a:t>
            </a:r>
            <a:r>
              <a:rPr lang="en-US" b="1" dirty="0"/>
              <a:t> Format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endParaRPr lang="en-US" b="1" dirty="0"/>
          </a:p>
          <a:p>
            <a:pPr marL="620713" indent="-357188">
              <a:buFont typeface="+mj-lt"/>
              <a:buAutoNum type="arabicPeriod"/>
            </a:pP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new project ( </a:t>
            </a:r>
            <a:r>
              <a:rPr lang="en-US" dirty="0" err="1"/>
              <a:t>beri</a:t>
            </a:r>
            <a:r>
              <a:rPr lang="en-US" dirty="0"/>
              <a:t> NIM_NAMA_ KELAS)</a:t>
            </a:r>
          </a:p>
          <a:p>
            <a:pPr marL="620713" indent="-357188">
              <a:buFont typeface="+mj-lt"/>
              <a:buAutoNum type="arabicPeriod"/>
            </a:pPr>
            <a:r>
              <a:rPr lang="en-US" dirty="0"/>
              <a:t>Presets (dv </a:t>
            </a:r>
            <a:r>
              <a:rPr lang="en-US" dirty="0" err="1"/>
              <a:t>ntsc</a:t>
            </a:r>
            <a:r>
              <a:rPr lang="en-US" dirty="0"/>
              <a:t> widescreen 32khz)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pada screen shot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merah</a:t>
            </a:r>
            <a:endParaRPr lang="en-US" dirty="0"/>
          </a:p>
          <a:p>
            <a:pPr marL="620713" indent="-357188">
              <a:buFont typeface="+mj-lt"/>
              <a:buAutoNum type="arabicPeriod"/>
            </a:pPr>
            <a:r>
              <a:rPr lang="en-US" dirty="0"/>
              <a:t>Cara </a:t>
            </a:r>
            <a:r>
              <a:rPr lang="en-US" dirty="0" err="1"/>
              <a:t>memasukan</a:t>
            </a:r>
            <a:r>
              <a:rPr lang="en-US" dirty="0"/>
              <a:t> video </a:t>
            </a:r>
            <a:r>
              <a:rPr lang="en-US" dirty="0" err="1"/>
              <a:t>atau</a:t>
            </a:r>
            <a:r>
              <a:rPr lang="en-US" dirty="0"/>
              <a:t> image pada project ( image/ video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)</a:t>
            </a:r>
          </a:p>
          <a:p>
            <a:pPr marL="620713" indent="-357188">
              <a:buFont typeface="+mj-lt"/>
              <a:buAutoNum type="arabicPeriod"/>
            </a:pPr>
            <a:r>
              <a:rPr lang="en-US" dirty="0" err="1"/>
              <a:t>Pindahkan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layer </a:t>
            </a:r>
            <a:r>
              <a:rPr lang="en-US" dirty="0" err="1"/>
              <a:t>baik</a:t>
            </a:r>
            <a:r>
              <a:rPr lang="en-US" dirty="0"/>
              <a:t> video </a:t>
            </a:r>
            <a:r>
              <a:rPr lang="en-US" dirty="0" err="1"/>
              <a:t>atau</a:t>
            </a:r>
            <a:r>
              <a:rPr lang="en-US" dirty="0"/>
              <a:t> image</a:t>
            </a:r>
          </a:p>
          <a:p>
            <a:pPr marL="620713" indent="-357188">
              <a:buFont typeface="+mj-lt"/>
              <a:buAutoNum type="arabicPeriod"/>
            </a:pPr>
            <a:r>
              <a:rPr lang="en-US" dirty="0"/>
              <a:t>Dan </a:t>
            </a:r>
            <a:r>
              <a:rPr lang="en-US" dirty="0" err="1"/>
              <a:t>coba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tool</a:t>
            </a:r>
          </a:p>
          <a:p>
            <a:pPr marL="620713" indent="-357188">
              <a:buFont typeface="+mj-lt"/>
              <a:buAutoNum type="arabicPeriod"/>
            </a:pPr>
            <a:r>
              <a:rPr lang="en-US" dirty="0"/>
              <a:t>Cara save </a:t>
            </a:r>
          </a:p>
          <a:p>
            <a:pPr marL="620713" indent="-357188">
              <a:buFont typeface="+mj-lt"/>
              <a:buAutoNum type="arabicPeriod"/>
            </a:pPr>
            <a:endParaRPr lang="en-US" dirty="0"/>
          </a:p>
          <a:p>
            <a:pPr marL="620713" indent="-357188">
              <a:buFont typeface="+mj-lt"/>
              <a:buAutoNum type="arabicPeriod"/>
            </a:pPr>
            <a:endParaRPr lang="en-US" dirty="0"/>
          </a:p>
          <a:p>
            <a:pPr marL="620713" indent="-357188">
              <a:buFont typeface="+mj-lt"/>
              <a:buAutoNum type="arabicPeriod"/>
            </a:pPr>
            <a:endParaRPr lang="en-US" b="1" dirty="0"/>
          </a:p>
          <a:p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9F326-BE49-4435-8B11-A98740EFD068}"/>
              </a:ext>
            </a:extLst>
          </p:cNvPr>
          <p:cNvSpPr/>
          <p:nvPr/>
        </p:nvSpPr>
        <p:spPr>
          <a:xfrm>
            <a:off x="1201882" y="110344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Latihan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Okta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5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latin typeface="Okta Bold" panose="00000800000000000000" pitchFamily="50" charset="0"/>
              </a:rPr>
              <a:t>(ADOBE PREMIERE/ AFTER EFFECT)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rgbClr val="05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51A28-6CA2-4C19-958F-CBF18F8B8215}"/>
              </a:ext>
            </a:extLst>
          </p:cNvPr>
          <p:cNvSpPr/>
          <p:nvPr/>
        </p:nvSpPr>
        <p:spPr>
          <a:xfrm>
            <a:off x="1940484" y="1035167"/>
            <a:ext cx="7603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Pengumpulan</a:t>
            </a:r>
            <a:endParaRPr lang="id-ID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BED33-8E0F-43F6-9CCC-FC295C301C7C}"/>
              </a:ext>
            </a:extLst>
          </p:cNvPr>
          <p:cNvSpPr/>
          <p:nvPr/>
        </p:nvSpPr>
        <p:spPr>
          <a:xfrm>
            <a:off x="1940484" y="2138202"/>
            <a:ext cx="7603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Format </a:t>
            </a:r>
            <a:r>
              <a:rPr lang="en-US" sz="2400" b="1" dirty="0" err="1"/>
              <a:t>pengumpulan</a:t>
            </a:r>
            <a:r>
              <a:rPr lang="en-US" sz="2400" b="1" dirty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PDF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/>
              <a:t> Di file </a:t>
            </a:r>
            <a:r>
              <a:rPr lang="en-US" sz="2400" b="1" dirty="0" err="1"/>
              <a:t>beri</a:t>
            </a:r>
            <a:r>
              <a:rPr lang="en-US" sz="2400" b="1" dirty="0"/>
              <a:t> NIM_NAMA_ KELAS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algn="ctr"/>
            <a:r>
              <a:rPr lang="en-US" sz="2400" b="1" dirty="0"/>
              <a:t>Waktu </a:t>
            </a:r>
            <a:r>
              <a:rPr lang="en-US" sz="2400" b="1" dirty="0" err="1"/>
              <a:t>pemgumpulan</a:t>
            </a:r>
            <a:endParaRPr lang="en-US" sz="2400" b="1" dirty="0"/>
          </a:p>
          <a:p>
            <a:pPr algn="ctr"/>
            <a:r>
              <a:rPr lang="en-US" sz="2400" b="1" dirty="0" err="1"/>
              <a:t>tgl</a:t>
            </a:r>
            <a:r>
              <a:rPr lang="en-US" sz="2400" b="1" dirty="0"/>
              <a:t> 18 </a:t>
            </a:r>
            <a:r>
              <a:rPr lang="en-US" sz="2400" b="1" dirty="0" err="1"/>
              <a:t>maret</a:t>
            </a:r>
            <a:r>
              <a:rPr lang="en-US" sz="2400" b="1" dirty="0"/>
              <a:t> 2020 (</a:t>
            </a:r>
            <a:r>
              <a:rPr lang="en-US" sz="2400" b="1" dirty="0" err="1"/>
              <a:t>hari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) </a:t>
            </a:r>
          </a:p>
          <a:p>
            <a:pPr algn="ctr"/>
            <a:r>
              <a:rPr lang="en-US" sz="2400" b="1" dirty="0"/>
              <a:t>jam </a:t>
            </a:r>
            <a:r>
              <a:rPr lang="en-US" sz="2400" b="1" dirty="0" err="1"/>
              <a:t>akhir</a:t>
            </a:r>
            <a:r>
              <a:rPr lang="en-US" sz="2400" b="1" dirty="0"/>
              <a:t> </a:t>
            </a:r>
            <a:r>
              <a:rPr lang="en-US" sz="2400" b="1" dirty="0" err="1"/>
              <a:t>pengumpulan</a:t>
            </a:r>
            <a:r>
              <a:rPr lang="en-US" sz="2400" b="1" dirty="0"/>
              <a:t> pada jam 17.00</a:t>
            </a:r>
          </a:p>
          <a:p>
            <a:pPr algn="ctr"/>
            <a:r>
              <a:rPr lang="en-US" sz="2400" b="1" dirty="0" err="1"/>
              <a:t>pengumpulan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sarat</a:t>
            </a:r>
            <a:r>
              <a:rPr lang="en-US" sz="2400" b="1" dirty="0"/>
              <a:t> ABSENSI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pertemuan</a:t>
            </a:r>
            <a:r>
              <a:rPr lang="en-US" sz="2400" b="1" dirty="0"/>
              <a:t> ke-2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LEWAT JAM 17.00 DIANGGAP TIDAK HADIR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964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D830C-D06D-4292-B0C1-DBAE2AC4C90C}"/>
              </a:ext>
            </a:extLst>
          </p:cNvPr>
          <p:cNvSpPr/>
          <p:nvPr/>
        </p:nvSpPr>
        <p:spPr>
          <a:xfrm>
            <a:off x="-56147" y="-144378"/>
            <a:ext cx="12248148" cy="70023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62E22-82E0-4D16-896A-3C6E9DC57957}"/>
              </a:ext>
            </a:extLst>
          </p:cNvPr>
          <p:cNvSpPr/>
          <p:nvPr/>
        </p:nvSpPr>
        <p:spPr>
          <a:xfrm>
            <a:off x="2265948" y="2767280"/>
            <a:ext cx="7603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SELAMAT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MENGERJAKAN</a:t>
            </a:r>
            <a:endParaRPr lang="id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0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7C6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388093" y="3175517"/>
            <a:ext cx="7415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APA </a:t>
            </a:r>
            <a:r>
              <a:rPr lang="en-US" sz="4400" b="1" dirty="0" err="1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SINEMATOGRAFI?</a:t>
            </a:r>
            <a:endParaRPr lang="id-ID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86136"/>
          </a:xfrm>
          <a:prstGeom prst="rect">
            <a:avLst/>
          </a:prstGeom>
          <a:solidFill>
            <a:srgbClr val="030B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ACF336-7991-4B67-9BBD-DA963ED25DA8}"/>
              </a:ext>
            </a:extLst>
          </p:cNvPr>
          <p:cNvSpPr/>
          <p:nvPr/>
        </p:nvSpPr>
        <p:spPr>
          <a:xfrm>
            <a:off x="2380342" y="2225378"/>
            <a:ext cx="7881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bahasa Yunani: </a:t>
            </a:r>
            <a:r>
              <a:rPr lang="id-ID" sz="2400" i="1" dirty="0">
                <a:solidFill>
                  <a:schemeClr val="bg1"/>
                </a:solidFill>
                <a:latin typeface="Open Sans" panose="020B0606030504020204" pitchFamily="34" charset="0"/>
              </a:rPr>
              <a:t>kinema – </a:t>
            </a:r>
            <a:r>
              <a:rPr lang="id-ID" sz="2400" i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κίνημα</a:t>
            </a:r>
            <a:r>
              <a:rPr lang="id-ID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 “gerakan” dan </a:t>
            </a:r>
            <a:r>
              <a:rPr lang="id-ID" sz="2400" i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graphein – </a:t>
            </a:r>
            <a:r>
              <a:rPr lang="id-ID" sz="2400" i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γράφειν</a:t>
            </a:r>
            <a:r>
              <a:rPr lang="id-ID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“merekam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”</a:t>
            </a:r>
            <a:r>
              <a:rPr lang="id-ID" sz="24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,  adalah ilmu terapan yang membahas tentang teknik menangkap gambar dan sekaligus menggabung-gabungkan gambar tersebut sehingga menjadi rangkaian gambar yang memililki kemampuan menyampaikan ide dan cerita.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86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90B06-E169-4F1D-AA2D-9AD388F1C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39647"/>
          <a:stretch/>
        </p:blipFill>
        <p:spPr>
          <a:xfrm>
            <a:off x="3162" y="0"/>
            <a:ext cx="12188838" cy="6928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99EEB-93FF-44FD-AB5D-00DE3E24B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39647"/>
          <a:stretch/>
        </p:blipFill>
        <p:spPr>
          <a:xfrm>
            <a:off x="3162" y="0"/>
            <a:ext cx="12188838" cy="69283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4484275" y="2136338"/>
            <a:ext cx="63177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FOTOGRAFI &amp; 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SINEMATOGRAFI?</a:t>
            </a:r>
            <a:endParaRPr lang="id-I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FB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latin typeface="Okta Bold" panose="00000800000000000000" pitchFamily="50" charset="0"/>
              </a:rPr>
              <a:t>(ADOBE PREMIERE/ AFTER EFFECT)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1063993" y="4378466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SINEMATOGRAFI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7149E-05FC-41EE-985B-265C2CDB2D33}"/>
              </a:ext>
            </a:extLst>
          </p:cNvPr>
          <p:cNvSpPr/>
          <p:nvPr/>
        </p:nvSpPr>
        <p:spPr>
          <a:xfrm>
            <a:off x="1063993" y="1706306"/>
            <a:ext cx="3461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FOTOGRAFI</a:t>
            </a:r>
            <a:endParaRPr lang="id-ID" sz="4400" dirty="0">
              <a:latin typeface="Okta Bold" panose="00000800000000000000" pitchFamily="50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0F377-0CA0-48FD-89DD-36CB53486B87}"/>
              </a:ext>
            </a:extLst>
          </p:cNvPr>
          <p:cNvCxnSpPr>
            <a:cxnSpLocks/>
            <a:stCxn id="4" idx="3"/>
          </p:cNvCxnSpPr>
          <p:nvPr/>
        </p:nvCxnSpPr>
        <p:spPr>
          <a:xfrm flipH="1" flipV="1">
            <a:off x="0" y="3417236"/>
            <a:ext cx="12192000" cy="1176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C88FBC5-FCD4-4DEF-AA95-2D934C32A108}"/>
              </a:ext>
            </a:extLst>
          </p:cNvPr>
          <p:cNvSpPr/>
          <p:nvPr/>
        </p:nvSpPr>
        <p:spPr>
          <a:xfrm>
            <a:off x="7813136" y="1492877"/>
            <a:ext cx="27222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Okta Bold" panose="00000800000000000000" pitchFamily="50" charset="0"/>
                <a:cs typeface="Times New Roman" panose="02020603050405020304" pitchFamily="18" charset="0"/>
              </a:rPr>
              <a:t>GAMBAR</a:t>
            </a:r>
          </a:p>
          <a:p>
            <a:pPr algn="ctr"/>
            <a:r>
              <a:rPr lang="en-US" sz="4000" b="1" dirty="0">
                <a:latin typeface="Okta Bold" panose="00000800000000000000" pitchFamily="50" charset="0"/>
                <a:cs typeface="Times New Roman" panose="02020603050405020304" pitchFamily="18" charset="0"/>
              </a:rPr>
              <a:t>TUNGGAL</a:t>
            </a:r>
            <a:endParaRPr lang="id-ID" sz="4000" dirty="0">
              <a:latin typeface="Okta Bold" panose="00000800000000000000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4529C-D4B1-471E-BF65-41AE9919F6DD}"/>
              </a:ext>
            </a:extLst>
          </p:cNvPr>
          <p:cNvSpPr/>
          <p:nvPr/>
        </p:nvSpPr>
        <p:spPr>
          <a:xfrm>
            <a:off x="7522191" y="4101466"/>
            <a:ext cx="33041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Okta Bold" panose="00000800000000000000" pitchFamily="50" charset="0"/>
                <a:cs typeface="Times New Roman" panose="02020603050405020304" pitchFamily="18" charset="0"/>
              </a:rPr>
              <a:t>RANGKAIAN</a:t>
            </a:r>
          </a:p>
          <a:p>
            <a:pPr algn="ctr"/>
            <a:r>
              <a:rPr lang="en-US" sz="4000" b="1" dirty="0">
                <a:latin typeface="Okta Bold" panose="00000800000000000000" pitchFamily="50" charset="0"/>
                <a:cs typeface="Times New Roman" panose="02020603050405020304" pitchFamily="18" charset="0"/>
              </a:rPr>
              <a:t>GAMBAR</a:t>
            </a:r>
            <a:endParaRPr lang="id-ID" sz="4000" dirty="0"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3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20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260273" y="2836963"/>
            <a:ext cx="65566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APA VIDEO TERMASUK</a:t>
            </a:r>
          </a:p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SINEMATOGRAFI?</a:t>
            </a:r>
            <a:endParaRPr lang="id-ID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36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A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264502" y="2836963"/>
            <a:ext cx="61542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APA FILM TERMASUK</a:t>
            </a:r>
          </a:p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SINEMATOGRAFI?</a:t>
            </a:r>
            <a:endParaRPr lang="id-ID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9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818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264502" y="2872133"/>
            <a:ext cx="74494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APA YANG MEMBEDAKAN</a:t>
            </a:r>
          </a:p>
          <a:p>
            <a:r>
              <a:rPr lang="en-US" sz="4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VIDEO &amp; FILM?</a:t>
            </a:r>
            <a:endParaRPr lang="id-ID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38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8784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472987" y="100851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DKV IV 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PREMIERE/ AFTER EFFECT)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D1CE-973A-4306-B460-6C55C8446E38}"/>
              </a:ext>
            </a:extLst>
          </p:cNvPr>
          <p:cNvSpPr/>
          <p:nvPr/>
        </p:nvSpPr>
        <p:spPr>
          <a:xfrm>
            <a:off x="2096877" y="1982155"/>
            <a:ext cx="3163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FORMAT VIDEO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0E9E8-2DCF-4F76-9FEE-631A3EA3591D}"/>
              </a:ext>
            </a:extLst>
          </p:cNvPr>
          <p:cNvSpPr/>
          <p:nvPr/>
        </p:nvSpPr>
        <p:spPr>
          <a:xfrm>
            <a:off x="2096877" y="4552679"/>
            <a:ext cx="5722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Contoh</a:t>
            </a:r>
            <a:r>
              <a:rPr lang="en-US" sz="2400" b="1" dirty="0">
                <a:solidFill>
                  <a:schemeClr val="bg1"/>
                </a:solidFill>
              </a:rPr>
              <a:t> format video</a:t>
            </a:r>
          </a:p>
          <a:p>
            <a:r>
              <a:rPr lang="id-ID" sz="2400" b="1" dirty="0">
                <a:solidFill>
                  <a:schemeClr val="bg1"/>
                </a:solidFill>
              </a:rPr>
              <a:t>AVI</a:t>
            </a:r>
            <a:r>
              <a:rPr lang="en-US" sz="2400" b="1" dirty="0">
                <a:solidFill>
                  <a:schemeClr val="bg1"/>
                </a:solidFill>
              </a:rPr>
              <a:t> ,</a:t>
            </a:r>
            <a:r>
              <a:rPr lang="id-ID" sz="2400" b="1" dirty="0">
                <a:solidFill>
                  <a:schemeClr val="bg1"/>
                </a:solidFill>
              </a:rPr>
              <a:t>MP4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id-ID" sz="2400" b="1" dirty="0">
                <a:solidFill>
                  <a:schemeClr val="bg1"/>
                </a:solidFill>
              </a:rPr>
              <a:t>MPG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id-ID" sz="2400" b="1" dirty="0">
                <a:solidFill>
                  <a:schemeClr val="bg1"/>
                </a:solidFill>
              </a:rPr>
              <a:t>3GP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WEBM</a:t>
            </a:r>
            <a:r>
              <a:rPr lang="en-US" sz="2400" b="1" dirty="0">
                <a:solidFill>
                  <a:schemeClr val="bg1"/>
                </a:solidFill>
              </a:rPr>
              <a:t>, MKV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, GI</a:t>
            </a:r>
            <a:r>
              <a:rPr lang="en-US" sz="2400" b="1" dirty="0">
                <a:solidFill>
                  <a:schemeClr val="bg1"/>
                </a:solidFill>
              </a:rPr>
              <a:t>FV, </a:t>
            </a:r>
            <a:r>
              <a:rPr lang="en-US" sz="2400" b="1" dirty="0" err="1">
                <a:solidFill>
                  <a:schemeClr val="bg1"/>
                </a:solidFill>
              </a:rPr>
              <a:t>dll</a:t>
            </a:r>
            <a:endParaRPr lang="id-ID" sz="2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06959-EBDB-4CA0-9A2B-74AFF37A2E23}"/>
              </a:ext>
            </a:extLst>
          </p:cNvPr>
          <p:cNvSpPr txBox="1"/>
          <p:nvPr/>
        </p:nvSpPr>
        <p:spPr>
          <a:xfrm>
            <a:off x="2096877" y="2690336"/>
            <a:ext cx="799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>
                <a:hlinkClick r:id="rId2"/>
              </a:rPr>
              <a:t>Jenis format file video</a:t>
            </a:r>
            <a:r>
              <a:rPr lang="id-ID" dirty="0"/>
              <a:t> memang cukup banyak, semua tergantung dari kebutuhannya masing-masing. Seperti format video yang digunakan pada layanan streaming YouTube ataupun layanan streaming lainnya. Selain itu, format file yang berbeda-beda juga dipengaruhi dari alat perekamnya, atau kamera yang digunakan untuk merekam video tersebut.</a:t>
            </a:r>
          </a:p>
        </p:txBody>
      </p:sp>
    </p:spTree>
    <p:extLst>
      <p:ext uri="{BB962C8B-B14F-4D97-AF65-F5344CB8AC3E}">
        <p14:creationId xmlns:p14="http://schemas.microsoft.com/office/powerpoint/2010/main" val="218782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714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Okta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39</cp:revision>
  <dcterms:created xsi:type="dcterms:W3CDTF">2019-12-02T15:17:46Z</dcterms:created>
  <dcterms:modified xsi:type="dcterms:W3CDTF">2020-03-28T14:35:42Z</dcterms:modified>
</cp:coreProperties>
</file>