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40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rcRect b="3795"/>
          <a:stretch>
            <a:fillRect/>
          </a:stretch>
        </p:blipFill>
        <p:spPr>
          <a:xfrm>
            <a:off x="0" y="260350"/>
            <a:ext cx="12192000" cy="6597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620713"/>
            <a:ext cx="10943167" cy="10826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1843088"/>
            <a:ext cx="10949517" cy="98107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19FB7F1-3F50-4A6E-8DEC-6E78CE59B574}" type="datetime1">
              <a:rPr lang="en-US" smtClean="0"/>
              <a:t>3/30/2020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D7253B3-E46E-455E-A7E0-31E6C4AA59D7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3/30/2020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l-PL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Materi Kewarganegaraan, By Tatik Rohmawati, S.IP.,M.Si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D40-1AFF-492C-B52E-51D77345EA51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306D3-BCB2-492D-9A40-2ABD70880B20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DCE7-A7CF-4B4A-A9D2-BC617BC118AB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311C9-8852-4774-B10A-4081ACA3D2B1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38E-BAFA-4F26-BB8B-8F6FF0D706F3}" type="datetime1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9B730-730D-45C6-8498-FA3DF1CBB48A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15FEC-DD0D-4AC0-92E6-2DFEE6D8DE9B}" type="datetime1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7CE752D-B1CD-4DDC-A367-0238DD13DEE1}" type="datetime1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3/30/2020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pl-PL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Materi Kewarganegaraan, By Tatik Rohmawati, S.IP.,M.Si</a:t>
            </a: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8544C22-EC13-4D2B-BB53-07ACC9C2DCDB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  <a:t>‹#›</a:t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4030-3472-4DFC-8C09-BBB33EFC210B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3E0BAB7-9359-4F73-A34D-5E2CFF19232E}" type="datetime1">
              <a:rPr lang="en-US" smtClean="0"/>
              <a:t>3/30/2020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r>
              <a:rPr lang="pl-PL" smtClean="0"/>
              <a:t>Materi Kewarganegaraan, By Tatik Rohmawati, S.IP.,M.Si</a:t>
            </a: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NEGARA DAN KONSTITUSI</a:t>
            </a:r>
            <a:endParaRPr lang="id-ID" altLang="en-US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Disampaikan</a:t>
            </a:r>
            <a:r>
              <a:rPr lang="en-US" altLang="en-US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Pada</a:t>
            </a:r>
            <a:r>
              <a:rPr lang="en-US" altLang="en-US" dirty="0" smtClean="0">
                <a:ln/>
                <a:solidFill>
                  <a:schemeClr val="accent4"/>
                </a:solidFill>
                <a:effectLst/>
              </a:rPr>
              <a:t> Mk </a:t>
            </a:r>
            <a:r>
              <a:rPr lang="en-US" altLang="en-US" dirty="0" err="1" smtClean="0">
                <a:ln/>
                <a:solidFill>
                  <a:schemeClr val="accent4"/>
                </a:solidFill>
                <a:effectLst/>
              </a:rPr>
              <a:t>Kewarganegaraan</a:t>
            </a:r>
            <a:r>
              <a:rPr lang="id-ID" altLang="en-US" dirty="0" smtClean="0">
                <a:ln/>
                <a:solidFill>
                  <a:schemeClr val="accent4"/>
                </a:solidFill>
                <a:effectLst/>
              </a:rPr>
              <a:t> </a:t>
            </a:r>
          </a:p>
          <a:p>
            <a:pPr algn="ctr"/>
            <a:r>
              <a:rPr lang="id-ID" smtClean="0">
                <a:ln/>
                <a:solidFill>
                  <a:schemeClr val="accent4"/>
                </a:solidFill>
              </a:rPr>
              <a:t>Pertemuan ke 4</a:t>
            </a:r>
            <a:endParaRPr lang="en-US" dirty="0">
              <a:ln/>
              <a:solidFill>
                <a:schemeClr val="accent4"/>
              </a:solidFill>
              <a:effectLst/>
            </a:endParaRPr>
          </a:p>
          <a:p>
            <a:endParaRPr lang="en-US" dirty="0">
              <a:ln/>
              <a:solidFill>
                <a:schemeClr val="accent4"/>
              </a:solidFill>
              <a:effectLst/>
            </a:endParaRPr>
          </a:p>
          <a:p>
            <a:pPr algn="ctr"/>
            <a:r>
              <a:rPr lang="en-US" sz="2400" dirty="0" err="1" smtClean="0">
                <a:ln/>
                <a:solidFill>
                  <a:schemeClr val="accent4"/>
                </a:solidFill>
                <a:effectLst/>
              </a:rPr>
              <a:t>Dosen</a:t>
            </a:r>
            <a:r>
              <a:rPr lang="en-US" sz="2400" dirty="0" smtClean="0">
                <a:ln/>
                <a:solidFill>
                  <a:schemeClr val="accent4"/>
                </a:solidFill>
                <a:effectLst/>
              </a:rPr>
              <a:t> :</a:t>
            </a:r>
          </a:p>
          <a:p>
            <a:pPr algn="ctr"/>
            <a:r>
              <a:rPr lang="en-US" sz="2400" dirty="0" err="1" smtClean="0">
                <a:ln/>
                <a:solidFill>
                  <a:schemeClr val="accent4"/>
                </a:solidFill>
              </a:rPr>
              <a:t>Tatik</a:t>
            </a:r>
            <a:r>
              <a:rPr lang="en-US" sz="2400" dirty="0" smtClean="0">
                <a:ln/>
                <a:solidFill>
                  <a:schemeClr val="accent4"/>
                </a:solidFill>
              </a:rPr>
              <a:t> </a:t>
            </a:r>
            <a:r>
              <a:rPr lang="en-US" sz="2400" dirty="0" err="1" smtClean="0">
                <a:ln/>
                <a:solidFill>
                  <a:schemeClr val="accent4"/>
                </a:solidFill>
              </a:rPr>
              <a:t>Rohmawati</a:t>
            </a:r>
            <a:r>
              <a:rPr lang="en-US" sz="2400" dirty="0" smtClean="0">
                <a:ln/>
                <a:solidFill>
                  <a:schemeClr val="accent4"/>
                </a:solidFill>
              </a:rPr>
              <a:t>, S.IP.,</a:t>
            </a:r>
            <a:r>
              <a:rPr lang="en-US" sz="2400" dirty="0" err="1" smtClean="0">
                <a:ln/>
                <a:solidFill>
                  <a:schemeClr val="accent4"/>
                </a:solidFill>
              </a:rPr>
              <a:t>M.Si</a:t>
            </a:r>
            <a:endParaRPr lang="en-US" sz="240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22C9908-B51C-4AC0-8FF1-4D19B41FA1B1}" type="datetime1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7339"/>
            <a:ext cx="10972800" cy="582613"/>
          </a:xfrm>
        </p:spPr>
        <p:txBody>
          <a:bodyPr/>
          <a:lstStyle/>
          <a:p>
            <a:pPr algn="ctr"/>
            <a:r>
              <a:rPr lang="en-US" altLang="en-US" sz="32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PENGERTIAN</a:t>
            </a:r>
            <a:endParaRPr lang="id-ID" altLang="en-US" sz="32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60810"/>
            <a:ext cx="10972800" cy="4516244"/>
          </a:xfrm>
        </p:spPr>
        <p:txBody>
          <a:bodyPr/>
          <a:lstStyle/>
          <a:p>
            <a:pPr algn="just"/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etimologi</a:t>
            </a:r>
            <a:r>
              <a:rPr lang="en-US" sz="1800" dirty="0"/>
              <a:t>, Negara </a:t>
            </a:r>
            <a:r>
              <a:rPr lang="en-US" sz="1800" dirty="0" err="1"/>
              <a:t>berasal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kata </a:t>
            </a:r>
            <a:r>
              <a:rPr lang="en-US" sz="1800" dirty="0" err="1"/>
              <a:t>staat</a:t>
            </a:r>
            <a:r>
              <a:rPr lang="en-US" sz="1800" dirty="0"/>
              <a:t> (</a:t>
            </a:r>
            <a:r>
              <a:rPr lang="en-US" sz="1800" dirty="0" err="1"/>
              <a:t>Belanda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Jerman</a:t>
            </a:r>
            <a:r>
              <a:rPr lang="en-US" sz="1800" dirty="0"/>
              <a:t>); state (</a:t>
            </a:r>
            <a:r>
              <a:rPr lang="en-US" sz="1800" dirty="0" err="1"/>
              <a:t>Inggris</a:t>
            </a:r>
            <a:r>
              <a:rPr lang="en-US" sz="1800" dirty="0"/>
              <a:t>); </a:t>
            </a:r>
            <a:r>
              <a:rPr lang="en-US" sz="1800" dirty="0" err="1"/>
              <a:t>Etat</a:t>
            </a:r>
            <a:r>
              <a:rPr lang="en-US" sz="1800" dirty="0"/>
              <a:t> (</a:t>
            </a:r>
            <a:r>
              <a:rPr lang="en-US" sz="1800" dirty="0" err="1"/>
              <a:t>Perancis</a:t>
            </a:r>
            <a:r>
              <a:rPr lang="en-US" sz="1800" dirty="0"/>
              <a:t>); status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statuum</a:t>
            </a:r>
            <a:r>
              <a:rPr lang="en-US" sz="1800" dirty="0"/>
              <a:t> (Latin). Kata Negara </a:t>
            </a:r>
            <a:r>
              <a:rPr lang="en-US" sz="1800" dirty="0" err="1"/>
              <a:t>berarti</a:t>
            </a:r>
            <a:r>
              <a:rPr lang="en-US" sz="1800" dirty="0"/>
              <a:t> “</a:t>
            </a:r>
            <a:r>
              <a:rPr lang="en-US" sz="1800" dirty="0" err="1"/>
              <a:t>meletakkan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keadaan</a:t>
            </a:r>
            <a:r>
              <a:rPr lang="en-US" sz="1800" dirty="0"/>
              <a:t> </a:t>
            </a:r>
            <a:r>
              <a:rPr lang="en-US" sz="1800" dirty="0" err="1"/>
              <a:t>berdiri</a:t>
            </a:r>
            <a:r>
              <a:rPr lang="en-US" sz="1800" dirty="0"/>
              <a:t>”, “</a:t>
            </a:r>
            <a:r>
              <a:rPr lang="en-US" sz="1800" dirty="0" err="1"/>
              <a:t>menempatkan</a:t>
            </a:r>
            <a:r>
              <a:rPr lang="en-US" sz="1800" dirty="0"/>
              <a:t>” </a:t>
            </a:r>
            <a:r>
              <a:rPr lang="en-US" sz="1800" dirty="0" err="1"/>
              <a:t>atau</a:t>
            </a:r>
            <a:r>
              <a:rPr lang="en-US" sz="1800" dirty="0"/>
              <a:t> “</a:t>
            </a:r>
            <a:r>
              <a:rPr lang="en-US" sz="1800" dirty="0" err="1"/>
              <a:t>membuat</a:t>
            </a:r>
            <a:r>
              <a:rPr lang="en-US" sz="1800" dirty="0"/>
              <a:t> </a:t>
            </a:r>
            <a:r>
              <a:rPr lang="en-US" sz="1800" dirty="0" err="1"/>
              <a:t>berdiri</a:t>
            </a:r>
            <a:r>
              <a:rPr lang="en-US" sz="1800" dirty="0"/>
              <a:t>”</a:t>
            </a:r>
          </a:p>
          <a:p>
            <a:pPr marL="0" indent="0" algn="just">
              <a:buNone/>
            </a:pPr>
            <a:r>
              <a:rPr lang="en-US" sz="1800" dirty="0" err="1" smtClean="0"/>
              <a:t>Berikut</a:t>
            </a:r>
            <a:r>
              <a:rPr lang="en-US" sz="1800" dirty="0" smtClean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pengertian</a:t>
            </a:r>
            <a:r>
              <a:rPr lang="en-US" sz="1800" dirty="0"/>
              <a:t> Negara </a:t>
            </a:r>
            <a:r>
              <a:rPr lang="en-US" sz="1800" dirty="0" err="1"/>
              <a:t>menurut</a:t>
            </a:r>
            <a:r>
              <a:rPr lang="en-US" sz="1800" dirty="0"/>
              <a:t> </a:t>
            </a:r>
            <a:r>
              <a:rPr lang="en-US" sz="1800" dirty="0" err="1"/>
              <a:t>para</a:t>
            </a:r>
            <a:r>
              <a:rPr lang="en-US" sz="1800" dirty="0"/>
              <a:t> </a:t>
            </a:r>
            <a:r>
              <a:rPr lang="en-US" sz="1800" dirty="0" err="1"/>
              <a:t>ahli</a:t>
            </a:r>
            <a:r>
              <a:rPr lang="en-US" sz="1800" dirty="0"/>
              <a:t>, </a:t>
            </a:r>
            <a:r>
              <a:rPr lang="en-US" sz="1800" dirty="0" err="1"/>
              <a:t>Antara</a:t>
            </a:r>
            <a:r>
              <a:rPr lang="en-US" sz="1800" dirty="0"/>
              <a:t> lain :</a:t>
            </a:r>
          </a:p>
          <a:p>
            <a:pPr lvl="0" algn="just"/>
            <a:r>
              <a:rPr lang="en-US" sz="1800" dirty="0"/>
              <a:t>Roger H </a:t>
            </a:r>
            <a:r>
              <a:rPr lang="en-US" sz="1800" dirty="0" err="1"/>
              <a:t>Soltau</a:t>
            </a:r>
            <a:r>
              <a:rPr lang="en-US" sz="1800" dirty="0"/>
              <a:t>, </a:t>
            </a:r>
            <a:r>
              <a:rPr lang="en-US" sz="1800" dirty="0" err="1"/>
              <a:t>menjelaskan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alat</a:t>
            </a:r>
            <a:r>
              <a:rPr lang="en-US" sz="1800" dirty="0"/>
              <a:t> </a:t>
            </a:r>
            <a:r>
              <a:rPr lang="en-US" sz="1800" i="1" dirty="0"/>
              <a:t>agency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wewenang</a:t>
            </a:r>
            <a:r>
              <a:rPr lang="en-US" sz="1800" dirty="0"/>
              <a:t> yang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mengendalikan</a:t>
            </a:r>
            <a:r>
              <a:rPr lang="en-US" sz="1800" dirty="0"/>
              <a:t> </a:t>
            </a:r>
            <a:r>
              <a:rPr lang="en-US" sz="1800" dirty="0" err="1"/>
              <a:t>persoalan-persoalan</a:t>
            </a:r>
            <a:r>
              <a:rPr lang="en-US" sz="1800" dirty="0"/>
              <a:t> </a:t>
            </a:r>
            <a:r>
              <a:rPr lang="en-US" sz="1800" dirty="0" err="1"/>
              <a:t>bersama</a:t>
            </a:r>
            <a:r>
              <a:rPr lang="en-US" sz="1800" dirty="0"/>
              <a:t> </a:t>
            </a:r>
            <a:r>
              <a:rPr lang="en-US" sz="1800" dirty="0" err="1"/>
              <a:t>atas</a:t>
            </a:r>
            <a:r>
              <a:rPr lang="en-US" sz="1800" dirty="0"/>
              <a:t> </a:t>
            </a:r>
            <a:r>
              <a:rPr lang="en-US" sz="1800" dirty="0" err="1"/>
              <a:t>nama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(</a:t>
            </a:r>
            <a:r>
              <a:rPr lang="en-US" sz="1800" dirty="0" err="1"/>
              <a:t>Soltou</a:t>
            </a:r>
            <a:r>
              <a:rPr lang="en-US" sz="1800" dirty="0"/>
              <a:t>, 1961)</a:t>
            </a:r>
          </a:p>
          <a:p>
            <a:pPr lvl="0" algn="just"/>
            <a:r>
              <a:rPr lang="en-US" sz="1800" dirty="0"/>
              <a:t>Harold J. </a:t>
            </a:r>
            <a:r>
              <a:rPr lang="en-US" sz="1800" dirty="0" err="1"/>
              <a:t>Lasky</a:t>
            </a:r>
            <a:r>
              <a:rPr lang="en-US" sz="1800" dirty="0"/>
              <a:t>, </a:t>
            </a:r>
            <a:r>
              <a:rPr lang="en-US" sz="1800" dirty="0" err="1"/>
              <a:t>mengemukakan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yang </a:t>
            </a:r>
            <a:r>
              <a:rPr lang="en-US" sz="1800" dirty="0" err="1"/>
              <a:t>diintegrasikan</a:t>
            </a:r>
            <a:r>
              <a:rPr lang="en-US" sz="1800" dirty="0"/>
              <a:t> </a:t>
            </a:r>
            <a:r>
              <a:rPr lang="en-US" sz="1800" dirty="0" err="1"/>
              <a:t>karena</a:t>
            </a:r>
            <a:r>
              <a:rPr lang="en-US" sz="1800" dirty="0"/>
              <a:t>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wewenang</a:t>
            </a:r>
            <a:r>
              <a:rPr lang="en-US" sz="1800" dirty="0"/>
              <a:t> yang </a:t>
            </a:r>
            <a:r>
              <a:rPr lang="en-US" sz="1800" dirty="0" err="1"/>
              <a:t>bersifat</a:t>
            </a:r>
            <a:r>
              <a:rPr lang="en-US" sz="1800" dirty="0"/>
              <a:t> </a:t>
            </a:r>
            <a:r>
              <a:rPr lang="en-US" sz="1800" dirty="0" err="1"/>
              <a:t>memaksa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yang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sah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agung</a:t>
            </a:r>
            <a:r>
              <a:rPr lang="en-US" sz="1800" dirty="0"/>
              <a:t> </a:t>
            </a:r>
            <a:r>
              <a:rPr lang="en-US" sz="1800" dirty="0" err="1"/>
              <a:t>daripada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kelompok</a:t>
            </a:r>
            <a:r>
              <a:rPr lang="en-US" sz="1800" dirty="0"/>
              <a:t>, yang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bagian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itu</a:t>
            </a:r>
            <a:r>
              <a:rPr lang="en-US" sz="1800" dirty="0"/>
              <a:t> (</a:t>
            </a:r>
            <a:r>
              <a:rPr lang="en-US" sz="1800" dirty="0" err="1"/>
              <a:t>Lasky</a:t>
            </a:r>
            <a:r>
              <a:rPr lang="en-US" sz="1800" dirty="0"/>
              <a:t>, 1947: 8)</a:t>
            </a:r>
          </a:p>
          <a:p>
            <a:pPr lvl="0" algn="just"/>
            <a:r>
              <a:rPr lang="en-US" sz="1800" dirty="0"/>
              <a:t>Max Weber, </a:t>
            </a:r>
            <a:r>
              <a:rPr lang="en-US" sz="1800" dirty="0" err="1"/>
              <a:t>menyebutkan</a:t>
            </a:r>
            <a:r>
              <a:rPr lang="en-US" sz="1800" dirty="0"/>
              <a:t> Negara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pemikirannya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yang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monopoli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kekerasan</a:t>
            </a:r>
            <a:r>
              <a:rPr lang="en-US" sz="1800" dirty="0"/>
              <a:t> </a:t>
            </a:r>
            <a:r>
              <a:rPr lang="en-US" sz="1800" dirty="0" err="1"/>
              <a:t>fisik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sah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wilayah</a:t>
            </a:r>
            <a:r>
              <a:rPr lang="en-US" sz="1800" dirty="0"/>
              <a:t> (Weber, 1958: 78)</a:t>
            </a:r>
          </a:p>
          <a:p>
            <a:pPr lvl="0" algn="just"/>
            <a:r>
              <a:rPr lang="en-US" sz="1800" dirty="0"/>
              <a:t>Mc. </a:t>
            </a:r>
            <a:r>
              <a:rPr lang="en-US" sz="1800" dirty="0" err="1"/>
              <a:t>Iver</a:t>
            </a:r>
            <a:r>
              <a:rPr lang="en-US" sz="1800" dirty="0"/>
              <a:t>, </a:t>
            </a:r>
            <a:r>
              <a:rPr lang="en-US" sz="1800" dirty="0" err="1"/>
              <a:t>menjelaskan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asosiasi</a:t>
            </a:r>
            <a:r>
              <a:rPr lang="en-US" sz="1800" dirty="0"/>
              <a:t> yang </a:t>
            </a:r>
            <a:r>
              <a:rPr lang="en-US" sz="1800" dirty="0" err="1"/>
              <a:t>menyelenggarakan</a:t>
            </a:r>
            <a:r>
              <a:rPr lang="en-US" sz="1800" dirty="0"/>
              <a:t> </a:t>
            </a:r>
            <a:r>
              <a:rPr lang="en-US" sz="1800" dirty="0" err="1"/>
              <a:t>penertiban</a:t>
            </a:r>
            <a:r>
              <a:rPr lang="en-US" sz="1800" dirty="0"/>
              <a:t> di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wilayah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diselenggarakan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pemerintah</a:t>
            </a:r>
            <a:r>
              <a:rPr lang="en-US" sz="1800" dirty="0"/>
              <a:t> yang demi </a:t>
            </a:r>
            <a:r>
              <a:rPr lang="en-US" sz="1800" dirty="0" err="1"/>
              <a:t>maksud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diberi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memaksa</a:t>
            </a:r>
            <a:r>
              <a:rPr lang="en-US" sz="1800" dirty="0"/>
              <a:t> (</a:t>
            </a:r>
            <a:r>
              <a:rPr lang="en-US" sz="1800" dirty="0" err="1"/>
              <a:t>Iver</a:t>
            </a:r>
            <a:r>
              <a:rPr lang="en-US" sz="1800" dirty="0"/>
              <a:t>, 1955: 22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02FA2-429C-4AE7-8EA3-B03DBEA333C5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6410"/>
            <a:ext cx="10972800" cy="568712"/>
          </a:xfrm>
        </p:spPr>
        <p:txBody>
          <a:bodyPr/>
          <a:lstStyle/>
          <a:p>
            <a:pPr algn="ctr"/>
            <a:r>
              <a:rPr lang="en-US" altLang="en-US" sz="3200" b="1" dirty="0" smtClean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PENGERTIAN (LANJUTAN)</a:t>
            </a:r>
            <a:endParaRPr lang="id-ID" altLang="en-US" sz="3200" b="1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1892"/>
            <a:ext cx="10972800" cy="4137103"/>
          </a:xfrm>
        </p:spPr>
        <p:txBody>
          <a:bodyPr/>
          <a:lstStyle/>
          <a:p>
            <a:pPr lvl="0" algn="just"/>
            <a:r>
              <a:rPr lang="en-US" sz="1800" dirty="0"/>
              <a:t>Miriam </a:t>
            </a:r>
            <a:r>
              <a:rPr lang="en-US" sz="1800" dirty="0" err="1"/>
              <a:t>Budiardjo</a:t>
            </a:r>
            <a:r>
              <a:rPr lang="en-US" sz="1800" dirty="0"/>
              <a:t>, </a:t>
            </a:r>
            <a:r>
              <a:rPr lang="en-US" sz="1800" dirty="0" err="1"/>
              <a:t>mengemukakan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daerah</a:t>
            </a:r>
            <a:r>
              <a:rPr lang="en-US" sz="1800" dirty="0"/>
              <a:t> territorial yang </a:t>
            </a:r>
            <a:r>
              <a:rPr lang="en-US" sz="1800" dirty="0" err="1"/>
              <a:t>rakyatnya</a:t>
            </a:r>
            <a:r>
              <a:rPr lang="en-US" sz="1800" dirty="0"/>
              <a:t> </a:t>
            </a:r>
            <a:r>
              <a:rPr lang="en-US" sz="1800" dirty="0" err="1"/>
              <a:t>diperintah</a:t>
            </a:r>
            <a:r>
              <a:rPr lang="en-US" sz="1800" dirty="0"/>
              <a:t> (</a:t>
            </a:r>
            <a:r>
              <a:rPr lang="en-US" sz="1800" i="1" dirty="0"/>
              <a:t>governed</a:t>
            </a:r>
            <a:r>
              <a:rPr lang="en-US" sz="1800" dirty="0"/>
              <a:t>)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sejumlah</a:t>
            </a:r>
            <a:r>
              <a:rPr lang="en-US" sz="1800" dirty="0"/>
              <a:t> </a:t>
            </a:r>
            <a:r>
              <a:rPr lang="en-US" sz="1800" dirty="0" err="1"/>
              <a:t>pejabat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berhasil</a:t>
            </a:r>
            <a:r>
              <a:rPr lang="en-US" sz="1800" dirty="0"/>
              <a:t> </a:t>
            </a:r>
            <a:r>
              <a:rPr lang="en-US" sz="1800" dirty="0" err="1"/>
              <a:t>menuntut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warga</a:t>
            </a:r>
            <a:r>
              <a:rPr lang="en-US" sz="1800" dirty="0"/>
              <a:t> </a:t>
            </a:r>
            <a:r>
              <a:rPr lang="en-US" sz="1800" dirty="0" err="1" smtClean="0"/>
              <a:t>negaranya</a:t>
            </a:r>
            <a:r>
              <a:rPr lang="en-US" sz="1800" dirty="0" smtClean="0"/>
              <a:t> </a:t>
            </a:r>
            <a:r>
              <a:rPr lang="en-US" sz="1800" dirty="0" err="1" smtClean="0"/>
              <a:t>ketaatan</a:t>
            </a:r>
            <a:r>
              <a:rPr lang="en-US" sz="1800" dirty="0" smtClean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perundang-undangannya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penguasaan</a:t>
            </a:r>
            <a:r>
              <a:rPr lang="en-US" sz="1800" dirty="0"/>
              <a:t> (</a:t>
            </a:r>
            <a:r>
              <a:rPr lang="en-US" sz="1800" i="1" dirty="0"/>
              <a:t>control</a:t>
            </a:r>
            <a:r>
              <a:rPr lang="en-US" sz="1800" dirty="0"/>
              <a:t>) </a:t>
            </a:r>
            <a:r>
              <a:rPr lang="en-US" sz="1800" dirty="0" err="1"/>
              <a:t>monopilistis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yang </a:t>
            </a:r>
            <a:r>
              <a:rPr lang="en-US" sz="1800" dirty="0" err="1"/>
              <a:t>sah</a:t>
            </a:r>
            <a:r>
              <a:rPr lang="en-US" sz="1800" dirty="0"/>
              <a:t> (</a:t>
            </a:r>
            <a:r>
              <a:rPr lang="en-US" sz="1800" dirty="0" err="1"/>
              <a:t>Budiardjo</a:t>
            </a:r>
            <a:r>
              <a:rPr lang="en-US" sz="1800" dirty="0"/>
              <a:t>, 1985: 40-41)</a:t>
            </a:r>
          </a:p>
          <a:p>
            <a:pPr lvl="0" algn="just"/>
            <a:r>
              <a:rPr lang="en-US" sz="1800" dirty="0"/>
              <a:t>George </a:t>
            </a:r>
            <a:r>
              <a:rPr lang="en-US" sz="1800" dirty="0" err="1"/>
              <a:t>Jellinek</a:t>
            </a:r>
            <a:r>
              <a:rPr lang="en-US" sz="1800" dirty="0"/>
              <a:t>, </a:t>
            </a:r>
            <a:r>
              <a:rPr lang="en-US" sz="1800" dirty="0" err="1"/>
              <a:t>bahwa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sekelompok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yang </a:t>
            </a:r>
            <a:r>
              <a:rPr lang="en-US" sz="1800" dirty="0" err="1"/>
              <a:t>telah</a:t>
            </a:r>
            <a:r>
              <a:rPr lang="en-US" sz="1800" dirty="0"/>
              <a:t> </a:t>
            </a:r>
            <a:r>
              <a:rPr lang="en-US" sz="1800" dirty="0" err="1"/>
              <a:t>berkediaman</a:t>
            </a:r>
            <a:r>
              <a:rPr lang="en-US" sz="1800" dirty="0"/>
              <a:t> di </a:t>
            </a:r>
            <a:r>
              <a:rPr lang="en-US" sz="1800" dirty="0" err="1"/>
              <a:t>wilayah</a:t>
            </a:r>
            <a:r>
              <a:rPr lang="en-US" sz="1800" dirty="0"/>
              <a:t> </a:t>
            </a:r>
            <a:r>
              <a:rPr lang="en-US" sz="1800" dirty="0" err="1"/>
              <a:t>tertentu</a:t>
            </a:r>
            <a:r>
              <a:rPr lang="en-US" sz="1800" dirty="0"/>
              <a:t>.</a:t>
            </a:r>
          </a:p>
          <a:p>
            <a:pPr lvl="0" algn="just"/>
            <a:r>
              <a:rPr lang="en-US" sz="1800" dirty="0" err="1"/>
              <a:t>R.Djokosoetomo</a:t>
            </a:r>
            <a:r>
              <a:rPr lang="en-US" sz="1800" dirty="0"/>
              <a:t>, </a:t>
            </a:r>
            <a:r>
              <a:rPr lang="en-US" sz="1800" dirty="0" err="1"/>
              <a:t>menjelaskan</a:t>
            </a:r>
            <a:r>
              <a:rPr lang="en-US" sz="1800" dirty="0"/>
              <a:t> Negara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yang </a:t>
            </a:r>
            <a:r>
              <a:rPr lang="en-US" sz="1800" dirty="0" err="1"/>
              <a:t>berada</a:t>
            </a:r>
            <a:r>
              <a:rPr lang="en-US" sz="1800" dirty="0"/>
              <a:t> di </a:t>
            </a:r>
            <a:r>
              <a:rPr lang="en-US" sz="1800" dirty="0" err="1"/>
              <a:t>bawah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pemerintahan</a:t>
            </a:r>
            <a:r>
              <a:rPr lang="en-US" sz="1800" dirty="0"/>
              <a:t> yang </a:t>
            </a:r>
            <a:r>
              <a:rPr lang="en-US" sz="1800" dirty="0" err="1"/>
              <a:t>sama</a:t>
            </a:r>
            <a:r>
              <a:rPr lang="en-US" sz="1800" dirty="0"/>
              <a:t>.</a:t>
            </a:r>
          </a:p>
          <a:p>
            <a:pPr algn="just"/>
            <a:r>
              <a:rPr lang="en-US" sz="1800" dirty="0"/>
              <a:t>J.H.A. </a:t>
            </a:r>
            <a:r>
              <a:rPr lang="en-US" sz="1800" dirty="0" err="1"/>
              <a:t>Logemann</a:t>
            </a:r>
            <a:r>
              <a:rPr lang="en-US" sz="1800" dirty="0"/>
              <a:t>, </a:t>
            </a:r>
            <a:r>
              <a:rPr lang="en-US" sz="1800" dirty="0" err="1"/>
              <a:t>mengemukakan</a:t>
            </a:r>
            <a:r>
              <a:rPr lang="en-US" sz="1800" dirty="0"/>
              <a:t> </a:t>
            </a:r>
            <a:r>
              <a:rPr lang="en-US" sz="1800" dirty="0" err="1"/>
              <a:t>tentang</a:t>
            </a:r>
            <a:r>
              <a:rPr lang="en-US" sz="1800" dirty="0"/>
              <a:t> Negara </a:t>
            </a:r>
            <a:r>
              <a:rPr lang="en-US" sz="1800" dirty="0" err="1"/>
              <a:t>merupakan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organisasi</a:t>
            </a:r>
            <a:r>
              <a:rPr lang="en-US" sz="1800" dirty="0"/>
              <a:t> </a:t>
            </a:r>
            <a:r>
              <a:rPr lang="en-US" sz="1800" dirty="0" err="1"/>
              <a:t>kemasyarakatan</a:t>
            </a:r>
            <a:r>
              <a:rPr lang="en-US" sz="1800" dirty="0"/>
              <a:t> yang </a:t>
            </a:r>
            <a:r>
              <a:rPr lang="en-US" sz="1800" dirty="0" err="1"/>
              <a:t>mempunyai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melalui</a:t>
            </a:r>
            <a:r>
              <a:rPr lang="en-US" sz="1800" dirty="0"/>
              <a:t> </a:t>
            </a:r>
            <a:r>
              <a:rPr lang="en-US" sz="1800" dirty="0" err="1"/>
              <a:t>kekuasaannya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mengatur</a:t>
            </a:r>
            <a:r>
              <a:rPr lang="en-US" sz="1800" dirty="0"/>
              <a:t> </a:t>
            </a:r>
            <a:r>
              <a:rPr lang="en-US" sz="1800" dirty="0" err="1"/>
              <a:t>serta</a:t>
            </a:r>
            <a:r>
              <a:rPr lang="en-US" sz="1800" dirty="0"/>
              <a:t> </a:t>
            </a:r>
            <a:r>
              <a:rPr lang="en-US" sz="1800" dirty="0" err="1"/>
              <a:t>menyelenggarakan</a:t>
            </a:r>
            <a:r>
              <a:rPr lang="en-US" sz="1800" dirty="0"/>
              <a:t> </a:t>
            </a:r>
            <a:r>
              <a:rPr lang="en-US" sz="1800" dirty="0" err="1"/>
              <a:t>sesuatu</a:t>
            </a:r>
            <a:r>
              <a:rPr lang="en-US" sz="1800" dirty="0"/>
              <a:t> (</a:t>
            </a:r>
            <a:r>
              <a:rPr lang="en-US" sz="1800" dirty="0" err="1"/>
              <a:t>berkaitan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jabatan</a:t>
            </a:r>
            <a:r>
              <a:rPr lang="en-US" sz="1800" dirty="0"/>
              <a:t>, </a:t>
            </a:r>
            <a:r>
              <a:rPr lang="en-US" sz="1800" dirty="0" err="1"/>
              <a:t>fungsi</a:t>
            </a:r>
            <a:r>
              <a:rPr lang="en-US" sz="1800" dirty="0"/>
              <a:t> </a:t>
            </a:r>
            <a:r>
              <a:rPr lang="en-US" sz="1800" dirty="0" err="1"/>
              <a:t>lembaga</a:t>
            </a:r>
            <a:r>
              <a:rPr lang="en-US" sz="1800" dirty="0"/>
              <a:t> </a:t>
            </a:r>
            <a:r>
              <a:rPr lang="en-US" sz="1800" dirty="0" err="1"/>
              <a:t>kenegaraan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lapangan</a:t>
            </a:r>
            <a:r>
              <a:rPr lang="en-US" sz="1800" dirty="0"/>
              <a:t> </a:t>
            </a:r>
            <a:r>
              <a:rPr lang="en-US" sz="1800" dirty="0" err="1"/>
              <a:t>kerja</a:t>
            </a:r>
            <a:r>
              <a:rPr lang="en-US" sz="1800" dirty="0"/>
              <a:t>)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.</a:t>
            </a:r>
          </a:p>
          <a:p>
            <a:pPr algn="just"/>
            <a:endParaRPr lang="id-ID" alt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D9FD-CCD0-4365-A6FF-5B066705B42A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</a:t>
            </a:r>
            <a:endParaRPr lang="en-US" dirty="0"/>
          </a:p>
          <a:p>
            <a:r>
              <a:rPr lang="pl-PL" dirty="0" smtClean="0"/>
              <a:t>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94623"/>
            <a:ext cx="10972800" cy="3971151"/>
          </a:xfrm>
        </p:spPr>
        <p:txBody>
          <a:bodyPr/>
          <a:lstStyle/>
          <a:p>
            <a:pPr lvl="0" algn="just">
              <a:buFont typeface="+mj-lt"/>
              <a:buAutoNum type="arabicPeriod"/>
            </a:pPr>
            <a:r>
              <a:rPr lang="id-ID" sz="1800" dirty="0"/>
              <a:t>Wilayah. Negara memiliki suatu wilayah dengan batas-batas tertentu di muka bumi,tidak hanya tanah,tetapi termasuk juga laut sekelilingnya(jika ada lautnya) dan angkasa di atasnya.</a:t>
            </a:r>
            <a:endParaRPr lang="en-US" sz="1800" dirty="0"/>
          </a:p>
          <a:p>
            <a:pPr lvl="0" algn="just">
              <a:buFont typeface="+mj-lt"/>
              <a:buAutoNum type="arabicPeriod"/>
            </a:pPr>
            <a:r>
              <a:rPr lang="id-ID" sz="1800" dirty="0"/>
              <a:t>Rakyat. Negara mempunyai penduduk sebagai warga negaranya yang menjadi satu kesatuan, yang disebut dengan istilah rakyat</a:t>
            </a:r>
            <a:r>
              <a:rPr lang="id-ID" sz="1800" dirty="0" smtClean="0"/>
              <a:t>,</a:t>
            </a:r>
            <a:r>
              <a:rPr lang="en-US" sz="1800" dirty="0" smtClean="0"/>
              <a:t> </a:t>
            </a:r>
            <a:r>
              <a:rPr lang="id-ID" sz="1800" dirty="0" smtClean="0"/>
              <a:t>dan </a:t>
            </a:r>
            <a:r>
              <a:rPr lang="id-ID" sz="1800" dirty="0"/>
              <a:t>kekuasaan negara menjangkau semua rakyatnya di mana saja berada.</a:t>
            </a:r>
            <a:endParaRPr lang="en-US" sz="1800" dirty="0"/>
          </a:p>
          <a:p>
            <a:pPr lvl="0" algn="just">
              <a:buFont typeface="+mj-lt"/>
              <a:buAutoNum type="arabicPeriod"/>
            </a:pPr>
            <a:r>
              <a:rPr lang="id-ID" sz="1800" dirty="0"/>
              <a:t>Pemerintah.Negara mempunyai suatu organisasi yang berwenang untuk merumuskan dan melaksanakan keputusan-keputusan yang mengikat dan memerintah seluruh warga di dalam wilayahnya.</a:t>
            </a:r>
            <a:endParaRPr lang="en-US" sz="1800" dirty="0"/>
          </a:p>
          <a:p>
            <a:pPr lvl="0" algn="just">
              <a:buFont typeface="+mj-lt"/>
              <a:buAutoNum type="arabicPeriod"/>
            </a:pPr>
            <a:r>
              <a:rPr lang="id-ID" sz="1800" dirty="0"/>
              <a:t>Kedaulatan. Negara mempunyai kedaulatan, yaitu kekuasaan yang tertinggi untuk membuat undang-undang dan melaksanakannya dengan semua cara (termasuk paksaan) yang tersedia untuk mengatur kehidupan warganya.</a:t>
            </a:r>
            <a:endParaRPr lang="en-US" sz="1800" dirty="0"/>
          </a:p>
          <a:p>
            <a:pPr algn="just">
              <a:buFont typeface="+mj-lt"/>
              <a:buAutoNum type="arabicPeriod"/>
            </a:pPr>
            <a:r>
              <a:rPr lang="id-ID" sz="1800" dirty="0"/>
              <a:t>Tujuan. Negara mempunyai tujuan,yang terpokok dan terutama adalah kesejahteraan umum dengan melindungi seluruh warga negara dan seluruh tumpah darahnya.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42B41-4AC3-4C51-95C7-28C7C9388E0F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01483" y="914400"/>
            <a:ext cx="3947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UNSUR NEGARA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61531"/>
            <a:ext cx="10972800" cy="4326673"/>
          </a:xfrm>
        </p:spPr>
        <p:txBody>
          <a:bodyPr/>
          <a:lstStyle/>
          <a:p>
            <a:pPr lvl="0" algn="just">
              <a:buFont typeface="+mj-lt"/>
              <a:buAutoNum type="arabicPeriod"/>
            </a:pP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      	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/>
              <a:t>Shang Yang, </a:t>
            </a:r>
            <a:r>
              <a:rPr lang="en-US" sz="1800" dirty="0" err="1"/>
              <a:t>tujuan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yang </a:t>
            </a:r>
            <a:r>
              <a:rPr lang="en-US" sz="1800" dirty="0" err="1"/>
              <a:t>sebesar-besarnya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cara</a:t>
            </a:r>
            <a:r>
              <a:rPr lang="en-US" sz="1800" dirty="0"/>
              <a:t> </a:t>
            </a:r>
            <a:r>
              <a:rPr lang="en-US" sz="1800" dirty="0" err="1"/>
              <a:t>menjadikan</a:t>
            </a:r>
            <a:r>
              <a:rPr lang="en-US" sz="1800" dirty="0"/>
              <a:t> </a:t>
            </a:r>
            <a:r>
              <a:rPr lang="en-US" sz="1800" dirty="0" err="1"/>
              <a:t>rakyatnya</a:t>
            </a:r>
            <a:r>
              <a:rPr lang="en-US" sz="1800" dirty="0"/>
              <a:t> </a:t>
            </a:r>
            <a:r>
              <a:rPr lang="en-US" sz="1800" dirty="0" err="1"/>
              <a:t>miskin</a:t>
            </a:r>
            <a:r>
              <a:rPr lang="en-US" sz="1800" dirty="0"/>
              <a:t>, </a:t>
            </a:r>
            <a:r>
              <a:rPr lang="en-US" sz="1800" dirty="0" err="1"/>
              <a:t>lemah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bodoh</a:t>
            </a:r>
            <a:r>
              <a:rPr lang="en-US" sz="1800" dirty="0"/>
              <a:t>. </a:t>
            </a:r>
            <a:r>
              <a:rPr lang="en-US" sz="1800" dirty="0" err="1"/>
              <a:t>Sementara</a:t>
            </a:r>
            <a:r>
              <a:rPr lang="en-US" sz="1800" dirty="0"/>
              <a:t> Machiavelli </a:t>
            </a:r>
            <a:r>
              <a:rPr lang="en-US" sz="1800" dirty="0" err="1"/>
              <a:t>mengatakan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kekuasaan</a:t>
            </a:r>
            <a:r>
              <a:rPr lang="en-US" sz="1800" dirty="0"/>
              <a:t> yang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/>
              <a:t>kebesaran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kehormatan</a:t>
            </a:r>
            <a:r>
              <a:rPr lang="en-US" sz="1800" dirty="0"/>
              <a:t> Negara.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mencapai</a:t>
            </a:r>
            <a:r>
              <a:rPr lang="en-US" sz="1800" dirty="0"/>
              <a:t> </a:t>
            </a:r>
            <a:r>
              <a:rPr lang="en-US" sz="1800" dirty="0" err="1"/>
              <a:t>tujuan</a:t>
            </a:r>
            <a:r>
              <a:rPr lang="en-US" sz="1800" dirty="0"/>
              <a:t> </a:t>
            </a:r>
            <a:r>
              <a:rPr lang="en-US" sz="1800" dirty="0" err="1"/>
              <a:t>tersebut</a:t>
            </a:r>
            <a:r>
              <a:rPr lang="en-US" sz="1800" dirty="0"/>
              <a:t> </a:t>
            </a:r>
            <a:r>
              <a:rPr lang="en-US" sz="1800" dirty="0" err="1"/>
              <a:t>seorang</a:t>
            </a:r>
            <a:r>
              <a:rPr lang="en-US" sz="1800" dirty="0"/>
              <a:t> </a:t>
            </a:r>
            <a:r>
              <a:rPr lang="en-US" sz="1800" dirty="0" err="1"/>
              <a:t>pemimpin</a:t>
            </a:r>
            <a:r>
              <a:rPr lang="en-US" sz="1800" dirty="0"/>
              <a:t> </a:t>
            </a:r>
            <a:r>
              <a:rPr lang="en-US" sz="1800" dirty="0" err="1"/>
              <a:t>dibenarkan</a:t>
            </a:r>
            <a:r>
              <a:rPr lang="en-US" sz="1800" dirty="0"/>
              <a:t> </a:t>
            </a:r>
            <a:r>
              <a:rPr lang="en-US" sz="1800" dirty="0" err="1"/>
              <a:t>bertindak</a:t>
            </a:r>
            <a:r>
              <a:rPr lang="en-US" sz="1800" dirty="0"/>
              <a:t> </a:t>
            </a:r>
            <a:r>
              <a:rPr lang="en-US" sz="1800" dirty="0" err="1"/>
              <a:t>kejam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licik</a:t>
            </a:r>
            <a:r>
              <a:rPr lang="en-US" sz="1800" dirty="0"/>
              <a:t>.</a:t>
            </a:r>
          </a:p>
          <a:p>
            <a:pPr marL="0" lvl="0" indent="0" algn="just">
              <a:buNone/>
            </a:pPr>
            <a:r>
              <a:rPr lang="en-US" sz="1800" dirty="0" smtClean="0"/>
              <a:t>2. 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/>
              <a:t>perdamaian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Menurut</a:t>
            </a:r>
            <a:r>
              <a:rPr lang="en-US" sz="1800" dirty="0" smtClean="0"/>
              <a:t> </a:t>
            </a:r>
            <a:r>
              <a:rPr lang="en-US" sz="1800" dirty="0"/>
              <a:t>Dante </a:t>
            </a:r>
            <a:r>
              <a:rPr lang="en-US" sz="1800" dirty="0" err="1"/>
              <a:t>Allegieri</a:t>
            </a:r>
            <a:r>
              <a:rPr lang="en-US" sz="1800" dirty="0"/>
              <a:t>, </a:t>
            </a:r>
            <a:r>
              <a:rPr lang="en-US" sz="1800" dirty="0" err="1"/>
              <a:t>tujuan</a:t>
            </a:r>
            <a:r>
              <a:rPr lang="en-US" sz="1800" dirty="0"/>
              <a:t> Negara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menciptakan</a:t>
            </a:r>
            <a:r>
              <a:rPr lang="en-US" sz="1800" dirty="0"/>
              <a:t> </a:t>
            </a:r>
            <a:r>
              <a:rPr lang="en-US" sz="1800" dirty="0" err="1"/>
              <a:t>perdamaian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, yang </a:t>
            </a:r>
            <a:r>
              <a:rPr lang="en-US" sz="1800" dirty="0" err="1"/>
              <a:t>dapat</a:t>
            </a:r>
            <a:r>
              <a:rPr lang="en-US" sz="1800" dirty="0"/>
              <a:t> </a:t>
            </a:r>
            <a:r>
              <a:rPr lang="en-US" sz="1800" dirty="0" err="1"/>
              <a:t>dicapai</a:t>
            </a:r>
            <a:r>
              <a:rPr lang="en-US" sz="1800" dirty="0"/>
              <a:t> </a:t>
            </a:r>
            <a:r>
              <a:rPr lang="en-US" sz="1800" dirty="0" err="1"/>
              <a:t>apabila</a:t>
            </a:r>
            <a:r>
              <a:rPr lang="en-US" sz="1800" dirty="0"/>
              <a:t> </a:t>
            </a:r>
            <a:r>
              <a:rPr lang="en-US" sz="1800" dirty="0" err="1"/>
              <a:t>seluruh</a:t>
            </a:r>
            <a:r>
              <a:rPr lang="en-US" sz="1800" dirty="0"/>
              <a:t> Negara </a:t>
            </a:r>
            <a:r>
              <a:rPr lang="en-US" sz="1800" dirty="0" err="1"/>
              <a:t>berada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kerajaan</a:t>
            </a:r>
            <a:r>
              <a:rPr lang="en-US" sz="1800" dirty="0"/>
              <a:t> </a:t>
            </a:r>
            <a:r>
              <a:rPr lang="en-US" sz="1800" dirty="0" err="1"/>
              <a:t>dunia</a:t>
            </a:r>
            <a:r>
              <a:rPr lang="en-US" sz="1800" dirty="0"/>
              <a:t> (imperium)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 yang </a:t>
            </a:r>
            <a:r>
              <a:rPr lang="en-US" sz="1800" dirty="0" err="1"/>
              <a:t>seragam</a:t>
            </a:r>
            <a:r>
              <a:rPr lang="en-US" sz="1800" dirty="0"/>
              <a:t> </a:t>
            </a:r>
            <a:r>
              <a:rPr lang="en-US" sz="1800" dirty="0" err="1"/>
              <a:t>bagi</a:t>
            </a:r>
            <a:r>
              <a:rPr lang="en-US" sz="1800" dirty="0"/>
              <a:t> </a:t>
            </a:r>
            <a:r>
              <a:rPr lang="en-US" sz="1800" dirty="0" err="1"/>
              <a:t>semua</a:t>
            </a:r>
            <a:r>
              <a:rPr lang="en-US" sz="1800" dirty="0"/>
              <a:t> Negara.</a:t>
            </a:r>
          </a:p>
          <a:p>
            <a:pPr marL="0" lvl="0" indent="0" algn="just">
              <a:buNone/>
            </a:pPr>
            <a:r>
              <a:rPr lang="en-US" sz="1800" dirty="0" smtClean="0"/>
              <a:t>3.  </a:t>
            </a:r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/>
              <a:t>jaminan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kebebasan</a:t>
            </a:r>
            <a:endParaRPr lang="en-US" sz="1800" dirty="0"/>
          </a:p>
          <a:p>
            <a:pPr marL="0" indent="0"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Tokoh</a:t>
            </a:r>
            <a:r>
              <a:rPr lang="en-US" sz="1800" dirty="0" smtClean="0"/>
              <a:t> </a:t>
            </a:r>
            <a:r>
              <a:rPr lang="en-US" sz="1800" dirty="0" err="1"/>
              <a:t>teori</a:t>
            </a:r>
            <a:r>
              <a:rPr lang="en-US" sz="1800" dirty="0"/>
              <a:t> </a:t>
            </a:r>
            <a:r>
              <a:rPr lang="en-US" sz="1800" dirty="0" err="1"/>
              <a:t>ini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Immanuel Kant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Kranenburg</a:t>
            </a:r>
            <a:r>
              <a:rPr lang="en-US" sz="1800" dirty="0"/>
              <a:t>. </a:t>
            </a:r>
            <a:r>
              <a:rPr lang="en-US" sz="1800" dirty="0" err="1"/>
              <a:t>Keduanya</a:t>
            </a:r>
            <a:r>
              <a:rPr lang="en-US" sz="1800" dirty="0"/>
              <a:t> </a:t>
            </a:r>
            <a:r>
              <a:rPr lang="en-US" sz="1800" dirty="0" err="1"/>
              <a:t>menyebutkan</a:t>
            </a:r>
            <a:r>
              <a:rPr lang="en-US" sz="1800" dirty="0"/>
              <a:t> </a:t>
            </a:r>
            <a:r>
              <a:rPr lang="en-US" sz="1800" dirty="0" err="1"/>
              <a:t>bahwa</a:t>
            </a:r>
            <a:r>
              <a:rPr lang="en-US" sz="1800" dirty="0"/>
              <a:t> </a:t>
            </a:r>
            <a:r>
              <a:rPr lang="en-US" sz="1800" dirty="0" err="1"/>
              <a:t>warga</a:t>
            </a:r>
            <a:r>
              <a:rPr lang="en-US" sz="1800" dirty="0"/>
              <a:t> Negara </a:t>
            </a:r>
            <a:r>
              <a:rPr lang="en-US" sz="1800" dirty="0" err="1"/>
              <a:t>harus</a:t>
            </a:r>
            <a:r>
              <a:rPr lang="en-US" sz="1800" dirty="0"/>
              <a:t> </a:t>
            </a:r>
            <a:r>
              <a:rPr lang="en-US" sz="1800" dirty="0" err="1"/>
              <a:t>terjamin</a:t>
            </a:r>
            <a:r>
              <a:rPr lang="en-US" sz="1800" dirty="0"/>
              <a:t> </a:t>
            </a:r>
            <a:r>
              <a:rPr lang="en-US" sz="1800" dirty="0" err="1"/>
              <a:t>hak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kebebasannya</a:t>
            </a:r>
            <a:r>
              <a:rPr lang="en-US" sz="1800" dirty="0"/>
              <a:t>,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peraturan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undang-undang</a:t>
            </a:r>
            <a:r>
              <a:rPr lang="en-US" sz="1800" dirty="0"/>
              <a:t>. </a:t>
            </a:r>
            <a:r>
              <a:rPr lang="en-US" sz="1800" dirty="0" err="1"/>
              <a:t>Adapun</a:t>
            </a:r>
            <a:r>
              <a:rPr lang="en-US" sz="1800" dirty="0"/>
              <a:t> </a:t>
            </a:r>
            <a:r>
              <a:rPr lang="en-US" sz="1800" dirty="0" err="1"/>
              <a:t>perbedaannya</a:t>
            </a:r>
            <a:r>
              <a:rPr lang="en-US" sz="1800" dirty="0"/>
              <a:t>, </a:t>
            </a:r>
            <a:r>
              <a:rPr lang="en-US" sz="1800" dirty="0" err="1"/>
              <a:t>menurut</a:t>
            </a:r>
            <a:r>
              <a:rPr lang="en-US" sz="1800" dirty="0"/>
              <a:t> Immanuel </a:t>
            </a:r>
            <a:r>
              <a:rPr lang="en-US" sz="1800" dirty="0" err="1"/>
              <a:t>perlu</a:t>
            </a:r>
            <a:r>
              <a:rPr lang="en-US" sz="1800" dirty="0"/>
              <a:t> </a:t>
            </a:r>
            <a:r>
              <a:rPr lang="en-US" sz="1800" dirty="0" err="1"/>
              <a:t>dibentuk</a:t>
            </a:r>
            <a:r>
              <a:rPr lang="en-US" sz="1800" dirty="0"/>
              <a:t> Negara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 err="1"/>
              <a:t>klasik</a:t>
            </a:r>
            <a:r>
              <a:rPr lang="en-US" sz="1800" dirty="0"/>
              <a:t> (Negara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penjaga</a:t>
            </a:r>
            <a:r>
              <a:rPr lang="en-US" sz="1800" dirty="0"/>
              <a:t> </a:t>
            </a:r>
            <a:r>
              <a:rPr lang="en-US" sz="1800" dirty="0" err="1"/>
              <a:t>malam</a:t>
            </a:r>
            <a:r>
              <a:rPr lang="en-US" sz="1800" dirty="0"/>
              <a:t>), </a:t>
            </a:r>
            <a:r>
              <a:rPr lang="en-US" sz="1800" dirty="0" err="1"/>
              <a:t>sedangkan</a:t>
            </a:r>
            <a:r>
              <a:rPr lang="en-US" sz="1800" dirty="0"/>
              <a:t> </a:t>
            </a:r>
            <a:r>
              <a:rPr lang="en-US" sz="1800" dirty="0" err="1"/>
              <a:t>Kranenberg</a:t>
            </a:r>
            <a:r>
              <a:rPr lang="en-US" sz="1800" dirty="0"/>
              <a:t> </a:t>
            </a:r>
            <a:r>
              <a:rPr lang="en-US" sz="1800" dirty="0" err="1"/>
              <a:t>menghendaki</a:t>
            </a:r>
            <a:r>
              <a:rPr lang="en-US" sz="1800" dirty="0"/>
              <a:t> </a:t>
            </a:r>
            <a:r>
              <a:rPr lang="en-US" sz="1800" dirty="0" err="1"/>
              <a:t>dibentuknya</a:t>
            </a:r>
            <a:r>
              <a:rPr lang="en-US" sz="1800" dirty="0"/>
              <a:t> Negara </a:t>
            </a:r>
            <a:r>
              <a:rPr lang="en-US" sz="1800" dirty="0" err="1" smtClean="0"/>
              <a:t>hukum</a:t>
            </a:r>
            <a:r>
              <a:rPr lang="en-US" sz="1800" dirty="0" smtClean="0"/>
              <a:t> </a:t>
            </a:r>
            <a:r>
              <a:rPr lang="en-US" sz="1800" dirty="0"/>
              <a:t>modern (</a:t>
            </a:r>
            <a:r>
              <a:rPr lang="en-US" sz="1800" i="1" dirty="0"/>
              <a:t>welfare state</a:t>
            </a:r>
            <a:r>
              <a:rPr lang="en-US" sz="1800" dirty="0"/>
              <a:t>)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1F04-45DD-4B07-83F2-E39AFF48FD30}" type="datetime1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46448" y="1003610"/>
            <a:ext cx="4036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TUJUAN NEGARA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210614"/>
            <a:ext cx="10515600" cy="1249251"/>
          </a:xfrm>
        </p:spPr>
        <p:txBody>
          <a:bodyPr/>
          <a:lstStyle/>
          <a:p>
            <a:pPr algn="ctr"/>
            <a:r>
              <a:rPr lang="en-US" sz="3200" b="1" dirty="0"/>
              <a:t>UUD NRI 1945 SEBAGAI KONSTITUSI NEGARA INDONESIA</a:t>
            </a:r>
            <a:br>
              <a:rPr lang="en-US" sz="3200" b="1" dirty="0"/>
            </a:br>
            <a:endParaRPr lang="id-ID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2459865"/>
            <a:ext cx="10515600" cy="3269177"/>
          </a:xfrm>
        </p:spPr>
        <p:txBody>
          <a:bodyPr/>
          <a:lstStyle/>
          <a:p>
            <a:pPr lvl="0" algn="just"/>
            <a:r>
              <a:rPr lang="en-US" sz="2800" dirty="0" smtClean="0"/>
              <a:t>Indonesia </a:t>
            </a:r>
            <a:r>
              <a:rPr lang="en-US" sz="2800" dirty="0"/>
              <a:t>(PPKI)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tanggal</a:t>
            </a:r>
            <a:r>
              <a:rPr lang="en-US" sz="2800" dirty="0"/>
              <a:t> 18 </a:t>
            </a:r>
            <a:r>
              <a:rPr lang="en-US" sz="2800" dirty="0" err="1"/>
              <a:t>Agustus</a:t>
            </a:r>
            <a:r>
              <a:rPr lang="en-US" sz="2800" dirty="0"/>
              <a:t> 1945.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susunan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 Negara, UUD 1945 </a:t>
            </a:r>
            <a:r>
              <a:rPr lang="en-US" sz="2800" dirty="0" err="1"/>
              <a:t>menempati</a:t>
            </a:r>
            <a:r>
              <a:rPr lang="en-US" sz="2800" dirty="0"/>
              <a:t> </a:t>
            </a:r>
            <a:r>
              <a:rPr lang="en-US" sz="2800" dirty="0" err="1"/>
              <a:t>posisi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tertinggi</a:t>
            </a:r>
            <a:r>
              <a:rPr lang="en-US" sz="2800" dirty="0"/>
              <a:t>. </a:t>
            </a:r>
            <a:r>
              <a:rPr lang="en-US" sz="2800" dirty="0" err="1"/>
              <a:t>Menurut</a:t>
            </a:r>
            <a:r>
              <a:rPr lang="en-US" sz="2800" dirty="0"/>
              <a:t> </a:t>
            </a:r>
            <a:r>
              <a:rPr lang="en-US" sz="2800" dirty="0" err="1"/>
              <a:t>jenjang</a:t>
            </a:r>
            <a:r>
              <a:rPr lang="en-US" sz="2800" dirty="0"/>
              <a:t> </a:t>
            </a:r>
            <a:r>
              <a:rPr lang="en-US" sz="2800" dirty="0" err="1"/>
              <a:t>norma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UUD 1945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i="1" dirty="0" err="1"/>
              <a:t>Staatsgrundgesetz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/</a:t>
            </a:r>
            <a:r>
              <a:rPr lang="en-US" sz="2800" dirty="0" err="1"/>
              <a:t>pokok</a:t>
            </a:r>
            <a:r>
              <a:rPr lang="en-US" sz="2800" dirty="0"/>
              <a:t> Negara yang </a:t>
            </a:r>
            <a:r>
              <a:rPr lang="en-US" sz="2800" dirty="0" err="1"/>
              <a:t>berada</a:t>
            </a:r>
            <a:r>
              <a:rPr lang="en-US" sz="2800" dirty="0"/>
              <a:t> di </a:t>
            </a:r>
            <a:r>
              <a:rPr lang="en-US" sz="2800" dirty="0" err="1"/>
              <a:t>bawah</a:t>
            </a:r>
            <a:r>
              <a:rPr lang="en-US" sz="2800" dirty="0"/>
              <a:t> </a:t>
            </a:r>
            <a:r>
              <a:rPr lang="en-US" sz="2800" dirty="0" err="1"/>
              <a:t>Pancasila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i="1" dirty="0" err="1"/>
              <a:t>Grundnorm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norma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.</a:t>
            </a:r>
            <a:endParaRPr lang="en-US" sz="2800" dirty="0">
              <a:solidFill>
                <a:srgbClr val="FF0000"/>
              </a:solidFill>
            </a:endParaRPr>
          </a:p>
          <a:p>
            <a:pPr algn="just"/>
            <a:endParaRPr lang="id-ID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DCE7-A7CF-4B4A-A9D2-BC617BC118AB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5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53" y="1350227"/>
            <a:ext cx="10972800" cy="582613"/>
          </a:xfrm>
        </p:spPr>
        <p:txBody>
          <a:bodyPr/>
          <a:lstStyle/>
          <a:p>
            <a:pPr algn="ctr"/>
            <a:r>
              <a:rPr lang="en-US" dirty="0" smtClean="0"/>
              <a:t>ALHAMDULILLAH…..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id-ID" altLang="en-US" dirty="0"/>
          </a:p>
          <a:p>
            <a:pPr algn="ctr"/>
            <a:endParaRPr lang="id-ID" altLang="en-US" dirty="0"/>
          </a:p>
          <a:p>
            <a:pPr algn="ctr"/>
            <a:endParaRPr lang="id-ID" altLang="en-US" dirty="0"/>
          </a:p>
          <a:p>
            <a:pPr marL="0" indent="0" algn="ctr">
              <a:buNone/>
            </a:pPr>
            <a:r>
              <a:rPr lang="id-ID" altLang="en-US" dirty="0"/>
              <a:t>Sekian dan Terimakasih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1C36-1F50-401C-8F94-6CD24D39A954}" type="datetime1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Materi Kewarganegaraan, </a:t>
            </a:r>
            <a:endParaRPr lang="en-US" dirty="0" smtClean="0"/>
          </a:p>
          <a:p>
            <a:r>
              <a:rPr lang="pl-PL" dirty="0" smtClean="0"/>
              <a:t>By Tatik Rohmawati, 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ange Waves">
  <a:themeElements>
    <a:clrScheme name="Orang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C73109"/>
      </a:accent1>
      <a:accent2>
        <a:srgbClr val="FF5050"/>
      </a:accent2>
      <a:accent3>
        <a:srgbClr val="FFFFFF"/>
      </a:accent3>
      <a:accent4>
        <a:srgbClr val="000000"/>
      </a:accent4>
      <a:accent5>
        <a:srgbClr val="E0ADAA"/>
      </a:accent5>
      <a:accent6>
        <a:srgbClr val="E74848"/>
      </a:accent6>
      <a:hlink>
        <a:srgbClr val="4D4D4D"/>
      </a:hlink>
      <a:folHlink>
        <a:srgbClr val="777777"/>
      </a:folHlink>
    </a:clrScheme>
    <a:fontScheme name="Orang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Orang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ang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ang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73109"/>
        </a:accent1>
        <a:accent2>
          <a:srgbClr val="FF5050"/>
        </a:accent2>
        <a:accent3>
          <a:srgbClr val="FFFFFF"/>
        </a:accent3>
        <a:accent4>
          <a:srgbClr val="000000"/>
        </a:accent4>
        <a:accent5>
          <a:srgbClr val="E0ADAA"/>
        </a:accent5>
        <a:accent6>
          <a:srgbClr val="E74848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612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SimSun</vt:lpstr>
      <vt:lpstr>Arial</vt:lpstr>
      <vt:lpstr>Calibri</vt:lpstr>
      <vt:lpstr>Orange Waves</vt:lpstr>
      <vt:lpstr>NEGARA DAN KONSTITUSI</vt:lpstr>
      <vt:lpstr>PENGERTIAN</vt:lpstr>
      <vt:lpstr>PENGERTIAN (LANJUTAN)</vt:lpstr>
      <vt:lpstr>PowerPoint Presentation</vt:lpstr>
      <vt:lpstr>PowerPoint Presentation</vt:lpstr>
      <vt:lpstr>UUD NRI 1945 SEBAGAI KONSTITUSI NEGARA INDONESIA </vt:lpstr>
      <vt:lpstr>ALHAMDULILLAH…..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PEMBANGUNAN NASIONAL MASA ORDE BARU</dc:title>
  <dc:creator>Alvio</dc:creator>
  <cp:lastModifiedBy>Tatik Rohmawati</cp:lastModifiedBy>
  <cp:revision>18</cp:revision>
  <dcterms:created xsi:type="dcterms:W3CDTF">2017-04-18T16:29:23Z</dcterms:created>
  <dcterms:modified xsi:type="dcterms:W3CDTF">2020-03-29T17:20:17Z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