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0"/>
  </p:notesMasterIdLst>
  <p:sldIdLst>
    <p:sldId id="256" r:id="rId2"/>
    <p:sldId id="276" r:id="rId3"/>
    <p:sldId id="258" r:id="rId4"/>
    <p:sldId id="277" r:id="rId5"/>
    <p:sldId id="259" r:id="rId6"/>
    <p:sldId id="267" r:id="rId7"/>
    <p:sldId id="274" r:id="rId8"/>
    <p:sldId id="261"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57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65E16E-3DBF-4E93-9C2B-D178B356BAD9}" type="datetimeFigureOut">
              <a:rPr lang="id-ID" smtClean="0"/>
              <a:pPr/>
              <a:t>31/03/2020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8CEAAE-4BA3-45ED-BF91-11705F5E2315}"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3186694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263756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2744153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E04988A-1903-4371-AD45-928734060583}" type="slidenum">
              <a:rPr lang="id-ID" smtClean="0"/>
              <a:pPr/>
              <a:t>‹#›</a:t>
            </a:fld>
            <a:endParaRPr lang="id-ID"/>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92283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1625201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20261466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2981559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2296479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1469370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3458846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3852202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4186389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906854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2142755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2550359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1307564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04AD37-76A0-412E-9227-17693C327A69}" type="datetimeFigureOut">
              <a:rPr lang="id-ID" smtClean="0"/>
              <a:pPr/>
              <a:t>31/03/2020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E04988A-1903-4371-AD45-928734060583}" type="slidenum">
              <a:rPr lang="id-ID" smtClean="0"/>
              <a:pPr/>
              <a:t>‹#›</a:t>
            </a:fld>
            <a:endParaRPr lang="id-ID"/>
          </a:p>
        </p:txBody>
      </p:sp>
    </p:spTree>
    <p:extLst>
      <p:ext uri="{BB962C8B-B14F-4D97-AF65-F5344CB8AC3E}">
        <p14:creationId xmlns:p14="http://schemas.microsoft.com/office/powerpoint/2010/main" val="3700232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CC04AD37-76A0-412E-9227-17693C327A69}" type="datetimeFigureOut">
              <a:rPr lang="id-ID" smtClean="0"/>
              <a:pPr/>
              <a:t>31/03/2020</a:t>
            </a:fld>
            <a:endParaRPr lang="id-ID"/>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id-ID"/>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4E04988A-1903-4371-AD45-928734060583}" type="slidenum">
              <a:rPr lang="id-ID" smtClean="0"/>
              <a:pPr/>
              <a:t>‹#›</a:t>
            </a:fld>
            <a:endParaRPr lang="id-ID"/>
          </a:p>
        </p:txBody>
      </p:sp>
    </p:spTree>
    <p:extLst>
      <p:ext uri="{BB962C8B-B14F-4D97-AF65-F5344CB8AC3E}">
        <p14:creationId xmlns:p14="http://schemas.microsoft.com/office/powerpoint/2010/main" val="831979174"/>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 id="2147483881"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472" y="1285860"/>
            <a:ext cx="7858180" cy="5072098"/>
          </a:xfrm>
        </p:spPr>
        <p:txBody>
          <a:bodyPr>
            <a:noAutofit/>
          </a:bodyPr>
          <a:lstStyle/>
          <a:p>
            <a:pPr algn="l"/>
            <a:r>
              <a:rPr lang="id-ID" sz="2800" dirty="0"/>
              <a:t/>
            </a:r>
            <a:br>
              <a:rPr lang="id-ID" sz="2800" dirty="0"/>
            </a:br>
            <a:endParaRPr lang="id-ID" sz="2800" dirty="0"/>
          </a:p>
        </p:txBody>
      </p:sp>
      <p:sp>
        <p:nvSpPr>
          <p:cNvPr id="4" name="Content Placeholder 2"/>
          <p:cNvSpPr txBox="1">
            <a:spLocks/>
          </p:cNvSpPr>
          <p:nvPr/>
        </p:nvSpPr>
        <p:spPr>
          <a:xfrm>
            <a:off x="457200" y="1428736"/>
            <a:ext cx="8229600" cy="4895864"/>
          </a:xfrm>
          <a:prstGeom prst="rect">
            <a:avLst/>
          </a:prstGeom>
        </p:spPr>
        <p:txBody>
          <a:bodyPr vert="horz" lIns="0" rIns="18288">
            <a:no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id-ID" sz="5400" b="1" i="0" u="none" strike="noStrike" kern="1200" cap="none" spc="0" normalizeH="0" baseline="0" noProof="0" dirty="0" smtClean="0">
              <a:ln>
                <a:noFill/>
              </a:ln>
              <a:solidFill>
                <a:schemeClr val="tx1">
                  <a:lumMod val="65000"/>
                  <a:lumOff val="35000"/>
                </a:schemeClr>
              </a:solidFill>
              <a:effectLst/>
              <a:uLnTx/>
              <a:uFillTx/>
              <a:latin typeface="Arial Rounded MT Bold" pitchFamily="34" charset="0"/>
              <a:ea typeface="+mn-ea"/>
              <a:cs typeface="+mn-cs"/>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d-ID" sz="7200" b="1" i="0" u="none" strike="noStrike" kern="1200" cap="none" spc="0" normalizeH="0" baseline="0" noProof="0" dirty="0" smtClean="0">
                <a:ln>
                  <a:noFill/>
                </a:ln>
                <a:solidFill>
                  <a:schemeClr val="tx1">
                    <a:lumMod val="65000"/>
                    <a:lumOff val="35000"/>
                  </a:schemeClr>
                </a:solidFill>
                <a:effectLst/>
                <a:uLnTx/>
                <a:uFillTx/>
                <a:latin typeface="Arial Rounded MT Bold" pitchFamily="34" charset="0"/>
                <a:ea typeface="+mn-ea"/>
                <a:cs typeface="+mn-cs"/>
              </a:rPr>
              <a:t>Fungsi Manajemen</a:t>
            </a:r>
            <a:r>
              <a:rPr kumimoji="0" lang="id-ID" sz="44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t/>
            </a:r>
            <a:br>
              <a:rPr kumimoji="0" lang="id-ID" sz="44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rPr>
            </a:br>
            <a:endParaRPr kumimoji="0" lang="id-ID" sz="4400" b="0" i="0" u="none" strike="noStrike" kern="1200" cap="none" spc="0" normalizeH="0" baseline="0" noProof="0" dirty="0" smtClean="0">
              <a:ln>
                <a:noFill/>
              </a:ln>
              <a:solidFill>
                <a:schemeClr val="tx1">
                  <a:lumMod val="65000"/>
                  <a:lumOff val="3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785794"/>
            <a:ext cx="8229600" cy="1214446"/>
          </a:xfrm>
        </p:spPr>
        <p:txBody>
          <a:bodyPr>
            <a:noAutofit/>
          </a:bodyPr>
          <a:lstStyle/>
          <a:p>
            <a:pPr lvl="0"/>
            <a:r>
              <a:rPr lang="id-ID" sz="4000" dirty="0">
                <a:solidFill>
                  <a:srgbClr val="0070C0"/>
                </a:solidFill>
              </a:rPr>
              <a:t>Fungsi-fungsi Manajemen</a:t>
            </a:r>
            <a:r>
              <a:rPr lang="id-ID" sz="4000" dirty="0">
                <a:solidFill>
                  <a:srgbClr val="FFC000"/>
                </a:solidFill>
              </a:rPr>
              <a:t/>
            </a:r>
            <a:br>
              <a:rPr lang="id-ID" sz="4000" dirty="0">
                <a:solidFill>
                  <a:srgbClr val="FFC000"/>
                </a:solidFill>
              </a:rPr>
            </a:br>
            <a:endParaRPr lang="id-ID" sz="4000" dirty="0">
              <a:solidFill>
                <a:srgbClr val="FFC000"/>
              </a:solidFill>
            </a:endParaRPr>
          </a:p>
        </p:txBody>
      </p:sp>
      <p:sp>
        <p:nvSpPr>
          <p:cNvPr id="4" name="Subtitle 2"/>
          <p:cNvSpPr>
            <a:spLocks noGrp="1"/>
          </p:cNvSpPr>
          <p:nvPr>
            <p:ph sz="quarter" idx="13"/>
          </p:nvPr>
        </p:nvSpPr>
        <p:spPr>
          <a:xfrm>
            <a:off x="457200" y="1714488"/>
            <a:ext cx="8229600" cy="4610112"/>
          </a:xfrm>
        </p:spPr>
        <p:txBody>
          <a:bodyPr>
            <a:noAutofit/>
          </a:bodyPr>
          <a:lstStyle/>
          <a:p>
            <a:pPr algn="just">
              <a:buNone/>
            </a:pPr>
            <a:r>
              <a:rPr lang="id-ID" sz="2400" dirty="0" smtClean="0">
                <a:solidFill>
                  <a:schemeClr val="tx1"/>
                </a:solidFill>
              </a:rPr>
              <a:t>  Planning</a:t>
            </a:r>
          </a:p>
          <a:p>
            <a:pPr algn="just">
              <a:buNone/>
            </a:pPr>
            <a:r>
              <a:rPr lang="id-ID" sz="2400" dirty="0" smtClean="0">
                <a:solidFill>
                  <a:schemeClr val="tx1"/>
                </a:solidFill>
              </a:rPr>
              <a:t>   adalah </a:t>
            </a:r>
            <a:r>
              <a:rPr lang="id-ID" sz="2400" dirty="0">
                <a:solidFill>
                  <a:schemeClr val="tx1"/>
                </a:solidFill>
              </a:rPr>
              <a:t>fungsi manajemen yang utama karena mendasari seluruh fungsi manajemen dan merupakan langkah pertama yang diambil ketika akan melakukan fungsi lainnya. Planning adalah fungsi manajemen yang berusaha untuk mengidentifikasi goal (tujuan) dan jalan alternatif untuk mencapainya. Fungsi ini memetakan tindakan yang akan mengikat individu, departemen, dan keseluruhan organisasi dari hari, bulan, serta tahun yang akan datang</a:t>
            </a:r>
            <a:r>
              <a:rPr lang="id-ID" sz="2400" dirty="0" smtClean="0">
                <a:solidFill>
                  <a:schemeClr val="tx1"/>
                </a:solidFill>
              </a:rPr>
              <a:t>.</a:t>
            </a:r>
          </a:p>
          <a:p>
            <a:pPr algn="just"/>
            <a:r>
              <a:rPr lang="id-ID" sz="2400" dirty="0" smtClean="0">
                <a:solidFill>
                  <a:schemeClr val="tx1"/>
                </a:solidFill>
              </a:rPr>
              <a:t> </a:t>
            </a:r>
            <a:r>
              <a:rPr lang="id-ID" sz="2400" dirty="0"/>
              <a:t/>
            </a:r>
            <a:br>
              <a:rPr lang="id-ID" sz="2400" dirty="0"/>
            </a:br>
            <a:endParaRPr lang="id-ID"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571480"/>
            <a:ext cx="8229600" cy="6143668"/>
          </a:xfrm>
        </p:spPr>
        <p:txBody>
          <a:bodyPr>
            <a:normAutofit fontScale="25000" lnSpcReduction="20000"/>
          </a:bodyPr>
          <a:lstStyle/>
          <a:p>
            <a:pPr algn="just">
              <a:buNone/>
            </a:pPr>
            <a:r>
              <a:rPr lang="id-ID" dirty="0" smtClean="0"/>
              <a:t>      </a:t>
            </a:r>
            <a:r>
              <a:rPr lang="id-ID" sz="9800" dirty="0" smtClean="0">
                <a:latin typeface="Arial" pitchFamily="34" charset="0"/>
                <a:cs typeface="Arial" pitchFamily="34" charset="0"/>
              </a:rPr>
              <a:t>Organizing</a:t>
            </a:r>
          </a:p>
          <a:p>
            <a:pPr algn="just">
              <a:buNone/>
            </a:pPr>
            <a:r>
              <a:rPr lang="id-ID" sz="8000" dirty="0">
                <a:latin typeface="Arial" pitchFamily="34" charset="0"/>
                <a:cs typeface="Arial" pitchFamily="34" charset="0"/>
              </a:rPr>
              <a:t/>
            </a:r>
            <a:br>
              <a:rPr lang="id-ID" sz="8000" dirty="0">
                <a:latin typeface="Arial" pitchFamily="34" charset="0"/>
                <a:cs typeface="Arial" pitchFamily="34" charset="0"/>
              </a:rPr>
            </a:br>
            <a:r>
              <a:rPr lang="id-ID" sz="8000" dirty="0" smtClean="0">
                <a:latin typeface="Arial" pitchFamily="34" charset="0"/>
                <a:cs typeface="Arial" pitchFamily="34" charset="0"/>
              </a:rPr>
              <a:t>Organizing </a:t>
            </a:r>
            <a:r>
              <a:rPr lang="id-ID" sz="8000" dirty="0">
                <a:latin typeface="Arial" pitchFamily="34" charset="0"/>
                <a:cs typeface="Arial" pitchFamily="34" charset="0"/>
              </a:rPr>
              <a:t>adalah fungsi manajemen yang menitikberatkan pada :</a:t>
            </a:r>
            <a:endParaRPr lang="id-ID" sz="8000" dirty="0" smtClean="0">
              <a:latin typeface="Arial" pitchFamily="34" charset="0"/>
              <a:cs typeface="Arial" pitchFamily="34" charset="0"/>
            </a:endParaRPr>
          </a:p>
          <a:p>
            <a:pPr marL="361950" indent="-361950" algn="just">
              <a:buFont typeface="+mj-lt"/>
              <a:buAutoNum type="arabicPeriod"/>
            </a:pPr>
            <a:r>
              <a:rPr lang="id-ID" sz="8000" dirty="0" smtClean="0">
                <a:latin typeface="Arial" pitchFamily="34" charset="0"/>
                <a:cs typeface="Arial" pitchFamily="34" charset="0"/>
              </a:rPr>
              <a:t>pembentukan </a:t>
            </a:r>
            <a:r>
              <a:rPr lang="id-ID" sz="8000" dirty="0">
                <a:latin typeface="Arial" pitchFamily="34" charset="0"/>
                <a:cs typeface="Arial" pitchFamily="34" charset="0"/>
              </a:rPr>
              <a:t>dan pengalokasian sumber daya yang dibutuhkan untuk mencapai tujuan </a:t>
            </a:r>
            <a:r>
              <a:rPr lang="id-ID" sz="8000" dirty="0" smtClean="0">
                <a:latin typeface="Arial" pitchFamily="34" charset="0"/>
                <a:cs typeface="Arial" pitchFamily="34" charset="0"/>
              </a:rPr>
              <a:t>organisasi</a:t>
            </a:r>
          </a:p>
          <a:p>
            <a:pPr marL="361950" indent="-361950" algn="just">
              <a:buFont typeface="+mj-lt"/>
              <a:buAutoNum type="arabicPeriod"/>
            </a:pPr>
            <a:r>
              <a:rPr lang="id-ID" sz="8000" dirty="0" smtClean="0">
                <a:latin typeface="Arial" pitchFamily="34" charset="0"/>
                <a:cs typeface="Arial" pitchFamily="34" charset="0"/>
              </a:rPr>
              <a:t>menetapkan </a:t>
            </a:r>
            <a:r>
              <a:rPr lang="id-ID" sz="8000" dirty="0">
                <a:latin typeface="Arial" pitchFamily="34" charset="0"/>
                <a:cs typeface="Arial" pitchFamily="34" charset="0"/>
              </a:rPr>
              <a:t>hubungan kewenangan dari suatu </a:t>
            </a:r>
            <a:r>
              <a:rPr lang="id-ID" sz="8000" dirty="0" smtClean="0">
                <a:latin typeface="Arial" pitchFamily="34" charset="0"/>
                <a:cs typeface="Arial" pitchFamily="34" charset="0"/>
              </a:rPr>
              <a:t>organisasi</a:t>
            </a:r>
          </a:p>
          <a:p>
            <a:pPr marL="361950" indent="-361950" algn="just">
              <a:buFont typeface="+mj-lt"/>
              <a:buAutoNum type="arabicPeriod"/>
            </a:pPr>
            <a:r>
              <a:rPr lang="id-ID" sz="8000" dirty="0" smtClean="0">
                <a:latin typeface="Arial" pitchFamily="34" charset="0"/>
                <a:cs typeface="Arial" pitchFamily="34" charset="0"/>
              </a:rPr>
              <a:t>menciptakan </a:t>
            </a:r>
            <a:r>
              <a:rPr lang="id-ID" sz="8000" dirty="0">
                <a:latin typeface="Arial" pitchFamily="34" charset="0"/>
                <a:cs typeface="Arial" pitchFamily="34" charset="0"/>
              </a:rPr>
              <a:t>struktur organisasi. Aktifitas penting untuk mencapai tujuan dikelompokkan ke dalam divisi kerja, departemen, serta unit-unit lain berdasar kesesuaian pekerjaan. Msing-masing unit (dan tiap orang dalam unit tersebut) harus memiliki kewenangan yang jelas atau tugas yang terdefinisi serta ke mana dia akan mempertanggungjawabkan tugas tersebut.</a:t>
            </a:r>
            <a:br>
              <a:rPr lang="id-ID" sz="8000" dirty="0">
                <a:latin typeface="Arial" pitchFamily="34" charset="0"/>
                <a:cs typeface="Arial" pitchFamily="34" charset="0"/>
              </a:rPr>
            </a:br>
            <a:endParaRPr lang="id-ID" sz="8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142984"/>
            <a:ext cx="8229600" cy="3571900"/>
          </a:xfrm>
        </p:spPr>
        <p:txBody>
          <a:bodyPr>
            <a:noAutofit/>
          </a:bodyPr>
          <a:lstStyle/>
          <a:p>
            <a:pPr>
              <a:buNone/>
            </a:pPr>
            <a:r>
              <a:rPr lang="id-ID" sz="2800" dirty="0" smtClean="0">
                <a:latin typeface="Arial" pitchFamily="34" charset="0"/>
                <a:cs typeface="Arial" pitchFamily="34" charset="0"/>
              </a:rPr>
              <a:t>Directing</a:t>
            </a:r>
            <a:endParaRPr lang="id-ID" sz="2800" dirty="0">
              <a:latin typeface="Arial" pitchFamily="34" charset="0"/>
              <a:cs typeface="Arial" pitchFamily="34" charset="0"/>
            </a:endParaRPr>
          </a:p>
          <a:p>
            <a:pPr>
              <a:buNone/>
            </a:pPr>
            <a:r>
              <a:rPr lang="id-ID" sz="2800" dirty="0" smtClean="0">
                <a:latin typeface="Arial" pitchFamily="34" charset="0"/>
                <a:cs typeface="Arial" pitchFamily="34" charset="0"/>
              </a:rPr>
              <a:t>Directing dibuat supaya seluruh anggota organisasi bergerak menuju arah yang sesuai dengan objective suatu industri/perusahaan. </a:t>
            </a:r>
          </a:p>
          <a:p>
            <a:pPr>
              <a:buNone/>
            </a:pPr>
            <a:r>
              <a:rPr lang="id-ID" sz="2800" dirty="0" smtClean="0">
                <a:latin typeface="Arial" pitchFamily="34" charset="0"/>
                <a:cs typeface="Arial" pitchFamily="34" charset="0"/>
              </a:rPr>
              <a:t>Directing adalah fungsi manajemen yang memberikan leadership, membuat iklim kerja yang bagus, serta peluang untuk motivasi.</a:t>
            </a:r>
            <a:endParaRPr lang="id-ID"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071546"/>
            <a:ext cx="8329642" cy="5072098"/>
          </a:xfrm>
        </p:spPr>
        <p:txBody>
          <a:bodyPr>
            <a:normAutofit/>
          </a:bodyPr>
          <a:lstStyle/>
          <a:p>
            <a:pPr lvl="0">
              <a:buNone/>
            </a:pPr>
            <a:r>
              <a:rPr lang="id-ID" dirty="0" smtClean="0"/>
              <a:t>    </a:t>
            </a:r>
            <a:r>
              <a:rPr lang="id-ID" sz="3200" dirty="0" smtClean="0">
                <a:latin typeface="Arial" pitchFamily="34" charset="0"/>
                <a:cs typeface="Arial" pitchFamily="34" charset="0"/>
              </a:rPr>
              <a:t>Controlling</a:t>
            </a:r>
          </a:p>
          <a:p>
            <a:pPr lvl="0" algn="just">
              <a:buNone/>
            </a:pPr>
            <a:r>
              <a:rPr lang="id-ID" dirty="0" smtClean="0">
                <a:latin typeface="Arial" pitchFamily="34" charset="0"/>
                <a:cs typeface="Arial" pitchFamily="34" charset="0"/>
              </a:rPr>
              <a:t>   Controlling </a:t>
            </a:r>
            <a:r>
              <a:rPr lang="id-ID" dirty="0">
                <a:latin typeface="Arial" pitchFamily="34" charset="0"/>
                <a:cs typeface="Arial" pitchFamily="34" charset="0"/>
              </a:rPr>
              <a:t>adalah fungsi manajemen yang menetapkan standar, mengukur performa apakah sudah memenuhi standar yang ditetapkan, menganalisa hasil, serta melakukan koreksi jika diperlukan. Fungsi pengawasan sangatlan penting dalam suatu organisasi. Pengawasan berguna untuk mencapai sukses serta mencegah kegagalan dengan jalan mengawasi performa dari individu, departemen, divisi, serta seluruh organisasi</a:t>
            </a:r>
            <a:r>
              <a:rPr lang="id-ID" dirty="0" smtClean="0">
                <a:latin typeface="Arial" pitchFamily="34" charset="0"/>
                <a:cs typeface="Arial" pitchFamily="34" charset="0"/>
              </a:rPr>
              <a:t>.</a:t>
            </a:r>
          </a:p>
          <a:p>
            <a:pPr lvl="0">
              <a:buNone/>
            </a:pPr>
            <a:r>
              <a:rPr lang="id-ID" dirty="0"/>
              <a:t/>
            </a:r>
            <a:br>
              <a:rPr lang="id-ID" dirty="0"/>
            </a:b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785794"/>
            <a:ext cx="8229600" cy="5538806"/>
          </a:xfrm>
        </p:spPr>
        <p:txBody>
          <a:bodyPr>
            <a:normAutofit/>
          </a:bodyPr>
          <a:lstStyle/>
          <a:p>
            <a:r>
              <a:rPr lang="id-ID" dirty="0" smtClean="0">
                <a:latin typeface="Arial" pitchFamily="34" charset="0"/>
                <a:cs typeface="Arial" pitchFamily="34" charset="0"/>
              </a:rPr>
              <a:t>Proses pengawasan terdiri dari empat langkah dasar yang dapat diterapkan untuk semua jenis kegiatan:</a:t>
            </a:r>
          </a:p>
          <a:p>
            <a:pPr marL="514350" indent="-514350">
              <a:buFont typeface="+mj-lt"/>
              <a:buAutoNum type="arabicPeriod"/>
            </a:pPr>
            <a:r>
              <a:rPr lang="id-ID" dirty="0" smtClean="0">
                <a:latin typeface="Arial" pitchFamily="34" charset="0"/>
                <a:cs typeface="Arial" pitchFamily="34" charset="0"/>
              </a:rPr>
              <a:t>Menetapkan standar yang akan digunakan untuk mengukur kemajuan</a:t>
            </a:r>
          </a:p>
          <a:p>
            <a:pPr marL="514350" indent="-514350">
              <a:buFont typeface="+mj-lt"/>
              <a:buAutoNum type="arabicPeriod"/>
            </a:pPr>
            <a:r>
              <a:rPr lang="id-ID" dirty="0" smtClean="0">
                <a:latin typeface="Arial" pitchFamily="34" charset="0"/>
                <a:cs typeface="Arial" pitchFamily="34" charset="0"/>
              </a:rPr>
              <a:t>Mengukur performa berdasar standar tersebut</a:t>
            </a:r>
          </a:p>
          <a:p>
            <a:pPr marL="514350" indent="-514350">
              <a:buFont typeface="+mj-lt"/>
              <a:buAutoNum type="arabicPeriod"/>
            </a:pPr>
            <a:r>
              <a:rPr lang="id-ID" dirty="0" smtClean="0">
                <a:latin typeface="Arial" pitchFamily="34" charset="0"/>
                <a:cs typeface="Arial" pitchFamily="34" charset="0"/>
              </a:rPr>
              <a:t>Mencatat dan menganalisa penyimpangan yang terjadi berdasar standar</a:t>
            </a:r>
          </a:p>
          <a:p>
            <a:pPr marL="514350" indent="-514350">
              <a:buFont typeface="+mj-lt"/>
              <a:buAutoNum type="arabicPeriod"/>
            </a:pPr>
            <a:r>
              <a:rPr lang="id-ID" dirty="0" smtClean="0">
                <a:latin typeface="Arial" pitchFamily="34" charset="0"/>
                <a:cs typeface="Arial" pitchFamily="34" charset="0"/>
              </a:rPr>
              <a:t>Mengambil tindakan yang diperlukan untuk mengkoreksi penyompangan yang tidak diinginkan</a:t>
            </a:r>
            <a:endParaRPr lang="id-ID"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704088"/>
            <a:ext cx="7329510" cy="1143000"/>
          </a:xfrm>
        </p:spPr>
        <p:txBody>
          <a:bodyPr>
            <a:normAutofit/>
          </a:bodyPr>
          <a:lstStyle/>
          <a:p>
            <a:r>
              <a:rPr lang="id-ID" sz="5400" dirty="0" smtClean="0"/>
              <a:t>6M+1i</a:t>
            </a:r>
            <a:endParaRPr lang="id-ID" sz="5400" dirty="0"/>
          </a:p>
        </p:txBody>
      </p:sp>
      <p:sp>
        <p:nvSpPr>
          <p:cNvPr id="3" name="Content Placeholder 2"/>
          <p:cNvSpPr>
            <a:spLocks noGrp="1"/>
          </p:cNvSpPr>
          <p:nvPr>
            <p:ph sz="quarter" idx="13"/>
          </p:nvPr>
        </p:nvSpPr>
        <p:spPr>
          <a:xfrm>
            <a:off x="1285852" y="1935480"/>
            <a:ext cx="7400948" cy="4389120"/>
          </a:xfrm>
        </p:spPr>
        <p:txBody>
          <a:bodyPr>
            <a:normAutofit fontScale="92500" lnSpcReduction="10000"/>
          </a:bodyPr>
          <a:lstStyle/>
          <a:p>
            <a:r>
              <a:rPr lang="id-ID" sz="3200" i="1" dirty="0" smtClean="0">
                <a:latin typeface="Arial" pitchFamily="34" charset="0"/>
                <a:cs typeface="Arial" pitchFamily="34" charset="0"/>
              </a:rPr>
              <a:t>Man</a:t>
            </a:r>
          </a:p>
          <a:p>
            <a:r>
              <a:rPr lang="id-ID" sz="3200" i="1" dirty="0" smtClean="0">
                <a:latin typeface="Arial" pitchFamily="34" charset="0"/>
                <a:cs typeface="Arial" pitchFamily="34" charset="0"/>
              </a:rPr>
              <a:t>Materials</a:t>
            </a:r>
          </a:p>
          <a:p>
            <a:r>
              <a:rPr lang="id-ID" sz="3200" i="1" dirty="0" smtClean="0">
                <a:latin typeface="Arial" pitchFamily="34" charset="0"/>
                <a:cs typeface="Arial" pitchFamily="34" charset="0"/>
              </a:rPr>
              <a:t>Methods</a:t>
            </a:r>
          </a:p>
          <a:p>
            <a:r>
              <a:rPr lang="id-ID" sz="3200" i="1" dirty="0" smtClean="0">
                <a:latin typeface="Arial" pitchFamily="34" charset="0"/>
                <a:cs typeface="Arial" pitchFamily="34" charset="0"/>
              </a:rPr>
              <a:t>Machines</a:t>
            </a:r>
          </a:p>
          <a:p>
            <a:r>
              <a:rPr lang="id-ID" sz="3200" i="1" dirty="0" smtClean="0">
                <a:latin typeface="Arial" pitchFamily="34" charset="0"/>
                <a:cs typeface="Arial" pitchFamily="34" charset="0"/>
              </a:rPr>
              <a:t>Money </a:t>
            </a:r>
          </a:p>
          <a:p>
            <a:r>
              <a:rPr lang="id-ID" sz="3200" i="1" dirty="0" smtClean="0">
                <a:latin typeface="Arial" pitchFamily="34" charset="0"/>
                <a:cs typeface="Arial" pitchFamily="34" charset="0"/>
              </a:rPr>
              <a:t>Markets</a:t>
            </a:r>
          </a:p>
          <a:p>
            <a:r>
              <a:rPr lang="id-ID" sz="3200" i="1" dirty="0" smtClean="0">
                <a:latin typeface="Arial" pitchFamily="34" charset="0"/>
                <a:cs typeface="Arial" pitchFamily="34" charset="0"/>
              </a:rPr>
              <a:t>INFORMATION</a:t>
            </a:r>
            <a:endParaRPr lang="id-ID"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Autofit/>
          </a:bodyPr>
          <a:lstStyle/>
          <a:p>
            <a:r>
              <a:rPr lang="id-ID" sz="3200" dirty="0" smtClean="0">
                <a:latin typeface="Arial" pitchFamily="34" charset="0"/>
                <a:cs typeface="Arial" pitchFamily="34" charset="0"/>
              </a:rPr>
              <a:t>Fungsi Manajemen pada semua level</a:t>
            </a:r>
            <a:br>
              <a:rPr lang="id-ID" sz="3200" dirty="0" smtClean="0">
                <a:latin typeface="Arial" pitchFamily="34" charset="0"/>
                <a:cs typeface="Arial" pitchFamily="34" charset="0"/>
              </a:rPr>
            </a:br>
            <a:endParaRPr lang="id-ID" sz="3200" dirty="0">
              <a:latin typeface="Arial" pitchFamily="34" charset="0"/>
              <a:cs typeface="Arial" pitchFamily="34" charset="0"/>
            </a:endParaRPr>
          </a:p>
        </p:txBody>
      </p:sp>
      <p:sp>
        <p:nvSpPr>
          <p:cNvPr id="3" name="Content Placeholder 2"/>
          <p:cNvSpPr>
            <a:spLocks noGrp="1"/>
          </p:cNvSpPr>
          <p:nvPr>
            <p:ph sz="quarter" idx="13"/>
          </p:nvPr>
        </p:nvSpPr>
        <p:spPr>
          <a:xfrm>
            <a:off x="214282" y="1214422"/>
            <a:ext cx="8643998" cy="5500726"/>
          </a:xfrm>
        </p:spPr>
        <p:txBody>
          <a:bodyPr>
            <a:normAutofit fontScale="47500" lnSpcReduction="20000"/>
          </a:bodyPr>
          <a:lstStyle/>
          <a:p>
            <a:pPr lvl="0">
              <a:buNone/>
            </a:pPr>
            <a:r>
              <a:rPr lang="id-ID" dirty="0" smtClean="0"/>
              <a:t>   </a:t>
            </a:r>
            <a:r>
              <a:rPr lang="id-ID" sz="3200" dirty="0" smtClean="0">
                <a:solidFill>
                  <a:srgbClr val="FF0000"/>
                </a:solidFill>
                <a:latin typeface="Arial" pitchFamily="34" charset="0"/>
                <a:cs typeface="Arial" pitchFamily="34" charset="0"/>
              </a:rPr>
              <a:t>Top Manajemen</a:t>
            </a:r>
            <a:r>
              <a:rPr lang="id-ID" sz="3200" dirty="0" smtClean="0">
                <a:latin typeface="Arial" pitchFamily="34" charset="0"/>
                <a:cs typeface="Arial" pitchFamily="34" charset="0"/>
              </a:rPr>
              <a:t>, </a:t>
            </a:r>
          </a:p>
          <a:p>
            <a:pPr lvl="0">
              <a:buNone/>
            </a:pPr>
            <a:r>
              <a:rPr lang="id-ID" sz="3200" dirty="0" smtClean="0">
                <a:latin typeface="Arial" pitchFamily="34" charset="0"/>
                <a:cs typeface="Arial" pitchFamily="34" charset="0"/>
              </a:rPr>
              <a:t>    Fungsi perencanaan pada manajer puncak terdiri dari pengembangan tujuan serta objective umum dari suatu organisasi, serta kebijakan utama yang harus dlaksanakan oleh middle serta first line manajer. Organizing pada tingkat atas adalah pengembangkan keseluruhan struktur dari suatu organisasi untuk mendukung rencana serta mendapatkan sumber daya.</a:t>
            </a:r>
          </a:p>
          <a:p>
            <a:pPr lvl="0">
              <a:buNone/>
            </a:pPr>
            <a:r>
              <a:rPr lang="id-ID" sz="3200" dirty="0" smtClean="0">
                <a:latin typeface="Arial" pitchFamily="34" charset="0"/>
                <a:cs typeface="Arial" pitchFamily="34" charset="0"/>
              </a:rPr>
              <a:t/>
            </a:r>
            <a:br>
              <a:rPr lang="id-ID" sz="3200" dirty="0" smtClean="0">
                <a:latin typeface="Arial" pitchFamily="34" charset="0"/>
                <a:cs typeface="Arial" pitchFamily="34" charset="0"/>
              </a:rPr>
            </a:br>
            <a:r>
              <a:rPr lang="id-ID" sz="3200" dirty="0" smtClean="0">
                <a:solidFill>
                  <a:srgbClr val="FF0000"/>
                </a:solidFill>
                <a:latin typeface="Arial" pitchFamily="34" charset="0"/>
                <a:cs typeface="Arial" pitchFamily="34" charset="0"/>
              </a:rPr>
              <a:t>Middle manajemen, </a:t>
            </a:r>
          </a:p>
          <a:p>
            <a:pPr lvl="0">
              <a:buNone/>
            </a:pPr>
            <a:r>
              <a:rPr lang="id-ID" sz="3200" dirty="0" smtClean="0">
                <a:latin typeface="Arial" pitchFamily="34" charset="0"/>
                <a:cs typeface="Arial" pitchFamily="34" charset="0"/>
              </a:rPr>
              <a:t>    Middle manajer adalah mengembangkan strategi untuk melaksanakan konsep dasar yang telah ditentukan oleh top manajemen. Sebagai contoh jika manajer pada Dell Computer memutuskan pendapatan keuntungan 10%, middle manajer harus mendefinisikan tujuan yang mereka miliki untuk mencapai keuntungan tersebut.</a:t>
            </a:r>
          </a:p>
          <a:p>
            <a:pPr lvl="0">
              <a:buNone/>
            </a:pPr>
            <a:r>
              <a:rPr lang="id-ID" sz="3200" dirty="0" smtClean="0">
                <a:latin typeface="Arial" pitchFamily="34" charset="0"/>
                <a:cs typeface="Arial" pitchFamily="34" charset="0"/>
              </a:rPr>
              <a:t/>
            </a:r>
            <a:br>
              <a:rPr lang="id-ID" sz="3200" dirty="0" smtClean="0">
                <a:latin typeface="Arial" pitchFamily="34" charset="0"/>
                <a:cs typeface="Arial" pitchFamily="34" charset="0"/>
              </a:rPr>
            </a:br>
            <a:r>
              <a:rPr lang="id-ID" sz="3200" dirty="0" smtClean="0">
                <a:solidFill>
                  <a:srgbClr val="FF0000"/>
                </a:solidFill>
                <a:latin typeface="Arial" pitchFamily="34" charset="0"/>
                <a:cs typeface="Arial" pitchFamily="34" charset="0"/>
              </a:rPr>
              <a:t>First-line Manajemen, </a:t>
            </a:r>
          </a:p>
          <a:p>
            <a:pPr lvl="0">
              <a:buNone/>
            </a:pPr>
            <a:r>
              <a:rPr lang="id-ID" sz="3200" dirty="0" smtClean="0">
                <a:latin typeface="Arial" pitchFamily="34" charset="0"/>
                <a:cs typeface="Arial" pitchFamily="34" charset="0"/>
              </a:rPr>
              <a:t>    first line manajer hanya berkonsentrasi pada tanggungjawab yang mereka miliki.</a:t>
            </a:r>
          </a:p>
          <a:p>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Droplet</Template>
  <TotalTime>440</TotalTime>
  <Words>281</Words>
  <Application>Microsoft Office PowerPoint</Application>
  <PresentationFormat>On-screen Show (4:3)</PresentationFormat>
  <Paragraphs>38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Rounded MT Bold</vt:lpstr>
      <vt:lpstr>Calibri</vt:lpstr>
      <vt:lpstr>Tw Cen MT</vt:lpstr>
      <vt:lpstr>Wingdings 2</vt:lpstr>
      <vt:lpstr>Droplet</vt:lpstr>
      <vt:lpstr>PowerPoint Presentation</vt:lpstr>
      <vt:lpstr>Fungsi-fungsi Manajemen </vt:lpstr>
      <vt:lpstr>PowerPoint Presentation</vt:lpstr>
      <vt:lpstr>PowerPoint Presentation</vt:lpstr>
      <vt:lpstr>PowerPoint Presentation</vt:lpstr>
      <vt:lpstr>PowerPoint Presentation</vt:lpstr>
      <vt:lpstr>6M+1i</vt:lpstr>
      <vt:lpstr>Fungsi Manajemen pada semua level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Fungsi-fungsi Manajemen</dc:title>
  <dc:creator>ACER</dc:creator>
  <cp:lastModifiedBy>Windi SE MM</cp:lastModifiedBy>
  <cp:revision>54</cp:revision>
  <dcterms:created xsi:type="dcterms:W3CDTF">2012-10-07T13:52:07Z</dcterms:created>
  <dcterms:modified xsi:type="dcterms:W3CDTF">2020-03-31T01:31:23Z</dcterms:modified>
</cp:coreProperties>
</file>