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5" r:id="rId9"/>
    <p:sldId id="267" r:id="rId10"/>
    <p:sldId id="268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CDAD-E8BC-42E2-9039-6D839A4EB02C}" type="datetimeFigureOut">
              <a:rPr lang="id-ID" smtClean="0"/>
              <a:pPr/>
              <a:t>01/04/2019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6FC-8144-46B3-A9A3-E83D034357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CDAD-E8BC-42E2-9039-6D839A4EB02C}" type="datetimeFigureOut">
              <a:rPr lang="id-ID" smtClean="0"/>
              <a:pPr/>
              <a:t>01/04/2019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6FC-8144-46B3-A9A3-E83D034357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CDAD-E8BC-42E2-9039-6D839A4EB02C}" type="datetimeFigureOut">
              <a:rPr lang="id-ID" smtClean="0"/>
              <a:pPr/>
              <a:t>01/04/2019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6FC-8144-46B3-A9A3-E83D034357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CDAD-E8BC-42E2-9039-6D839A4EB02C}" type="datetimeFigureOut">
              <a:rPr lang="id-ID" smtClean="0"/>
              <a:pPr/>
              <a:t>01/04/2019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6FC-8144-46B3-A9A3-E83D034357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CDAD-E8BC-42E2-9039-6D839A4EB02C}" type="datetimeFigureOut">
              <a:rPr lang="id-ID" smtClean="0"/>
              <a:pPr/>
              <a:t>01/04/2019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6FC-8144-46B3-A9A3-E83D034357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CDAD-E8BC-42E2-9039-6D839A4EB02C}" type="datetimeFigureOut">
              <a:rPr lang="id-ID" smtClean="0"/>
              <a:pPr/>
              <a:t>01/04/2019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6FC-8144-46B3-A9A3-E83D034357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CDAD-E8BC-42E2-9039-6D839A4EB02C}" type="datetimeFigureOut">
              <a:rPr lang="id-ID" smtClean="0"/>
              <a:pPr/>
              <a:t>01/04/2019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6FC-8144-46B3-A9A3-E83D034357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CDAD-E8BC-42E2-9039-6D839A4EB02C}" type="datetimeFigureOut">
              <a:rPr lang="id-ID" smtClean="0"/>
              <a:pPr/>
              <a:t>01/04/2019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6FC-8144-46B3-A9A3-E83D034357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CDAD-E8BC-42E2-9039-6D839A4EB02C}" type="datetimeFigureOut">
              <a:rPr lang="id-ID" smtClean="0"/>
              <a:pPr/>
              <a:t>01/04/2019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6FC-8144-46B3-A9A3-E83D034357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CDAD-E8BC-42E2-9039-6D839A4EB02C}" type="datetimeFigureOut">
              <a:rPr lang="id-ID" smtClean="0"/>
              <a:pPr/>
              <a:t>01/04/2019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6FC-8144-46B3-A9A3-E83D034357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CDAD-E8BC-42E2-9039-6D839A4EB02C}" type="datetimeFigureOut">
              <a:rPr lang="id-ID" smtClean="0"/>
              <a:pPr/>
              <a:t>01/04/2019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E6FC-8144-46B3-A9A3-E83D034357F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3CDAD-E8BC-42E2-9039-6D839A4EB02C}" type="datetimeFigureOut">
              <a:rPr lang="id-ID" smtClean="0"/>
              <a:pPr/>
              <a:t>01/04/2019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EE6FC-8144-46B3-A9A3-E83D034357F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5400" dirty="0" smtClean="0"/>
              <a:t>BAB II</a:t>
            </a:r>
            <a:endParaRPr lang="id-ID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PERKEMBANGAN KONSEP MANAJEMEN</a:t>
            </a:r>
            <a:endParaRPr lang="id-ID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 descr="5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4876800"/>
            <a:ext cx="1571625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Mazhab Perilaku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d-ID" dirty="0" smtClean="0"/>
              <a:t>Munculnya Maszab Perilaku karena para manajer menemukan bahwa dengan pendekatan klasik, efisiensi produksi dan keselaran kerja yang sempurna tidak dapat diwujudkan.</a:t>
            </a:r>
          </a:p>
          <a:p>
            <a:pPr algn="just"/>
            <a:r>
              <a:rPr lang="id-ID" dirty="0" smtClean="0"/>
              <a:t>Seringkali para bawahan kurang mengikuti pola perilaku yang rasional dalam mengoperasikan pekerjaannya.</a:t>
            </a:r>
          </a:p>
          <a:p>
            <a:pPr>
              <a:buNone/>
            </a:pPr>
            <a:r>
              <a:rPr lang="id-ID" dirty="0" smtClean="0"/>
              <a:t>Para pakar dalam Mazhab Perilaku :</a:t>
            </a:r>
          </a:p>
          <a:p>
            <a:r>
              <a:rPr lang="id-ID" dirty="0" smtClean="0"/>
              <a:t>Hugo Munsterberg (1865-1916)</a:t>
            </a:r>
          </a:p>
          <a:p>
            <a:r>
              <a:rPr lang="id-ID" dirty="0" smtClean="0"/>
              <a:t>Elton Mayo (1880-1949)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599" y="228601"/>
          <a:ext cx="8763000" cy="60197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63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5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3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455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Pengembang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Tahun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Kontribusi terhadap Manajemen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172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Hugo Munsterberg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1865-1916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r>
                        <a:rPr lang="id-ID" dirty="0" smtClean="0"/>
                        <a:t>Peningkatan</a:t>
                      </a:r>
                      <a:r>
                        <a:rPr lang="id-ID" baseline="0" dirty="0" smtClean="0"/>
                        <a:t> produktivitas dapat dilakukan dengan cara :</a:t>
                      </a:r>
                    </a:p>
                    <a:p>
                      <a:pPr marL="342900" indent="-342900" algn="just">
                        <a:buFont typeface="+mj-lt"/>
                        <a:buAutoNum type="alphaLcPeriod"/>
                      </a:pPr>
                      <a:r>
                        <a:rPr lang="id-ID" baseline="0" dirty="0" smtClean="0"/>
                        <a:t>Menemukan orang terbaik untuk melakukan suatu pekerjaan</a:t>
                      </a:r>
                    </a:p>
                    <a:p>
                      <a:pPr marL="342900" indent="-342900" algn="just">
                        <a:buFont typeface="+mj-lt"/>
                        <a:buAutoNum type="alphaLcPeriod"/>
                      </a:pPr>
                      <a:r>
                        <a:rPr lang="id-ID" baseline="0" dirty="0" smtClean="0"/>
                        <a:t>Menciptakan pekerjaan yang terbaik untuk menciptakan pekerjaan yang maksimum</a:t>
                      </a:r>
                    </a:p>
                    <a:p>
                      <a:pPr marL="342900" indent="-342900" algn="just">
                        <a:buFont typeface="+mj-lt"/>
                        <a:buAutoNum type="alphaLcPeriod"/>
                      </a:pPr>
                      <a:r>
                        <a:rPr lang="id-ID" baseline="0" dirty="0" smtClean="0"/>
                        <a:t>Menggunakan pengaruh psikologi untuk memotivasi para pekerja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961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Elton Mayo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1880-1949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d-ID" dirty="0" smtClean="0"/>
                        <a:t>Para pekerja akan bekerja lebih keras, apabila mereka yakin bahwa manajemen</a:t>
                      </a:r>
                      <a:r>
                        <a:rPr lang="id-ID" baseline="0" dirty="0" smtClean="0"/>
                        <a:t> memikirikan kesejahteraan mereka. Mayo mengusulkan perlunya pelatihan yang mendalam tetnatng psikologi, sosiologi, dan antropologi serta metode penelitian yang canggih.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Mazhab Ilmu Manajemen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dirty="0" smtClean="0"/>
              <a:t>Munculnya Mazhab Ilmu Manajemen dilatarbelakangi oleh lahirnya riset operasi yang dibentuk oleh Pemerintah Inggris (Perang Dunia ke-2)</a:t>
            </a:r>
          </a:p>
          <a:p>
            <a:pPr algn="just"/>
            <a:r>
              <a:rPr lang="id-ID" dirty="0" smtClean="0"/>
              <a:t>Riset Operasi terdiri dari ahli matematika, ahli fisika, dan ahli lainnya</a:t>
            </a:r>
          </a:p>
          <a:p>
            <a:pPr algn="just"/>
            <a:r>
              <a:rPr lang="id-ID" dirty="0" smtClean="0"/>
              <a:t>Inggris mampu mencapai terobosan teknologi dan strategi yang penting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just"/>
            <a:r>
              <a:rPr lang="id-ID" dirty="0" smtClean="0"/>
              <a:t>Perkembangan ilmu komputer dan elektronik</a:t>
            </a:r>
          </a:p>
          <a:p>
            <a:pPr algn="just"/>
            <a:r>
              <a:rPr lang="id-ID" dirty="0" smtClean="0"/>
              <a:t>Teknik ilmu manajemen diaplikasikan dalam aktivitas yang amat luas, </a:t>
            </a:r>
            <a:r>
              <a:rPr lang="id-ID" smtClean="0"/>
              <a:t>misalnya </a:t>
            </a:r>
            <a:r>
              <a:rPr lang="id-ID" smtClean="0"/>
              <a:t>penganggaran </a:t>
            </a:r>
            <a:r>
              <a:rPr lang="id-ID" dirty="0" smtClean="0"/>
              <a:t>modal, penjadwalan produksi, perencanaan program pengembangan bawahan, pengembangan strategi produk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Usaha-Usaha Perpaduan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d-ID" dirty="0" smtClean="0"/>
              <a:t>Adanya integrasi perspektif dari beberapa mazhab merupakan suatu pendekatan konseptual di bidang manajemen</a:t>
            </a:r>
          </a:p>
          <a:p>
            <a:pPr algn="just"/>
            <a:r>
              <a:rPr lang="id-ID" dirty="0" smtClean="0"/>
              <a:t>Dua mazhab yang terintegrasi :</a:t>
            </a:r>
          </a:p>
          <a:p>
            <a:pPr marL="914400" indent="-574675" algn="just">
              <a:buFont typeface="Wingdings" pitchFamily="2" charset="2"/>
              <a:buChar char="ü"/>
            </a:pPr>
            <a:r>
              <a:rPr lang="id-ID" dirty="0" smtClean="0"/>
              <a:t>Pendekatan sistem, memandang bahwa organisasi sebagai sebuah sistem yang terpadu, dengan maksud tertentu yang terdiri atas komponen yang berhubungan</a:t>
            </a:r>
          </a:p>
          <a:p>
            <a:pPr marL="914400" indent="-574675" algn="just">
              <a:buFont typeface="Wingdings" pitchFamily="2" charset="2"/>
              <a:buChar char="ü"/>
            </a:pPr>
            <a:r>
              <a:rPr lang="id-ID" dirty="0" smtClean="0"/>
              <a:t>Pendekatan kontingensi, dikembangkan oleh para manajer yang berusaha untuk menerapkan konsep-konsep dari mazhab-mazhab utama ke dalam situasi yang nyata</a:t>
            </a:r>
            <a:endParaRPr lang="id-ID" dirty="0"/>
          </a:p>
        </p:txBody>
      </p:sp>
      <p:pic>
        <p:nvPicPr>
          <p:cNvPr id="4" name="Picture 3" descr="tikus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228600"/>
            <a:ext cx="914400" cy="971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5516563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dirty="0" smtClean="0"/>
              <a:t>Teori dan konsep manajemen memberikan kemudahan dalam menentukan hal-hal yang harus dikerjakan untuk dapat secara efektif menjadi seorang manajer.</a:t>
            </a:r>
          </a:p>
          <a:p>
            <a:pPr algn="just"/>
            <a:r>
              <a:rPr lang="id-ID" dirty="0" smtClean="0"/>
              <a:t>Manajer dalam mengelola otoritasnya tanpa menggunakan teori dan prinsip, aktivitas hanyalah bersifat intuisi, firasat, dan harapan sehingga hasilnya tidak akan memberikan kepuasan kepada berbagai pihak.</a:t>
            </a:r>
          </a:p>
          <a:p>
            <a:pPr algn="just"/>
            <a:r>
              <a:rPr lang="id-ID" dirty="0" smtClean="0"/>
              <a:t>Terdapat tiga mazhab (aliran) manajemen yang mengikuti perkembangannya.</a:t>
            </a:r>
          </a:p>
          <a:p>
            <a:pPr algn="just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Mazhab Klasik</a:t>
            </a:r>
            <a:br>
              <a:rPr lang="id-ID" dirty="0" smtClean="0"/>
            </a:br>
            <a:r>
              <a:rPr lang="id-ID" dirty="0" smtClean="0"/>
              <a:t>Manajemen Ilmiah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b="1" dirty="0" smtClean="0"/>
              <a:t>Manajemen Ilmiah Cabang Mazhab Klasik Pertama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Robert Owen (1771-1858)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Charles Babbage (1792-1871)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Frederik W. Taylor (1856-1915)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Henry L.Gantt (1861-1919)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Pasangan Gilberth (1868-1942)</a:t>
            </a:r>
            <a:endParaRPr lang="id-ID" dirty="0"/>
          </a:p>
        </p:txBody>
      </p:sp>
      <p:pic>
        <p:nvPicPr>
          <p:cNvPr id="4" name="Picture 3" descr="Pink_arrow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5562600"/>
            <a:ext cx="22860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599" y="228601"/>
          <a:ext cx="8686800" cy="64007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8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3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458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507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Pengembang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Tahun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Kontribusi terhadap Manajemen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1207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Robert Owen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1771-1858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id-ID" dirty="0" smtClean="0"/>
                        <a:t>Membangun perumahan bagi pekerja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id-ID" dirty="0" smtClean="0"/>
                        <a:t>Menyediakan kebutuhan rumah tangga bagi pekerja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id-ID" dirty="0" smtClean="0"/>
                        <a:t>Menetapkan mekanisme</a:t>
                      </a:r>
                      <a:r>
                        <a:rPr lang="id-ID" baseline="0" dirty="0" smtClean="0"/>
                        <a:t> kerja spesifik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id-ID" baseline="0" dirty="0" smtClean="0"/>
                        <a:t>Penilaian harian terhadap para pekerja secara terbuka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276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Charles Babbage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1792-1871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r>
                        <a:rPr lang="id-ID" dirty="0" smtClean="0"/>
                        <a:t>Prinsip</a:t>
                      </a:r>
                      <a:r>
                        <a:rPr lang="id-ID" baseline="0" dirty="0" smtClean="0"/>
                        <a:t> pembagian kerja sehingga setiap pekerjaan harus dipecah dan setiap pekerja dididik dengan keterampilan spesifik untuk menyelesaikan pekerjaan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1756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Frederik</a:t>
                      </a:r>
                      <a:r>
                        <a:rPr lang="id-ID" baseline="0" dirty="0" smtClean="0"/>
                        <a:t> W. Taylor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1856-1915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Penemu Manajemen Ilmiah dengan prinsip :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id-ID" dirty="0" smtClean="0"/>
                        <a:t>Pengembangan</a:t>
                      </a:r>
                      <a:r>
                        <a:rPr lang="id-ID" baseline="0" dirty="0" smtClean="0"/>
                        <a:t> manajemen ilmiah sebenarnya(metode terbaik)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id-ID" baseline="0" dirty="0" smtClean="0"/>
                        <a:t>Seleksi secara ilmiah terhadap para pekerja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id-ID" baseline="0" dirty="0" smtClean="0"/>
                        <a:t>Kerja sama yang bersahabat antara manajemen dan pekerja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14400"/>
          <a:ext cx="8686800" cy="408431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8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3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458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399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Henry L. Gantt</a:t>
                      </a:r>
                      <a:endParaRPr lang="id-ID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1861-1919</a:t>
                      </a:r>
                      <a:endParaRPr lang="id-ID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id-ID" dirty="0" smtClean="0"/>
                        <a:t>Meninggalkan sistem tarif upah diferensial</a:t>
                      </a:r>
                      <a:r>
                        <a:rPr lang="id-ID" baseline="0" dirty="0" smtClean="0"/>
                        <a:t> dan menggantinya dengan motivasi kerja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id-ID" baseline="0" dirty="0" smtClean="0"/>
                        <a:t>Penggambaran jadwal produksi dengan Gantt Chart</a:t>
                      </a:r>
                      <a:endParaRPr lang="id-ID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276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Frank B. Gilberth</a:t>
                      </a:r>
                    </a:p>
                    <a:p>
                      <a:r>
                        <a:rPr lang="id-ID" dirty="0" smtClean="0"/>
                        <a:t>&amp;</a:t>
                      </a:r>
                    </a:p>
                    <a:p>
                      <a:r>
                        <a:rPr lang="id-ID" dirty="0" smtClean="0"/>
                        <a:t>Lilian M. Gilberth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1868-1942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1978-1972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r>
                        <a:rPr lang="id-ID" dirty="0" smtClean="0"/>
                        <a:t>Studi gerak dan waktu meningkatkan semangat kerja. Keduanya mengembangkan rencana tiga kedudukan, yaitu :</a:t>
                      </a:r>
                    </a:p>
                    <a:p>
                      <a:pPr marL="342900" indent="-342900" algn="just">
                        <a:buFont typeface="+mj-lt"/>
                        <a:buAutoNum type="alphaLcPeriod"/>
                      </a:pPr>
                      <a:r>
                        <a:rPr lang="id-ID" dirty="0" smtClean="0"/>
                        <a:t>Mengerjakan pekerjaan saat ini</a:t>
                      </a:r>
                    </a:p>
                    <a:p>
                      <a:pPr marL="342900" indent="-342900" algn="just">
                        <a:buFont typeface="+mj-lt"/>
                        <a:buAutoNum type="alphaLcPeriod"/>
                      </a:pPr>
                      <a:r>
                        <a:rPr lang="id-ID" dirty="0" smtClean="0"/>
                        <a:t>Mempersiapkan</a:t>
                      </a:r>
                      <a:r>
                        <a:rPr lang="id-ID" baseline="0" dirty="0" smtClean="0"/>
                        <a:t> diri untuk jabatan yang lebih tinggi</a:t>
                      </a:r>
                    </a:p>
                    <a:p>
                      <a:pPr marL="342900" indent="-342900" algn="just">
                        <a:buFont typeface="+mj-lt"/>
                        <a:buAutoNum type="alphaLcPeriod"/>
                      </a:pPr>
                      <a:r>
                        <a:rPr lang="id-ID" baseline="0" dirty="0" smtClean="0"/>
                        <a:t>Melatih penggantinya dalam waktu yang bersamaan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5516564"/>
          </a:xfrm>
        </p:spPr>
        <p:txBody>
          <a:bodyPr/>
          <a:lstStyle/>
          <a:p>
            <a:pPr marL="0" indent="0" algn="just">
              <a:buNone/>
            </a:pPr>
            <a:r>
              <a:rPr lang="id-ID" b="1" dirty="0" smtClean="0"/>
              <a:t>Manajemen Ilmiah Cabang Mazhab Klasik Kedua</a:t>
            </a:r>
          </a:p>
          <a:p>
            <a:pPr marL="398463" indent="-398463" algn="just"/>
            <a:r>
              <a:rPr lang="id-ID" dirty="0" smtClean="0"/>
              <a:t>Pengembang pada teori ini adalah Henry Fayol (1841-1925)</a:t>
            </a:r>
          </a:p>
          <a:p>
            <a:pPr marL="398463" indent="-398463" algn="just"/>
            <a:r>
              <a:rPr lang="id-ID" dirty="0" smtClean="0"/>
              <a:t>Timbulnya teori ini sebagai dampak dari adanya organisasi yang kompleks</a:t>
            </a:r>
          </a:p>
          <a:p>
            <a:pPr marL="398463" indent="-398463" algn="just"/>
            <a:r>
              <a:rPr lang="id-ID" dirty="0" smtClean="0"/>
              <a:t>Manajemen bukanlah suatu bakat, tetapi suatu keterampilan seperti halnya keterampilan lainnya.</a:t>
            </a:r>
          </a:p>
          <a:p>
            <a:pPr marL="398463" indent="-398463" algn="just"/>
            <a:endParaRPr lang="id-ID" dirty="0" smtClean="0"/>
          </a:p>
          <a:p>
            <a:pPr algn="just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44036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d-ID" dirty="0" smtClean="0"/>
              <a:t>Fayol mengembangkan ilmu Manajemen dengan membaginya dalam 6 aktivitas, yaitu :</a:t>
            </a:r>
          </a:p>
          <a:p>
            <a:pPr marL="398463" indent="-398463" algn="just">
              <a:tabLst>
                <a:tab pos="398463" algn="l"/>
                <a:tab pos="855663" algn="l"/>
              </a:tabLst>
            </a:pPr>
            <a:r>
              <a:rPr lang="id-ID" dirty="0" smtClean="0"/>
              <a:t>Fungsi Teknis (</a:t>
            </a:r>
            <a:r>
              <a:rPr lang="id-ID" i="1" dirty="0" smtClean="0"/>
              <a:t>technical</a:t>
            </a:r>
            <a:r>
              <a:rPr lang="id-ID" dirty="0" smtClean="0"/>
              <a:t>) </a:t>
            </a:r>
            <a:r>
              <a:rPr lang="id-ID" dirty="0" smtClean="0">
                <a:sym typeface="Wingdings"/>
              </a:rPr>
              <a:t> memproduksi 	dan membuat produk</a:t>
            </a:r>
          </a:p>
          <a:p>
            <a:pPr marL="398463" indent="-398463" algn="just">
              <a:tabLst>
                <a:tab pos="398463" algn="l"/>
              </a:tabLst>
            </a:pPr>
            <a:r>
              <a:rPr lang="id-ID" dirty="0" smtClean="0"/>
              <a:t>Fungsi  Komersial (</a:t>
            </a:r>
            <a:r>
              <a:rPr lang="id-ID" i="1" dirty="0" smtClean="0"/>
              <a:t>commercial</a:t>
            </a:r>
            <a:r>
              <a:rPr lang="id-ID" dirty="0" smtClean="0"/>
              <a:t>) </a:t>
            </a:r>
            <a:r>
              <a:rPr lang="id-ID" dirty="0" smtClean="0">
                <a:sym typeface="Wingdings"/>
              </a:rPr>
              <a:t> membeli bahan baku dan menjual produk</a:t>
            </a:r>
          </a:p>
          <a:p>
            <a:pPr marL="398463" indent="-398463" algn="just">
              <a:tabLst>
                <a:tab pos="398463" algn="l"/>
              </a:tabLst>
            </a:pPr>
            <a:r>
              <a:rPr lang="id-ID" dirty="0" smtClean="0"/>
              <a:t>Fungsi  finansial (</a:t>
            </a:r>
            <a:r>
              <a:rPr lang="id-ID" i="1" dirty="0" smtClean="0"/>
              <a:t>financial</a:t>
            </a:r>
            <a:r>
              <a:rPr lang="id-ID" dirty="0" smtClean="0"/>
              <a:t>) </a:t>
            </a:r>
            <a:r>
              <a:rPr lang="id-ID" dirty="0" smtClean="0">
                <a:sym typeface="Wingdings"/>
              </a:rPr>
              <a:t> memperoleh dan menggunakan modal</a:t>
            </a:r>
          </a:p>
          <a:p>
            <a:pPr marL="398463" indent="-398463" algn="just">
              <a:tabLst>
                <a:tab pos="398463" algn="l"/>
              </a:tabLst>
            </a:pPr>
            <a:r>
              <a:rPr lang="id-ID" dirty="0" smtClean="0"/>
              <a:t>Fungsi  Keamanan (</a:t>
            </a:r>
            <a:r>
              <a:rPr lang="id-ID" i="1" dirty="0" smtClean="0"/>
              <a:t>security</a:t>
            </a:r>
            <a:r>
              <a:rPr lang="id-ID" dirty="0" smtClean="0"/>
              <a:t>) </a:t>
            </a:r>
            <a:r>
              <a:rPr lang="id-ID" dirty="0" smtClean="0">
                <a:sym typeface="Wingdings"/>
              </a:rPr>
              <a:t> melindungi para bawahan&amp;aktiva perusahaan</a:t>
            </a:r>
          </a:p>
          <a:p>
            <a:pPr marL="398463" indent="-398463" algn="just">
              <a:tabLst>
                <a:tab pos="398463" algn="l"/>
              </a:tabLst>
            </a:pPr>
            <a:r>
              <a:rPr lang="id-ID" dirty="0" smtClean="0"/>
              <a:t>Fungsi  Akuntansi (</a:t>
            </a:r>
            <a:r>
              <a:rPr lang="id-ID" i="1" dirty="0" smtClean="0"/>
              <a:t>accounting</a:t>
            </a:r>
            <a:r>
              <a:rPr lang="id-ID" dirty="0" smtClean="0"/>
              <a:t>) </a:t>
            </a:r>
            <a:r>
              <a:rPr lang="id-ID" dirty="0" smtClean="0">
                <a:sym typeface="Wingdings"/>
              </a:rPr>
              <a:t> mencatat&amp;mengecek biaya, serta menghimpun statistik</a:t>
            </a:r>
          </a:p>
          <a:p>
            <a:pPr marL="398463" indent="-398463" algn="just">
              <a:tabLst>
                <a:tab pos="398463" algn="l"/>
              </a:tabLst>
            </a:pPr>
            <a:r>
              <a:rPr lang="id-ID" dirty="0" smtClean="0"/>
              <a:t>Fungsi  Manajerial (</a:t>
            </a:r>
            <a:r>
              <a:rPr lang="id-ID" i="1" dirty="0" smtClean="0"/>
              <a:t>managerial</a:t>
            </a:r>
            <a:r>
              <a:rPr lang="id-ID" dirty="0" smtClean="0"/>
              <a:t>) </a:t>
            </a:r>
            <a:r>
              <a:rPr lang="id-ID" dirty="0" smtClean="0">
                <a:sym typeface="Wingdings"/>
              </a:rPr>
              <a:t> orientasinya adalah pada fungsi manajerial</a:t>
            </a:r>
          </a:p>
          <a:p>
            <a:pPr marL="398463" indent="-398463" algn="just">
              <a:tabLst>
                <a:tab pos="398463" algn="l"/>
              </a:tabLst>
            </a:pPr>
            <a:endParaRPr lang="id-ID" dirty="0" smtClean="0">
              <a:sym typeface="Wingdings"/>
            </a:endParaRPr>
          </a:p>
          <a:p>
            <a:pPr marL="398463" indent="-398463" algn="just">
              <a:tabLst>
                <a:tab pos="398463" algn="l"/>
              </a:tabLst>
            </a:pPr>
            <a:endParaRPr lang="id-ID" dirty="0" smtClean="0">
              <a:sym typeface="Wingdings"/>
            </a:endParaRPr>
          </a:p>
          <a:p>
            <a:pPr marL="398463" indent="-398463" algn="just">
              <a:tabLst>
                <a:tab pos="398463" algn="l"/>
              </a:tabLst>
            </a:pPr>
            <a:endParaRPr lang="id-ID" dirty="0" smtClean="0">
              <a:sym typeface="Wingdings"/>
            </a:endParaRPr>
          </a:p>
          <a:p>
            <a:pPr marL="398463" indent="-398463" algn="just">
              <a:tabLst>
                <a:tab pos="398463" algn="l"/>
              </a:tabLst>
            </a:pPr>
            <a:endParaRPr lang="id-ID" dirty="0" smtClean="0">
              <a:sym typeface="Wingdings"/>
            </a:endParaRPr>
          </a:p>
          <a:p>
            <a:pPr marL="398463" indent="-398463" algn="just">
              <a:tabLst>
                <a:tab pos="398463" algn="l"/>
              </a:tabLst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44036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d-ID" dirty="0" smtClean="0"/>
              <a:t>Fayol mendefinisikan Manajemen dengan membaginya dalam 5 fungsi, yaitu :</a:t>
            </a:r>
          </a:p>
          <a:p>
            <a:pPr marL="398463" indent="-398463" algn="just">
              <a:tabLst>
                <a:tab pos="398463" algn="l"/>
                <a:tab pos="855663" algn="l"/>
              </a:tabLst>
            </a:pPr>
            <a:r>
              <a:rPr lang="id-ID" dirty="0" smtClean="0"/>
              <a:t>Perencanaan (</a:t>
            </a:r>
            <a:r>
              <a:rPr lang="id-ID" i="1" dirty="0" smtClean="0"/>
              <a:t>palnning</a:t>
            </a:r>
            <a:r>
              <a:rPr lang="id-ID" dirty="0" smtClean="0"/>
              <a:t>) </a:t>
            </a:r>
            <a:r>
              <a:rPr lang="id-ID" dirty="0" smtClean="0">
                <a:sym typeface="Wingdings"/>
              </a:rPr>
              <a:t> menentukan suatu cara bertindak yang memnungkinkan organisasi mencapai tujujannya</a:t>
            </a:r>
          </a:p>
          <a:p>
            <a:pPr marL="398463" indent="-398463" algn="just">
              <a:tabLst>
                <a:tab pos="398463" algn="l"/>
              </a:tabLst>
            </a:pPr>
            <a:r>
              <a:rPr lang="id-ID" dirty="0" smtClean="0"/>
              <a:t>Pengorganisasian (</a:t>
            </a:r>
            <a:r>
              <a:rPr lang="id-ID" i="1" dirty="0" smtClean="0"/>
              <a:t>organizing</a:t>
            </a:r>
            <a:r>
              <a:rPr lang="id-ID" dirty="0" smtClean="0"/>
              <a:t>) </a:t>
            </a:r>
            <a:r>
              <a:rPr lang="id-ID" dirty="0" smtClean="0">
                <a:sym typeface="Wingdings"/>
              </a:rPr>
              <a:t> memobilisasi SDM dan SDA dari organisasi untuk mewujudkan rencana manjadi suatu hasil</a:t>
            </a:r>
          </a:p>
          <a:p>
            <a:pPr marL="398463" indent="-398463" algn="just">
              <a:tabLst>
                <a:tab pos="398463" algn="l"/>
              </a:tabLst>
            </a:pPr>
            <a:r>
              <a:rPr lang="id-ID" dirty="0" smtClean="0"/>
              <a:t>Pengomandoan (</a:t>
            </a:r>
            <a:r>
              <a:rPr lang="id-ID" i="1" dirty="0" smtClean="0"/>
              <a:t>commanding</a:t>
            </a:r>
            <a:r>
              <a:rPr lang="id-ID" dirty="0" smtClean="0"/>
              <a:t>) </a:t>
            </a:r>
            <a:r>
              <a:rPr lang="id-ID" dirty="0" smtClean="0">
                <a:sym typeface="Wingdings"/>
              </a:rPr>
              <a:t> memberikan pengarahan kepada para bawahan</a:t>
            </a:r>
          </a:p>
          <a:p>
            <a:pPr marL="398463" indent="-398463" algn="just">
              <a:tabLst>
                <a:tab pos="398463" algn="l"/>
              </a:tabLst>
            </a:pPr>
            <a:r>
              <a:rPr lang="id-ID" dirty="0" smtClean="0"/>
              <a:t>Penggordinasian (</a:t>
            </a:r>
            <a:r>
              <a:rPr lang="id-ID" i="1" dirty="0" smtClean="0"/>
              <a:t>coordinating</a:t>
            </a:r>
            <a:r>
              <a:rPr lang="id-ID" dirty="0" smtClean="0"/>
              <a:t>) </a:t>
            </a:r>
            <a:r>
              <a:rPr lang="id-ID" dirty="0" smtClean="0">
                <a:sym typeface="Wingdings"/>
              </a:rPr>
              <a:t> memastikan bahwa sumber daya dan aktivitas organisasi bekerja secara harmonis</a:t>
            </a:r>
          </a:p>
          <a:p>
            <a:pPr marL="398463" indent="-398463" algn="just">
              <a:tabLst>
                <a:tab pos="398463" algn="l"/>
              </a:tabLst>
            </a:pPr>
            <a:r>
              <a:rPr lang="id-ID" dirty="0" smtClean="0"/>
              <a:t>Penegndalian (</a:t>
            </a:r>
            <a:r>
              <a:rPr lang="id-ID" i="1" dirty="0" smtClean="0"/>
              <a:t>controlling</a:t>
            </a:r>
            <a:r>
              <a:rPr lang="id-ID" dirty="0" smtClean="0"/>
              <a:t>) </a:t>
            </a:r>
            <a:r>
              <a:rPr lang="id-ID" dirty="0" smtClean="0">
                <a:sym typeface="Wingdings"/>
              </a:rPr>
              <a:t> pemantauan rencana untuk menjamin agar dikemudikan secara tepat</a:t>
            </a:r>
          </a:p>
          <a:p>
            <a:pPr marL="398463" indent="-398463" algn="just">
              <a:tabLst>
                <a:tab pos="398463" algn="l"/>
              </a:tabLst>
            </a:pPr>
            <a:endParaRPr lang="id-ID" dirty="0" smtClean="0">
              <a:sym typeface="Wingdings"/>
            </a:endParaRPr>
          </a:p>
          <a:p>
            <a:pPr marL="398463" indent="-398463" algn="just">
              <a:tabLst>
                <a:tab pos="398463" algn="l"/>
              </a:tabLst>
            </a:pPr>
            <a:endParaRPr lang="id-ID" dirty="0" smtClean="0">
              <a:sym typeface="Wingdings"/>
            </a:endParaRPr>
          </a:p>
          <a:p>
            <a:pPr marL="398463" indent="-398463" algn="just">
              <a:tabLst>
                <a:tab pos="398463" algn="l"/>
              </a:tabLst>
            </a:pPr>
            <a:endParaRPr lang="id-ID" dirty="0" smtClean="0">
              <a:sym typeface="Wingdings"/>
            </a:endParaRPr>
          </a:p>
          <a:p>
            <a:pPr marL="398463" indent="-398463" algn="just">
              <a:tabLst>
                <a:tab pos="398463" algn="l"/>
              </a:tabLst>
            </a:pPr>
            <a:endParaRPr lang="id-ID" dirty="0" smtClean="0">
              <a:sym typeface="Wingdings"/>
            </a:endParaRPr>
          </a:p>
          <a:p>
            <a:pPr marL="398463" indent="-398463" algn="just">
              <a:tabLst>
                <a:tab pos="398463" algn="l"/>
              </a:tabLst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44036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d-ID" dirty="0" smtClean="0"/>
              <a:t>Prinsip manajemen yang dikembangkan Fayol yang mendasari perilaku manajerial yang efektif, yaitu :</a:t>
            </a:r>
          </a:p>
          <a:p>
            <a:pPr marL="398463" indent="-398463" algn="just">
              <a:tabLst>
                <a:tab pos="398463" algn="l"/>
                <a:tab pos="855663" algn="l"/>
              </a:tabLst>
            </a:pPr>
            <a:r>
              <a:rPr lang="id-ID" dirty="0" smtClean="0"/>
              <a:t>Pembagian kerja</a:t>
            </a:r>
          </a:p>
          <a:p>
            <a:pPr marL="398463" indent="-398463" algn="just">
              <a:tabLst>
                <a:tab pos="398463" algn="l"/>
                <a:tab pos="855663" algn="l"/>
              </a:tabLst>
            </a:pPr>
            <a:r>
              <a:rPr lang="id-ID" dirty="0" smtClean="0">
                <a:sym typeface="Wingdings"/>
              </a:rPr>
              <a:t>Otoritas</a:t>
            </a:r>
          </a:p>
          <a:p>
            <a:pPr marL="398463" indent="-398463" algn="just">
              <a:tabLst>
                <a:tab pos="398463" algn="l"/>
                <a:tab pos="855663" algn="l"/>
              </a:tabLst>
            </a:pPr>
            <a:r>
              <a:rPr lang="id-ID" dirty="0" smtClean="0">
                <a:sym typeface="Wingdings"/>
              </a:rPr>
              <a:t>Disiplin</a:t>
            </a:r>
          </a:p>
          <a:p>
            <a:pPr marL="398463" indent="-398463" algn="just">
              <a:tabLst>
                <a:tab pos="398463" algn="l"/>
                <a:tab pos="855663" algn="l"/>
              </a:tabLst>
            </a:pPr>
            <a:r>
              <a:rPr lang="id-ID" dirty="0" smtClean="0">
                <a:sym typeface="Wingdings"/>
              </a:rPr>
              <a:t>Kesatuan perintah</a:t>
            </a:r>
          </a:p>
          <a:p>
            <a:pPr marL="398463" indent="-398463" algn="just">
              <a:tabLst>
                <a:tab pos="398463" algn="l"/>
                <a:tab pos="855663" algn="l"/>
              </a:tabLst>
            </a:pPr>
            <a:r>
              <a:rPr lang="id-ID" dirty="0" smtClean="0">
                <a:sym typeface="Wingdings"/>
              </a:rPr>
              <a:t>Kesatuan arah</a:t>
            </a:r>
          </a:p>
          <a:p>
            <a:pPr marL="398463" indent="-398463" algn="just">
              <a:tabLst>
                <a:tab pos="398463" algn="l"/>
                <a:tab pos="855663" algn="l"/>
              </a:tabLst>
            </a:pPr>
            <a:r>
              <a:rPr lang="id-ID" dirty="0" smtClean="0">
                <a:sym typeface="Wingdings"/>
              </a:rPr>
              <a:t>Menomorduakan kepentingan pribadi di atas kepentingan umum</a:t>
            </a:r>
          </a:p>
          <a:p>
            <a:pPr marL="398463" indent="-398463" algn="just">
              <a:tabLst>
                <a:tab pos="398463" algn="l"/>
                <a:tab pos="855663" algn="l"/>
              </a:tabLst>
            </a:pPr>
            <a:r>
              <a:rPr lang="id-ID" dirty="0" smtClean="0">
                <a:sym typeface="Wingdings"/>
              </a:rPr>
              <a:t>Pemberian upah</a:t>
            </a:r>
          </a:p>
          <a:p>
            <a:pPr marL="398463" indent="-398463" algn="just">
              <a:tabLst>
                <a:tab pos="398463" algn="l"/>
                <a:tab pos="855663" algn="l"/>
              </a:tabLst>
            </a:pPr>
            <a:r>
              <a:rPr lang="id-ID" dirty="0" smtClean="0">
                <a:sym typeface="Wingdings"/>
              </a:rPr>
              <a:t>Sentralisasi</a:t>
            </a:r>
          </a:p>
          <a:p>
            <a:pPr marL="398463" indent="-398463" algn="just">
              <a:tabLst>
                <a:tab pos="398463" algn="l"/>
                <a:tab pos="855663" algn="l"/>
              </a:tabLst>
            </a:pPr>
            <a:r>
              <a:rPr lang="id-ID" dirty="0" smtClean="0">
                <a:sym typeface="Wingdings"/>
              </a:rPr>
              <a:t>Hierarki</a:t>
            </a:r>
          </a:p>
          <a:p>
            <a:pPr marL="398463" indent="-398463" algn="just">
              <a:tabLst>
                <a:tab pos="398463" algn="l"/>
                <a:tab pos="855663" algn="l"/>
              </a:tabLst>
            </a:pPr>
            <a:r>
              <a:rPr lang="id-ID" dirty="0" smtClean="0">
                <a:sym typeface="Wingdings"/>
              </a:rPr>
              <a:t>Tertib</a:t>
            </a:r>
          </a:p>
          <a:p>
            <a:pPr marL="398463" indent="-398463" algn="just">
              <a:tabLst>
                <a:tab pos="398463" algn="l"/>
                <a:tab pos="855663" algn="l"/>
              </a:tabLst>
            </a:pPr>
            <a:r>
              <a:rPr lang="id-ID" dirty="0" smtClean="0">
                <a:sym typeface="Wingdings"/>
              </a:rPr>
              <a:t>Keadilan</a:t>
            </a:r>
          </a:p>
          <a:p>
            <a:pPr marL="398463" indent="-398463" algn="just">
              <a:tabLst>
                <a:tab pos="398463" algn="l"/>
                <a:tab pos="855663" algn="l"/>
              </a:tabLst>
            </a:pPr>
            <a:r>
              <a:rPr lang="id-ID" dirty="0" smtClean="0">
                <a:sym typeface="Wingdings"/>
              </a:rPr>
              <a:t>Kestabilan staf</a:t>
            </a:r>
          </a:p>
          <a:p>
            <a:pPr marL="398463" indent="-398463" algn="just">
              <a:tabLst>
                <a:tab pos="398463" algn="l"/>
                <a:tab pos="855663" algn="l"/>
              </a:tabLst>
            </a:pPr>
            <a:r>
              <a:rPr lang="id-ID" dirty="0" smtClean="0">
                <a:sym typeface="Wingdings"/>
              </a:rPr>
              <a:t>Inisiatif</a:t>
            </a:r>
          </a:p>
          <a:p>
            <a:pPr marL="398463" indent="-398463" algn="just">
              <a:tabLst>
                <a:tab pos="398463" algn="l"/>
                <a:tab pos="855663" algn="l"/>
              </a:tabLst>
            </a:pPr>
            <a:r>
              <a:rPr lang="id-ID" dirty="0" smtClean="0">
                <a:sym typeface="Wingdings"/>
              </a:rPr>
              <a:t>Semangat korps</a:t>
            </a:r>
          </a:p>
          <a:p>
            <a:pPr marL="398463" indent="-398463" algn="just">
              <a:tabLst>
                <a:tab pos="398463" algn="l"/>
                <a:tab pos="855663" algn="l"/>
              </a:tabLst>
            </a:pPr>
            <a:endParaRPr lang="id-ID" dirty="0" smtClean="0">
              <a:sym typeface="Wingdings"/>
            </a:endParaRPr>
          </a:p>
          <a:p>
            <a:pPr marL="398463" indent="-398463" algn="just">
              <a:tabLst>
                <a:tab pos="398463" algn="l"/>
              </a:tabLst>
            </a:pPr>
            <a:endParaRPr lang="id-ID" dirty="0" smtClean="0">
              <a:sym typeface="Wingdings"/>
            </a:endParaRPr>
          </a:p>
          <a:p>
            <a:pPr marL="398463" indent="-398463" algn="just">
              <a:tabLst>
                <a:tab pos="398463" algn="l"/>
              </a:tabLst>
            </a:pPr>
            <a:endParaRPr lang="id-ID" dirty="0" smtClean="0">
              <a:sym typeface="Wingdings"/>
            </a:endParaRPr>
          </a:p>
          <a:p>
            <a:pPr marL="398463" indent="-398463" algn="just">
              <a:tabLst>
                <a:tab pos="398463" algn="l"/>
              </a:tabLst>
            </a:pPr>
            <a:endParaRPr lang="id-ID" dirty="0" smtClean="0">
              <a:sym typeface="Wingdings"/>
            </a:endParaRPr>
          </a:p>
          <a:p>
            <a:pPr marL="398463" indent="-398463" algn="just">
              <a:tabLst>
                <a:tab pos="398463" algn="l"/>
              </a:tabLst>
            </a:pPr>
            <a:endParaRPr lang="id-ID" dirty="0" smtClean="0">
              <a:sym typeface="Wingdings"/>
            </a:endParaRPr>
          </a:p>
          <a:p>
            <a:pPr marL="398463" indent="-398463" algn="just">
              <a:tabLst>
                <a:tab pos="398463" algn="l"/>
              </a:tabLst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698</Words>
  <Application>Microsoft Office PowerPoint</Application>
  <PresentationFormat>On-screen Show (4:3)</PresentationFormat>
  <Paragraphs>124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BAB II</vt:lpstr>
      <vt:lpstr>PowerPoint Presentation</vt:lpstr>
      <vt:lpstr>Mazhab Klasik Manajemen Ilmiah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Mazhab Perilaku</vt:lpstr>
      <vt:lpstr>PowerPoint Presentation</vt:lpstr>
      <vt:lpstr>Mazhab Ilmu Manajemen</vt:lpstr>
      <vt:lpstr>PowerPoint Presentation</vt:lpstr>
      <vt:lpstr>Usaha-Usaha Perpaduan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</dc:title>
  <dc:creator>user</dc:creator>
  <cp:lastModifiedBy>Windi SE MM</cp:lastModifiedBy>
  <cp:revision>17</cp:revision>
  <dcterms:created xsi:type="dcterms:W3CDTF">2010-02-22T14:55:34Z</dcterms:created>
  <dcterms:modified xsi:type="dcterms:W3CDTF">2019-04-01T08:46:50Z</dcterms:modified>
</cp:coreProperties>
</file>