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9" r:id="rId6"/>
    <p:sldId id="271" r:id="rId7"/>
    <p:sldId id="315" r:id="rId8"/>
    <p:sldId id="316" r:id="rId9"/>
    <p:sldId id="317" r:id="rId10"/>
    <p:sldId id="318" r:id="rId11"/>
    <p:sldId id="319" r:id="rId12"/>
    <p:sldId id="320" r:id="rId13"/>
    <p:sldId id="292" r:id="rId14"/>
    <p:sldId id="3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9"/>
            <p14:sldId id="271"/>
            <p14:sldId id="315"/>
            <p14:sldId id="316"/>
            <p14:sldId id="317"/>
            <p14:sldId id="318"/>
            <p14:sldId id="319"/>
            <p14:sldId id="320"/>
            <p14:sldId id="292"/>
            <p14:sldId id="32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Komputer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Aplikasi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Manajemen</a:t>
            </a:r>
            <a:r>
              <a:rPr lang="en-US" sz="4400" dirty="0" smtClean="0">
                <a:solidFill>
                  <a:schemeClr val="bg1"/>
                </a:solidFill>
              </a:rPr>
              <a:t> II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(Microsoft Access)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Program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Studi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Unikom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4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44738" y="5791021"/>
            <a:ext cx="4552815" cy="64008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Lanjut</a:t>
            </a:r>
            <a:r>
              <a:rPr lang="en-US" b="1" dirty="0" smtClean="0">
                <a:solidFill>
                  <a:schemeClr val="bg1"/>
                </a:solidFill>
              </a:rPr>
              <a:t> di </a:t>
            </a:r>
            <a:r>
              <a:rPr lang="en-US" b="1" dirty="0" err="1" smtClean="0">
                <a:solidFill>
                  <a:schemeClr val="bg1"/>
                </a:solidFill>
              </a:rPr>
              <a:t>materi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Pertemuan</a:t>
            </a:r>
            <a:r>
              <a:rPr lang="en-US" b="1" smtClean="0">
                <a:solidFill>
                  <a:schemeClr val="bg1"/>
                </a:solidFill>
              </a:rPr>
              <a:t> </a:t>
            </a:r>
            <a:r>
              <a:rPr lang="en-US" b="1" smtClean="0">
                <a:solidFill>
                  <a:schemeClr val="bg1"/>
                </a:solidFill>
              </a:rPr>
              <a:t>5…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66314" y="2922315"/>
            <a:ext cx="2204063" cy="64008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Terima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Kasih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Outline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Mengatur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Query 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Mengurutkan</a:t>
            </a:r>
            <a:r>
              <a:rPr lang="en-US" sz="1600" b="1" dirty="0" smtClean="0"/>
              <a:t> Data Query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63992" y="1790642"/>
            <a:ext cx="6834334" cy="8360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/>
              <a:t>Tampilan</a:t>
            </a:r>
            <a:r>
              <a:rPr lang="en-US" sz="1600" dirty="0"/>
              <a:t> </a:t>
            </a:r>
            <a:r>
              <a:rPr lang="en-US" sz="1600" dirty="0" err="1"/>
              <a:t>jendela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b="1" dirty="0"/>
              <a:t>Design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 smtClean="0"/>
              <a:t>Pada </a:t>
            </a:r>
            <a:r>
              <a:rPr lang="sv-SE" sz="1600" dirty="0"/>
              <a:t>baris </a:t>
            </a:r>
            <a:r>
              <a:rPr lang="sv-SE" sz="1600" b="1" dirty="0"/>
              <a:t>Sort</a:t>
            </a:r>
            <a:r>
              <a:rPr lang="sv-SE" sz="1600" dirty="0"/>
              <a:t>, pilih kolom field yang akan Anda urutkan, misalkan pada </a:t>
            </a:r>
            <a:r>
              <a:rPr lang="sv-SE" sz="1600" dirty="0" smtClean="0"/>
              <a:t>field </a:t>
            </a:r>
            <a:r>
              <a:rPr lang="sv-SE" sz="1600" b="1" dirty="0" smtClean="0"/>
              <a:t>Pembeli</a:t>
            </a:r>
            <a:r>
              <a:rPr lang="sv-SE" sz="1600" dirty="0"/>
              <a:t>, hingga muncul tampilan berikut :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667" t="62547" r="16869" b="21740"/>
          <a:stretch/>
        </p:blipFill>
        <p:spPr>
          <a:xfrm>
            <a:off x="563992" y="2766258"/>
            <a:ext cx="9187569" cy="1221751"/>
          </a:xfrm>
          <a:prstGeom prst="rect">
            <a:avLst/>
          </a:prstGeom>
        </p:spPr>
      </p:pic>
      <p:sp>
        <p:nvSpPr>
          <p:cNvPr id="7" name="Content Placeholder 17"/>
          <p:cNvSpPr txBox="1">
            <a:spLocks/>
          </p:cNvSpPr>
          <p:nvPr/>
        </p:nvSpPr>
        <p:spPr>
          <a:xfrm>
            <a:off x="563992" y="4132226"/>
            <a:ext cx="3745993" cy="10624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misal</a:t>
            </a:r>
            <a:r>
              <a:rPr lang="en-US" sz="1600" dirty="0"/>
              <a:t> </a:t>
            </a:r>
            <a:r>
              <a:rPr lang="en-US" sz="1600" b="1" dirty="0"/>
              <a:t>Ascending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begitu</a:t>
            </a:r>
            <a:r>
              <a:rPr lang="en-US" sz="1600" dirty="0"/>
              <a:t> </a:t>
            </a:r>
            <a:r>
              <a:rPr lang="en-US" sz="1600" dirty="0" err="1"/>
              <a:t>ditampilkan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kolom</a:t>
            </a:r>
            <a:r>
              <a:rPr lang="en-US" sz="1600" dirty="0"/>
              <a:t> </a:t>
            </a:r>
            <a:r>
              <a:rPr lang="en-US" sz="1600" dirty="0" err="1"/>
              <a:t>Pembeli</a:t>
            </a:r>
            <a:r>
              <a:rPr lang="en-US" sz="1600" dirty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diurutkan</a:t>
            </a:r>
            <a:r>
              <a:rPr lang="en-US" sz="1600" dirty="0" smtClean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ascending</a:t>
            </a:r>
            <a:r>
              <a:rPr lang="en-US" sz="16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253" t="23573" r="31212" b="33682"/>
          <a:stretch/>
        </p:blipFill>
        <p:spPr>
          <a:xfrm>
            <a:off x="4536140" y="4127608"/>
            <a:ext cx="6069107" cy="254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Kriteria</a:t>
            </a:r>
            <a:r>
              <a:rPr lang="en-US" sz="1600" b="1" dirty="0" smtClean="0"/>
              <a:t> Field Query (Filter)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63992" y="2608249"/>
            <a:ext cx="10068149" cy="767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/>
              <a:t>Kasus-1</a:t>
            </a:r>
            <a:r>
              <a:rPr lang="en-US" sz="1600" dirty="0"/>
              <a:t> : </a:t>
            </a:r>
            <a:r>
              <a:rPr lang="en-US" sz="1600" dirty="0" err="1"/>
              <a:t>Misalkan</a:t>
            </a:r>
            <a:r>
              <a:rPr lang="en-US" sz="1600" dirty="0"/>
              <a:t> </a:t>
            </a:r>
            <a:r>
              <a:rPr lang="en-US" sz="1600" dirty="0" err="1"/>
              <a:t>tampilkan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data </a:t>
            </a:r>
            <a:r>
              <a:rPr lang="en-US" sz="1600" dirty="0" err="1"/>
              <a:t>untuk</a:t>
            </a:r>
            <a:r>
              <a:rPr lang="en-US" sz="1600" dirty="0"/>
              <a:t> field </a:t>
            </a:r>
            <a:r>
              <a:rPr lang="en-US" sz="1600" b="1" dirty="0"/>
              <a:t>NAMA MOBIL</a:t>
            </a:r>
            <a:r>
              <a:rPr lang="en-US" sz="1600" dirty="0"/>
              <a:t> yang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mobilnya</a:t>
            </a:r>
            <a:r>
              <a:rPr lang="en-US" sz="1600" dirty="0" smtClean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b="1" dirty="0"/>
              <a:t>AVANZA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Tampilan</a:t>
            </a:r>
            <a:r>
              <a:rPr lang="en-US" sz="1600" dirty="0" smtClean="0"/>
              <a:t> </a:t>
            </a:r>
            <a:r>
              <a:rPr lang="en-US" sz="1600" dirty="0" err="1"/>
              <a:t>jendela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b="1" dirty="0"/>
              <a:t>Design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 smtClean="0"/>
              <a:t>Pada </a:t>
            </a:r>
            <a:r>
              <a:rPr lang="sv-SE" sz="1600" dirty="0"/>
              <a:t>baris </a:t>
            </a:r>
            <a:r>
              <a:rPr lang="sv-SE" sz="1600" b="1" dirty="0" smtClean="0"/>
              <a:t>Critertia</a:t>
            </a:r>
            <a:r>
              <a:rPr lang="sv-SE" sz="1600" dirty="0" smtClean="0"/>
              <a:t>, </a:t>
            </a:r>
            <a:r>
              <a:rPr lang="sv-SE" sz="1600" dirty="0"/>
              <a:t>pilih kolom field </a:t>
            </a:r>
            <a:r>
              <a:rPr lang="sv-SE" sz="1600" b="1" dirty="0" smtClean="0"/>
              <a:t>Nama</a:t>
            </a:r>
            <a:r>
              <a:rPr lang="sv-SE" sz="1600" dirty="0" smtClean="0"/>
              <a:t> </a:t>
            </a:r>
            <a:r>
              <a:rPr lang="sv-SE" sz="1600" b="1" dirty="0" smtClean="0"/>
              <a:t>Mobil</a:t>
            </a:r>
            <a:r>
              <a:rPr lang="sv-SE" sz="1600" dirty="0" smtClean="0"/>
              <a:t>, ketikan seperti </a:t>
            </a:r>
            <a:r>
              <a:rPr lang="sv-SE" sz="1600" dirty="0"/>
              <a:t>berikut :</a:t>
            </a:r>
            <a:endParaRPr lang="en-US" sz="1600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563992" y="4803060"/>
            <a:ext cx="4034902" cy="8570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b="1" dirty="0"/>
              <a:t>View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/>
              <a:t>Run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tampak</a:t>
            </a:r>
            <a:r>
              <a:rPr lang="en-US" sz="1600" dirty="0" smtClean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 :</a:t>
            </a:r>
            <a:endParaRPr lang="en-US" sz="1600" dirty="0" smtClean="0"/>
          </a:p>
        </p:txBody>
      </p:sp>
      <p:sp>
        <p:nvSpPr>
          <p:cNvPr id="9" name="Content Placeholder 17"/>
          <p:cNvSpPr txBox="1">
            <a:spLocks/>
          </p:cNvSpPr>
          <p:nvPr/>
        </p:nvSpPr>
        <p:spPr>
          <a:xfrm>
            <a:off x="563992" y="1741551"/>
            <a:ext cx="10915285" cy="777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dirty="0" err="1"/>
              <a:t>Kriteria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pernyataan</a:t>
            </a:r>
            <a:r>
              <a:rPr lang="en-US" sz="1600" dirty="0"/>
              <a:t>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memberitahukan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smtClean="0"/>
              <a:t>Microsoft </a:t>
            </a:r>
            <a:r>
              <a:rPr lang="en-US" sz="1600" dirty="0"/>
              <a:t>Access data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ditampilkan</a:t>
            </a:r>
            <a:r>
              <a:rPr lang="en-US" sz="1600" dirty="0" smtClean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yang </a:t>
            </a:r>
            <a:r>
              <a:rPr lang="en-US" sz="1600" dirty="0" err="1"/>
              <a:t>diinginkan</a:t>
            </a:r>
            <a:r>
              <a:rPr lang="en-US" sz="1600" dirty="0"/>
              <a:t>. </a:t>
            </a:r>
            <a:r>
              <a:rPr lang="en-US" sz="1600" dirty="0" err="1"/>
              <a:t>Anda</a:t>
            </a:r>
            <a:r>
              <a:rPr lang="en-US" sz="1600" dirty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memasukkan</a:t>
            </a:r>
            <a:r>
              <a:rPr lang="en-US" sz="1600" dirty="0" smtClean="0"/>
              <a:t> </a:t>
            </a:r>
            <a:r>
              <a:rPr lang="en-US" sz="1600" dirty="0" err="1"/>
              <a:t>kriteria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field </a:t>
            </a:r>
            <a:r>
              <a:rPr lang="en-US" sz="1600" dirty="0" err="1"/>
              <a:t>dalam</a:t>
            </a:r>
            <a:r>
              <a:rPr lang="en-US" sz="1600" dirty="0"/>
              <a:t> query </a:t>
            </a:r>
            <a:r>
              <a:rPr lang="en-US" sz="1600" dirty="0" err="1"/>
              <a:t>atau</a:t>
            </a:r>
            <a:r>
              <a:rPr lang="en-US" sz="1600" dirty="0"/>
              <a:t> filter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baris</a:t>
            </a:r>
            <a:r>
              <a:rPr lang="en-US" sz="1600" dirty="0" smtClean="0"/>
              <a:t> </a:t>
            </a:r>
            <a:r>
              <a:rPr lang="en-US" sz="1600" dirty="0"/>
              <a:t>Criteria (</a:t>
            </a:r>
            <a:r>
              <a:rPr lang="en-US" sz="1600" dirty="0" err="1"/>
              <a:t>kriteria</a:t>
            </a:r>
            <a:r>
              <a:rPr lang="en-US" sz="1600" dirty="0"/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437" y="3466816"/>
            <a:ext cx="9251455" cy="1123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4505"/>
          <a:stretch/>
        </p:blipFill>
        <p:spPr>
          <a:xfrm>
            <a:off x="4745943" y="4803060"/>
            <a:ext cx="6912430" cy="1470212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4150659" y="4028624"/>
            <a:ext cx="860612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2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Kriteria</a:t>
            </a:r>
            <a:r>
              <a:rPr lang="en-US" sz="1600" b="1" dirty="0" smtClean="0"/>
              <a:t> Field Query (Filter)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909002"/>
            <a:ext cx="11094381" cy="767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600" b="1" dirty="0"/>
              <a:t>Kasus-2</a:t>
            </a:r>
            <a:r>
              <a:rPr lang="en-US" sz="1600" dirty="0"/>
              <a:t> : </a:t>
            </a:r>
            <a:r>
              <a:rPr lang="en-US" sz="1600" dirty="0" err="1"/>
              <a:t>Misalkan</a:t>
            </a:r>
            <a:r>
              <a:rPr lang="en-US" sz="1600" dirty="0"/>
              <a:t> </a:t>
            </a:r>
            <a:r>
              <a:rPr lang="en-US" sz="1600" dirty="0" err="1"/>
              <a:t>tampilkan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data </a:t>
            </a:r>
            <a:r>
              <a:rPr lang="en-US" sz="1600" dirty="0" err="1"/>
              <a:t>untuk</a:t>
            </a:r>
            <a:r>
              <a:rPr lang="en-US" sz="1600" dirty="0"/>
              <a:t> field </a:t>
            </a:r>
            <a:r>
              <a:rPr lang="en-US" sz="1600" b="1" dirty="0"/>
              <a:t>HARGA</a:t>
            </a:r>
            <a:r>
              <a:rPr lang="en-US" sz="1600" dirty="0"/>
              <a:t> yang </a:t>
            </a:r>
            <a:r>
              <a:rPr lang="en-US" sz="1600" dirty="0" err="1"/>
              <a:t>harga</a:t>
            </a:r>
            <a:r>
              <a:rPr lang="en-US" sz="1600" dirty="0"/>
              <a:t> </a:t>
            </a:r>
            <a:r>
              <a:rPr lang="en-US" sz="1600" dirty="0" err="1"/>
              <a:t>mobilnya</a:t>
            </a:r>
            <a:r>
              <a:rPr lang="en-US" sz="1600" dirty="0"/>
              <a:t> </a:t>
            </a:r>
            <a:r>
              <a:rPr lang="en-US" sz="1600" dirty="0" smtClean="0"/>
              <a:t>di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 </a:t>
            </a:r>
            <a:r>
              <a:rPr lang="en-US" sz="1600" dirty="0" err="1"/>
              <a:t>Rp</a:t>
            </a:r>
            <a:r>
              <a:rPr lang="en-US" sz="1600" dirty="0"/>
              <a:t>. 170,000,000  </a:t>
            </a:r>
            <a:endParaRPr lang="en-US" sz="1600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b="1" dirty="0" smtClean="0"/>
              <a:t>Design</a:t>
            </a:r>
            <a:r>
              <a:rPr lang="en-US" sz="1600" dirty="0" smtClean="0"/>
              <a:t>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/>
              <a:t>Pada baris </a:t>
            </a:r>
            <a:r>
              <a:rPr lang="sv-SE" sz="1600" b="1" dirty="0"/>
              <a:t>Criteria</a:t>
            </a:r>
            <a:r>
              <a:rPr lang="sv-SE" sz="1600" dirty="0"/>
              <a:t> dan pada kolom field </a:t>
            </a:r>
            <a:r>
              <a:rPr lang="sv-SE" sz="1600" b="1" dirty="0"/>
              <a:t>HARGA</a:t>
            </a:r>
            <a:r>
              <a:rPr lang="sv-SE" sz="1600" dirty="0"/>
              <a:t>, ketikkan seperti berikut :</a:t>
            </a:r>
            <a:endParaRPr lang="en-US" sz="1600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521207" y="4524512"/>
            <a:ext cx="4034902" cy="8570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b="1" dirty="0"/>
              <a:t>View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/>
              <a:t>Run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tampak</a:t>
            </a:r>
            <a:r>
              <a:rPr lang="en-US" sz="1600" dirty="0" smtClean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 :</a:t>
            </a:r>
            <a:endParaRPr lang="en-US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493" y="2914022"/>
            <a:ext cx="8790866" cy="116745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833549" y="3497751"/>
            <a:ext cx="860612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102" t="23401" r="31312" b="54870"/>
          <a:stretch/>
        </p:blipFill>
        <p:spPr>
          <a:xfrm>
            <a:off x="4625788" y="4524512"/>
            <a:ext cx="7242123" cy="165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8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844" y="3030144"/>
            <a:ext cx="9594521" cy="117193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Kriteria</a:t>
            </a:r>
            <a:r>
              <a:rPr lang="en-US" sz="1600" b="1" dirty="0" smtClean="0"/>
              <a:t> Field Query (Filter)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909002"/>
            <a:ext cx="11094381" cy="10027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v-SE" sz="1600" b="1" dirty="0"/>
              <a:t>Kasus-3 </a:t>
            </a:r>
            <a:r>
              <a:rPr lang="sv-SE" sz="1600" dirty="0"/>
              <a:t>: Misalkan tampilkan semua data untuk field </a:t>
            </a:r>
            <a:r>
              <a:rPr lang="sv-SE" sz="1600" b="1" dirty="0"/>
              <a:t>UNIT</a:t>
            </a:r>
            <a:r>
              <a:rPr lang="sv-SE" sz="1600" dirty="0"/>
              <a:t> yang unit mobilnya </a:t>
            </a:r>
            <a:r>
              <a:rPr lang="sv-SE" sz="1600" dirty="0" smtClean="0"/>
              <a:t>antara </a:t>
            </a:r>
            <a:r>
              <a:rPr lang="sv-SE" sz="1600" b="1" dirty="0" smtClean="0"/>
              <a:t>5 sampai dengan 10</a:t>
            </a:r>
            <a:r>
              <a:rPr lang="sv-SE" sz="1600" dirty="0" smtClean="0"/>
              <a:t>.</a:t>
            </a:r>
            <a:r>
              <a:rPr lang="en-US" sz="1600" dirty="0" smtClean="0"/>
              <a:t>  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b="1" dirty="0" smtClean="0"/>
              <a:t>Design</a:t>
            </a:r>
            <a:r>
              <a:rPr lang="en-US" sz="1600" dirty="0" smtClean="0"/>
              <a:t>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/>
              <a:t>Pada baris </a:t>
            </a:r>
            <a:r>
              <a:rPr lang="sv-SE" sz="1600" b="1" dirty="0"/>
              <a:t>Criteria</a:t>
            </a:r>
            <a:r>
              <a:rPr lang="sv-SE" sz="1600" dirty="0"/>
              <a:t> dan pada kolom field </a:t>
            </a:r>
            <a:r>
              <a:rPr lang="sv-SE" sz="1600" b="1" dirty="0" smtClean="0"/>
              <a:t>UNIT</a:t>
            </a:r>
            <a:r>
              <a:rPr lang="sv-SE" sz="1600" dirty="0" smtClean="0"/>
              <a:t>, </a:t>
            </a:r>
            <a:r>
              <a:rPr lang="sv-SE" sz="1600" dirty="0"/>
              <a:t>ketikkan seperti </a:t>
            </a:r>
            <a:r>
              <a:rPr lang="sv-SE" sz="1600" dirty="0" smtClean="0"/>
              <a:t>berikut, atau dengan menggunakan perintah </a:t>
            </a:r>
            <a:r>
              <a:rPr lang="sv-SE" sz="1600" b="1" dirty="0" smtClean="0"/>
              <a:t>Between</a:t>
            </a:r>
            <a:r>
              <a:rPr lang="sv-SE" sz="1600" dirty="0" smtClean="0"/>
              <a:t> berikut </a:t>
            </a:r>
            <a:r>
              <a:rPr lang="sv-SE" sz="1600" dirty="0"/>
              <a:t>:</a:t>
            </a:r>
            <a:endParaRPr lang="en-US" sz="1600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521207" y="5626337"/>
            <a:ext cx="5709264" cy="5611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b="1" dirty="0"/>
              <a:t>View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 smtClean="0"/>
              <a:t>Run</a:t>
            </a:r>
          </a:p>
        </p:txBody>
      </p:sp>
      <p:sp>
        <p:nvSpPr>
          <p:cNvPr id="10" name="Oval 9"/>
          <p:cNvSpPr/>
          <p:nvPr/>
        </p:nvSpPr>
        <p:spPr>
          <a:xfrm>
            <a:off x="8228238" y="3616111"/>
            <a:ext cx="1175737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843" y="4322266"/>
            <a:ext cx="9624529" cy="118388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228238" y="4889763"/>
            <a:ext cx="1363997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4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843" y="4282848"/>
            <a:ext cx="9575319" cy="11823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843" y="2821038"/>
            <a:ext cx="9333243" cy="120908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Kriteria</a:t>
            </a:r>
            <a:r>
              <a:rPr lang="en-US" sz="1600" b="1" dirty="0" smtClean="0"/>
              <a:t> Field Query (Filter)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909002"/>
            <a:ext cx="11094381" cy="807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v-SE" sz="1600" b="1" dirty="0" smtClean="0"/>
              <a:t>Kasus-4 </a:t>
            </a:r>
            <a:r>
              <a:rPr lang="sv-SE" sz="1600" dirty="0"/>
              <a:t>: Misalkan tampilkan semua data untuk field </a:t>
            </a:r>
            <a:r>
              <a:rPr lang="sv-SE" sz="1600" b="1" dirty="0"/>
              <a:t>KODE</a:t>
            </a:r>
            <a:r>
              <a:rPr lang="sv-SE" sz="1600" dirty="0"/>
              <a:t>  yang kode mobilnya </a:t>
            </a:r>
            <a:r>
              <a:rPr lang="sv-SE" sz="1600" b="1" dirty="0" smtClean="0"/>
              <a:t>A-001TY</a:t>
            </a:r>
            <a:r>
              <a:rPr lang="sv-SE" sz="1600" dirty="0" smtClean="0"/>
              <a:t> atau </a:t>
            </a:r>
            <a:r>
              <a:rPr lang="sv-SE" sz="1600" b="1" dirty="0" smtClean="0"/>
              <a:t>X-004-DH</a:t>
            </a:r>
            <a:r>
              <a:rPr lang="en-US" sz="1600" dirty="0" smtClean="0"/>
              <a:t>  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b="1" dirty="0" smtClean="0"/>
              <a:t>Design</a:t>
            </a:r>
            <a:r>
              <a:rPr lang="en-US" sz="1600" dirty="0" smtClean="0"/>
              <a:t>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/>
              <a:t>Pada baris </a:t>
            </a:r>
            <a:r>
              <a:rPr lang="sv-SE" sz="1600" b="1" dirty="0"/>
              <a:t>Criteria</a:t>
            </a:r>
            <a:r>
              <a:rPr lang="sv-SE" sz="1600" dirty="0"/>
              <a:t> dan pada kolom field </a:t>
            </a:r>
            <a:r>
              <a:rPr lang="sv-SE" sz="1600" b="1" dirty="0" smtClean="0"/>
              <a:t>KODE</a:t>
            </a:r>
            <a:r>
              <a:rPr lang="sv-SE" sz="1600" dirty="0" smtClean="0"/>
              <a:t>, </a:t>
            </a:r>
            <a:r>
              <a:rPr lang="sv-SE" sz="1600" dirty="0"/>
              <a:t>ketikkan seperti </a:t>
            </a:r>
            <a:r>
              <a:rPr lang="sv-SE" sz="1600" dirty="0" smtClean="0"/>
              <a:t>berikut, atau dengan perintah </a:t>
            </a:r>
            <a:r>
              <a:rPr lang="sv-SE" sz="1600" b="1" dirty="0" smtClean="0"/>
              <a:t>Or</a:t>
            </a:r>
            <a:r>
              <a:rPr lang="sv-SE" sz="1600" dirty="0" smtClean="0"/>
              <a:t> berikut :</a:t>
            </a:r>
            <a:endParaRPr lang="en-US" sz="1600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521206" y="5568260"/>
            <a:ext cx="5772017" cy="406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b="1" dirty="0"/>
              <a:t>View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 smtClean="0"/>
              <a:t>Run</a:t>
            </a:r>
          </a:p>
        </p:txBody>
      </p:sp>
      <p:sp>
        <p:nvSpPr>
          <p:cNvPr id="10" name="Oval 9"/>
          <p:cNvSpPr/>
          <p:nvPr/>
        </p:nvSpPr>
        <p:spPr>
          <a:xfrm>
            <a:off x="3028708" y="3425578"/>
            <a:ext cx="1175737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60686" y="4792312"/>
            <a:ext cx="1590608" cy="5685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843" y="2886398"/>
            <a:ext cx="9258722" cy="1168875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Kriteria</a:t>
            </a:r>
            <a:r>
              <a:rPr lang="en-US" sz="1600" b="1" dirty="0" smtClean="0"/>
              <a:t> Field Query (Filter)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909002"/>
            <a:ext cx="11094381" cy="807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v-SE" sz="1600" b="1" dirty="0" smtClean="0"/>
              <a:t>Kasus-5 </a:t>
            </a:r>
            <a:r>
              <a:rPr lang="sv-SE" sz="1600" dirty="0"/>
              <a:t>: Misalkan tampilkan semua data untuk field </a:t>
            </a:r>
            <a:r>
              <a:rPr lang="sv-SE" sz="1600" b="1" dirty="0"/>
              <a:t>NAMA</a:t>
            </a:r>
            <a:r>
              <a:rPr lang="sv-SE" sz="1600" dirty="0"/>
              <a:t> </a:t>
            </a:r>
            <a:r>
              <a:rPr lang="sv-SE" sz="1600" b="1" dirty="0"/>
              <a:t>MOBIL</a:t>
            </a:r>
            <a:r>
              <a:rPr lang="sv-SE" sz="1600" dirty="0"/>
              <a:t> </a:t>
            </a:r>
            <a:r>
              <a:rPr lang="sv-SE" sz="1600" b="1" dirty="0"/>
              <a:t>=</a:t>
            </a:r>
            <a:r>
              <a:rPr lang="sv-SE" sz="1600" dirty="0"/>
              <a:t> </a:t>
            </a:r>
            <a:r>
              <a:rPr lang="sv-SE" sz="1600" b="1" dirty="0"/>
              <a:t>JAZZ</a:t>
            </a:r>
            <a:r>
              <a:rPr lang="sv-SE" sz="1600" dirty="0"/>
              <a:t> atau </a:t>
            </a:r>
            <a:r>
              <a:rPr lang="sv-SE" sz="1600" b="1" dirty="0" smtClean="0"/>
              <a:t>HARGA</a:t>
            </a:r>
            <a:r>
              <a:rPr lang="sv-SE" sz="1600" dirty="0" smtClean="0"/>
              <a:t> di </a:t>
            </a:r>
            <a:r>
              <a:rPr lang="sv-SE" sz="1600" dirty="0"/>
              <a:t>bawah </a:t>
            </a:r>
            <a:r>
              <a:rPr lang="sv-SE" sz="1600" b="1" dirty="0"/>
              <a:t>Rp. </a:t>
            </a:r>
            <a:r>
              <a:rPr lang="sv-SE" sz="1600" b="1" dirty="0" smtClean="0"/>
              <a:t>150,000,000</a:t>
            </a:r>
            <a:endParaRPr lang="en-US" sz="1600" b="1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b="1" dirty="0" smtClean="0"/>
              <a:t>Design</a:t>
            </a:r>
            <a:r>
              <a:rPr lang="en-US" sz="1600" dirty="0" smtClean="0"/>
              <a:t>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/>
              <a:t>Pada baris </a:t>
            </a:r>
            <a:r>
              <a:rPr lang="sv-SE" sz="1600" b="1" dirty="0"/>
              <a:t>Criteria</a:t>
            </a:r>
            <a:r>
              <a:rPr lang="sv-SE" sz="1600" dirty="0"/>
              <a:t> dan pada kolom field </a:t>
            </a:r>
            <a:r>
              <a:rPr lang="sv-SE" sz="1600" b="1" dirty="0" smtClean="0"/>
              <a:t>NAMA</a:t>
            </a:r>
            <a:r>
              <a:rPr lang="sv-SE" sz="1600" dirty="0" smtClean="0"/>
              <a:t> </a:t>
            </a:r>
            <a:r>
              <a:rPr lang="sv-SE" sz="1600" b="1" dirty="0" smtClean="0"/>
              <a:t>MOBIL</a:t>
            </a:r>
            <a:r>
              <a:rPr lang="sv-SE" sz="1600" dirty="0"/>
              <a:t>, dan baris </a:t>
            </a:r>
            <a:r>
              <a:rPr lang="sv-SE" sz="1600" b="1" dirty="0"/>
              <a:t>Or</a:t>
            </a:r>
            <a:r>
              <a:rPr lang="sv-SE" sz="1600" dirty="0"/>
              <a:t> kolom field </a:t>
            </a:r>
            <a:r>
              <a:rPr lang="sv-SE" sz="1600" b="1" dirty="0" smtClean="0"/>
              <a:t>HARGA</a:t>
            </a:r>
            <a:r>
              <a:rPr lang="sv-SE" sz="1600" dirty="0" smtClean="0"/>
              <a:t>, ketikkan </a:t>
            </a:r>
            <a:r>
              <a:rPr lang="sv-SE" sz="1600" dirty="0"/>
              <a:t>seperti berikut :</a:t>
            </a:r>
            <a:endParaRPr lang="en-US" sz="1600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521207" y="4364197"/>
            <a:ext cx="5772017" cy="406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b="1" dirty="0"/>
              <a:t>View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 smtClean="0"/>
              <a:t>Run</a:t>
            </a:r>
          </a:p>
        </p:txBody>
      </p:sp>
      <p:sp>
        <p:nvSpPr>
          <p:cNvPr id="10" name="Oval 9"/>
          <p:cNvSpPr/>
          <p:nvPr/>
        </p:nvSpPr>
        <p:spPr>
          <a:xfrm>
            <a:off x="4382378" y="3398547"/>
            <a:ext cx="1175737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03022" y="3470835"/>
            <a:ext cx="1590608" cy="5685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445" y="2855506"/>
            <a:ext cx="9879903" cy="13694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Mengatur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Query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18064"/>
            <a:ext cx="5278958" cy="372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/>
              <a:t>Menentukan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Kriteria</a:t>
            </a:r>
            <a:r>
              <a:rPr lang="en-US" sz="1600" b="1" dirty="0" smtClean="0"/>
              <a:t> Field Query (Filter)</a:t>
            </a:r>
            <a:endParaRPr lang="en-US" sz="1600" b="1" dirty="0"/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909002"/>
            <a:ext cx="11094381" cy="8073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v-SE" sz="1600" b="1" dirty="0" smtClean="0"/>
              <a:t>Kasus-6 </a:t>
            </a:r>
            <a:r>
              <a:rPr lang="sv-SE" sz="1600" dirty="0"/>
              <a:t>: Misalkan tampilkan semua data untuk field </a:t>
            </a:r>
            <a:r>
              <a:rPr lang="sv-SE" sz="1600" b="1" dirty="0"/>
              <a:t>NAMA</a:t>
            </a:r>
            <a:r>
              <a:rPr lang="sv-SE" sz="1600" dirty="0"/>
              <a:t> </a:t>
            </a:r>
            <a:r>
              <a:rPr lang="sv-SE" sz="1600" b="1" dirty="0"/>
              <a:t>MOBIL</a:t>
            </a:r>
            <a:r>
              <a:rPr lang="sv-SE" sz="1600" dirty="0"/>
              <a:t> </a:t>
            </a:r>
            <a:r>
              <a:rPr lang="sv-SE" sz="1600" b="1" dirty="0"/>
              <a:t>=</a:t>
            </a:r>
            <a:r>
              <a:rPr lang="sv-SE" sz="1600" dirty="0"/>
              <a:t> </a:t>
            </a:r>
            <a:r>
              <a:rPr lang="sv-SE" sz="1600" b="1" dirty="0"/>
              <a:t>JAZZ</a:t>
            </a:r>
            <a:r>
              <a:rPr lang="sv-SE" sz="1600" dirty="0"/>
              <a:t> dan </a:t>
            </a:r>
            <a:r>
              <a:rPr lang="sv-SE" sz="1600" b="1" dirty="0" smtClean="0"/>
              <a:t>HARGA</a:t>
            </a:r>
            <a:r>
              <a:rPr lang="sv-SE" sz="1600" dirty="0" smtClean="0"/>
              <a:t> di </a:t>
            </a:r>
            <a:r>
              <a:rPr lang="sv-SE" sz="1600" dirty="0"/>
              <a:t>bawah </a:t>
            </a:r>
            <a:r>
              <a:rPr lang="sv-SE" sz="1600" b="1" dirty="0"/>
              <a:t>Rp. </a:t>
            </a:r>
            <a:r>
              <a:rPr lang="sv-SE" sz="1600" b="1" dirty="0" smtClean="0"/>
              <a:t>150,000,000</a:t>
            </a:r>
            <a:endParaRPr lang="en-US" sz="1600" b="1" dirty="0" smtClean="0"/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err="1" smtClean="0"/>
              <a:t>Tampilan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jendela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b="1" dirty="0" smtClean="0"/>
              <a:t>Design</a:t>
            </a:r>
            <a:r>
              <a:rPr lang="en-US" sz="1600" dirty="0" smtClean="0"/>
              <a:t> </a:t>
            </a:r>
            <a:r>
              <a:rPr lang="en-US" sz="1600" b="1" dirty="0" smtClean="0"/>
              <a:t>View</a:t>
            </a: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1600" dirty="0"/>
              <a:t>Pada baris </a:t>
            </a:r>
            <a:r>
              <a:rPr lang="sv-SE" sz="1600" b="1" dirty="0"/>
              <a:t>Criteria</a:t>
            </a:r>
            <a:r>
              <a:rPr lang="sv-SE" sz="1600" dirty="0"/>
              <a:t> dan pada kolom field </a:t>
            </a:r>
            <a:r>
              <a:rPr lang="sv-SE" sz="1600" b="1" dirty="0" smtClean="0"/>
              <a:t>NAMA</a:t>
            </a:r>
            <a:r>
              <a:rPr lang="sv-SE" sz="1600" dirty="0" smtClean="0"/>
              <a:t> </a:t>
            </a:r>
            <a:r>
              <a:rPr lang="sv-SE" sz="1600" b="1" dirty="0" smtClean="0"/>
              <a:t>MOBIL</a:t>
            </a:r>
            <a:r>
              <a:rPr lang="sv-SE" sz="1600" dirty="0" smtClean="0"/>
              <a:t> </a:t>
            </a:r>
            <a:r>
              <a:rPr lang="fi-FI" sz="1600" dirty="0" smtClean="0"/>
              <a:t>dan </a:t>
            </a:r>
            <a:r>
              <a:rPr lang="fi-FI" sz="1600" b="1" dirty="0"/>
              <a:t>HARGA</a:t>
            </a:r>
            <a:r>
              <a:rPr lang="fi-FI" sz="1600" dirty="0"/>
              <a:t>, ketikkan seperti berikut :</a:t>
            </a:r>
            <a:endParaRPr lang="en-US" sz="1600" dirty="0"/>
          </a:p>
        </p:txBody>
      </p:sp>
      <p:sp>
        <p:nvSpPr>
          <p:cNvPr id="7" name="Content Placeholder 17"/>
          <p:cNvSpPr txBox="1">
            <a:spLocks/>
          </p:cNvSpPr>
          <p:nvPr/>
        </p:nvSpPr>
        <p:spPr>
          <a:xfrm>
            <a:off x="521207" y="4500213"/>
            <a:ext cx="5772017" cy="406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/>
              <a:t>menampilkan</a:t>
            </a:r>
            <a:r>
              <a:rPr lang="en-US" sz="1600" dirty="0"/>
              <a:t> </a:t>
            </a:r>
            <a:r>
              <a:rPr lang="en-US" sz="1600" dirty="0" err="1"/>
              <a:t>hasilnya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 </a:t>
            </a:r>
            <a:r>
              <a:rPr lang="en-US" sz="1600" dirty="0" err="1"/>
              <a:t>tombol</a:t>
            </a:r>
            <a:r>
              <a:rPr lang="en-US" sz="1600" dirty="0"/>
              <a:t> </a:t>
            </a:r>
            <a:r>
              <a:rPr lang="en-US" sz="1600" b="1" dirty="0"/>
              <a:t>View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b="1" dirty="0" smtClean="0"/>
              <a:t>Run</a:t>
            </a:r>
          </a:p>
        </p:txBody>
      </p:sp>
      <p:sp>
        <p:nvSpPr>
          <p:cNvPr id="10" name="Oval 9"/>
          <p:cNvSpPr/>
          <p:nvPr/>
        </p:nvSpPr>
        <p:spPr>
          <a:xfrm>
            <a:off x="4956119" y="3537172"/>
            <a:ext cx="1175737" cy="56180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74798" y="3553406"/>
            <a:ext cx="1590608" cy="56858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486</Words>
  <Application>Microsoft Office PowerPoint</Application>
  <PresentationFormat>Widescreen</PresentationFormat>
  <Paragraphs>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Segoe UI Semibold</vt:lpstr>
      <vt:lpstr>WelcomeDoc</vt:lpstr>
      <vt:lpstr>Komputer Aplikasi Manajemen II (Microsoft Access)</vt:lpstr>
      <vt:lpstr>Outline</vt:lpstr>
      <vt:lpstr>Mengatur Query</vt:lpstr>
      <vt:lpstr>Mengatur Query</vt:lpstr>
      <vt:lpstr>Mengatur Query</vt:lpstr>
      <vt:lpstr>Mengatur Query</vt:lpstr>
      <vt:lpstr>Mengatur Query</vt:lpstr>
      <vt:lpstr>Mengatur Query</vt:lpstr>
      <vt:lpstr>Mengatur Query</vt:lpstr>
      <vt:lpstr>Lanjut di materi Pertemuan 5…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2020-03-15T14:42:02Z</dcterms:created>
  <dcterms:modified xsi:type="dcterms:W3CDTF">2020-03-31T03:56:09Z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