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9" r:id="rId4"/>
    <p:sldId id="270" r:id="rId5"/>
    <p:sldId id="271" r:id="rId6"/>
    <p:sldId id="272" r:id="rId7"/>
    <p:sldId id="273" r:id="rId8"/>
    <p:sldId id="274" r:id="rId9"/>
    <p:sldId id="276" r:id="rId10"/>
    <p:sldId id="277" r:id="rId11"/>
    <p:sldId id="278" r:id="rId12"/>
    <p:sldId id="279" r:id="rId13"/>
    <p:sldId id="280" r:id="rId14"/>
    <p:sldId id="281" r:id="rId15"/>
    <p:sldId id="265" r:id="rId16"/>
  </p:sldIdLst>
  <p:sldSz cx="9144000" cy="6858000" type="screen4x3"/>
  <p:notesSz cx="9283700" cy="69469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CC9900"/>
    <a:srgbClr val="33A657"/>
    <a:srgbClr val="ED3BC7"/>
    <a:srgbClr val="EB973C"/>
    <a:srgbClr val="FF0066"/>
    <a:srgbClr val="79689E"/>
    <a:srgbClr val="60C3E5"/>
    <a:srgbClr val="F9D729"/>
    <a:srgbClr val="B7273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809" autoAdjust="0"/>
    <p:restoredTop sz="95388" autoAdjust="0"/>
  </p:normalViewPr>
  <p:slideViewPr>
    <p:cSldViewPr>
      <p:cViewPr>
        <p:scale>
          <a:sx n="60" d="100"/>
          <a:sy n="60" d="100"/>
        </p:scale>
        <p:origin x="-624" y="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3734" name="Picture 6" descr="foodpyramid_cover"/>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p:spPr>
      </p:pic>
      <p:sp>
        <p:nvSpPr>
          <p:cNvPr id="73730" name="Rectangle 2"/>
          <p:cNvSpPr>
            <a:spLocks noGrp="1" noChangeArrowheads="1"/>
          </p:cNvSpPr>
          <p:nvPr>
            <p:ph type="ctrTitle"/>
          </p:nvPr>
        </p:nvSpPr>
        <p:spPr>
          <a:xfrm>
            <a:off x="685800" y="2130425"/>
            <a:ext cx="7772400" cy="1470025"/>
          </a:xfrm>
        </p:spPr>
        <p:txBody>
          <a:bodyPr/>
          <a:lstStyle>
            <a:lvl1pPr>
              <a:defRPr>
                <a:solidFill>
                  <a:srgbClr val="002060"/>
                </a:solidFill>
              </a:defRPr>
            </a:lvl1pPr>
          </a:lstStyle>
          <a:p>
            <a:r>
              <a:rPr lang="en-US" smtClean="0"/>
              <a:t>Click to edit Master title style</a:t>
            </a:r>
            <a:endParaRPr lang="en-US" dirty="0"/>
          </a:p>
        </p:txBody>
      </p:sp>
      <p:sp>
        <p:nvSpPr>
          <p:cNvPr id="73731" name="Rectangle 3"/>
          <p:cNvSpPr>
            <a:spLocks noGrp="1" noChangeArrowheads="1"/>
          </p:cNvSpPr>
          <p:nvPr>
            <p:ph type="subTitle" idx="1"/>
          </p:nvPr>
        </p:nvSpPr>
        <p:spPr>
          <a:xfrm>
            <a:off x="1371600" y="3733800"/>
            <a:ext cx="6400800" cy="914400"/>
          </a:xfrm>
        </p:spPr>
        <p:txBody>
          <a:bodyPr/>
          <a:lstStyle>
            <a:lvl1pPr marL="0" indent="0" algn="ctr">
              <a:buFont typeface="Wingdings" pitchFamily="2" charset="2"/>
              <a:buNone/>
              <a:defRPr i="1"/>
            </a:lvl1pPr>
          </a:lstStyle>
          <a:p>
            <a:r>
              <a:rPr lang="en-US" smtClean="0"/>
              <a:t>Click to edit Master subtitle style</a:t>
            </a:r>
            <a:endParaRPr lang="en-US"/>
          </a:p>
        </p:txBody>
      </p:sp>
      <p:pic>
        <p:nvPicPr>
          <p:cNvPr id="6" name="Picture 5" descr="penguin_waiter_with_tray_sm_wht.gif"/>
          <p:cNvPicPr>
            <a:picLocks noChangeAspect="1"/>
          </p:cNvPicPr>
          <p:nvPr userDrawn="1"/>
        </p:nvPicPr>
        <p:blipFill>
          <a:blip r:embed="rId3"/>
          <a:stretch>
            <a:fillRect/>
          </a:stretch>
        </p:blipFill>
        <p:spPr>
          <a:xfrm flipH="1">
            <a:off x="8001000" y="228600"/>
            <a:ext cx="914400" cy="1000125"/>
          </a:xfrm>
          <a:prstGeom prst="rect">
            <a:avLst/>
          </a:prstGeom>
          <a:effectLst>
            <a:softEdge rad="63500"/>
          </a:effectLst>
        </p:spPr>
      </p:pic>
      <p:pic>
        <p:nvPicPr>
          <p:cNvPr id="7" name="Picture 6" descr="penguin_waiter_with_tray_sm_wht.gif"/>
          <p:cNvPicPr>
            <a:picLocks noChangeAspect="1"/>
          </p:cNvPicPr>
          <p:nvPr userDrawn="1"/>
        </p:nvPicPr>
        <p:blipFill>
          <a:blip r:embed="rId3"/>
          <a:stretch>
            <a:fillRect/>
          </a:stretch>
        </p:blipFill>
        <p:spPr>
          <a:xfrm>
            <a:off x="228600" y="228600"/>
            <a:ext cx="914400" cy="1000125"/>
          </a:xfrm>
          <a:prstGeom prst="rect">
            <a:avLst/>
          </a:prstGeom>
          <a:effectLst>
            <a:softEdge rad="63500"/>
          </a:effectLst>
        </p:spPr>
      </p:pic>
    </p:spTree>
  </p:cSld>
  <p:clrMapOvr>
    <a:masterClrMapping/>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0" y="914400"/>
            <a:ext cx="1524000" cy="472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0" y="914400"/>
            <a:ext cx="4419600" cy="472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524000" y="914400"/>
            <a:ext cx="6096000" cy="762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524000" y="1752600"/>
            <a:ext cx="6096000" cy="3886200"/>
          </a:xfrm>
        </p:spPr>
        <p:txBody>
          <a:bodyPr/>
          <a:lstStyle/>
          <a:p>
            <a:r>
              <a:rPr lang="en-US" smtClean="0"/>
              <a:t>Click icon to add SmartArt graphic</a:t>
            </a:r>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0" y="1752600"/>
            <a:ext cx="2971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2971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4" descr="Bitmap_128.bmp"/>
          <p:cNvPicPr>
            <a:picLocks noChangeAspect="1"/>
          </p:cNvPicPr>
          <p:nvPr userDrawn="1"/>
        </p:nvPicPr>
        <p:blipFill>
          <a:blip r:embed="rId2">
            <a:clrChange>
              <a:clrFrom>
                <a:srgbClr val="000000"/>
              </a:clrFrom>
              <a:clrTo>
                <a:srgbClr val="000000">
                  <a:alpha val="0"/>
                </a:srgbClr>
              </a:clrTo>
            </a:clrChange>
          </a:blip>
          <a:srcRect/>
          <a:stretch>
            <a:fillRect/>
          </a:stretch>
        </p:blipFill>
        <p:spPr>
          <a:xfrm>
            <a:off x="1600200" y="762000"/>
            <a:ext cx="6019800" cy="4572000"/>
          </a:xfrm>
          <a:prstGeom prst="rect">
            <a:avLst/>
          </a:prstGeom>
          <a:effectLst>
            <a:outerShdw blurRad="63500" sx="102000" sy="102000" algn="ctr" rotWithShape="0">
              <a:prstClr val="black">
                <a:alpha val="40000"/>
              </a:prstClr>
            </a:outerShdw>
          </a:effectLst>
        </p:spPr>
      </p:pic>
      <p:sp>
        <p:nvSpPr>
          <p:cNvPr id="2" name="Title 1"/>
          <p:cNvSpPr>
            <a:spLocks noGrp="1"/>
          </p:cNvSpPr>
          <p:nvPr>
            <p:ph type="title"/>
          </p:nvPr>
        </p:nvSpPr>
        <p:spPr>
          <a:xfrm>
            <a:off x="1905000" y="1524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81200" y="1295400"/>
            <a:ext cx="5257800"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43" name="Picture 119" descr="foodpyramid_bkgrnd"/>
          <p:cNvPicPr>
            <a:picLocks noChangeAspect="1" noChangeArrowheads="1"/>
          </p:cNvPicPr>
          <p:nvPr/>
        </p:nvPicPr>
        <p:blipFill>
          <a:blip r:embed="rId14" cstate="email"/>
          <a:srcRect/>
          <a:stretch>
            <a:fillRect/>
          </a:stretch>
        </p:blipFill>
        <p:spPr bwMode="auto">
          <a:xfrm>
            <a:off x="0" y="0"/>
            <a:ext cx="9144000" cy="6858000"/>
          </a:xfrm>
          <a:prstGeom prst="rect">
            <a:avLst/>
          </a:prstGeom>
          <a:noFill/>
        </p:spPr>
      </p:pic>
      <p:sp>
        <p:nvSpPr>
          <p:cNvPr id="1026" name="Rectangle 2"/>
          <p:cNvSpPr>
            <a:spLocks noGrp="1" noChangeArrowheads="1"/>
          </p:cNvSpPr>
          <p:nvPr>
            <p:ph type="title"/>
          </p:nvPr>
        </p:nvSpPr>
        <p:spPr bwMode="auto">
          <a:xfrm>
            <a:off x="1524000" y="914400"/>
            <a:ext cx="6096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1524000" y="1752600"/>
            <a:ext cx="60960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5" name="Picture 4" descr="Tux Bilou SHIBU.png"/>
          <p:cNvPicPr>
            <a:picLocks noChangeAspect="1"/>
          </p:cNvPicPr>
          <p:nvPr/>
        </p:nvPicPr>
        <p:blipFill>
          <a:blip r:embed="rId15" cstate="email"/>
          <a:stretch>
            <a:fillRect/>
          </a:stretch>
        </p:blipFill>
        <p:spPr>
          <a:xfrm>
            <a:off x="-762000" y="-533400"/>
            <a:ext cx="2667000" cy="2133600"/>
          </a:xfrm>
          <a:prstGeom prst="rect">
            <a:avLst/>
          </a:prstGeom>
        </p:spPr>
      </p:pic>
      <p:pic>
        <p:nvPicPr>
          <p:cNvPr id="6" name="Picture 5" descr="Tux Bilou SHIBU.png"/>
          <p:cNvPicPr>
            <a:picLocks noChangeAspect="1"/>
          </p:cNvPicPr>
          <p:nvPr/>
        </p:nvPicPr>
        <p:blipFill>
          <a:blip r:embed="rId15" cstate="email"/>
          <a:stretch>
            <a:fillRect/>
          </a:stretch>
        </p:blipFill>
        <p:spPr>
          <a:xfrm>
            <a:off x="7239000" y="-533400"/>
            <a:ext cx="2667000" cy="21336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026"/>
                                        </p:tgtEl>
                                        <p:attrNameLst>
                                          <p:attrName>style.visibility</p:attrName>
                                        </p:attrNameLst>
                                      </p:cBhvr>
                                      <p:to>
                                        <p:strVal val="visible"/>
                                      </p:to>
                                    </p:set>
                                    <p:anim calcmode="discrete" valueType="clr">
                                      <p:cBhvr override="childStyle">
                                        <p:cTn id="7" dur="80"/>
                                        <p:tgtEl>
                                          <p:spTgt spid="102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026"/>
                                        </p:tgtEl>
                                        <p:attrNameLst>
                                          <p:attrName>fillcolor</p:attrName>
                                        </p:attrNameLst>
                                      </p:cBhvr>
                                      <p:tavLst>
                                        <p:tav tm="0">
                                          <p:val>
                                            <p:clrVal>
                                              <a:schemeClr val="accent2"/>
                                            </p:clrVal>
                                          </p:val>
                                        </p:tav>
                                        <p:tav tm="50000">
                                          <p:val>
                                            <p:clrVal>
                                              <a:schemeClr val="hlink"/>
                                            </p:clrVal>
                                          </p:val>
                                        </p:tav>
                                      </p:tavLst>
                                    </p:anim>
                                    <p:set>
                                      <p:cBhvr>
                                        <p:cTn id="9" dur="80"/>
                                        <p:tgtEl>
                                          <p:spTgt spid="102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grpId="0" nodeType="clickEffect">
                                  <p:stCondLst>
                                    <p:cond delay="0"/>
                                  </p:stCondLst>
                                  <p:childTnLst>
                                    <p:set>
                                      <p:cBhvr>
                                        <p:cTn id="13" dur="1" fill="hold">
                                          <p:stCondLst>
                                            <p:cond delay="0"/>
                                          </p:stCondLst>
                                        </p:cTn>
                                        <p:tgtEl>
                                          <p:spTgt spid="1027">
                                            <p:txEl>
                                              <p:pRg st="0" end="0"/>
                                            </p:txEl>
                                          </p:spTgt>
                                        </p:tgtEl>
                                        <p:attrNameLst>
                                          <p:attrName>style.visibility</p:attrName>
                                        </p:attrNameLst>
                                      </p:cBhvr>
                                      <p:to>
                                        <p:strVal val="visible"/>
                                      </p:to>
                                    </p:set>
                                    <p:anim calcmode="lin" valueType="num">
                                      <p:cBhvr>
                                        <p:cTn id="14" dur="500" fill="hold"/>
                                        <p:tgtEl>
                                          <p:spTgt spid="1027">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027">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1027">
                                            <p:txEl>
                                              <p:pRg st="0" end="0"/>
                                            </p:txEl>
                                          </p:spTgt>
                                        </p:tgtEl>
                                        <p:attrNameLst>
                                          <p:attrName>style.rotation</p:attrName>
                                        </p:attrNameLst>
                                      </p:cBhvr>
                                      <p:tavLst>
                                        <p:tav tm="0">
                                          <p:val>
                                            <p:fltVal val="360"/>
                                          </p:val>
                                        </p:tav>
                                        <p:tav tm="100000">
                                          <p:val>
                                            <p:fltVal val="0"/>
                                          </p:val>
                                        </p:tav>
                                      </p:tavLst>
                                    </p:anim>
                                    <p:animEffect transition="in" filter="fade">
                                      <p:cBhvr>
                                        <p:cTn id="17" dur="500"/>
                                        <p:tgtEl>
                                          <p:spTgt spid="1027">
                                            <p:txEl>
                                              <p:pRg st="0" end="0"/>
                                            </p:txEl>
                                          </p:spTgt>
                                        </p:tgtEl>
                                      </p:cBhvr>
                                    </p:animEffect>
                                  </p:childTnLst>
                                </p:cTn>
                              </p:par>
                              <p:par>
                                <p:cTn id="18" presetID="49" presetClass="entr" presetSubtype="0" decel="100000" fill="hold" grpId="0" nodeType="withEffect">
                                  <p:stCondLst>
                                    <p:cond delay="0"/>
                                  </p:stCondLst>
                                  <p:childTnLst>
                                    <p:set>
                                      <p:cBhvr>
                                        <p:cTn id="19" dur="1" fill="hold">
                                          <p:stCondLst>
                                            <p:cond delay="0"/>
                                          </p:stCondLst>
                                        </p:cTn>
                                        <p:tgtEl>
                                          <p:spTgt spid="1027">
                                            <p:txEl>
                                              <p:pRg st="1" end="1"/>
                                            </p:txEl>
                                          </p:spTgt>
                                        </p:tgtEl>
                                        <p:attrNameLst>
                                          <p:attrName>style.visibility</p:attrName>
                                        </p:attrNameLst>
                                      </p:cBhvr>
                                      <p:to>
                                        <p:strVal val="visible"/>
                                      </p:to>
                                    </p:set>
                                    <p:anim calcmode="lin" valueType="num">
                                      <p:cBhvr>
                                        <p:cTn id="20" dur="500" fill="hold"/>
                                        <p:tgtEl>
                                          <p:spTgt spid="1027">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1027">
                                            <p:txEl>
                                              <p:pRg st="1" end="1"/>
                                            </p:txEl>
                                          </p:spTgt>
                                        </p:tgtEl>
                                        <p:attrNameLst>
                                          <p:attrName>ppt_h</p:attrName>
                                        </p:attrNameLst>
                                      </p:cBhvr>
                                      <p:tavLst>
                                        <p:tav tm="0">
                                          <p:val>
                                            <p:fltVal val="0"/>
                                          </p:val>
                                        </p:tav>
                                        <p:tav tm="100000">
                                          <p:val>
                                            <p:strVal val="#ppt_h"/>
                                          </p:val>
                                        </p:tav>
                                      </p:tavLst>
                                    </p:anim>
                                    <p:anim calcmode="lin" valueType="num">
                                      <p:cBhvr>
                                        <p:cTn id="22" dur="500" fill="hold"/>
                                        <p:tgtEl>
                                          <p:spTgt spid="1027">
                                            <p:txEl>
                                              <p:pRg st="1" end="1"/>
                                            </p:txEl>
                                          </p:spTgt>
                                        </p:tgtEl>
                                        <p:attrNameLst>
                                          <p:attrName>style.rotation</p:attrName>
                                        </p:attrNameLst>
                                      </p:cBhvr>
                                      <p:tavLst>
                                        <p:tav tm="0">
                                          <p:val>
                                            <p:fltVal val="360"/>
                                          </p:val>
                                        </p:tav>
                                        <p:tav tm="100000">
                                          <p:val>
                                            <p:fltVal val="0"/>
                                          </p:val>
                                        </p:tav>
                                      </p:tavLst>
                                    </p:anim>
                                    <p:animEffect transition="in" filter="fade">
                                      <p:cBhvr>
                                        <p:cTn id="23" dur="500"/>
                                        <p:tgtEl>
                                          <p:spTgt spid="1027">
                                            <p:txEl>
                                              <p:pRg st="1" end="1"/>
                                            </p:txEl>
                                          </p:spTgt>
                                        </p:tgtEl>
                                      </p:cBhvr>
                                    </p:animEffect>
                                  </p:childTnLst>
                                </p:cTn>
                              </p:par>
                              <p:par>
                                <p:cTn id="24" presetID="49" presetClass="entr" presetSubtype="0" decel="100000" fill="hold" grpId="0" nodeType="withEffect">
                                  <p:stCondLst>
                                    <p:cond delay="0"/>
                                  </p:stCondLst>
                                  <p:childTnLst>
                                    <p:set>
                                      <p:cBhvr>
                                        <p:cTn id="25" dur="1" fill="hold">
                                          <p:stCondLst>
                                            <p:cond delay="0"/>
                                          </p:stCondLst>
                                        </p:cTn>
                                        <p:tgtEl>
                                          <p:spTgt spid="1027">
                                            <p:txEl>
                                              <p:pRg st="2" end="2"/>
                                            </p:txEl>
                                          </p:spTgt>
                                        </p:tgtEl>
                                        <p:attrNameLst>
                                          <p:attrName>style.visibility</p:attrName>
                                        </p:attrNameLst>
                                      </p:cBhvr>
                                      <p:to>
                                        <p:strVal val="visible"/>
                                      </p:to>
                                    </p:set>
                                    <p:anim calcmode="lin" valueType="num">
                                      <p:cBhvr>
                                        <p:cTn id="26" dur="500" fill="hold"/>
                                        <p:tgtEl>
                                          <p:spTgt spid="1027">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1027">
                                            <p:txEl>
                                              <p:pRg st="2" end="2"/>
                                            </p:txEl>
                                          </p:spTgt>
                                        </p:tgtEl>
                                        <p:attrNameLst>
                                          <p:attrName>ppt_h</p:attrName>
                                        </p:attrNameLst>
                                      </p:cBhvr>
                                      <p:tavLst>
                                        <p:tav tm="0">
                                          <p:val>
                                            <p:fltVal val="0"/>
                                          </p:val>
                                        </p:tav>
                                        <p:tav tm="100000">
                                          <p:val>
                                            <p:strVal val="#ppt_h"/>
                                          </p:val>
                                        </p:tav>
                                      </p:tavLst>
                                    </p:anim>
                                    <p:anim calcmode="lin" valueType="num">
                                      <p:cBhvr>
                                        <p:cTn id="28" dur="500" fill="hold"/>
                                        <p:tgtEl>
                                          <p:spTgt spid="1027">
                                            <p:txEl>
                                              <p:pRg st="2" end="2"/>
                                            </p:txEl>
                                          </p:spTgt>
                                        </p:tgtEl>
                                        <p:attrNameLst>
                                          <p:attrName>style.rotation</p:attrName>
                                        </p:attrNameLst>
                                      </p:cBhvr>
                                      <p:tavLst>
                                        <p:tav tm="0">
                                          <p:val>
                                            <p:fltVal val="360"/>
                                          </p:val>
                                        </p:tav>
                                        <p:tav tm="100000">
                                          <p:val>
                                            <p:fltVal val="0"/>
                                          </p:val>
                                        </p:tav>
                                      </p:tavLst>
                                    </p:anim>
                                    <p:animEffect transition="in" filter="fade">
                                      <p:cBhvr>
                                        <p:cTn id="29" dur="500"/>
                                        <p:tgtEl>
                                          <p:spTgt spid="1027">
                                            <p:txEl>
                                              <p:pRg st="2" end="2"/>
                                            </p:txEl>
                                          </p:spTgt>
                                        </p:tgtEl>
                                      </p:cBhvr>
                                    </p:animEffect>
                                  </p:childTnLst>
                                </p:cTn>
                              </p:par>
                              <p:par>
                                <p:cTn id="30" presetID="49" presetClass="entr" presetSubtype="0" decel="100000" fill="hold" grpId="0" nodeType="withEffect">
                                  <p:stCondLst>
                                    <p:cond delay="0"/>
                                  </p:stCondLst>
                                  <p:childTnLst>
                                    <p:set>
                                      <p:cBhvr>
                                        <p:cTn id="31" dur="1" fill="hold">
                                          <p:stCondLst>
                                            <p:cond delay="0"/>
                                          </p:stCondLst>
                                        </p:cTn>
                                        <p:tgtEl>
                                          <p:spTgt spid="1027">
                                            <p:txEl>
                                              <p:pRg st="3" end="3"/>
                                            </p:txEl>
                                          </p:spTgt>
                                        </p:tgtEl>
                                        <p:attrNameLst>
                                          <p:attrName>style.visibility</p:attrName>
                                        </p:attrNameLst>
                                      </p:cBhvr>
                                      <p:to>
                                        <p:strVal val="visible"/>
                                      </p:to>
                                    </p:set>
                                    <p:anim calcmode="lin" valueType="num">
                                      <p:cBhvr>
                                        <p:cTn id="32" dur="500" fill="hold"/>
                                        <p:tgtEl>
                                          <p:spTgt spid="1027">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1027">
                                            <p:txEl>
                                              <p:pRg st="3" end="3"/>
                                            </p:txEl>
                                          </p:spTgt>
                                        </p:tgtEl>
                                        <p:attrNameLst>
                                          <p:attrName>ppt_h</p:attrName>
                                        </p:attrNameLst>
                                      </p:cBhvr>
                                      <p:tavLst>
                                        <p:tav tm="0">
                                          <p:val>
                                            <p:fltVal val="0"/>
                                          </p:val>
                                        </p:tav>
                                        <p:tav tm="100000">
                                          <p:val>
                                            <p:strVal val="#ppt_h"/>
                                          </p:val>
                                        </p:tav>
                                      </p:tavLst>
                                    </p:anim>
                                    <p:anim calcmode="lin" valueType="num">
                                      <p:cBhvr>
                                        <p:cTn id="34" dur="500" fill="hold"/>
                                        <p:tgtEl>
                                          <p:spTgt spid="1027">
                                            <p:txEl>
                                              <p:pRg st="3" end="3"/>
                                            </p:txEl>
                                          </p:spTgt>
                                        </p:tgtEl>
                                        <p:attrNameLst>
                                          <p:attrName>style.rotation</p:attrName>
                                        </p:attrNameLst>
                                      </p:cBhvr>
                                      <p:tavLst>
                                        <p:tav tm="0">
                                          <p:val>
                                            <p:fltVal val="360"/>
                                          </p:val>
                                        </p:tav>
                                        <p:tav tm="100000">
                                          <p:val>
                                            <p:fltVal val="0"/>
                                          </p:val>
                                        </p:tav>
                                      </p:tavLst>
                                    </p:anim>
                                    <p:animEffect transition="in" filter="fade">
                                      <p:cBhvr>
                                        <p:cTn id="35" dur="500"/>
                                        <p:tgtEl>
                                          <p:spTgt spid="1027">
                                            <p:txEl>
                                              <p:pRg st="3" end="3"/>
                                            </p:txEl>
                                          </p:spTgt>
                                        </p:tgtEl>
                                      </p:cBhvr>
                                    </p:animEffect>
                                  </p:childTnLst>
                                </p:cTn>
                              </p:par>
                              <p:par>
                                <p:cTn id="36" presetID="49" presetClass="entr" presetSubtype="0" decel="100000" fill="hold" grpId="0" nodeType="withEffect">
                                  <p:stCondLst>
                                    <p:cond delay="0"/>
                                  </p:stCondLst>
                                  <p:childTnLst>
                                    <p:set>
                                      <p:cBhvr>
                                        <p:cTn id="37" dur="1" fill="hold">
                                          <p:stCondLst>
                                            <p:cond delay="0"/>
                                          </p:stCondLst>
                                        </p:cTn>
                                        <p:tgtEl>
                                          <p:spTgt spid="1027">
                                            <p:txEl>
                                              <p:pRg st="4" end="4"/>
                                            </p:txEl>
                                          </p:spTgt>
                                        </p:tgtEl>
                                        <p:attrNameLst>
                                          <p:attrName>style.visibility</p:attrName>
                                        </p:attrNameLst>
                                      </p:cBhvr>
                                      <p:to>
                                        <p:strVal val="visible"/>
                                      </p:to>
                                    </p:set>
                                    <p:anim calcmode="lin" valueType="num">
                                      <p:cBhvr>
                                        <p:cTn id="38" dur="500" fill="hold"/>
                                        <p:tgtEl>
                                          <p:spTgt spid="1027">
                                            <p:txEl>
                                              <p:pRg st="4" end="4"/>
                                            </p:txEl>
                                          </p:spTgt>
                                        </p:tgtEl>
                                        <p:attrNameLst>
                                          <p:attrName>ppt_w</p:attrName>
                                        </p:attrNameLst>
                                      </p:cBhvr>
                                      <p:tavLst>
                                        <p:tav tm="0">
                                          <p:val>
                                            <p:fltVal val="0"/>
                                          </p:val>
                                        </p:tav>
                                        <p:tav tm="100000">
                                          <p:val>
                                            <p:strVal val="#ppt_w"/>
                                          </p:val>
                                        </p:tav>
                                      </p:tavLst>
                                    </p:anim>
                                    <p:anim calcmode="lin" valueType="num">
                                      <p:cBhvr>
                                        <p:cTn id="39" dur="500" fill="hold"/>
                                        <p:tgtEl>
                                          <p:spTgt spid="1027">
                                            <p:txEl>
                                              <p:pRg st="4" end="4"/>
                                            </p:txEl>
                                          </p:spTgt>
                                        </p:tgtEl>
                                        <p:attrNameLst>
                                          <p:attrName>ppt_h</p:attrName>
                                        </p:attrNameLst>
                                      </p:cBhvr>
                                      <p:tavLst>
                                        <p:tav tm="0">
                                          <p:val>
                                            <p:fltVal val="0"/>
                                          </p:val>
                                        </p:tav>
                                        <p:tav tm="100000">
                                          <p:val>
                                            <p:strVal val="#ppt_h"/>
                                          </p:val>
                                        </p:tav>
                                      </p:tavLst>
                                    </p:anim>
                                    <p:anim calcmode="lin" valueType="num">
                                      <p:cBhvr>
                                        <p:cTn id="40" dur="500" fill="hold"/>
                                        <p:tgtEl>
                                          <p:spTgt spid="1027">
                                            <p:txEl>
                                              <p:pRg st="4" end="4"/>
                                            </p:txEl>
                                          </p:spTgt>
                                        </p:tgtEl>
                                        <p:attrNameLst>
                                          <p:attrName>style.rotation</p:attrName>
                                        </p:attrNameLst>
                                      </p:cBhvr>
                                      <p:tavLst>
                                        <p:tav tm="0">
                                          <p:val>
                                            <p:fltVal val="360"/>
                                          </p:val>
                                        </p:tav>
                                        <p:tav tm="100000">
                                          <p:val>
                                            <p:fltVal val="0"/>
                                          </p:val>
                                        </p:tav>
                                      </p:tavLst>
                                    </p:anim>
                                    <p:animEffect transition="in" filter="fade">
                                      <p:cBhvr>
                                        <p:cTn id="41"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49" presetClass="entr" presetSubtype="0" decel="10000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 calcmode="lin" valueType="num">
                      <p:cBhvr>
                        <p:cTn dur="500" fill="hold"/>
                        <p:tgtEl>
                          <p:spTgt spid="1027"/>
                        </p:tgtEl>
                        <p:attrNameLst>
                          <p:attrName>style.rotation</p:attrName>
                        </p:attrNameLst>
                      </p:cBhvr>
                      <p:tavLst>
                        <p:tav tm="0">
                          <p:val>
                            <p:fltVal val="360"/>
                          </p:val>
                        </p:tav>
                        <p:tav tm="100000">
                          <p:val>
                            <p:fltVal val="0"/>
                          </p:val>
                        </p:tav>
                      </p:tavLst>
                    </p:anim>
                    <p:animEffect transition="in" filter="fade">
                      <p:cBhvr>
                        <p:cTn dur="500"/>
                        <p:tgtEl>
                          <p:spTgt spid="1027"/>
                        </p:tgtEl>
                      </p:cBhvr>
                    </p:animEffect>
                  </p:childTnLst>
                </p:cTn>
              </p:par>
            </p:tnLst>
          </p:tmpl>
          <p:tmpl lvl="2">
            <p:tnLst>
              <p:par>
                <p:cTn presetID="49" presetClass="entr" presetSubtype="0" decel="10000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 calcmode="lin" valueType="num">
                      <p:cBhvr>
                        <p:cTn dur="500" fill="hold"/>
                        <p:tgtEl>
                          <p:spTgt spid="1027"/>
                        </p:tgtEl>
                        <p:attrNameLst>
                          <p:attrName>style.rotation</p:attrName>
                        </p:attrNameLst>
                      </p:cBhvr>
                      <p:tavLst>
                        <p:tav tm="0">
                          <p:val>
                            <p:fltVal val="360"/>
                          </p:val>
                        </p:tav>
                        <p:tav tm="100000">
                          <p:val>
                            <p:fltVal val="0"/>
                          </p:val>
                        </p:tav>
                      </p:tavLst>
                    </p:anim>
                    <p:animEffect transition="in" filter="fade">
                      <p:cBhvr>
                        <p:cTn dur="500"/>
                        <p:tgtEl>
                          <p:spTgt spid="1027"/>
                        </p:tgtEl>
                      </p:cBhvr>
                    </p:animEffect>
                  </p:childTnLst>
                </p:cTn>
              </p:par>
            </p:tnLst>
          </p:tmpl>
          <p:tmpl lvl="3">
            <p:tnLst>
              <p:par>
                <p:cTn presetID="49" presetClass="entr" presetSubtype="0" decel="10000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 calcmode="lin" valueType="num">
                      <p:cBhvr>
                        <p:cTn dur="500" fill="hold"/>
                        <p:tgtEl>
                          <p:spTgt spid="1027"/>
                        </p:tgtEl>
                        <p:attrNameLst>
                          <p:attrName>style.rotation</p:attrName>
                        </p:attrNameLst>
                      </p:cBhvr>
                      <p:tavLst>
                        <p:tav tm="0">
                          <p:val>
                            <p:fltVal val="360"/>
                          </p:val>
                        </p:tav>
                        <p:tav tm="100000">
                          <p:val>
                            <p:fltVal val="0"/>
                          </p:val>
                        </p:tav>
                      </p:tavLst>
                    </p:anim>
                    <p:animEffect transition="in" filter="fade">
                      <p:cBhvr>
                        <p:cTn dur="500"/>
                        <p:tgtEl>
                          <p:spTgt spid="1027"/>
                        </p:tgtEl>
                      </p:cBhvr>
                    </p:animEffect>
                  </p:childTnLst>
                </p:cTn>
              </p:par>
            </p:tnLst>
          </p:tmpl>
          <p:tmpl lvl="4">
            <p:tnLst>
              <p:par>
                <p:cTn presetID="49" presetClass="entr" presetSubtype="0" decel="10000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 calcmode="lin" valueType="num">
                      <p:cBhvr>
                        <p:cTn dur="500" fill="hold"/>
                        <p:tgtEl>
                          <p:spTgt spid="1027"/>
                        </p:tgtEl>
                        <p:attrNameLst>
                          <p:attrName>style.rotation</p:attrName>
                        </p:attrNameLst>
                      </p:cBhvr>
                      <p:tavLst>
                        <p:tav tm="0">
                          <p:val>
                            <p:fltVal val="360"/>
                          </p:val>
                        </p:tav>
                        <p:tav tm="100000">
                          <p:val>
                            <p:fltVal val="0"/>
                          </p:val>
                        </p:tav>
                      </p:tavLst>
                    </p:anim>
                    <p:animEffect transition="in" filter="fade">
                      <p:cBhvr>
                        <p:cTn dur="500"/>
                        <p:tgtEl>
                          <p:spTgt spid="1027"/>
                        </p:tgtEl>
                      </p:cBhvr>
                    </p:animEffect>
                  </p:childTnLst>
                </p:cTn>
              </p:par>
            </p:tnLst>
          </p:tmpl>
          <p:tmpl lvl="5">
            <p:tnLst>
              <p:par>
                <p:cTn presetID="49" presetClass="entr" presetSubtype="0" decel="10000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p:cTn dur="500" fill="hold"/>
                        <p:tgtEl>
                          <p:spTgt spid="1027"/>
                        </p:tgtEl>
                        <p:attrNameLst>
                          <p:attrName>ppt_w</p:attrName>
                        </p:attrNameLst>
                      </p:cBhvr>
                      <p:tavLst>
                        <p:tav tm="0">
                          <p:val>
                            <p:fltVal val="0"/>
                          </p:val>
                        </p:tav>
                        <p:tav tm="100000">
                          <p:val>
                            <p:strVal val="#ppt_w"/>
                          </p:val>
                        </p:tav>
                      </p:tavLst>
                    </p:anim>
                    <p:anim calcmode="lin" valueType="num">
                      <p:cBhvr>
                        <p:cTn dur="500" fill="hold"/>
                        <p:tgtEl>
                          <p:spTgt spid="1027"/>
                        </p:tgtEl>
                        <p:attrNameLst>
                          <p:attrName>ppt_h</p:attrName>
                        </p:attrNameLst>
                      </p:cBhvr>
                      <p:tavLst>
                        <p:tav tm="0">
                          <p:val>
                            <p:fltVal val="0"/>
                          </p:val>
                        </p:tav>
                        <p:tav tm="100000">
                          <p:val>
                            <p:strVal val="#ppt_h"/>
                          </p:val>
                        </p:tav>
                      </p:tavLst>
                    </p:anim>
                    <p:anim calcmode="lin" valueType="num">
                      <p:cBhvr>
                        <p:cTn dur="500" fill="hold"/>
                        <p:tgtEl>
                          <p:spTgt spid="1027"/>
                        </p:tgtEl>
                        <p:attrNameLst>
                          <p:attrName>style.rotation</p:attrName>
                        </p:attrNameLst>
                      </p:cBhvr>
                      <p:tavLst>
                        <p:tav tm="0">
                          <p:val>
                            <p:fltVal val="360"/>
                          </p:val>
                        </p:tav>
                        <p:tav tm="100000">
                          <p:val>
                            <p:fltVal val="0"/>
                          </p:val>
                        </p:tav>
                      </p:tavLst>
                    </p:anim>
                    <p:animEffect transition="in" filter="fade">
                      <p:cBhvr>
                        <p:cTn dur="500"/>
                        <p:tgtEl>
                          <p:spTgt spid="1027"/>
                        </p:tgtEl>
                      </p:cBhvr>
                    </p:animEffect>
                  </p:childTnLst>
                </p:cTn>
              </p:par>
            </p:tnLst>
          </p:tmpl>
        </p:tmplLst>
      </p:bldP>
    </p:bldLst>
  </p:timing>
  <p:txStyles>
    <p:titleStyle>
      <a:lvl1pPr algn="ctr" rtl="0" eaLnBrk="1" fontAlgn="base" hangingPunct="1">
        <a:spcBef>
          <a:spcPct val="0"/>
        </a:spcBef>
        <a:spcAft>
          <a:spcPct val="0"/>
        </a:spcAft>
        <a:defRPr sz="3200">
          <a:solidFill>
            <a:schemeClr val="tx2"/>
          </a:solidFill>
          <a:latin typeface="+mj-lt"/>
          <a:ea typeface="+mj-ea"/>
          <a:cs typeface="+mj-cs"/>
        </a:defRPr>
      </a:lvl1pPr>
      <a:lvl2pPr algn="ctr" rtl="0" eaLnBrk="1" fontAlgn="base" hangingPunct="1">
        <a:spcBef>
          <a:spcPct val="0"/>
        </a:spcBef>
        <a:spcAft>
          <a:spcPct val="0"/>
        </a:spcAft>
        <a:defRPr sz="3200">
          <a:solidFill>
            <a:schemeClr val="tx2"/>
          </a:solidFill>
          <a:latin typeface="Century Gothic" pitchFamily="34" charset="0"/>
        </a:defRPr>
      </a:lvl2pPr>
      <a:lvl3pPr algn="ctr" rtl="0" eaLnBrk="1" fontAlgn="base" hangingPunct="1">
        <a:spcBef>
          <a:spcPct val="0"/>
        </a:spcBef>
        <a:spcAft>
          <a:spcPct val="0"/>
        </a:spcAft>
        <a:defRPr sz="3200">
          <a:solidFill>
            <a:schemeClr val="tx2"/>
          </a:solidFill>
          <a:latin typeface="Century Gothic" pitchFamily="34" charset="0"/>
        </a:defRPr>
      </a:lvl3pPr>
      <a:lvl4pPr algn="ctr" rtl="0" eaLnBrk="1" fontAlgn="base" hangingPunct="1">
        <a:spcBef>
          <a:spcPct val="0"/>
        </a:spcBef>
        <a:spcAft>
          <a:spcPct val="0"/>
        </a:spcAft>
        <a:defRPr sz="3200">
          <a:solidFill>
            <a:schemeClr val="tx2"/>
          </a:solidFill>
          <a:latin typeface="Century Gothic" pitchFamily="34" charset="0"/>
        </a:defRPr>
      </a:lvl4pPr>
      <a:lvl5pPr algn="ctr" rtl="0" eaLnBrk="1" fontAlgn="base" hangingPunct="1">
        <a:spcBef>
          <a:spcPct val="0"/>
        </a:spcBef>
        <a:spcAft>
          <a:spcPct val="0"/>
        </a:spcAft>
        <a:defRPr sz="3200">
          <a:solidFill>
            <a:schemeClr val="tx2"/>
          </a:solidFill>
          <a:latin typeface="Century Gothic" pitchFamily="34" charset="0"/>
        </a:defRPr>
      </a:lvl5pPr>
      <a:lvl6pPr marL="457200" algn="ctr" rtl="0" eaLnBrk="1" fontAlgn="base" hangingPunct="1">
        <a:spcBef>
          <a:spcPct val="0"/>
        </a:spcBef>
        <a:spcAft>
          <a:spcPct val="0"/>
        </a:spcAft>
        <a:defRPr sz="3200">
          <a:solidFill>
            <a:schemeClr val="tx2"/>
          </a:solidFill>
          <a:latin typeface="Century Gothic" pitchFamily="34" charset="0"/>
        </a:defRPr>
      </a:lvl6pPr>
      <a:lvl7pPr marL="914400" algn="ctr" rtl="0" eaLnBrk="1" fontAlgn="base" hangingPunct="1">
        <a:spcBef>
          <a:spcPct val="0"/>
        </a:spcBef>
        <a:spcAft>
          <a:spcPct val="0"/>
        </a:spcAft>
        <a:defRPr sz="3200">
          <a:solidFill>
            <a:schemeClr val="tx2"/>
          </a:solidFill>
          <a:latin typeface="Century Gothic" pitchFamily="34" charset="0"/>
        </a:defRPr>
      </a:lvl7pPr>
      <a:lvl8pPr marL="1371600" algn="ctr" rtl="0" eaLnBrk="1" fontAlgn="base" hangingPunct="1">
        <a:spcBef>
          <a:spcPct val="0"/>
        </a:spcBef>
        <a:spcAft>
          <a:spcPct val="0"/>
        </a:spcAft>
        <a:defRPr sz="3200">
          <a:solidFill>
            <a:schemeClr val="tx2"/>
          </a:solidFill>
          <a:latin typeface="Century Gothic" pitchFamily="34" charset="0"/>
        </a:defRPr>
      </a:lvl8pPr>
      <a:lvl9pPr marL="1828800" algn="ctr" rtl="0" eaLnBrk="1" fontAlgn="base" hangingPunct="1">
        <a:spcBef>
          <a:spcPct val="0"/>
        </a:spcBef>
        <a:spcAft>
          <a:spcPct val="0"/>
        </a:spcAft>
        <a:defRPr sz="3200">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lr>
          <a:schemeClr val="folHlink"/>
        </a:buClr>
        <a:buFont typeface="Wingdings" pitchFamily="2" charset="2"/>
        <a:buChar char="Ø"/>
        <a:defRPr sz="1600">
          <a:solidFill>
            <a:schemeClr val="tx1"/>
          </a:solidFill>
          <a:latin typeface="+mn-lt"/>
          <a:ea typeface="+mn-ea"/>
          <a:cs typeface="+mn-cs"/>
        </a:defRPr>
      </a:lvl1pPr>
      <a:lvl2pPr marL="742950" indent="-285750" algn="l" rtl="0" eaLnBrk="1" fontAlgn="base" hangingPunct="1">
        <a:spcBef>
          <a:spcPct val="20000"/>
        </a:spcBef>
        <a:spcAft>
          <a:spcPct val="0"/>
        </a:spcAft>
        <a:buClr>
          <a:schemeClr val="folHlink"/>
        </a:buClr>
        <a:buChar char="•"/>
        <a:defRPr sz="1600">
          <a:solidFill>
            <a:schemeClr val="tx1"/>
          </a:solidFill>
          <a:latin typeface="+mn-lt"/>
        </a:defRPr>
      </a:lvl2pPr>
      <a:lvl3pPr marL="1143000" indent="-228600" algn="l" rtl="0" eaLnBrk="1" fontAlgn="base" hangingPunct="1">
        <a:spcBef>
          <a:spcPct val="20000"/>
        </a:spcBef>
        <a:spcAft>
          <a:spcPct val="0"/>
        </a:spcAft>
        <a:buClr>
          <a:schemeClr val="folHlink"/>
        </a:buClr>
        <a:buChar char="•"/>
        <a:defRPr sz="1600">
          <a:solidFill>
            <a:schemeClr val="tx1"/>
          </a:solidFill>
          <a:latin typeface="+mn-lt"/>
        </a:defRPr>
      </a:lvl3pPr>
      <a:lvl4pPr marL="1600200" indent="-228600" algn="l" rtl="0" eaLnBrk="1" fontAlgn="base" hangingPunct="1">
        <a:spcBef>
          <a:spcPct val="20000"/>
        </a:spcBef>
        <a:spcAft>
          <a:spcPct val="0"/>
        </a:spcAft>
        <a:buClr>
          <a:schemeClr val="folHlink"/>
        </a:buClr>
        <a:buChar char="•"/>
        <a:defRPr sz="1400">
          <a:solidFill>
            <a:schemeClr val="tx1"/>
          </a:solidFill>
          <a:latin typeface="+mn-lt"/>
        </a:defRPr>
      </a:lvl4pPr>
      <a:lvl5pPr marL="2057400" indent="-228600" algn="l" rtl="0" eaLnBrk="1" fontAlgn="base" hangingPunct="1">
        <a:spcBef>
          <a:spcPct val="20000"/>
        </a:spcBef>
        <a:spcAft>
          <a:spcPct val="0"/>
        </a:spcAft>
        <a:buClr>
          <a:schemeClr val="folHlink"/>
        </a:buClr>
        <a:buChar char="•"/>
        <a:defRPr sz="1400">
          <a:solidFill>
            <a:schemeClr val="tx1"/>
          </a:solidFill>
          <a:latin typeface="+mn-lt"/>
        </a:defRPr>
      </a:lvl5pPr>
      <a:lvl6pPr marL="2514600" indent="-228600" algn="l" rtl="0" eaLnBrk="1" fontAlgn="base" hangingPunct="1">
        <a:spcBef>
          <a:spcPct val="20000"/>
        </a:spcBef>
        <a:spcAft>
          <a:spcPct val="0"/>
        </a:spcAft>
        <a:buClr>
          <a:schemeClr val="folHlink"/>
        </a:buClr>
        <a:buChar char="•"/>
        <a:defRPr sz="1400">
          <a:solidFill>
            <a:schemeClr val="tx1"/>
          </a:solidFill>
          <a:latin typeface="+mn-lt"/>
        </a:defRPr>
      </a:lvl6pPr>
      <a:lvl7pPr marL="2971800" indent="-228600" algn="l" rtl="0" eaLnBrk="1" fontAlgn="base" hangingPunct="1">
        <a:spcBef>
          <a:spcPct val="20000"/>
        </a:spcBef>
        <a:spcAft>
          <a:spcPct val="0"/>
        </a:spcAft>
        <a:buClr>
          <a:schemeClr val="folHlink"/>
        </a:buClr>
        <a:buChar char="•"/>
        <a:defRPr sz="1400">
          <a:solidFill>
            <a:schemeClr val="tx1"/>
          </a:solidFill>
          <a:latin typeface="+mn-lt"/>
        </a:defRPr>
      </a:lvl7pPr>
      <a:lvl8pPr marL="3429000" indent="-228600" algn="l" rtl="0" eaLnBrk="1" fontAlgn="base" hangingPunct="1">
        <a:spcBef>
          <a:spcPct val="20000"/>
        </a:spcBef>
        <a:spcAft>
          <a:spcPct val="0"/>
        </a:spcAft>
        <a:buClr>
          <a:schemeClr val="folHlink"/>
        </a:buClr>
        <a:buChar char="•"/>
        <a:defRPr sz="1400">
          <a:solidFill>
            <a:schemeClr val="tx1"/>
          </a:solidFill>
          <a:latin typeface="+mn-lt"/>
        </a:defRPr>
      </a:lvl8pPr>
      <a:lvl9pPr marL="3886200" indent="-228600" algn="l" rtl="0" eaLnBrk="1" fontAlgn="base" hangingPunct="1">
        <a:spcBef>
          <a:spcPct val="20000"/>
        </a:spcBef>
        <a:spcAft>
          <a:spcPct val="0"/>
        </a:spcAft>
        <a:buClr>
          <a:schemeClr val="folHlink"/>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6"/>
          <p:cNvSpPr>
            <a:spLocks noChangeArrowheads="1"/>
          </p:cNvSpPr>
          <p:nvPr/>
        </p:nvSpPr>
        <p:spPr bwMode="auto">
          <a:xfrm>
            <a:off x="2362200" y="2667000"/>
            <a:ext cx="4114800" cy="1143000"/>
          </a:xfrm>
          <a:prstGeom prst="rect">
            <a:avLst/>
          </a:prstGeom>
          <a:noFill/>
          <a:ln w="9525">
            <a:noFill/>
            <a:miter lim="800000"/>
            <a:headEnd/>
            <a:tailEnd/>
          </a:ln>
          <a:effectLst/>
        </p:spPr>
        <p:txBody>
          <a:bodyPr anchor="ctr"/>
          <a:lstStyle/>
          <a:p>
            <a:pPr algn="ctr"/>
            <a:r>
              <a:rPr lang="en-US" sz="8200" dirty="0" smtClean="0">
                <a:solidFill>
                  <a:schemeClr val="tx2"/>
                </a:solidFill>
                <a:latin typeface="Century Gothic" pitchFamily="34" charset="0"/>
              </a:rPr>
              <a:t> </a:t>
            </a:r>
            <a:endParaRPr lang="en-US" sz="8200" dirty="0">
              <a:solidFill>
                <a:schemeClr val="tx2"/>
              </a:solidFill>
              <a:latin typeface="Century Gothic" pitchFamily="34" charset="0"/>
            </a:endParaRPr>
          </a:p>
        </p:txBody>
      </p:sp>
      <p:sp>
        <p:nvSpPr>
          <p:cNvPr id="36871" name="Rectangle 7"/>
          <p:cNvSpPr>
            <a:spLocks noChangeArrowheads="1"/>
          </p:cNvSpPr>
          <p:nvPr/>
        </p:nvSpPr>
        <p:spPr bwMode="auto">
          <a:xfrm>
            <a:off x="1905000" y="2514600"/>
            <a:ext cx="5029200" cy="1524000"/>
          </a:xfrm>
          <a:prstGeom prst="rect">
            <a:avLst/>
          </a:prstGeom>
          <a:noFill/>
          <a:ln w="9525">
            <a:noFill/>
            <a:miter lim="800000"/>
            <a:headEnd/>
            <a:tailEnd/>
          </a:ln>
          <a:effectLst/>
        </p:spPr>
        <p:txBody>
          <a:bodyPr anchor="ctr"/>
          <a:lstStyle/>
          <a:p>
            <a:pPr algn="ctr"/>
            <a:endParaRPr lang="en-US" sz="8200" dirty="0">
              <a:solidFill>
                <a:schemeClr val="tx2"/>
              </a:solidFill>
              <a:latin typeface="Century Gothic" pitchFamily="34" charset="0"/>
            </a:endParaRPr>
          </a:p>
        </p:txBody>
      </p:sp>
      <p:sp>
        <p:nvSpPr>
          <p:cNvPr id="36869" name="Rectangle 5"/>
          <p:cNvSpPr>
            <a:spLocks noGrp="1" noChangeArrowheads="1"/>
          </p:cNvSpPr>
          <p:nvPr>
            <p:ph type="subTitle" idx="1"/>
          </p:nvPr>
        </p:nvSpPr>
        <p:spPr>
          <a:xfrm>
            <a:off x="1714480" y="3571876"/>
            <a:ext cx="5791200" cy="685800"/>
          </a:xfrm>
        </p:spPr>
        <p:txBody>
          <a:bodyPr/>
          <a:lstStyle/>
          <a:p>
            <a:r>
              <a:rPr lang="id-ID" sz="2800" b="1" i="0" dirty="0" smtClean="0"/>
              <a:t>Tatik Fidowaty</a:t>
            </a:r>
            <a:r>
              <a:rPr lang="en-US" sz="2800" b="1" i="0" dirty="0" smtClean="0"/>
              <a:t>, </a:t>
            </a:r>
            <a:r>
              <a:rPr lang="en-US" sz="2800" b="1" i="0" dirty="0" err="1" smtClean="0"/>
              <a:t>S.IP.,M.Si</a:t>
            </a:r>
            <a:r>
              <a:rPr lang="en-US" sz="2800" b="1" i="0" dirty="0" smtClean="0"/>
              <a:t>.</a:t>
            </a:r>
            <a:endParaRPr lang="en-US" sz="2800" b="1" i="0" dirty="0"/>
          </a:p>
        </p:txBody>
      </p:sp>
      <p:sp>
        <p:nvSpPr>
          <p:cNvPr id="6" name="Title 5"/>
          <p:cNvSpPr>
            <a:spLocks noGrp="1"/>
          </p:cNvSpPr>
          <p:nvPr>
            <p:ph type="ctrTitle"/>
          </p:nvPr>
        </p:nvSpPr>
        <p:spPr>
          <a:xfrm>
            <a:off x="642910" y="1500174"/>
            <a:ext cx="7772400" cy="1470025"/>
          </a:xfrm>
        </p:spPr>
        <p:txBody>
          <a:bodyPr/>
          <a:lstStyle/>
          <a:p>
            <a:r>
              <a:rPr lang="en-US" sz="4400" b="1" dirty="0" smtClean="0">
                <a:solidFill>
                  <a:srgbClr val="FF0000"/>
                </a:solidFill>
              </a:rPr>
              <a:t>  </a:t>
            </a:r>
            <a:r>
              <a:rPr lang="id-ID" sz="4400" b="1" dirty="0" smtClean="0">
                <a:solidFill>
                  <a:srgbClr val="FF0000"/>
                </a:solidFill>
              </a:rPr>
              <a:t>MACAM-MACAM </a:t>
            </a:r>
            <a:r>
              <a:rPr lang="en-US" sz="4400" b="1" dirty="0" smtClean="0">
                <a:solidFill>
                  <a:srgbClr val="FF0000"/>
                </a:solidFill>
              </a:rPr>
              <a:t>ORGANISASI </a:t>
            </a:r>
            <a:endParaRPr lang="en-US" sz="4400" b="1" dirty="0">
              <a:solidFill>
                <a:srgbClr val="FF0000"/>
              </a:solidFill>
            </a:endParaRPr>
          </a:p>
        </p:txBody>
      </p:sp>
    </p:spTree>
  </p:cSld>
  <p:clrMapOvr>
    <a:masterClrMapping/>
  </p:clrMapOvr>
  <p:transition spd="slow">
    <p:sndAc>
      <p:stSnd>
        <p:snd r:embed="rId2" name="chimes.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33A657"/>
                </a:solidFill>
              </a:rPr>
              <a:t>Organisasi Lini</a:t>
            </a:r>
            <a:endParaRPr lang="id-ID" dirty="0">
              <a:solidFill>
                <a:srgbClr val="33A657"/>
              </a:solidFill>
            </a:endParaRPr>
          </a:p>
        </p:txBody>
      </p:sp>
      <p:sp>
        <p:nvSpPr>
          <p:cNvPr id="3" name="Content Placeholder 2"/>
          <p:cNvSpPr>
            <a:spLocks noGrp="1"/>
          </p:cNvSpPr>
          <p:nvPr>
            <p:ph idx="1"/>
          </p:nvPr>
        </p:nvSpPr>
        <p:spPr>
          <a:xfrm>
            <a:off x="928662" y="1752600"/>
            <a:ext cx="7215238" cy="4176730"/>
          </a:xfrm>
        </p:spPr>
        <p:txBody>
          <a:bodyPr/>
          <a:lstStyle/>
          <a:p>
            <a:pPr algn="ctr">
              <a:buNone/>
            </a:pPr>
            <a:r>
              <a:rPr lang="id-ID" sz="2000" dirty="0" smtClean="0">
                <a:solidFill>
                  <a:srgbClr val="FF0066"/>
                </a:solidFill>
              </a:rPr>
              <a:t>Organisasi lini pada pokoknya adalah suatu bentuk organisasi yang didalamnya terdapat garis wewenang yang menghubungkan langsung secara  vertikal antara atasan dengan bawahan.</a:t>
            </a:r>
          </a:p>
          <a:p>
            <a:pPr algn="ctr">
              <a:buNone/>
            </a:pPr>
            <a:r>
              <a:rPr lang="id-ID" sz="2000" dirty="0" smtClean="0">
                <a:solidFill>
                  <a:srgbClr val="FF0066"/>
                </a:solidFill>
              </a:rPr>
              <a:t>Organisasi lini biasanya di pakai perusahaan-perusahaan kecil saja. Pendelegasian wewenang secara vertikal melalui garis terpendek dari seorang atasan kepada bawahannya. Pelaporan tanggungjawab dari bawah kepada atasannya juga dilakukan melalui garis vertikal terpendek. Perintah-perintah hanya diberikan seorang atasan saja dan pelaporan tanggungjawab kepada atasan yang bersangkutan.</a:t>
            </a:r>
            <a:endParaRPr lang="id-ID" sz="2000" dirty="0">
              <a:solidFill>
                <a:srgbClr val="FF0066"/>
              </a:solidFill>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04" y="714356"/>
            <a:ext cx="6096000" cy="571504"/>
          </a:xfrm>
        </p:spPr>
        <p:txBody>
          <a:bodyPr/>
          <a:lstStyle/>
          <a:p>
            <a:r>
              <a:rPr lang="id-ID" sz="2800" dirty="0" smtClean="0">
                <a:solidFill>
                  <a:srgbClr val="0070C0"/>
                </a:solidFill>
              </a:rPr>
              <a:t>Ciri-ciri Organisasi Lini</a:t>
            </a:r>
            <a:endParaRPr lang="id-ID" sz="2800" dirty="0">
              <a:solidFill>
                <a:srgbClr val="0070C0"/>
              </a:solidFill>
            </a:endParaRPr>
          </a:p>
        </p:txBody>
      </p:sp>
      <p:sp>
        <p:nvSpPr>
          <p:cNvPr id="3" name="Content Placeholder 2"/>
          <p:cNvSpPr>
            <a:spLocks noGrp="1"/>
          </p:cNvSpPr>
          <p:nvPr>
            <p:ph idx="1"/>
          </p:nvPr>
        </p:nvSpPr>
        <p:spPr>
          <a:xfrm>
            <a:off x="642910" y="1285860"/>
            <a:ext cx="7786742" cy="5072098"/>
          </a:xfrm>
        </p:spPr>
        <p:txBody>
          <a:bodyPr/>
          <a:lstStyle/>
          <a:p>
            <a:pPr algn="ctr">
              <a:buFont typeface="+mj-lt"/>
              <a:buAutoNum type="arabicPeriod"/>
            </a:pPr>
            <a:r>
              <a:rPr lang="id-ID" sz="2000" dirty="0" smtClean="0">
                <a:solidFill>
                  <a:srgbClr val="ED3BC7"/>
                </a:solidFill>
              </a:rPr>
              <a:t>Organisasinya relatif kecil dan sederhana </a:t>
            </a:r>
          </a:p>
          <a:p>
            <a:pPr algn="ctr">
              <a:buFont typeface="+mj-lt"/>
              <a:buAutoNum type="arabicPeriod"/>
            </a:pPr>
            <a:r>
              <a:rPr lang="id-ID" sz="2000" dirty="0" smtClean="0">
                <a:solidFill>
                  <a:srgbClr val="ED3BC7"/>
                </a:solidFill>
              </a:rPr>
              <a:t>Hubungan antara atasan dengan bawahan masih bersifat langsung melalui garis wewenang terpendek</a:t>
            </a:r>
          </a:p>
          <a:p>
            <a:pPr algn="ctr">
              <a:buFont typeface="+mj-lt"/>
              <a:buAutoNum type="arabicPeriod"/>
            </a:pPr>
            <a:r>
              <a:rPr lang="id-ID" sz="2000" dirty="0" smtClean="0">
                <a:solidFill>
                  <a:srgbClr val="ED3BC7"/>
                </a:solidFill>
              </a:rPr>
              <a:t>Punca pimpinan biasanya pemilik perusahaan</a:t>
            </a:r>
          </a:p>
          <a:p>
            <a:pPr algn="ctr">
              <a:buFont typeface="+mj-lt"/>
              <a:buAutoNum type="arabicPeriod"/>
            </a:pPr>
            <a:r>
              <a:rPr lang="id-ID" sz="2000" dirty="0" smtClean="0">
                <a:solidFill>
                  <a:srgbClr val="ED3BC7"/>
                </a:solidFill>
              </a:rPr>
              <a:t>Jumlah karyawan relatif sedikit dan saling kenal-mengenal</a:t>
            </a:r>
          </a:p>
          <a:p>
            <a:pPr algn="ctr">
              <a:buFont typeface="+mj-lt"/>
              <a:buAutoNum type="arabicPeriod"/>
            </a:pPr>
            <a:r>
              <a:rPr lang="id-ID" sz="2000" dirty="0" smtClean="0">
                <a:solidFill>
                  <a:srgbClr val="ED3BC7"/>
                </a:solidFill>
              </a:rPr>
              <a:t>Tingkat spesialisasi belum begitu tinggi dan alat-alatnya tidak beraneka ragam</a:t>
            </a:r>
          </a:p>
          <a:p>
            <a:pPr algn="ctr">
              <a:buFont typeface="+mj-lt"/>
              <a:buAutoNum type="arabicPeriod"/>
            </a:pPr>
            <a:r>
              <a:rPr lang="id-ID" sz="2000" dirty="0" smtClean="0">
                <a:solidFill>
                  <a:srgbClr val="ED3BC7"/>
                </a:solidFill>
              </a:rPr>
              <a:t>Puncak pimpinan merupakan satu-satunya sumber  kekuasaan, keputusan dan kebijaksanaan dari organisasi</a:t>
            </a:r>
          </a:p>
          <a:p>
            <a:pPr algn="ctr">
              <a:buFont typeface="+mj-lt"/>
              <a:buAutoNum type="arabicPeriod"/>
            </a:pPr>
            <a:r>
              <a:rPr lang="id-ID" sz="2000" dirty="0" smtClean="0">
                <a:solidFill>
                  <a:srgbClr val="ED3BC7"/>
                </a:solidFill>
              </a:rPr>
              <a:t>Masing-masing kepala unit mempunyai wewenang dan tanggungjawab penuh atas segala bidang pekerjaan yg ada dalam unitnya, artinya disamping pekerjaan pokoknya ia masih berkuasa dan bertanggungjawab pula dalam tugas” tambahan seperti urusan kepegawaian, keuangan administrasi dan sebagainya</a:t>
            </a:r>
            <a:endParaRPr lang="id-ID" sz="2000" dirty="0">
              <a:solidFill>
                <a:srgbClr val="ED3BC7"/>
              </a:solidFill>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Struktur Organisasi Lini</a:t>
            </a:r>
            <a:endParaRPr lang="id-ID" dirty="0"/>
          </a:p>
        </p:txBody>
      </p:sp>
      <p:sp>
        <p:nvSpPr>
          <p:cNvPr id="3" name="Content Placeholder 2"/>
          <p:cNvSpPr>
            <a:spLocks noGrp="1"/>
          </p:cNvSpPr>
          <p:nvPr>
            <p:ph idx="1"/>
          </p:nvPr>
        </p:nvSpPr>
        <p:spPr>
          <a:xfrm>
            <a:off x="928662" y="1752600"/>
            <a:ext cx="7286676" cy="4319606"/>
          </a:xfrm>
        </p:spPr>
        <p:txBody>
          <a:bodyPr/>
          <a:lstStyle/>
          <a:p>
            <a:pPr>
              <a:buNone/>
            </a:pPr>
            <a:endParaRPr lang="id-ID" dirty="0"/>
          </a:p>
        </p:txBody>
      </p:sp>
      <p:sp>
        <p:nvSpPr>
          <p:cNvPr id="4" name="Rectangle 3"/>
          <p:cNvSpPr/>
          <p:nvPr/>
        </p:nvSpPr>
        <p:spPr>
          <a:xfrm>
            <a:off x="3929058" y="1928802"/>
            <a:ext cx="1571636"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rgbClr val="EB973C"/>
                </a:solidFill>
              </a:rPr>
              <a:t>DIREKTUR/ PIMPINAN</a:t>
            </a:r>
            <a:endParaRPr lang="id-ID" dirty="0">
              <a:solidFill>
                <a:srgbClr val="EB973C"/>
              </a:solidFill>
            </a:endParaRPr>
          </a:p>
        </p:txBody>
      </p:sp>
      <p:sp>
        <p:nvSpPr>
          <p:cNvPr id="5" name="Rectangle 4"/>
          <p:cNvSpPr/>
          <p:nvPr/>
        </p:nvSpPr>
        <p:spPr>
          <a:xfrm>
            <a:off x="1643042" y="3429000"/>
            <a:ext cx="2357454"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Kepala Bagian Produksi</a:t>
            </a:r>
            <a:endParaRPr lang="id-ID" dirty="0"/>
          </a:p>
        </p:txBody>
      </p:sp>
      <p:sp>
        <p:nvSpPr>
          <p:cNvPr id="6" name="Rectangle 5"/>
          <p:cNvSpPr/>
          <p:nvPr/>
        </p:nvSpPr>
        <p:spPr>
          <a:xfrm>
            <a:off x="5500694" y="3429000"/>
            <a:ext cx="1857388"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Kepala Bagian Pemasaran</a:t>
            </a:r>
            <a:endParaRPr lang="id-ID" dirty="0"/>
          </a:p>
        </p:txBody>
      </p:sp>
      <p:sp>
        <p:nvSpPr>
          <p:cNvPr id="7" name="Rectangle 6"/>
          <p:cNvSpPr/>
          <p:nvPr/>
        </p:nvSpPr>
        <p:spPr>
          <a:xfrm>
            <a:off x="1142976" y="5000636"/>
            <a:ext cx="1357322"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Pekerja A</a:t>
            </a:r>
            <a:endParaRPr lang="id-ID" dirty="0"/>
          </a:p>
        </p:txBody>
      </p:sp>
      <p:sp>
        <p:nvSpPr>
          <p:cNvPr id="8" name="Rectangle 7"/>
          <p:cNvSpPr/>
          <p:nvPr/>
        </p:nvSpPr>
        <p:spPr>
          <a:xfrm>
            <a:off x="6572264" y="5000636"/>
            <a:ext cx="1357322"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Pekerja D</a:t>
            </a:r>
            <a:endParaRPr lang="id-ID" dirty="0"/>
          </a:p>
        </p:txBody>
      </p:sp>
      <p:sp>
        <p:nvSpPr>
          <p:cNvPr id="9" name="Rectangle 8"/>
          <p:cNvSpPr/>
          <p:nvPr/>
        </p:nvSpPr>
        <p:spPr>
          <a:xfrm>
            <a:off x="4786314" y="5000636"/>
            <a:ext cx="1357322"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Pekerja C</a:t>
            </a:r>
            <a:endParaRPr lang="id-ID" dirty="0"/>
          </a:p>
        </p:txBody>
      </p:sp>
      <p:sp>
        <p:nvSpPr>
          <p:cNvPr id="10" name="Rectangle 9"/>
          <p:cNvSpPr/>
          <p:nvPr/>
        </p:nvSpPr>
        <p:spPr>
          <a:xfrm>
            <a:off x="3000364" y="5000636"/>
            <a:ext cx="1357322"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Pekerja B</a:t>
            </a:r>
            <a:endParaRPr lang="id-ID" dirty="0"/>
          </a:p>
        </p:txBody>
      </p:sp>
      <p:cxnSp>
        <p:nvCxnSpPr>
          <p:cNvPr id="12" name="Straight Connector 11"/>
          <p:cNvCxnSpPr>
            <a:stCxn id="4" idx="2"/>
          </p:cNvCxnSpPr>
          <p:nvPr/>
        </p:nvCxnSpPr>
        <p:spPr>
          <a:xfrm rot="5400000">
            <a:off x="4500562" y="2714620"/>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857488" y="2928934"/>
            <a:ext cx="35719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5" idx="0"/>
          </p:cNvCxnSpPr>
          <p:nvPr/>
        </p:nvCxnSpPr>
        <p:spPr>
          <a:xfrm rot="5400000">
            <a:off x="2803910" y="3375422"/>
            <a:ext cx="71438"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6" idx="0"/>
          </p:cNvCxnSpPr>
          <p:nvPr/>
        </p:nvCxnSpPr>
        <p:spPr>
          <a:xfrm rot="5400000">
            <a:off x="6179355" y="3178967"/>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608249" y="4249743"/>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6180149" y="4249743"/>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857356" y="4500570"/>
            <a:ext cx="1785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5500694" y="4500570"/>
            <a:ext cx="1785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2608249" y="3178173"/>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5251455" y="4749809"/>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7037405" y="4749809"/>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1608117" y="4749809"/>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3394067" y="4749809"/>
            <a:ext cx="50006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04" y="714356"/>
            <a:ext cx="6096000" cy="571504"/>
          </a:xfrm>
        </p:spPr>
        <p:txBody>
          <a:bodyPr/>
          <a:lstStyle/>
          <a:p>
            <a:r>
              <a:rPr lang="id-ID" dirty="0" smtClean="0">
                <a:solidFill>
                  <a:srgbClr val="33A657"/>
                </a:solidFill>
              </a:rPr>
              <a:t>Kebaikan Organisasi Lini</a:t>
            </a:r>
            <a:endParaRPr lang="id-ID" dirty="0">
              <a:solidFill>
                <a:srgbClr val="33A657"/>
              </a:solidFill>
            </a:endParaRPr>
          </a:p>
        </p:txBody>
      </p:sp>
      <p:sp>
        <p:nvSpPr>
          <p:cNvPr id="3" name="Content Placeholder 2"/>
          <p:cNvSpPr>
            <a:spLocks noGrp="1"/>
          </p:cNvSpPr>
          <p:nvPr>
            <p:ph idx="1"/>
          </p:nvPr>
        </p:nvSpPr>
        <p:spPr>
          <a:xfrm>
            <a:off x="785786" y="1357298"/>
            <a:ext cx="7572428" cy="4929222"/>
          </a:xfrm>
        </p:spPr>
        <p:txBody>
          <a:bodyPr/>
          <a:lstStyle/>
          <a:p>
            <a:pPr marL="457200" indent="-457200">
              <a:buFont typeface="+mj-lt"/>
              <a:buAutoNum type="arabicPeriod"/>
            </a:pPr>
            <a:r>
              <a:rPr lang="id-ID" sz="2000" dirty="0" smtClean="0">
                <a:solidFill>
                  <a:srgbClr val="CC9900"/>
                </a:solidFill>
              </a:rPr>
              <a:t>Kesatuan pimpinan dan asas kesatuan komando tetap dipertahankan sepenuhnya</a:t>
            </a:r>
          </a:p>
          <a:p>
            <a:pPr marL="457200" indent="-457200">
              <a:buFont typeface="+mj-lt"/>
              <a:buAutoNum type="arabicPeriod"/>
            </a:pPr>
            <a:r>
              <a:rPr lang="id-ID" sz="2000" dirty="0" smtClean="0">
                <a:solidFill>
                  <a:srgbClr val="CC9900"/>
                </a:solidFill>
              </a:rPr>
              <a:t>Garis komando dan pengendalian tegas, tidak mungkin terjadi kesimpangsiuran karna pimpinan langsung berhubungan dengan karyawan</a:t>
            </a:r>
          </a:p>
          <a:p>
            <a:pPr marL="457200" indent="-457200">
              <a:buFont typeface="+mj-lt"/>
              <a:buAutoNum type="arabicPeriod"/>
            </a:pPr>
            <a:r>
              <a:rPr lang="id-ID" sz="2000" dirty="0" smtClean="0">
                <a:solidFill>
                  <a:srgbClr val="CC9900"/>
                </a:solidFill>
              </a:rPr>
              <a:t>Proses pengambilan keputusan, kebijaksanaan dan instruksi-instruksi berjalan cepat, tidak bertele-tele</a:t>
            </a:r>
          </a:p>
          <a:p>
            <a:pPr marL="457200" indent="-457200">
              <a:buFont typeface="+mj-lt"/>
              <a:buAutoNum type="arabicPeriod"/>
            </a:pPr>
            <a:r>
              <a:rPr lang="id-ID" sz="2000" dirty="0" smtClean="0">
                <a:solidFill>
                  <a:srgbClr val="CC9900"/>
                </a:solidFill>
              </a:rPr>
              <a:t>Pengawasan melekat secara ketat terhadap kegiatan-kegiatan karyawan dapat dilaksanakan</a:t>
            </a:r>
          </a:p>
          <a:p>
            <a:pPr marL="457200" indent="-457200">
              <a:buFont typeface="+mj-lt"/>
              <a:buAutoNum type="arabicPeriod"/>
            </a:pPr>
            <a:r>
              <a:rPr lang="id-ID" sz="2000" dirty="0" smtClean="0">
                <a:solidFill>
                  <a:srgbClr val="CC9900"/>
                </a:solidFill>
              </a:rPr>
              <a:t>Kedisiplinan dan semangat kerja umumnya baik</a:t>
            </a:r>
          </a:p>
          <a:p>
            <a:pPr marL="457200" indent="-457200">
              <a:buFont typeface="+mj-lt"/>
              <a:buAutoNum type="arabicPeriod"/>
            </a:pPr>
            <a:r>
              <a:rPr lang="id-ID" sz="2000" dirty="0" smtClean="0">
                <a:solidFill>
                  <a:srgbClr val="CC9900"/>
                </a:solidFill>
              </a:rPr>
              <a:t>Koordinasi relatif mudah dilaksanakan</a:t>
            </a:r>
          </a:p>
          <a:p>
            <a:pPr marL="457200" indent="-457200">
              <a:buFont typeface="+mj-lt"/>
              <a:buAutoNum type="arabicPeriod"/>
            </a:pPr>
            <a:r>
              <a:rPr lang="id-ID" sz="2000" dirty="0" smtClean="0">
                <a:solidFill>
                  <a:srgbClr val="CC9900"/>
                </a:solidFill>
              </a:rPr>
              <a:t>Rasa solidaritas dan </a:t>
            </a:r>
            <a:r>
              <a:rPr lang="id-ID" sz="2000" i="1" dirty="0" smtClean="0">
                <a:solidFill>
                  <a:srgbClr val="CC9900"/>
                </a:solidFill>
              </a:rPr>
              <a:t>esprit de corp</a:t>
            </a:r>
            <a:r>
              <a:rPr lang="id-ID" sz="2000" dirty="0" smtClean="0">
                <a:solidFill>
                  <a:srgbClr val="CC9900"/>
                </a:solidFill>
              </a:rPr>
              <a:t> para karyawan pada umumnya tinggi karna masih saling kenal mengenal</a:t>
            </a:r>
            <a:endParaRPr lang="id-ID" sz="2000" dirty="0">
              <a:solidFill>
                <a:srgbClr val="CC9900"/>
              </a:solidFill>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928670"/>
            <a:ext cx="6096000" cy="514336"/>
          </a:xfrm>
        </p:spPr>
        <p:txBody>
          <a:bodyPr/>
          <a:lstStyle/>
          <a:p>
            <a:r>
              <a:rPr lang="id-ID" dirty="0" smtClean="0">
                <a:solidFill>
                  <a:srgbClr val="CC9900"/>
                </a:solidFill>
              </a:rPr>
              <a:t>Keburukan Organisasi Lini</a:t>
            </a:r>
            <a:endParaRPr lang="id-ID" dirty="0">
              <a:solidFill>
                <a:srgbClr val="CC9900"/>
              </a:solidFill>
            </a:endParaRPr>
          </a:p>
        </p:txBody>
      </p:sp>
      <p:sp>
        <p:nvSpPr>
          <p:cNvPr id="3" name="Content Placeholder 2"/>
          <p:cNvSpPr>
            <a:spLocks noGrp="1"/>
          </p:cNvSpPr>
          <p:nvPr>
            <p:ph idx="1"/>
          </p:nvPr>
        </p:nvSpPr>
        <p:spPr>
          <a:xfrm>
            <a:off x="785786" y="1714488"/>
            <a:ext cx="7572428" cy="4500594"/>
          </a:xfrm>
        </p:spPr>
        <p:txBody>
          <a:bodyPr/>
          <a:lstStyle/>
          <a:p>
            <a:pPr>
              <a:buFont typeface="+mj-lt"/>
              <a:buAutoNum type="arabicPeriod"/>
            </a:pPr>
            <a:r>
              <a:rPr lang="id-ID" sz="1800" dirty="0" smtClean="0">
                <a:solidFill>
                  <a:srgbClr val="FF5050"/>
                </a:solidFill>
              </a:rPr>
              <a:t>Tujuan pribadi pucuk pimpinan dan tujuan organisasi seringkali tidak dapat dibedakan</a:t>
            </a:r>
          </a:p>
          <a:p>
            <a:pPr>
              <a:buFont typeface="+mj-lt"/>
              <a:buAutoNum type="arabicPeriod"/>
            </a:pPr>
            <a:r>
              <a:rPr lang="id-ID" sz="1800" dirty="0" smtClean="0">
                <a:solidFill>
                  <a:srgbClr val="FF5050"/>
                </a:solidFill>
              </a:rPr>
              <a:t>Ada kecenderungan dan kesempatan pucuk pimpinan  untuk bertindak secara otoriter</a:t>
            </a:r>
          </a:p>
          <a:p>
            <a:pPr>
              <a:buFont typeface="+mj-lt"/>
              <a:buAutoNum type="arabicPeriod"/>
            </a:pPr>
            <a:r>
              <a:rPr lang="id-ID" sz="1800" dirty="0" smtClean="0">
                <a:solidFill>
                  <a:srgbClr val="FF5050"/>
                </a:solidFill>
              </a:rPr>
              <a:t>Maju dan mundurnya organisasi tergantung kepada kecakapan pucuk pimpinan saja, karna kewenangan, pengendalian dan membuat keputusan dipegang sendiri</a:t>
            </a:r>
          </a:p>
          <a:p>
            <a:pPr>
              <a:buFont typeface="+mj-lt"/>
              <a:buAutoNum type="arabicPeriod"/>
            </a:pPr>
            <a:r>
              <a:rPr lang="id-ID" sz="1800" dirty="0" smtClean="0">
                <a:solidFill>
                  <a:srgbClr val="FF5050"/>
                </a:solidFill>
              </a:rPr>
              <a:t>Organisasi secara keseluruhan dipegang sendiri jika ia tidak mampu maka organisasi mengalami kehancuran</a:t>
            </a:r>
          </a:p>
          <a:p>
            <a:pPr>
              <a:buFont typeface="+mj-lt"/>
              <a:buAutoNum type="arabicPeriod"/>
            </a:pPr>
            <a:r>
              <a:rPr lang="id-ID" sz="1800" dirty="0" smtClean="0">
                <a:solidFill>
                  <a:srgbClr val="FF5050"/>
                </a:solidFill>
              </a:rPr>
              <a:t>Kaderisasi dan pengembangan bawahan kurang mendapat perhatian karena mereka tidak diikutsertakan dalam perencanaan, pengambilan keputusan dan pengendalian</a:t>
            </a:r>
          </a:p>
          <a:p>
            <a:pPr>
              <a:buFont typeface="+mj-lt"/>
              <a:buAutoNum type="arabicPeriod"/>
            </a:pPr>
            <a:r>
              <a:rPr lang="id-ID" sz="1800" dirty="0" smtClean="0">
                <a:solidFill>
                  <a:srgbClr val="FF5050"/>
                </a:solidFill>
              </a:rPr>
              <a:t>Rencana, keputusan, kebijaksanaan dan pengendalian relatif kurang baik karna adanya keterbatasan manusia</a:t>
            </a:r>
            <a:endParaRPr lang="id-ID" sz="1800" dirty="0">
              <a:solidFill>
                <a:srgbClr val="FF5050"/>
              </a:solidFill>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idx="1"/>
          </p:nvPr>
        </p:nvPicPr>
        <p:blipFill>
          <a:blip r:embed="rId2">
            <a:extLst>
              <a:ext uri="{28A0092B-C50C-407E-A947-70E740481C1C}">
                <a14:useLocalDpi xmlns:a14="http://schemas.microsoft.com/office/drawing/2010/main" xmlns="" val="0"/>
              </a:ext>
            </a:extLst>
          </a:blip>
          <a:srcRect l="16500" r="16500"/>
          <a:stretch>
            <a:fillRect/>
          </a:stretch>
        </p:blipFill>
        <p:spPr>
          <a:xfrm>
            <a:off x="2000232" y="1357297"/>
            <a:ext cx="5286412" cy="3524275"/>
          </a:xfrm>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1571612"/>
            <a:ext cx="6572296" cy="514336"/>
          </a:xfrm>
        </p:spPr>
        <p:txBody>
          <a:bodyPr/>
          <a:lstStyle/>
          <a:p>
            <a:r>
              <a:rPr lang="id-ID" dirty="0" smtClean="0">
                <a:solidFill>
                  <a:srgbClr val="0070C0"/>
                </a:solidFill>
              </a:rPr>
              <a:t>MACAM-MACAM ORGANISASI</a:t>
            </a:r>
            <a:endParaRPr lang="id-ID" dirty="0">
              <a:solidFill>
                <a:srgbClr val="0070C0"/>
              </a:solidFill>
            </a:endParaRPr>
          </a:p>
        </p:txBody>
      </p:sp>
      <p:sp>
        <p:nvSpPr>
          <p:cNvPr id="3" name="Content Placeholder 2"/>
          <p:cNvSpPr>
            <a:spLocks noGrp="1"/>
          </p:cNvSpPr>
          <p:nvPr>
            <p:ph idx="1"/>
          </p:nvPr>
        </p:nvSpPr>
        <p:spPr>
          <a:xfrm>
            <a:off x="1000100" y="2786058"/>
            <a:ext cx="7143800" cy="2428892"/>
          </a:xfrm>
        </p:spPr>
        <p:txBody>
          <a:bodyPr/>
          <a:lstStyle/>
          <a:p>
            <a:pPr marL="457200" indent="-457200" algn="ctr">
              <a:buFont typeface="+mj-lt"/>
              <a:buAutoNum type="arabicPeriod"/>
            </a:pPr>
            <a:r>
              <a:rPr lang="id-ID" sz="2000" dirty="0" smtClean="0">
                <a:solidFill>
                  <a:srgbClr val="0070C0"/>
                </a:solidFill>
              </a:rPr>
              <a:t>Berdasarkan proses pembentukannya</a:t>
            </a:r>
          </a:p>
          <a:p>
            <a:pPr marL="457200" indent="-457200" algn="ctr">
              <a:buFont typeface="+mj-lt"/>
              <a:buAutoNum type="arabicPeriod"/>
            </a:pPr>
            <a:r>
              <a:rPr lang="id-ID" sz="2000" dirty="0" smtClean="0">
                <a:solidFill>
                  <a:srgbClr val="0070C0"/>
                </a:solidFill>
              </a:rPr>
              <a:t>Berdasarkan kaitan hubungan dengan pemerintah</a:t>
            </a:r>
          </a:p>
          <a:p>
            <a:pPr marL="457200" indent="-457200" algn="ctr">
              <a:buFont typeface="+mj-lt"/>
              <a:buAutoNum type="arabicPeriod"/>
            </a:pPr>
            <a:r>
              <a:rPr lang="id-ID" sz="2000" dirty="0" smtClean="0">
                <a:solidFill>
                  <a:srgbClr val="0070C0"/>
                </a:solidFill>
              </a:rPr>
              <a:t>Berdasarkan skala (ukuran) besar kecilnya</a:t>
            </a:r>
          </a:p>
          <a:p>
            <a:pPr marL="457200" indent="-457200" algn="ctr">
              <a:buFont typeface="+mj-lt"/>
              <a:buAutoNum type="arabicPeriod"/>
            </a:pPr>
            <a:r>
              <a:rPr lang="id-ID" sz="2000" dirty="0" smtClean="0">
                <a:solidFill>
                  <a:srgbClr val="0070C0"/>
                </a:solidFill>
              </a:rPr>
              <a:t>Berdasarkan tujuannya</a:t>
            </a:r>
          </a:p>
          <a:p>
            <a:pPr marL="457200" indent="-457200" algn="ctr">
              <a:buFont typeface="+mj-lt"/>
              <a:buAutoNum type="arabicPeriod"/>
            </a:pPr>
            <a:r>
              <a:rPr lang="id-ID" sz="2000" dirty="0" smtClean="0">
                <a:solidFill>
                  <a:srgbClr val="0070C0"/>
                </a:solidFill>
              </a:rPr>
              <a:t>Berdasarkan organization chart-nya</a:t>
            </a:r>
          </a:p>
          <a:p>
            <a:pPr marL="457200" indent="-457200" algn="ctr">
              <a:buFont typeface="+mj-lt"/>
              <a:buAutoNum type="arabicPeriod"/>
            </a:pPr>
            <a:r>
              <a:rPr lang="id-ID" sz="2000" dirty="0" smtClean="0">
                <a:solidFill>
                  <a:srgbClr val="0070C0"/>
                </a:solidFill>
              </a:rPr>
              <a:t>Berdasarkan tipe-tipe/ bentuknya</a:t>
            </a:r>
            <a:endParaRPr lang="id-ID" sz="2000" dirty="0">
              <a:solidFill>
                <a:srgbClr val="0070C0"/>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785794"/>
            <a:ext cx="6096000" cy="762000"/>
          </a:xfrm>
        </p:spPr>
        <p:txBody>
          <a:bodyPr/>
          <a:lstStyle/>
          <a:p>
            <a:r>
              <a:rPr lang="id-ID" sz="2400" dirty="0" smtClean="0">
                <a:solidFill>
                  <a:srgbClr val="FF0000"/>
                </a:solidFill>
              </a:rPr>
              <a:t>Berdasarkan Proses Pembentukannya </a:t>
            </a:r>
            <a:endParaRPr lang="id-ID" sz="2400" dirty="0">
              <a:solidFill>
                <a:srgbClr val="FF0000"/>
              </a:solidFill>
            </a:endParaRPr>
          </a:p>
        </p:txBody>
      </p:sp>
      <p:graphicFrame>
        <p:nvGraphicFramePr>
          <p:cNvPr id="4" name="Content Placeholder 3"/>
          <p:cNvGraphicFramePr>
            <a:graphicFrameLocks noGrp="1"/>
          </p:cNvGraphicFramePr>
          <p:nvPr>
            <p:ph idx="1"/>
          </p:nvPr>
        </p:nvGraphicFramePr>
        <p:xfrm>
          <a:off x="928662" y="1643050"/>
          <a:ext cx="7286676" cy="4297680"/>
        </p:xfrm>
        <a:graphic>
          <a:graphicData uri="http://schemas.openxmlformats.org/drawingml/2006/table">
            <a:tbl>
              <a:tblPr firstRow="1" bandRow="1">
                <a:tableStyleId>{5C22544A-7EE6-4342-B048-85BDC9FD1C3A}</a:tableStyleId>
              </a:tblPr>
              <a:tblGrid>
                <a:gridCol w="1500198"/>
                <a:gridCol w="5786478"/>
              </a:tblGrid>
              <a:tr h="551093">
                <a:tc>
                  <a:txBody>
                    <a:bodyPr/>
                    <a:lstStyle/>
                    <a:p>
                      <a:r>
                        <a:rPr lang="id-ID" dirty="0" smtClean="0"/>
                        <a:t>Organisasi formal</a:t>
                      </a:r>
                      <a:endParaRPr lang="id-ID" dirty="0"/>
                    </a:p>
                  </a:txBody>
                  <a:tcPr/>
                </a:tc>
                <a:tc>
                  <a:txBody>
                    <a:bodyPr/>
                    <a:lstStyle/>
                    <a:p>
                      <a:r>
                        <a:rPr lang="id-ID" dirty="0" smtClean="0"/>
                        <a:t>Organisasi yang dibentuk secara sadar dan dengan tujuan-tjuan yang disadari</a:t>
                      </a:r>
                      <a:r>
                        <a:rPr lang="id-ID" baseline="0" dirty="0" smtClean="0"/>
                        <a:t> pula, yang diatur dengan ketentuan-ketentuan formal, dalam anggaran dasar dan anggaran rumah tangganya.</a:t>
                      </a:r>
                    </a:p>
                    <a:p>
                      <a:endParaRPr lang="id-ID" baseline="0" dirty="0" smtClean="0"/>
                    </a:p>
                    <a:p>
                      <a:r>
                        <a:rPr lang="id-ID" baseline="0" dirty="0" smtClean="0">
                          <a:solidFill>
                            <a:srgbClr val="0070C0"/>
                          </a:solidFill>
                        </a:rPr>
                        <a:t>Kegiatan dan hubungannya (jabatannya) terjalin di secara tertulis</a:t>
                      </a:r>
                      <a:r>
                        <a:rPr lang="id-ID" baseline="0" dirty="0" smtClean="0"/>
                        <a:t>  </a:t>
                      </a:r>
                      <a:r>
                        <a:rPr lang="id-ID" baseline="0" dirty="0" smtClean="0">
                          <a:solidFill>
                            <a:srgbClr val="0070C0"/>
                          </a:solidFill>
                        </a:rPr>
                        <a:t>dan ikatannya formal berdasarkan cara kerja dan peraturan.</a:t>
                      </a:r>
                      <a:endParaRPr lang="id-ID" dirty="0">
                        <a:solidFill>
                          <a:srgbClr val="0070C0"/>
                        </a:solidFill>
                      </a:endParaRPr>
                    </a:p>
                  </a:txBody>
                  <a:tcPr/>
                </a:tc>
              </a:tr>
              <a:tr h="5510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Organisasi informal</a:t>
                      </a:r>
                    </a:p>
                    <a:p>
                      <a:endParaRPr lang="id-ID" dirty="0">
                        <a:solidFill>
                          <a:srgbClr val="FF0000"/>
                        </a:solidFill>
                      </a:endParaRPr>
                    </a:p>
                  </a:txBody>
                  <a:tcPr/>
                </a:tc>
                <a:tc>
                  <a:txBody>
                    <a:bodyPr/>
                    <a:lstStyle/>
                    <a:p>
                      <a:r>
                        <a:rPr lang="id-ID" dirty="0" smtClean="0">
                          <a:solidFill>
                            <a:srgbClr val="FF0000"/>
                          </a:solidFill>
                        </a:rPr>
                        <a:t>Organisasi</a:t>
                      </a:r>
                      <a:r>
                        <a:rPr lang="id-ID" baseline="0" dirty="0" smtClean="0">
                          <a:solidFill>
                            <a:srgbClr val="FF0000"/>
                          </a:solidFill>
                        </a:rPr>
                        <a:t> yang terbentuk tanpa disadari sepenuhnya, tujuan juga tidak jelas, anggaran dasar dan anggaran rumah tangga tidak ada dan hubungan terjalin secara pribadi saja.</a:t>
                      </a:r>
                    </a:p>
                    <a:p>
                      <a:endParaRPr lang="id-ID" baseline="0" dirty="0" smtClean="0">
                        <a:solidFill>
                          <a:srgbClr val="FF0000"/>
                        </a:solidFill>
                      </a:endParaRPr>
                    </a:p>
                    <a:p>
                      <a:r>
                        <a:rPr lang="id-ID" baseline="0" dirty="0" smtClean="0">
                          <a:solidFill>
                            <a:srgbClr val="FF0000"/>
                          </a:solidFill>
                        </a:rPr>
                        <a:t>Tindakan mereka berdasarkan kebutuhan, emosi dan tingkah laku</a:t>
                      </a:r>
                      <a:endParaRPr lang="id-ID" dirty="0">
                        <a:solidFill>
                          <a:srgbClr val="FF0000"/>
                        </a:solidFill>
                      </a:endParaRPr>
                    </a:p>
                  </a:txBody>
                  <a:tcPr/>
                </a:tc>
              </a:tr>
            </a:tbl>
          </a:graphicData>
        </a:graphic>
      </p:graphicFrame>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1142984"/>
            <a:ext cx="6096000" cy="762000"/>
          </a:xfrm>
        </p:spPr>
        <p:txBody>
          <a:bodyPr/>
          <a:lstStyle/>
          <a:p>
            <a:r>
              <a:rPr lang="id-ID" sz="2800" dirty="0" smtClean="0">
                <a:solidFill>
                  <a:srgbClr val="FF0000"/>
                </a:solidFill>
              </a:rPr>
              <a:t>Berdasarkan kaitan hubungannya dengan pemerintah</a:t>
            </a:r>
            <a:endParaRPr lang="id-ID" sz="2800" dirty="0">
              <a:solidFill>
                <a:srgbClr val="FF0000"/>
              </a:solidFill>
            </a:endParaRPr>
          </a:p>
        </p:txBody>
      </p:sp>
      <p:sp>
        <p:nvSpPr>
          <p:cNvPr id="3" name="Content Placeholder 2"/>
          <p:cNvSpPr>
            <a:spLocks noGrp="1"/>
          </p:cNvSpPr>
          <p:nvPr>
            <p:ph idx="1"/>
          </p:nvPr>
        </p:nvSpPr>
        <p:spPr>
          <a:xfrm>
            <a:off x="714348" y="2428868"/>
            <a:ext cx="7429552" cy="3000396"/>
          </a:xfrm>
        </p:spPr>
        <p:txBody>
          <a:bodyPr/>
          <a:lstStyle/>
          <a:p>
            <a:pPr marL="457200" indent="-457200" algn="ctr">
              <a:buAutoNum type="arabicPeriod"/>
            </a:pPr>
            <a:r>
              <a:rPr lang="id-ID" sz="2000" dirty="0" smtClean="0">
                <a:solidFill>
                  <a:srgbClr val="0070C0"/>
                </a:solidFill>
              </a:rPr>
              <a:t>Organsasi resmi yaitu organisasi yang dibentuk oleh (ada hubungannya) dengan pemerintah dan atau harus terdaftar pada lembaga negara misalnya yayasan-yayasan dan perusahaan berbadan hukum</a:t>
            </a:r>
          </a:p>
          <a:p>
            <a:pPr marL="457200" indent="-457200" algn="ctr">
              <a:buAutoNum type="arabicPeriod"/>
            </a:pPr>
            <a:r>
              <a:rPr lang="id-ID" sz="2000" dirty="0" smtClean="0">
                <a:solidFill>
                  <a:srgbClr val="0070C0"/>
                </a:solidFill>
              </a:rPr>
              <a:t>Organisasi tidak resmi yaitu organisasi yang tidak ada hubungannya dengan pemerintah atau tidak terdaftar pada lembaga negara seperti organisasi swasta misalnya klub sepak bola, kelompok belajar dan group kesenian</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914400"/>
            <a:ext cx="7286676" cy="762000"/>
          </a:xfrm>
        </p:spPr>
        <p:txBody>
          <a:bodyPr/>
          <a:lstStyle/>
          <a:p>
            <a:r>
              <a:rPr lang="id-ID" sz="2800" dirty="0" smtClean="0">
                <a:solidFill>
                  <a:srgbClr val="FF5050"/>
                </a:solidFill>
              </a:rPr>
              <a:t>Berdasarkan skala (ukuran) </a:t>
            </a:r>
            <a:br>
              <a:rPr lang="id-ID" sz="2800" dirty="0" smtClean="0">
                <a:solidFill>
                  <a:srgbClr val="FF5050"/>
                </a:solidFill>
              </a:rPr>
            </a:br>
            <a:r>
              <a:rPr lang="id-ID" sz="2800" dirty="0" smtClean="0">
                <a:solidFill>
                  <a:srgbClr val="FF5050"/>
                </a:solidFill>
              </a:rPr>
              <a:t>besar kecilnya</a:t>
            </a:r>
            <a:endParaRPr lang="id-ID" sz="2800" dirty="0">
              <a:solidFill>
                <a:srgbClr val="FF5050"/>
              </a:solidFill>
            </a:endParaRPr>
          </a:p>
        </p:txBody>
      </p:sp>
      <p:sp>
        <p:nvSpPr>
          <p:cNvPr id="3" name="Content Placeholder 2"/>
          <p:cNvSpPr>
            <a:spLocks noGrp="1"/>
          </p:cNvSpPr>
          <p:nvPr>
            <p:ph idx="1"/>
          </p:nvPr>
        </p:nvSpPr>
        <p:spPr>
          <a:xfrm>
            <a:off x="1142976" y="2214554"/>
            <a:ext cx="6477024" cy="3424246"/>
          </a:xfrm>
        </p:spPr>
        <p:txBody>
          <a:bodyPr/>
          <a:lstStyle/>
          <a:p>
            <a:pPr algn="ctr"/>
            <a:r>
              <a:rPr lang="id-ID" sz="2000" dirty="0" smtClean="0">
                <a:solidFill>
                  <a:srgbClr val="0070C0"/>
                </a:solidFill>
              </a:rPr>
              <a:t>1. organisasi besar</a:t>
            </a:r>
          </a:p>
          <a:p>
            <a:pPr algn="ctr"/>
            <a:r>
              <a:rPr lang="id-ID" sz="2000" dirty="0" smtClean="0">
                <a:solidFill>
                  <a:srgbClr val="0070C0"/>
                </a:solidFill>
              </a:rPr>
              <a:t>2. organisasi sedang</a:t>
            </a:r>
          </a:p>
          <a:p>
            <a:pPr algn="ctr"/>
            <a:r>
              <a:rPr lang="id-ID" sz="2000" dirty="0" smtClean="0">
                <a:solidFill>
                  <a:srgbClr val="0070C0"/>
                </a:solidFill>
              </a:rPr>
              <a:t>Organisasi kecil</a:t>
            </a:r>
            <a:endParaRPr lang="id-ID" sz="2000" dirty="0">
              <a:solidFill>
                <a:srgbClr val="0070C0"/>
              </a:solidFill>
            </a:endParaRPr>
          </a:p>
          <a:p>
            <a:pPr algn="ctr"/>
            <a:endParaRPr lang="id-ID" sz="2000" dirty="0" smtClean="0">
              <a:solidFill>
                <a:srgbClr val="0070C0"/>
              </a:solidFill>
            </a:endParaRPr>
          </a:p>
          <a:p>
            <a:pPr algn="ctr"/>
            <a:r>
              <a:rPr lang="id-ID" sz="2000" dirty="0" smtClean="0">
                <a:solidFill>
                  <a:srgbClr val="0070C0"/>
                </a:solidFill>
              </a:rPr>
              <a:t>Tolak ukur besar kecilnya organisasi sifatnya relatif, karna ditentukan oleh banyak faktor, akan tetapi besar kecilnya organisasi harus diketahui untuk menentukan pilihan manajemen yang akan diterapkan </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857232"/>
            <a:ext cx="6096000" cy="585774"/>
          </a:xfrm>
        </p:spPr>
        <p:txBody>
          <a:bodyPr/>
          <a:lstStyle/>
          <a:p>
            <a:r>
              <a:rPr lang="id-ID" dirty="0" smtClean="0">
                <a:solidFill>
                  <a:srgbClr val="FF0000"/>
                </a:solidFill>
              </a:rPr>
              <a:t>Berdasarkan tujuannya</a:t>
            </a:r>
            <a:endParaRPr lang="id-ID" dirty="0">
              <a:solidFill>
                <a:srgbClr val="FF0000"/>
              </a:solidFill>
            </a:endParaRPr>
          </a:p>
        </p:txBody>
      </p:sp>
      <p:sp>
        <p:nvSpPr>
          <p:cNvPr id="3" name="Content Placeholder 2"/>
          <p:cNvSpPr>
            <a:spLocks noGrp="1"/>
          </p:cNvSpPr>
          <p:nvPr>
            <p:ph idx="1"/>
          </p:nvPr>
        </p:nvSpPr>
        <p:spPr>
          <a:xfrm>
            <a:off x="642910" y="1643050"/>
            <a:ext cx="7572428" cy="4500594"/>
          </a:xfrm>
        </p:spPr>
        <p:txBody>
          <a:bodyPr/>
          <a:lstStyle/>
          <a:p>
            <a:pPr marL="457200" indent="-457200" algn="ctr">
              <a:buAutoNum type="arabicPeriod"/>
            </a:pPr>
            <a:r>
              <a:rPr lang="id-ID" sz="2000" dirty="0" smtClean="0">
                <a:solidFill>
                  <a:srgbClr val="0070C0"/>
                </a:solidFill>
              </a:rPr>
              <a:t>Public organization (organisasi sosial) yaitu organisasi non profit, tujuan utamanya untuk melayani kepentingan umum tanpa perhitungan rugi laba misalnya yayasan-yayasan sosial</a:t>
            </a:r>
          </a:p>
          <a:p>
            <a:pPr marL="457200" indent="-457200" algn="ctr">
              <a:buAutoNum type="arabicPeriod"/>
            </a:pPr>
            <a:r>
              <a:rPr lang="id-ID" sz="2000" dirty="0" smtClean="0">
                <a:solidFill>
                  <a:srgbClr val="0070C0"/>
                </a:solidFill>
              </a:rPr>
              <a:t>Business organization (organisasi perusahaan) yaitu organisasi yang didirikan untuk tujuan komersial (mendapatkan laba) dan semua tindakan bermotifkan laba. Jika organisasi sudah tidak lagi memberikan keuntungan maka tidak rasional untuk dilanjutkan. Dilihat dari bidang usaha organisasi perusahaan ini di kenal perusahaan produksi, perdagangan dan jasa. Dan dilihat dari sudut hukum dibedakan antara perusahaan perseroan dan perusahaan milik bersama misalnya CV, PT, koperasi dan BUMN</a:t>
            </a:r>
            <a:endParaRPr lang="id-ID" sz="2000" dirty="0">
              <a:solidFill>
                <a:srgbClr val="0070C0"/>
              </a:solidFill>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914400"/>
            <a:ext cx="6096000" cy="1157278"/>
          </a:xfrm>
        </p:spPr>
        <p:txBody>
          <a:bodyPr/>
          <a:lstStyle/>
          <a:p>
            <a:r>
              <a:rPr lang="id-ID" sz="2800" dirty="0" smtClean="0">
                <a:solidFill>
                  <a:srgbClr val="0070C0"/>
                </a:solidFill>
              </a:rPr>
              <a:t>Berdasarkan Organization Chart/ Bagan organisasi</a:t>
            </a:r>
            <a:endParaRPr lang="id-ID" sz="2800" dirty="0">
              <a:solidFill>
                <a:srgbClr val="0070C0"/>
              </a:solidFill>
            </a:endParaRPr>
          </a:p>
        </p:txBody>
      </p:sp>
      <p:sp>
        <p:nvSpPr>
          <p:cNvPr id="3" name="Content Placeholder 2"/>
          <p:cNvSpPr>
            <a:spLocks noGrp="1"/>
          </p:cNvSpPr>
          <p:nvPr>
            <p:ph idx="1"/>
          </p:nvPr>
        </p:nvSpPr>
        <p:spPr>
          <a:xfrm>
            <a:off x="1571604" y="2643182"/>
            <a:ext cx="6096000" cy="2286016"/>
          </a:xfrm>
        </p:spPr>
        <p:txBody>
          <a:bodyPr/>
          <a:lstStyle/>
          <a:p>
            <a:pPr marL="457200" indent="-457200" algn="ctr">
              <a:buAutoNum type="arabicPeriod"/>
            </a:pPr>
            <a:r>
              <a:rPr lang="id-ID" sz="2000" dirty="0" smtClean="0">
                <a:solidFill>
                  <a:srgbClr val="FF0000"/>
                </a:solidFill>
              </a:rPr>
              <a:t>Berbentuk segitiga vertikal</a:t>
            </a:r>
          </a:p>
          <a:p>
            <a:pPr marL="457200" indent="-457200" algn="ctr">
              <a:buAutoNum type="arabicPeriod"/>
            </a:pPr>
            <a:r>
              <a:rPr lang="id-ID" sz="2000" dirty="0" smtClean="0">
                <a:solidFill>
                  <a:srgbClr val="FF0000"/>
                </a:solidFill>
              </a:rPr>
              <a:t>Berbentuk segitiga horizontal</a:t>
            </a:r>
          </a:p>
          <a:p>
            <a:pPr marL="457200" indent="-457200" algn="ctr">
              <a:buAutoNum type="arabicPeriod"/>
            </a:pPr>
            <a:r>
              <a:rPr lang="id-ID" sz="2000" dirty="0" smtClean="0">
                <a:solidFill>
                  <a:srgbClr val="FF0000"/>
                </a:solidFill>
              </a:rPr>
              <a:t>Berbentuk kerucut vertikal/ horizontal</a:t>
            </a:r>
          </a:p>
          <a:p>
            <a:pPr marL="457200" indent="-457200" algn="ctr">
              <a:buAutoNum type="arabicPeriod"/>
            </a:pPr>
            <a:r>
              <a:rPr lang="id-ID" sz="2000" dirty="0" smtClean="0">
                <a:solidFill>
                  <a:srgbClr val="FF0000"/>
                </a:solidFill>
              </a:rPr>
              <a:t>Berbentuk lingkaran dan atau setengah lingkaran</a:t>
            </a:r>
          </a:p>
          <a:p>
            <a:pPr marL="457200" indent="-457200" algn="ctr">
              <a:buAutoNum type="arabicPeriod"/>
            </a:pPr>
            <a:r>
              <a:rPr lang="id-ID" sz="2000" dirty="0" smtClean="0">
                <a:solidFill>
                  <a:srgbClr val="FF0000"/>
                </a:solidFill>
              </a:rPr>
              <a:t>Berbentuk bulat telor (oval)</a:t>
            </a:r>
            <a:endParaRPr lang="id-ID" sz="2000" dirty="0">
              <a:solidFill>
                <a:srgbClr val="FF0000"/>
              </a:solidFill>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643050"/>
            <a:ext cx="6096000" cy="3995750"/>
          </a:xfrm>
        </p:spPr>
        <p:txBody>
          <a:bodyPr/>
          <a:lstStyle/>
          <a:p>
            <a:pPr algn="ctr">
              <a:buNone/>
            </a:pPr>
            <a:r>
              <a:rPr lang="id-ID" sz="2400" dirty="0" smtClean="0">
                <a:solidFill>
                  <a:srgbClr val="FF0000"/>
                </a:solidFill>
              </a:rPr>
              <a:t>Bagan organisasi adalah suatu bentuk diagramatis yang menunjukan aspek-aspek penting suatu organisasi meliputi fungsi utama dan hubungan masing-masing, saluran pengendalian, wewenang dan pendelegasian wewenang dari masing-masing karyawan yang diserahi tugas.</a:t>
            </a:r>
            <a:endParaRPr lang="id-ID" sz="2400" dirty="0">
              <a:solidFill>
                <a:srgbClr val="FF0000"/>
              </a:solidFill>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04" y="1214422"/>
            <a:ext cx="6096000" cy="762000"/>
          </a:xfrm>
        </p:spPr>
        <p:txBody>
          <a:bodyPr/>
          <a:lstStyle/>
          <a:p>
            <a:r>
              <a:rPr lang="id-ID" sz="2800" dirty="0" smtClean="0">
                <a:solidFill>
                  <a:srgbClr val="FF0000"/>
                </a:solidFill>
              </a:rPr>
              <a:t>Berdasarkan tipe-tipe bentuknya</a:t>
            </a:r>
            <a:endParaRPr lang="id-ID" sz="2800" dirty="0">
              <a:solidFill>
                <a:srgbClr val="FF0000"/>
              </a:solidFill>
            </a:endParaRPr>
          </a:p>
        </p:txBody>
      </p:sp>
      <p:sp>
        <p:nvSpPr>
          <p:cNvPr id="3" name="Content Placeholder 2"/>
          <p:cNvSpPr>
            <a:spLocks noGrp="1"/>
          </p:cNvSpPr>
          <p:nvPr>
            <p:ph idx="1"/>
          </p:nvPr>
        </p:nvSpPr>
        <p:spPr>
          <a:xfrm>
            <a:off x="1524000" y="2643182"/>
            <a:ext cx="6096000" cy="2995618"/>
          </a:xfrm>
        </p:spPr>
        <p:txBody>
          <a:bodyPr/>
          <a:lstStyle/>
          <a:p>
            <a:pPr algn="ctr">
              <a:buFont typeface="+mj-lt"/>
              <a:buAutoNum type="arabicPeriod"/>
            </a:pPr>
            <a:r>
              <a:rPr lang="id-ID" sz="2000" dirty="0" smtClean="0">
                <a:solidFill>
                  <a:srgbClr val="79689E"/>
                </a:solidFill>
              </a:rPr>
              <a:t>Organisasi lini</a:t>
            </a:r>
          </a:p>
          <a:p>
            <a:pPr algn="ctr">
              <a:buFont typeface="+mj-lt"/>
              <a:buAutoNum type="arabicPeriod"/>
            </a:pPr>
            <a:r>
              <a:rPr lang="id-ID" sz="2000" dirty="0" smtClean="0">
                <a:solidFill>
                  <a:srgbClr val="79689E"/>
                </a:solidFill>
              </a:rPr>
              <a:t>Organisasi lini dan staf</a:t>
            </a:r>
          </a:p>
          <a:p>
            <a:pPr algn="ctr">
              <a:buFont typeface="+mj-lt"/>
              <a:buAutoNum type="arabicPeriod"/>
            </a:pPr>
            <a:r>
              <a:rPr lang="id-ID" sz="2000" dirty="0" smtClean="0">
                <a:solidFill>
                  <a:srgbClr val="79689E"/>
                </a:solidFill>
              </a:rPr>
              <a:t>Organisasi fungsional</a:t>
            </a:r>
          </a:p>
          <a:p>
            <a:pPr algn="ctr">
              <a:buFont typeface="+mj-lt"/>
              <a:buAutoNum type="arabicPeriod"/>
            </a:pPr>
            <a:r>
              <a:rPr lang="id-ID" sz="2000" dirty="0" smtClean="0">
                <a:solidFill>
                  <a:srgbClr val="79689E"/>
                </a:solidFill>
              </a:rPr>
              <a:t>Organisasi lini, staf dan fungsional</a:t>
            </a:r>
          </a:p>
          <a:p>
            <a:pPr algn="ctr">
              <a:buFont typeface="+mj-lt"/>
              <a:buAutoNum type="arabicPeriod"/>
            </a:pPr>
            <a:r>
              <a:rPr lang="id-ID" sz="2000" dirty="0" smtClean="0">
                <a:solidFill>
                  <a:srgbClr val="79689E"/>
                </a:solidFill>
              </a:rPr>
              <a:t>Organisasi Komite</a:t>
            </a:r>
          </a:p>
          <a:p>
            <a:pPr algn="ctr">
              <a:buFont typeface="+mj-lt"/>
              <a:buAutoNum type="arabicPeriod"/>
            </a:pPr>
            <a:endParaRPr lang="id-ID" sz="2000" dirty="0">
              <a:solidFill>
                <a:srgbClr val="79689E"/>
              </a:solidFill>
            </a:endParaRPr>
          </a:p>
        </p:txBody>
      </p:sp>
    </p:spTree>
  </p:cSld>
  <p:clrMapOvr>
    <a:masterClrMapping/>
  </p:clrMapOvr>
  <p:transition spd="slow"/>
</p:sld>
</file>

<file path=ppt/theme/theme1.xml><?xml version="1.0" encoding="utf-8"?>
<a:theme xmlns:a="http://schemas.openxmlformats.org/drawingml/2006/main" name="Anim-8_food">
  <a:themeElements>
    <a:clrScheme name="FoodPyrPres_al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oodPyrPres_ally">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oodPyrPres_al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oodPyrPres_al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oodPyrPres_al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oodPyrPres_al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oodPyrPres_al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oodPyrPres_al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oodPyrPres_al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oodPyrPres_al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oodPyrPres_al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oodPyrPres_al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oodPyrPres_al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oodPyrPres_al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Anim-8_food</Template>
  <TotalTime>419</TotalTime>
  <Words>760</Words>
  <Application>Microsoft Office PowerPoint</Application>
  <PresentationFormat>On-screen Show (4:3)</PresentationFormat>
  <Paragraphs>78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Anim-8_food</vt:lpstr>
      <vt:lpstr>  MACAM-MACAM ORGANISASI </vt:lpstr>
      <vt:lpstr>MACAM-MACAM ORGANISASI</vt:lpstr>
      <vt:lpstr>Berdasarkan Proses Pembentukannya </vt:lpstr>
      <vt:lpstr>Berdasarkan kaitan hubungannya dengan pemerintah</vt:lpstr>
      <vt:lpstr>Berdasarkan skala (ukuran)  besar kecilnya</vt:lpstr>
      <vt:lpstr>Berdasarkan tujuannya</vt:lpstr>
      <vt:lpstr>Berdasarkan Organization Chart/ Bagan organisasi</vt:lpstr>
      <vt:lpstr>Slide 8</vt:lpstr>
      <vt:lpstr>Berdasarkan tipe-tipe bentuknya</vt:lpstr>
      <vt:lpstr>Organisasi Lini</vt:lpstr>
      <vt:lpstr>Ciri-ciri Organisasi Lini</vt:lpstr>
      <vt:lpstr>Struktur Organisasi Lini</vt:lpstr>
      <vt:lpstr>Kebaikan Organisasi Lini</vt:lpstr>
      <vt:lpstr>Keburukan Organisasi Lini</vt:lpstr>
      <vt:lpstr>Slide 15</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  ORGANISASI  DAN  SEKTOR  PUBLIK</dc:title>
  <dc:subject/>
  <dc:creator>Dewi_Vaio</dc:creator>
  <cp:keywords/>
  <dc:description/>
  <cp:lastModifiedBy>ismail - [2010]</cp:lastModifiedBy>
  <cp:revision>21</cp:revision>
  <dcterms:created xsi:type="dcterms:W3CDTF">2015-11-10T03:25:19Z</dcterms:created>
  <dcterms:modified xsi:type="dcterms:W3CDTF">2016-10-06T04:04:55Z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TC010188041033</vt:lpwstr>
  </property>
</Properties>
</file>