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2381250"/>
            <a:ext cx="3781425" cy="70485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343275"/>
            <a:ext cx="3781425" cy="48577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6975" y="28575"/>
            <a:ext cx="2076450" cy="5686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" y="28575"/>
            <a:ext cx="6076950" cy="5686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28575"/>
            <a:ext cx="8305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358114" cy="704850"/>
          </a:xfrm>
        </p:spPr>
        <p:txBody>
          <a:bodyPr/>
          <a:lstStyle/>
          <a:p>
            <a:r>
              <a:rPr lang="id-ID" dirty="0">
                <a:solidFill>
                  <a:schemeClr val="accent5">
                    <a:lumMod val="25000"/>
                  </a:schemeClr>
                </a:solidFill>
              </a:rPr>
              <a:t>PERENCANAAN PROYEK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857760"/>
            <a:ext cx="7358114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MANAJEMEN PROYEK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PERANGKAT LUNAK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5BABE-BCCF-49B3-9BF4-B726E7E8E7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/>
          <a:lstStyle/>
          <a:p>
            <a:r>
              <a:rPr lang="en-US" dirty="0"/>
              <a:t>Using guidelines</a:t>
            </a:r>
          </a:p>
          <a:p>
            <a:r>
              <a:rPr lang="en-US" dirty="0"/>
              <a:t>The analogy approach</a:t>
            </a:r>
          </a:p>
          <a:p>
            <a:r>
              <a:rPr lang="en-US" dirty="0"/>
              <a:t>The top down approach</a:t>
            </a:r>
          </a:p>
          <a:p>
            <a:r>
              <a:rPr lang="en-US" dirty="0"/>
              <a:t>The bottom up approach</a:t>
            </a:r>
          </a:p>
          <a:p>
            <a:r>
              <a:rPr lang="en-US" dirty="0"/>
              <a:t>The mind-mapping approach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id-ID" b="1" dirty="0"/>
              <a:t>pproaches to developing WBS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en-US" b="1" dirty="0"/>
              <a:t>C</a:t>
            </a:r>
            <a:r>
              <a:rPr lang="id-ID" b="1" dirty="0"/>
              <a:t>ontoh WBS (bentuk hirarki)</a:t>
            </a:r>
            <a:endParaRPr lang="id-ID" dirty="0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457200" y="4982966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+mj-lt"/>
                <a:cs typeface="Arial" charset="0"/>
              </a:rPr>
              <a:t>WBS </a:t>
            </a:r>
            <a:r>
              <a:rPr lang="en-US" sz="2000" dirty="0" err="1">
                <a:latin typeface="+mj-lt"/>
                <a:cs typeface="Arial" charset="0"/>
              </a:rPr>
              <a:t>menurut</a:t>
            </a:r>
            <a:r>
              <a:rPr lang="en-US" sz="2000" dirty="0">
                <a:latin typeface="+mj-lt"/>
                <a:cs typeface="Arial" charset="0"/>
              </a:rPr>
              <a:t> </a:t>
            </a:r>
            <a:r>
              <a:rPr lang="en-US" sz="2000" dirty="0" err="1">
                <a:latin typeface="+mj-lt"/>
                <a:cs typeface="Arial" charset="0"/>
              </a:rPr>
              <a:t>produk</a:t>
            </a:r>
            <a:endParaRPr lang="en-US" sz="2000" dirty="0">
              <a:latin typeface="+mj-lt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sz="2000" dirty="0" err="1">
                <a:latin typeface="+mj-lt"/>
                <a:cs typeface="Arial" charset="0"/>
              </a:rPr>
              <a:t>Sumber</a:t>
            </a:r>
            <a:r>
              <a:rPr lang="en-US" sz="2000" dirty="0">
                <a:latin typeface="+mj-lt"/>
                <a:cs typeface="Arial" charset="0"/>
              </a:rPr>
              <a:t>: </a:t>
            </a:r>
            <a:r>
              <a:rPr lang="en-US" sz="2000" dirty="0" err="1">
                <a:latin typeface="+mj-lt"/>
                <a:cs typeface="Arial" charset="0"/>
              </a:rPr>
              <a:t>Schwalbe</a:t>
            </a:r>
            <a:r>
              <a:rPr lang="en-US" sz="2000" dirty="0">
                <a:latin typeface="+mj-lt"/>
                <a:cs typeface="Arial" charset="0"/>
              </a:rPr>
              <a:t>, 2006</a:t>
            </a:r>
          </a:p>
        </p:txBody>
      </p:sp>
      <p:grpSp>
        <p:nvGrpSpPr>
          <p:cNvPr id="47" name="Group 5"/>
          <p:cNvGrpSpPr>
            <a:grpSpLocks/>
          </p:cNvGrpSpPr>
          <p:nvPr/>
        </p:nvGrpSpPr>
        <p:grpSpPr bwMode="auto">
          <a:xfrm>
            <a:off x="527050" y="1196752"/>
            <a:ext cx="8077200" cy="3505200"/>
            <a:chOff x="336" y="1488"/>
            <a:chExt cx="5088" cy="2208"/>
          </a:xfrm>
        </p:grpSpPr>
        <p:sp>
          <p:nvSpPr>
            <p:cNvPr id="48" name="Rectangle 6"/>
            <p:cNvSpPr>
              <a:spLocks noChangeArrowheads="1"/>
            </p:cNvSpPr>
            <p:nvPr/>
          </p:nvSpPr>
          <p:spPr bwMode="auto">
            <a:xfrm>
              <a:off x="2304" y="1488"/>
              <a:ext cx="91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INTRANET</a:t>
              </a:r>
            </a:p>
          </p:txBody>
        </p: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336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 SITUS WEB</a:t>
              </a:r>
            </a:p>
          </p:txBody>
        </p:sp>
        <p:sp>
          <p:nvSpPr>
            <p:cNvPr id="50" name="Rectangle 8"/>
            <p:cNvSpPr>
              <a:spLocks noChangeArrowheads="1"/>
            </p:cNvSpPr>
            <p:nvPr/>
          </p:nvSpPr>
          <p:spPr bwMode="auto">
            <a:xfrm>
              <a:off x="4224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 ‘PAGE’</a:t>
              </a:r>
            </a:p>
            <a:p>
              <a:pPr algn="ctr"/>
              <a:r>
                <a:rPr lang="en-US" sz="1400" b="1">
                  <a:cs typeface="Arial" charset="0"/>
                </a:rPr>
                <a:t>PENJUALAN</a:t>
              </a:r>
            </a:p>
          </p:txBody>
        </p:sp>
        <p:sp>
          <p:nvSpPr>
            <p:cNvPr id="51" name="Rectangle 9"/>
            <p:cNvSpPr>
              <a:spLocks noChangeArrowheads="1"/>
            </p:cNvSpPr>
            <p:nvPr/>
          </p:nvSpPr>
          <p:spPr bwMode="auto">
            <a:xfrm>
              <a:off x="2928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 ‘PAGE’ </a:t>
              </a:r>
            </a:p>
            <a:p>
              <a:pPr algn="ctr"/>
              <a:r>
                <a:rPr lang="en-US" sz="1400" b="1">
                  <a:cs typeface="Arial" charset="0"/>
                </a:rPr>
                <a:t>PEMASARAN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1632" y="1872"/>
              <a:ext cx="1056" cy="336"/>
            </a:xfrm>
            <a:prstGeom prst="rect">
              <a:avLst/>
            </a:prstGeom>
            <a:solidFill>
              <a:srgbClr val="AAF4F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</a:t>
              </a:r>
            </a:p>
            <a:p>
              <a:pPr algn="ctr"/>
              <a:r>
                <a:rPr lang="en-US" sz="1400" b="1">
                  <a:cs typeface="Arial" charset="0"/>
                </a:rPr>
                <a:t>HOME PAGE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624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SITE MAP</a:t>
              </a:r>
            </a:p>
          </p:txBody>
        </p:sp>
        <p:sp>
          <p:nvSpPr>
            <p:cNvPr id="54" name="Rectangle 12"/>
            <p:cNvSpPr>
              <a:spLocks noChangeArrowheads="1"/>
            </p:cNvSpPr>
            <p:nvPr/>
          </p:nvSpPr>
          <p:spPr bwMode="auto">
            <a:xfrm>
              <a:off x="4512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3216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1920" y="244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TEKS</a:t>
              </a:r>
            </a:p>
          </p:txBody>
        </p:sp>
        <p:sp>
          <p:nvSpPr>
            <p:cNvPr id="57" name="Rectangle 15"/>
            <p:cNvSpPr>
              <a:spLocks noChangeArrowheads="1"/>
            </p:cNvSpPr>
            <p:nvPr/>
          </p:nvSpPr>
          <p:spPr bwMode="auto">
            <a:xfrm>
              <a:off x="624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DISAIN GRAFIS</a:t>
              </a:r>
            </a:p>
          </p:txBody>
        </p:sp>
        <p:sp>
          <p:nvSpPr>
            <p:cNvPr id="58" name="Rectangle 16"/>
            <p:cNvSpPr>
              <a:spLocks noChangeArrowheads="1"/>
            </p:cNvSpPr>
            <p:nvPr/>
          </p:nvSpPr>
          <p:spPr bwMode="auto">
            <a:xfrm>
              <a:off x="4512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59" name="Rectangle 17"/>
            <p:cNvSpPr>
              <a:spLocks noChangeArrowheads="1"/>
            </p:cNvSpPr>
            <p:nvPr/>
          </p:nvSpPr>
          <p:spPr bwMode="auto">
            <a:xfrm>
              <a:off x="3216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60" name="Rectangle 18"/>
            <p:cNvSpPr>
              <a:spLocks noChangeArrowheads="1"/>
            </p:cNvSpPr>
            <p:nvPr/>
          </p:nvSpPr>
          <p:spPr bwMode="auto">
            <a:xfrm>
              <a:off x="1920" y="2928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CITRA</a:t>
              </a:r>
            </a:p>
          </p:txBody>
        </p:sp>
        <p:sp>
          <p:nvSpPr>
            <p:cNvPr id="61" name="Rectangle 19"/>
            <p:cNvSpPr>
              <a:spLocks noChangeArrowheads="1"/>
            </p:cNvSpPr>
            <p:nvPr/>
          </p:nvSpPr>
          <p:spPr bwMode="auto">
            <a:xfrm>
              <a:off x="624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PROGRAM</a:t>
              </a:r>
            </a:p>
          </p:txBody>
        </p:sp>
        <p:sp>
          <p:nvSpPr>
            <p:cNvPr id="62" name="Rectangle 20"/>
            <p:cNvSpPr>
              <a:spLocks noChangeArrowheads="1"/>
            </p:cNvSpPr>
            <p:nvPr/>
          </p:nvSpPr>
          <p:spPr bwMode="auto">
            <a:xfrm>
              <a:off x="4512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sp>
          <p:nvSpPr>
            <p:cNvPr id="63" name="Rectangle 21"/>
            <p:cNvSpPr>
              <a:spLocks noChangeArrowheads="1"/>
            </p:cNvSpPr>
            <p:nvPr/>
          </p:nvSpPr>
          <p:spPr bwMode="auto">
            <a:xfrm>
              <a:off x="3216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1920" y="3456"/>
              <a:ext cx="912" cy="240"/>
            </a:xfrm>
            <a:prstGeom prst="rect">
              <a:avLst/>
            </a:prstGeom>
            <a:solidFill>
              <a:srgbClr val="AFFDA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>
                  <a:cs typeface="Arial" charset="0"/>
                </a:rPr>
                <a:t>HYPERLINK</a:t>
              </a:r>
            </a:p>
          </p:txBody>
        </p:sp>
        <p:cxnSp>
          <p:nvCxnSpPr>
            <p:cNvPr id="65" name="AutoShape 23"/>
            <p:cNvCxnSpPr>
              <a:cxnSpLocks noChangeShapeType="1"/>
              <a:stCxn id="49" idx="0"/>
              <a:endCxn id="48" idx="2"/>
            </p:cNvCxnSpPr>
            <p:nvPr/>
          </p:nvCxnSpPr>
          <p:spPr bwMode="auto">
            <a:xfrm rot="16200000">
              <a:off x="1740" y="852"/>
              <a:ext cx="144" cy="18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66" name="AutoShape 24"/>
            <p:cNvCxnSpPr>
              <a:cxnSpLocks noChangeShapeType="1"/>
              <a:stCxn id="52" idx="0"/>
              <a:endCxn id="48" idx="2"/>
            </p:cNvCxnSpPr>
            <p:nvPr/>
          </p:nvCxnSpPr>
          <p:spPr bwMode="auto">
            <a:xfrm rot="16200000">
              <a:off x="2388" y="1500"/>
              <a:ext cx="144" cy="6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67" name="AutoShape 25"/>
            <p:cNvCxnSpPr>
              <a:cxnSpLocks noChangeShapeType="1"/>
              <a:stCxn id="51" idx="0"/>
              <a:endCxn id="48" idx="2"/>
            </p:cNvCxnSpPr>
            <p:nvPr/>
          </p:nvCxnSpPr>
          <p:spPr bwMode="auto">
            <a:xfrm rot="5400000" flipH="1">
              <a:off x="3036" y="1452"/>
              <a:ext cx="144" cy="6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cxnSp>
          <p:nvCxnSpPr>
            <p:cNvPr id="68" name="AutoShape 26"/>
            <p:cNvCxnSpPr>
              <a:cxnSpLocks noChangeShapeType="1"/>
              <a:stCxn id="50" idx="0"/>
              <a:endCxn id="48" idx="2"/>
            </p:cNvCxnSpPr>
            <p:nvPr/>
          </p:nvCxnSpPr>
          <p:spPr bwMode="auto">
            <a:xfrm rot="5400000" flipH="1">
              <a:off x="3684" y="804"/>
              <a:ext cx="144" cy="199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</p:cxnSp>
        <p:sp>
          <p:nvSpPr>
            <p:cNvPr id="69" name="Line 27"/>
            <p:cNvSpPr>
              <a:spLocks noChangeShapeType="1"/>
            </p:cNvSpPr>
            <p:nvPr/>
          </p:nvSpPr>
          <p:spPr bwMode="auto">
            <a:xfrm>
              <a:off x="432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0" name="Line 28"/>
            <p:cNvSpPr>
              <a:spLocks noChangeShapeType="1"/>
            </p:cNvSpPr>
            <p:nvPr/>
          </p:nvSpPr>
          <p:spPr bwMode="auto">
            <a:xfrm>
              <a:off x="432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>
              <a:off x="432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2" name="Line 30"/>
            <p:cNvSpPr>
              <a:spLocks noChangeShapeType="1"/>
            </p:cNvSpPr>
            <p:nvPr/>
          </p:nvSpPr>
          <p:spPr bwMode="auto">
            <a:xfrm>
              <a:off x="432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3" name="Line 31"/>
            <p:cNvSpPr>
              <a:spLocks noChangeShapeType="1"/>
            </p:cNvSpPr>
            <p:nvPr/>
          </p:nvSpPr>
          <p:spPr bwMode="auto">
            <a:xfrm>
              <a:off x="1728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4" name="Line 32"/>
            <p:cNvSpPr>
              <a:spLocks noChangeShapeType="1"/>
            </p:cNvSpPr>
            <p:nvPr/>
          </p:nvSpPr>
          <p:spPr bwMode="auto">
            <a:xfrm>
              <a:off x="1728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5" name="Line 33"/>
            <p:cNvSpPr>
              <a:spLocks noChangeShapeType="1"/>
            </p:cNvSpPr>
            <p:nvPr/>
          </p:nvSpPr>
          <p:spPr bwMode="auto">
            <a:xfrm>
              <a:off x="1728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6" name="Line 34"/>
            <p:cNvSpPr>
              <a:spLocks noChangeShapeType="1"/>
            </p:cNvSpPr>
            <p:nvPr/>
          </p:nvSpPr>
          <p:spPr bwMode="auto">
            <a:xfrm>
              <a:off x="1728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7" name="Line 35"/>
            <p:cNvSpPr>
              <a:spLocks noChangeShapeType="1"/>
            </p:cNvSpPr>
            <p:nvPr/>
          </p:nvSpPr>
          <p:spPr bwMode="auto">
            <a:xfrm>
              <a:off x="3024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3024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024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0" name="Line 38"/>
            <p:cNvSpPr>
              <a:spLocks noChangeShapeType="1"/>
            </p:cNvSpPr>
            <p:nvPr/>
          </p:nvSpPr>
          <p:spPr bwMode="auto">
            <a:xfrm>
              <a:off x="3024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1" name="Line 39"/>
            <p:cNvSpPr>
              <a:spLocks noChangeShapeType="1"/>
            </p:cNvSpPr>
            <p:nvPr/>
          </p:nvSpPr>
          <p:spPr bwMode="auto">
            <a:xfrm>
              <a:off x="4320" y="220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2" name="Line 40"/>
            <p:cNvSpPr>
              <a:spLocks noChangeShapeType="1"/>
            </p:cNvSpPr>
            <p:nvPr/>
          </p:nvSpPr>
          <p:spPr bwMode="auto">
            <a:xfrm>
              <a:off x="4320" y="36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3" name="Line 41"/>
            <p:cNvSpPr>
              <a:spLocks noChangeShapeType="1"/>
            </p:cNvSpPr>
            <p:nvPr/>
          </p:nvSpPr>
          <p:spPr bwMode="auto">
            <a:xfrm>
              <a:off x="4320" y="307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84" name="Line 42"/>
            <p:cNvSpPr>
              <a:spLocks noChangeShapeType="1"/>
            </p:cNvSpPr>
            <p:nvPr/>
          </p:nvSpPr>
          <p:spPr bwMode="auto">
            <a:xfrm>
              <a:off x="4320" y="25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5395863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dirty="0">
                <a:latin typeface="+mj-lt"/>
                <a:cs typeface="Arial" charset="0"/>
              </a:rPr>
              <a:t>WBS </a:t>
            </a:r>
            <a:r>
              <a:rPr lang="en-US" sz="2000" dirty="0" err="1">
                <a:latin typeface="+mj-lt"/>
                <a:cs typeface="Arial" charset="0"/>
              </a:rPr>
              <a:t>menurut</a:t>
            </a:r>
            <a:r>
              <a:rPr lang="en-US" sz="2000" dirty="0">
                <a:latin typeface="+mj-lt"/>
                <a:cs typeface="Arial" charset="0"/>
              </a:rPr>
              <a:t> </a:t>
            </a:r>
            <a:r>
              <a:rPr lang="id-ID" sz="2000" dirty="0">
                <a:latin typeface="+mj-lt"/>
                <a:cs typeface="Arial" charset="0"/>
              </a:rPr>
              <a:t>tahapan</a:t>
            </a:r>
            <a:endParaRPr lang="en-US" sz="2000" dirty="0">
              <a:latin typeface="+mj-lt"/>
              <a:cs typeface="Arial" charset="0"/>
            </a:endParaRPr>
          </a:p>
          <a:p>
            <a:pPr algn="ctr">
              <a:spcBef>
                <a:spcPct val="20000"/>
              </a:spcBef>
            </a:pPr>
            <a:r>
              <a:rPr lang="en-US" sz="2000" dirty="0" err="1">
                <a:latin typeface="+mj-lt"/>
                <a:cs typeface="Arial" charset="0"/>
              </a:rPr>
              <a:t>Sumber</a:t>
            </a:r>
            <a:r>
              <a:rPr lang="en-US" sz="2000" dirty="0">
                <a:latin typeface="+mj-lt"/>
                <a:cs typeface="Arial" charset="0"/>
              </a:rPr>
              <a:t>: </a:t>
            </a:r>
            <a:r>
              <a:rPr lang="en-US" sz="2000" dirty="0" err="1">
                <a:latin typeface="+mj-lt"/>
                <a:cs typeface="Arial" charset="0"/>
              </a:rPr>
              <a:t>Schwalbe</a:t>
            </a:r>
            <a:r>
              <a:rPr lang="en-US" sz="2000" dirty="0">
                <a:latin typeface="+mj-lt"/>
                <a:cs typeface="Arial" charset="0"/>
              </a:rPr>
              <a:t>, 2006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08720"/>
            <a:ext cx="8917210" cy="428545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en-US" b="1" dirty="0"/>
              <a:t>C</a:t>
            </a:r>
            <a:r>
              <a:rPr lang="id-ID" b="1" dirty="0"/>
              <a:t>ontoh WBS (bentuk hirarki)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Contoh WBS (bentuk struktur )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1.0  </a:t>
            </a:r>
            <a:r>
              <a:rPr lang="en-US" sz="2200" dirty="0" err="1"/>
              <a:t>Konsep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1.1  </a:t>
            </a:r>
            <a:r>
              <a:rPr lang="en-US" sz="2200" dirty="0" err="1"/>
              <a:t>Evaluasi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yang </a:t>
            </a:r>
            <a:r>
              <a:rPr lang="en-US" sz="2200" dirty="0" err="1"/>
              <a:t>ada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1.2  </a:t>
            </a:r>
            <a:r>
              <a:rPr lang="en-US" sz="2200" dirty="0" err="1"/>
              <a:t>Pendefinisian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	1.2.1 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pengguna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	1.2.2 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muatan</a:t>
            </a:r>
            <a:r>
              <a:rPr lang="en-US" sz="2200" dirty="0"/>
              <a:t> (</a:t>
            </a:r>
            <a:r>
              <a:rPr lang="en-US" sz="2200" dirty="0" err="1"/>
              <a:t>isi</a:t>
            </a:r>
            <a:r>
              <a:rPr lang="en-US" sz="2200" dirty="0"/>
              <a:t>)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	1.2.3 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	1.2.4 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/>
              <a:t>kepemilikan</a:t>
            </a:r>
            <a:r>
              <a:rPr lang="en-US" sz="2200" dirty="0"/>
              <a:t> server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1.3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spesifik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1.4  </a:t>
            </a:r>
            <a:r>
              <a:rPr lang="en-US" sz="2200" dirty="0" err="1"/>
              <a:t>Mendefinisikan</a:t>
            </a:r>
            <a:r>
              <a:rPr lang="en-US" sz="2200" dirty="0"/>
              <a:t> </a:t>
            </a:r>
            <a:r>
              <a:rPr lang="en-US" sz="2200" dirty="0" err="1"/>
              <a:t>resiko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pendekatan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resiko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1.5  </a:t>
            </a:r>
            <a:r>
              <a:rPr lang="en-US" sz="2200" dirty="0" err="1"/>
              <a:t>Menyusun</a:t>
            </a:r>
            <a:r>
              <a:rPr lang="en-US" sz="2200" dirty="0"/>
              <a:t> </a:t>
            </a:r>
            <a:r>
              <a:rPr lang="en-US" sz="2200" dirty="0" err="1"/>
              <a:t>rencana</a:t>
            </a:r>
            <a:r>
              <a:rPr lang="en-US" sz="2200" dirty="0"/>
              <a:t> </a:t>
            </a:r>
            <a:r>
              <a:rPr lang="en-US" sz="2200" dirty="0" err="1"/>
              <a:t>proyek</a:t>
            </a:r>
            <a:endParaRPr lang="en-US" sz="2200" dirty="0"/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	1.6 </a:t>
            </a:r>
            <a:r>
              <a:rPr lang="en-US" sz="2200" dirty="0" err="1"/>
              <a:t>Penjelasan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tim</a:t>
            </a:r>
            <a:r>
              <a:rPr lang="en-US" sz="2200" dirty="0"/>
              <a:t> </a:t>
            </a:r>
            <a:r>
              <a:rPr lang="en-US" sz="2200" dirty="0" err="1"/>
              <a:t>pengembangan</a:t>
            </a:r>
            <a:r>
              <a:rPr lang="en-US" sz="2200" dirty="0"/>
              <a:t> web 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2.0   </a:t>
            </a:r>
            <a:r>
              <a:rPr lang="en-US" sz="2200" dirty="0" err="1"/>
              <a:t>Desain</a:t>
            </a:r>
            <a:r>
              <a:rPr lang="en-US" sz="2200" dirty="0"/>
              <a:t> </a:t>
            </a:r>
            <a:r>
              <a:rPr lang="en-US" sz="2200" dirty="0" err="1"/>
              <a:t>situs</a:t>
            </a:r>
            <a:r>
              <a:rPr lang="en-US" sz="2200" dirty="0"/>
              <a:t> web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3.0    </a:t>
            </a:r>
            <a:r>
              <a:rPr lang="en-US" sz="2200" dirty="0" err="1"/>
              <a:t>Membangun</a:t>
            </a:r>
            <a:r>
              <a:rPr lang="en-US" sz="2200" dirty="0"/>
              <a:t> (</a:t>
            </a:r>
            <a:r>
              <a:rPr lang="en-US" sz="2200" dirty="0" err="1"/>
              <a:t>konstruksi</a:t>
            </a:r>
            <a:r>
              <a:rPr lang="en-US" sz="2200" dirty="0"/>
              <a:t>) </a:t>
            </a:r>
            <a:r>
              <a:rPr lang="en-US" sz="2200" dirty="0" err="1"/>
              <a:t>situs</a:t>
            </a:r>
            <a:r>
              <a:rPr lang="en-US" sz="2200" dirty="0"/>
              <a:t> web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4.0   </a:t>
            </a:r>
            <a:r>
              <a:rPr lang="en-US" sz="2200" dirty="0" err="1"/>
              <a:t>Penggunaan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r>
              <a:rPr lang="en-US" sz="2200" dirty="0"/>
              <a:t>5.0   </a:t>
            </a:r>
            <a:r>
              <a:rPr lang="en-US" sz="2200" dirty="0" err="1"/>
              <a:t>Dukungan</a:t>
            </a:r>
            <a:endParaRPr lang="en-US" sz="2200" dirty="0"/>
          </a:p>
          <a:p>
            <a:endParaRPr lang="id-ID" sz="2200" dirty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sz="2200" dirty="0" err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id-ID" b="1" dirty="0"/>
              <a:t>TUGAS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buFontTx/>
              <a:buNone/>
            </a:pPr>
            <a:endParaRPr lang="en-US" sz="2400" dirty="0"/>
          </a:p>
          <a:p>
            <a:r>
              <a:rPr lang="id-ID" sz="2400" dirty="0"/>
              <a:t>Buatlah WBS (dalam bentuk hirarki atau bentuk struktur) berdasarkan tahapan pembangunan perangkat lunak yang dibuat.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id-ID" b="1" dirty="0"/>
              <a:t>Perencanaan Proyek</a:t>
            </a:r>
            <a:endParaRPr lang="id-ID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/>
              <a:t>resmi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yang </a:t>
            </a:r>
            <a:r>
              <a:rPr lang="en-US" sz="2400" dirty="0" err="1"/>
              <a:t>diacu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, </a:t>
            </a:r>
            <a:r>
              <a:rPr lang="en-US" sz="2400" dirty="0" err="1"/>
              <a:t>pengawasan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penutupan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, yang </a:t>
            </a:r>
            <a:r>
              <a:rPr lang="en-US" sz="2400" dirty="0" err="1"/>
              <a:t>menjamin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sasarannya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id-ID" sz="2400" dirty="0"/>
              <a:t>.</a:t>
            </a:r>
            <a:endParaRPr lang="en-US" sz="2400" b="1" dirty="0"/>
          </a:p>
          <a:p>
            <a:pPr algn="just"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400" dirty="0" err="1"/>
              <a:t>Disetujui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pemberi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id-ID" sz="2400" dirty="0"/>
              <a:t>.</a:t>
            </a:r>
            <a:endParaRPr lang="en-US" sz="2400" dirty="0"/>
          </a:p>
          <a:p>
            <a:pPr algn="just"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pihak-pihak</a:t>
            </a:r>
            <a:r>
              <a:rPr lang="en-US" sz="2400" dirty="0"/>
              <a:t> yang </a:t>
            </a:r>
            <a:r>
              <a:rPr lang="en-US" sz="2400" dirty="0" err="1"/>
              <a:t>dicantumkan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id-ID" sz="2400" dirty="0"/>
              <a:t>.</a:t>
            </a:r>
            <a:endParaRPr lang="en-US" sz="2400" dirty="0"/>
          </a:p>
          <a:p>
            <a:pPr algn="just">
              <a:spcBef>
                <a:spcPct val="60000"/>
              </a:spcBef>
              <a:buFont typeface="Arial" pitchFamily="34" charset="0"/>
              <a:buChar char="•"/>
            </a:pPr>
            <a:r>
              <a:rPr lang="en-US" sz="2400" dirty="0" err="1"/>
              <a:t>Dilengkapi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rincian</a:t>
            </a:r>
            <a:r>
              <a:rPr lang="en-US" sz="2400" dirty="0"/>
              <a:t> </a:t>
            </a:r>
            <a:r>
              <a:rPr lang="en-US" sz="2400" dirty="0" err="1"/>
              <a:t>pendukungnya</a:t>
            </a:r>
            <a:r>
              <a:rPr lang="id-ID" sz="2400" dirty="0"/>
              <a:t>.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altLang="zh-CN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id-ID" b="1" dirty="0"/>
              <a:t>Tujuan Perencanaan Proyek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,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penutupan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endParaRPr lang="en-US" sz="2400" dirty="0"/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Mendokumentasi</a:t>
            </a:r>
            <a:r>
              <a:rPr lang="en-US" sz="2400" dirty="0"/>
              <a:t> </a:t>
            </a:r>
            <a:r>
              <a:rPr lang="en-US" sz="2400" dirty="0" err="1"/>
              <a:t>asumsi-asumsi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endParaRPr lang="en-US" sz="2400" dirty="0"/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Mendokumentasi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pertimbangannya</a:t>
            </a:r>
            <a:endParaRPr lang="en-US" sz="2400" dirty="0"/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i="1" dirty="0"/>
              <a:t>stakeholder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Mendefinisikan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(</a:t>
            </a:r>
            <a:r>
              <a:rPr lang="en-US" sz="2400" i="1" dirty="0"/>
              <a:t>review</a:t>
            </a:r>
            <a:r>
              <a:rPr lang="en-US" sz="2400" dirty="0"/>
              <a:t>)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: </a:t>
            </a:r>
            <a:r>
              <a:rPr lang="en-US" sz="2400" dirty="0" err="1"/>
              <a:t>isi</a:t>
            </a:r>
            <a:r>
              <a:rPr lang="en-US" sz="2400" dirty="0"/>
              <a:t>, </a:t>
            </a:r>
            <a:r>
              <a:rPr lang="en-US" sz="2400" dirty="0" err="1"/>
              <a:t>cakupan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endParaRPr lang="en-US" sz="2400" dirty="0"/>
          </a:p>
          <a:p>
            <a:pPr algn="just">
              <a:lnSpc>
                <a:spcPct val="8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(</a:t>
            </a:r>
            <a:r>
              <a:rPr lang="en-US" sz="2400" i="1" dirty="0"/>
              <a:t>baseline</a:t>
            </a:r>
            <a:r>
              <a:rPr lang="en-US" sz="2400" dirty="0"/>
              <a:t>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endParaRPr lang="id-ID" sz="2400" dirty="0"/>
          </a:p>
          <a:p>
            <a:pPr lvl="1"/>
            <a:endParaRPr lang="en-US" sz="2400" dirty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altLang="zh-CN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id-ID" b="1" dirty="0"/>
              <a:t>Elemen Rencana Proyek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/>
            <a:r>
              <a:rPr lang="id-ID" sz="2400" dirty="0"/>
              <a:t>Lingkup Proyek, alternatif &amp; feasibility</a:t>
            </a:r>
          </a:p>
          <a:p>
            <a:pPr algn="just"/>
            <a:r>
              <a:rPr lang="id-ID" sz="2400" dirty="0"/>
              <a:t>Membagi proyek dalam rincian kegiatan</a:t>
            </a:r>
          </a:p>
          <a:p>
            <a:pPr algn="just"/>
            <a:r>
              <a:rPr lang="id-ID" sz="2400" dirty="0"/>
              <a:t>Jadwal kegiatan</a:t>
            </a:r>
          </a:p>
          <a:p>
            <a:pPr algn="just"/>
            <a:r>
              <a:rPr lang="id-ID" sz="2400" dirty="0"/>
              <a:t>Rencana komunikasi</a:t>
            </a:r>
          </a:p>
          <a:p>
            <a:pPr algn="just"/>
            <a:r>
              <a:rPr lang="id-ID" sz="2400" dirty="0"/>
              <a:t>Menentukan standar &amp; prosedur proyek</a:t>
            </a:r>
          </a:p>
          <a:p>
            <a:pPr algn="just"/>
            <a:r>
              <a:rPr lang="id-ID" sz="2400" dirty="0"/>
              <a:t>Identifikasi &amp; perkiraan resiko</a:t>
            </a:r>
          </a:p>
          <a:p>
            <a:pPr algn="just"/>
            <a:r>
              <a:rPr lang="id-ID" sz="2400" dirty="0"/>
              <a:t>Membuat budget</a:t>
            </a:r>
          </a:p>
          <a:p>
            <a:pPr algn="just"/>
            <a:r>
              <a:rPr lang="id-ID" sz="2400" dirty="0"/>
              <a:t>Rencana Proyek Dasar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id-ID" b="1" dirty="0"/>
              <a:t>Langkah Perencanaan Proyek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Menentukan sasaran &amp; lingkup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Menentukan lifecycle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Membuat struktur organisasi/tim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Memilih tim proyek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Menentukan resiko-resiko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Membuat Work Breakdown Structure (WBS)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Identifikasi tugas/aktivitas dan ketergantungannya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Estimasi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Menentukan sumber-sumber daya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Membuat jadwal kegiatan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sz="2400" dirty="0" err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chemeClr val="accent5">
                    <a:lumMod val="25000"/>
                  </a:schemeClr>
                </a:solidFill>
              </a:rPr>
              <a:t>WORK BREAKDOWN STRUCTURE (WBS)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en-US" b="1" dirty="0"/>
              <a:t>W</a:t>
            </a:r>
            <a:r>
              <a:rPr lang="id-ID" b="1" dirty="0"/>
              <a:t>ork Breakdown Structure</a:t>
            </a:r>
            <a:endParaRPr lang="id-ID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Teknik untuk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Membagi keseluruhan proyek ke dalam komponen-komponen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Memecah komponen ke level-level berikutnya sampai dengan tugas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Sampai dengan setiap tugas merupakan unit yang dapat dikelola (misalnya oleh manajer teknik)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/>
              <a:t>Direncanakan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/>
              <a:t>Dianggarkan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/>
              <a:t>Dijadwalkan</a:t>
            </a:r>
          </a:p>
          <a:p>
            <a:pPr lvl="2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dirty="0"/>
              <a:t>Dikendalikan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Menampilkan gambar/grafik tentang hirarki proyek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sz="2400" dirty="0" err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en-US" b="1" dirty="0"/>
              <a:t>W</a:t>
            </a:r>
            <a:r>
              <a:rPr lang="id-ID" b="1" dirty="0"/>
              <a:t>ork Breakdown Structure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id-ID" sz="2400" dirty="0"/>
              <a:t>ujuan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Melengkapi komunikasi antar personel proyek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Menjaga konsistensi dalam pengendalian dan pelaporan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Cara efektif untuk melengkapi tugas manajemen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endParaRPr lang="id-ID" sz="2400" dirty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Manfaat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Mengurangi kompleksitas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Fasilitas penjadwalan dan pengendalian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sz="2400" dirty="0" err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625" y="28575"/>
            <a:ext cx="8305800" cy="639763"/>
          </a:xfrm>
        </p:spPr>
        <p:txBody>
          <a:bodyPr/>
          <a:lstStyle/>
          <a:p>
            <a:r>
              <a:rPr lang="en-US" b="1" dirty="0"/>
              <a:t>L</a:t>
            </a:r>
            <a:r>
              <a:rPr lang="id-ID" b="1" dirty="0"/>
              <a:t>angkah membuat WBS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072098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P</a:t>
            </a:r>
            <a:r>
              <a:rPr lang="id-ID" sz="2400" dirty="0"/>
              <a:t>ecah setiap fungsi ke dalam tiga sub fungsi :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Menerima masukan &amp; memasukkannya ke bentuk yang berkaitan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Menstransformasikan masukan ke dalam keluaran yang dibutuhkan</a:t>
            </a:r>
          </a:p>
          <a:p>
            <a:pPr lvl="1"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Menyiapkan keluaran kedalam bentuk akhir yang diminta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Lakukan dekomposisi secara iteratif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Tidak seluruh cabang mempunyai level yang sama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Jika WBS sangat kompleks untuk ditampilkan dalam satu peta, maka pecahkan setiap level subfungsi dalam peta yang terpisah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id-ID" sz="2400" dirty="0"/>
              <a:t>Kaji &amp; perbaiki WBS oleh semua kelompok yang berkaitan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en-US" sz="2400" dirty="0" err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ED1313"/>
      </a:lt2>
      <a:accent1>
        <a:srgbClr val="0AA6F4"/>
      </a:accent1>
      <a:accent2>
        <a:srgbClr val="098FE1"/>
      </a:accent2>
      <a:accent3>
        <a:srgbClr val="FFFFFF"/>
      </a:accent3>
      <a:accent4>
        <a:srgbClr val="404040"/>
      </a:accent4>
      <a:accent5>
        <a:srgbClr val="AAD0F8"/>
      </a:accent5>
      <a:accent6>
        <a:srgbClr val="0781CC"/>
      </a:accent6>
      <a:hlink>
        <a:srgbClr val="0471B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188D7"/>
        </a:lt2>
        <a:accent1>
          <a:srgbClr val="4C9CD2"/>
        </a:accent1>
        <a:accent2>
          <a:srgbClr val="84BEE6"/>
        </a:accent2>
        <a:accent3>
          <a:srgbClr val="FFFFFF"/>
        </a:accent3>
        <a:accent4>
          <a:srgbClr val="404040"/>
        </a:accent4>
        <a:accent5>
          <a:srgbClr val="B2CBE5"/>
        </a:accent5>
        <a:accent6>
          <a:srgbClr val="77ACD0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190F1"/>
        </a:lt2>
        <a:accent1>
          <a:srgbClr val="1FA4FF"/>
        </a:accent1>
        <a:accent2>
          <a:srgbClr val="21C5FF"/>
        </a:accent2>
        <a:accent3>
          <a:srgbClr val="FFFFFF"/>
        </a:accent3>
        <a:accent4>
          <a:srgbClr val="404040"/>
        </a:accent4>
        <a:accent5>
          <a:srgbClr val="ABCFFF"/>
        </a:accent5>
        <a:accent6>
          <a:srgbClr val="1DB2E7"/>
        </a:accent6>
        <a:hlink>
          <a:srgbClr val="21D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5BE2"/>
        </a:lt2>
        <a:accent1>
          <a:srgbClr val="1F84FF"/>
        </a:accent1>
        <a:accent2>
          <a:srgbClr val="21AAFF"/>
        </a:accent2>
        <a:accent3>
          <a:srgbClr val="FFFFFF"/>
        </a:accent3>
        <a:accent4>
          <a:srgbClr val="404040"/>
        </a:accent4>
        <a:accent5>
          <a:srgbClr val="ABC2FF"/>
        </a:accent5>
        <a:accent6>
          <a:srgbClr val="1D9AE7"/>
        </a:accent6>
        <a:hlink>
          <a:srgbClr val="21CA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4A6E8"/>
        </a:lt2>
        <a:accent1>
          <a:srgbClr val="0C84F2"/>
        </a:accent1>
        <a:accent2>
          <a:srgbClr val="086BE2"/>
        </a:accent2>
        <a:accent3>
          <a:srgbClr val="FFFFFF"/>
        </a:accent3>
        <a:accent4>
          <a:srgbClr val="404040"/>
        </a:accent4>
        <a:accent5>
          <a:srgbClr val="AAC2F7"/>
        </a:accent5>
        <a:accent6>
          <a:srgbClr val="0660CD"/>
        </a:accent6>
        <a:hlink>
          <a:srgbClr val="0454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4BDE8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D1313"/>
        </a:lt2>
        <a:accent1>
          <a:srgbClr val="0AA6F4"/>
        </a:accent1>
        <a:accent2>
          <a:srgbClr val="098FE1"/>
        </a:accent2>
        <a:accent3>
          <a:srgbClr val="FFFFFF"/>
        </a:accent3>
        <a:accent4>
          <a:srgbClr val="404040"/>
        </a:accent4>
        <a:accent5>
          <a:srgbClr val="AAD0F8"/>
        </a:accent5>
        <a:accent6>
          <a:srgbClr val="0781CC"/>
        </a:accent6>
        <a:hlink>
          <a:srgbClr val="0471B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(3)</Template>
  <TotalTime>125</TotalTime>
  <Words>526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Microsoft Sans Serif</vt:lpstr>
      <vt:lpstr>powerpoint-template-24</vt:lpstr>
      <vt:lpstr>PERENCANAAN PROYEK</vt:lpstr>
      <vt:lpstr>Perencanaan Proyek</vt:lpstr>
      <vt:lpstr>Tujuan Perencanaan Proyek</vt:lpstr>
      <vt:lpstr>Elemen Rencana Proyek</vt:lpstr>
      <vt:lpstr>Langkah Perencanaan Proyek</vt:lpstr>
      <vt:lpstr>WORK BREAKDOWN STRUCTURE (WBS)</vt:lpstr>
      <vt:lpstr>Work Breakdown Structure</vt:lpstr>
      <vt:lpstr>Work Breakdown Structure</vt:lpstr>
      <vt:lpstr>Langkah membuat WBS</vt:lpstr>
      <vt:lpstr>Approaches to developing WBS</vt:lpstr>
      <vt:lpstr>Contoh WBS (bentuk hirarki)</vt:lpstr>
      <vt:lpstr>Contoh WBS (bentuk hirarki)</vt:lpstr>
      <vt:lpstr>Contoh WBS (bentuk struktur ) 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PROYEK</dc:title>
  <dc:creator>7 Ultimate</dc:creator>
  <cp:lastModifiedBy>Irfan Maliki</cp:lastModifiedBy>
  <cp:revision>4</cp:revision>
  <dcterms:created xsi:type="dcterms:W3CDTF">2014-03-24T02:14:42Z</dcterms:created>
  <dcterms:modified xsi:type="dcterms:W3CDTF">2020-03-24T06:49:02Z</dcterms:modified>
</cp:coreProperties>
</file>