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9" r:id="rId4"/>
  </p:sldMasterIdLst>
  <p:notesMasterIdLst>
    <p:notesMasterId r:id="rId17"/>
  </p:notesMasterIdLst>
  <p:sldIdLst>
    <p:sldId id="256" r:id="rId5"/>
    <p:sldId id="266" r:id="rId6"/>
    <p:sldId id="343" r:id="rId7"/>
    <p:sldId id="378" r:id="rId8"/>
    <p:sldId id="379" r:id="rId9"/>
    <p:sldId id="380" r:id="rId10"/>
    <p:sldId id="381" r:id="rId11"/>
    <p:sldId id="382" r:id="rId12"/>
    <p:sldId id="383" r:id="rId13"/>
    <p:sldId id="384" r:id="rId14"/>
    <p:sldId id="385" r:id="rId15"/>
    <p:sldId id="377" r:id="rId1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9896" autoAdjust="0"/>
  </p:normalViewPr>
  <p:slideViewPr>
    <p:cSldViewPr>
      <p:cViewPr varScale="1">
        <p:scale>
          <a:sx n="41" d="100"/>
          <a:sy n="41" d="100"/>
        </p:scale>
        <p:origin x="136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ctr"/>
            <a:fld id="{882B0537-26E3-4DDF-AF3C-8F15C807AAE8}" type="datetime8">
              <a:rPr lang="en-US" sz="2000" smtClean="0">
                <a:solidFill>
                  <a:srgbClr val="FFFFFF"/>
                </a:solidFill>
              </a:rPr>
              <a:pPr algn="ctr"/>
              <a:t>4/1/2020 4:42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r>
              <a:rPr lang="nn-NO" smtClean="0"/>
              <a:t>Sidang Tesis Opsi Teknologi Informasi – Institut Teknologi Bandung 2010</a:t>
            </a:r>
            <a:endParaRPr lang="en-US" sz="2400"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26" name="Picture 25" descr="logo.png"/>
          <p:cNvPicPr>
            <a:picLocks noChangeAspect="1"/>
          </p:cNvPicPr>
          <p:nvPr userDrawn="1"/>
        </p:nvPicPr>
        <p:blipFill>
          <a:blip r:embed="rId2"/>
          <a:stretch>
            <a:fillRect/>
          </a:stretch>
        </p:blipFill>
        <p:spPr>
          <a:xfrm>
            <a:off x="228600" y="4953000"/>
            <a:ext cx="1755711" cy="1767736"/>
          </a:xfrm>
          <a:prstGeom prst="rect">
            <a:avLst/>
          </a:prstGeom>
        </p:spPr>
      </p:pic>
    </p:spTree>
    <p:extLst>
      <p:ext uri="{BB962C8B-B14F-4D97-AF65-F5344CB8AC3E}">
        <p14:creationId xmlns:p14="http://schemas.microsoft.com/office/powerpoint/2010/main" val="106728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55866006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01683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76779810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628083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30822363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4617165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65729310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440EDB7-F7B6-4106-B134-6FA1A729EA77}" type="datetime8">
              <a:rPr lang="en-US" smtClean="0"/>
              <a:pPr/>
              <a:t>4/1/2020 4:42 AM</a:t>
            </a:fld>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896AE-FB7B-4299-9D1C-E122EF7F3F23}" type="datetime8">
              <a:rPr lang="en-US" smtClean="0"/>
              <a:pPr/>
              <a:t>4/1/2020 4:42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descr="logo.png"/>
          <p:cNvPicPr>
            <a:picLocks noChangeAspect="1"/>
          </p:cNvPicPr>
          <p:nvPr userDrawn="1"/>
        </p:nvPicPr>
        <p:blipFill>
          <a:blip r:embed="rId2"/>
          <a:stretch>
            <a:fillRect/>
          </a:stretch>
        </p:blipFill>
        <p:spPr>
          <a:xfrm>
            <a:off x="7543800" y="609600"/>
            <a:ext cx="1288751" cy="1297578"/>
          </a:xfrm>
          <a:prstGeom prst="rect">
            <a:avLst/>
          </a:prstGeom>
        </p:spPr>
      </p:pic>
      <p:sp>
        <p:nvSpPr>
          <p:cNvPr id="8" name="Rectangle 7"/>
          <p:cNvSpPr/>
          <p:nvPr userDrawn="1"/>
        </p:nvSpPr>
        <p:spPr>
          <a:xfrm>
            <a:off x="0" y="6553200"/>
            <a:ext cx="9144000" cy="304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01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1320017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9E503-3B53-48A4-B4F0-A5B8941EF20B}" type="datetime8">
              <a:rPr lang="en-US" smtClean="0"/>
              <a:pPr/>
              <a:t>4/1/2020 4:42 AM</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Tree>
    <p:extLst>
      <p:ext uri="{BB962C8B-B14F-4D97-AF65-F5344CB8AC3E}">
        <p14:creationId xmlns:p14="http://schemas.microsoft.com/office/powerpoint/2010/main" val="3003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98152269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47246924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3" name="Footer Placeholder 2"/>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4" name="Slide Number Placeholder 3"/>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28678609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89672672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2796061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E166C-C820-40A0-BBC3-AC2E5EDD4755}" type="datetime8">
              <a:rPr lang="en-US" smtClean="0">
                <a:solidFill>
                  <a:schemeClr val="tx2"/>
                </a:solidFill>
              </a:rPr>
              <a:pPr/>
              <a:t>4/1/2020 4:42 AM</a:t>
            </a:fld>
            <a:endParaRPr lang="en-US" sz="1400" dirty="0">
              <a:solidFill>
                <a:schemeClr val="tx2"/>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85227829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703" r:id="rId17"/>
    <p:sldLayoutId id="2147483702" r:id="rId18"/>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04800" y="2514600"/>
            <a:ext cx="8686800" cy="1143000"/>
          </a:xfrm>
        </p:spPr>
        <p:txBody>
          <a:bodyPr>
            <a:noAutofit/>
          </a:bodyPr>
          <a:lstStyle/>
          <a:p>
            <a:pPr algn="ctr"/>
            <a:r>
              <a:rPr lang="en-US" sz="2400" b="1" dirty="0" smtClean="0">
                <a:solidFill>
                  <a:schemeClr val="tx1">
                    <a:lumMod val="65000"/>
                    <a:lumOff val="35000"/>
                  </a:schemeClr>
                </a:solidFill>
              </a:rPr>
              <a:t>PERTEMUAN 2</a:t>
            </a:r>
            <a:br>
              <a:rPr lang="en-US" sz="2400" b="1" dirty="0" smtClean="0">
                <a:solidFill>
                  <a:schemeClr val="tx1">
                    <a:lumMod val="65000"/>
                    <a:lumOff val="35000"/>
                  </a:schemeClr>
                </a:solidFill>
              </a:rPr>
            </a:br>
            <a:r>
              <a:rPr lang="en-US" sz="2400" b="1" dirty="0" smtClean="0">
                <a:solidFill>
                  <a:schemeClr val="tx1">
                    <a:lumMod val="65000"/>
                    <a:lumOff val="35000"/>
                  </a:schemeClr>
                </a:solidFill>
              </a:rPr>
              <a:t>(INPUT DATA DAN MENYUSUN PROPOSAL SKRIPSI)</a:t>
            </a:r>
            <a:endParaRPr lang="en-US" sz="2400"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Langkah-langkah praktis cara membuat </a:t>
            </a:r>
            <a:r>
              <a:rPr lang="id-ID" dirty="0" smtClean="0"/>
              <a:t>skripsi</a:t>
            </a:r>
            <a:br>
              <a:rPr lang="id-ID" dirty="0" smtClean="0"/>
            </a:br>
            <a:r>
              <a:rPr lang="id-ID" sz="2100" b="1" dirty="0"/>
              <a:t>Ketika Anda Sudah Sampai Di MK - Skripsi</a:t>
            </a:r>
          </a:p>
        </p:txBody>
      </p:sp>
      <p:sp>
        <p:nvSpPr>
          <p:cNvPr id="3" name="Content Placeholder 2"/>
          <p:cNvSpPr>
            <a:spLocks noGrp="1"/>
          </p:cNvSpPr>
          <p:nvPr>
            <p:ph idx="1"/>
          </p:nvPr>
        </p:nvSpPr>
        <p:spPr/>
        <p:txBody>
          <a:bodyPr>
            <a:normAutofit fontScale="77500" lnSpcReduction="20000"/>
          </a:bodyPr>
          <a:lstStyle/>
          <a:p>
            <a:r>
              <a:rPr lang="id-ID" dirty="0" smtClean="0"/>
              <a:t>Langkah </a:t>
            </a:r>
            <a:r>
              <a:rPr lang="id-ID" dirty="0"/>
              <a:t>cara membuat skripsi selanjutnya adalah penelitian. Langkah ini dilakukan setelah proposal di acc atau lolos diuji. Prosedur penelitian sebenarnya adalah pengaplikasian metode ilmiah. Kegiatan pokok penelitian adalah pengumpulan data dan analisis data. Penulis skripsi tentunya harus sudah memahami apa itu metode penelitian dan bagaimana melakukan penelitian</a:t>
            </a:r>
            <a:r>
              <a:rPr lang="id-ID" dirty="0" smtClean="0"/>
              <a:t>.</a:t>
            </a:r>
            <a:endParaRPr lang="id-ID" dirty="0"/>
          </a:p>
          <a:p>
            <a:r>
              <a:rPr lang="id-ID" dirty="0"/>
              <a:t>Materi di semester awal tentang metodologi biasanya lenyap entah kemana. </a:t>
            </a:r>
            <a:r>
              <a:rPr lang="id-ID" dirty="0" smtClean="0"/>
              <a:t>Matakuliah SPTA mencoba mengingatkan kembali hal-hal dasar tersebut. Dan ketika MK-Skripsi berlangsung, supervisi </a:t>
            </a:r>
            <a:r>
              <a:rPr lang="id-ID" dirty="0"/>
              <a:t>dosen </a:t>
            </a:r>
            <a:r>
              <a:rPr lang="id-ID" dirty="0" smtClean="0"/>
              <a:t>pembimbing dapat dijadikan sebagai mentor untuk melakukan penelitian tersebut. </a:t>
            </a:r>
            <a:r>
              <a:rPr lang="id-ID" dirty="0"/>
              <a:t>Penting untuk diketahui bahwa sebagai proses belajar, lebih baik keliru menerapkan prosedur penelitian ketimbang tidak penelitian sama sekali yang akhirnya skripsi nggantung jadi beban hidup</a:t>
            </a:r>
            <a:r>
              <a:rPr lang="id-ID" dirty="0" smtClean="0"/>
              <a:t>.</a:t>
            </a:r>
            <a:endParaRPr lang="id-ID" dirty="0"/>
          </a:p>
          <a:p>
            <a:r>
              <a:rPr lang="id-ID" dirty="0"/>
              <a:t>Setelah penelitian, tiba saatnya untuk menulis laporan akhir. Laporan akhir yang dimaksud di sini adalah skripsi itu sendiri. Skripsi adalah karya tulis sehingga kamu harus menulis. Menulis adalah pekerjaan individual. Kamu hanya ditemani buku-buku dan berkreasilah seperti seorang seniman yang khusuk demi menghasilkan karya terbaiknya.</a:t>
            </a:r>
          </a:p>
        </p:txBody>
      </p:sp>
    </p:spTree>
    <p:extLst>
      <p:ext uri="{BB962C8B-B14F-4D97-AF65-F5344CB8AC3E}">
        <p14:creationId xmlns:p14="http://schemas.microsoft.com/office/powerpoint/2010/main" val="424896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620001" cy="1320800"/>
          </a:xfrm>
        </p:spPr>
        <p:txBody>
          <a:bodyPr/>
          <a:lstStyle/>
          <a:p>
            <a:r>
              <a:rPr lang="en-US" dirty="0" err="1" smtClean="0"/>
              <a:t>Tugas</a:t>
            </a:r>
            <a:r>
              <a:rPr lang="id-ID" dirty="0" smtClean="0"/>
              <a:t> – Pertemuan </a:t>
            </a:r>
            <a:r>
              <a:rPr lang="en-US" dirty="0" smtClean="0"/>
              <a:t>2</a:t>
            </a:r>
            <a:r>
              <a:rPr lang="id-ID" dirty="0" smtClean="0"/>
              <a:t> </a:t>
            </a:r>
            <a:endParaRPr lang="id-ID" dirty="0"/>
          </a:p>
        </p:txBody>
      </p:sp>
      <p:sp>
        <p:nvSpPr>
          <p:cNvPr id="3" name="Content Placeholder 2"/>
          <p:cNvSpPr>
            <a:spLocks noGrp="1"/>
          </p:cNvSpPr>
          <p:nvPr>
            <p:ph idx="1"/>
          </p:nvPr>
        </p:nvSpPr>
        <p:spPr>
          <a:xfrm>
            <a:off x="620485" y="1549400"/>
            <a:ext cx="7736115" cy="762000"/>
          </a:xfrm>
        </p:spPr>
        <p:txBody>
          <a:bodyPr>
            <a:normAutofit/>
          </a:bodyPr>
          <a:lstStyle/>
          <a:p>
            <a:pPr marL="0" indent="0">
              <a:buNone/>
            </a:pPr>
            <a:r>
              <a:rPr lang="id-ID" dirty="0" smtClean="0"/>
              <a:t>Silahkan membuat Topik Penelitian yang akan akan lakukan</a:t>
            </a:r>
          </a:p>
          <a:p>
            <a:pPr marL="0" indent="0">
              <a:buNone/>
            </a:pPr>
            <a:endParaRPr lang="id-ID" dirty="0"/>
          </a:p>
        </p:txBody>
      </p:sp>
    </p:spTree>
    <p:extLst>
      <p:ext uri="{BB962C8B-B14F-4D97-AF65-F5344CB8AC3E}">
        <p14:creationId xmlns:p14="http://schemas.microsoft.com/office/powerpoint/2010/main" val="160732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4"/>
          <p:cNvSpPr txBox="1">
            <a:spLocks noGrp="1" noChangeArrowheads="1"/>
          </p:cNvSpPr>
          <p:nvPr>
            <p:ph idx="1"/>
          </p:nvPr>
        </p:nvSpPr>
        <p:spPr bwMode="auto">
          <a:xfrm>
            <a:off x="217710" y="3026235"/>
            <a:ext cx="868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1371600" lvl="2" indent="-457200" algn="ctr">
              <a:buClr>
                <a:srgbClr val="000066"/>
              </a:buClr>
              <a:buNone/>
            </a:pPr>
            <a:r>
              <a:rPr lang="id-ID" altLang="zh-CN" sz="6000" b="1" dirty="0" smtClean="0"/>
              <a:t>TERIMA KASIH</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en-US" b="1" dirty="0" smtClean="0"/>
              <a:t>INPUT DATA PESERTA KE SISTEM</a:t>
            </a:r>
            <a:endParaRPr lang="en-US" b="1" dirty="0"/>
          </a:p>
        </p:txBody>
      </p:sp>
      <p:sp>
        <p:nvSpPr>
          <p:cNvPr id="12" name="Text Box 4"/>
          <p:cNvSpPr txBox="1">
            <a:spLocks noGrp="1" noChangeArrowheads="1"/>
          </p:cNvSpPr>
          <p:nvPr>
            <p:ph idx="1"/>
          </p:nvPr>
        </p:nvSpPr>
        <p:spPr bwMode="auto">
          <a:xfrm>
            <a:off x="228600" y="1600200"/>
            <a:ext cx="8686800" cy="2718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en-US" sz="2200" dirty="0" err="1" smtClean="0"/>
              <a:t>Mahasiswa</a:t>
            </a:r>
            <a:r>
              <a:rPr lang="en-US" sz="2200" dirty="0" smtClean="0"/>
              <a:t> </a:t>
            </a:r>
            <a:r>
              <a:rPr lang="en-US" sz="2200" dirty="0" err="1" smtClean="0"/>
              <a:t>melakukan</a:t>
            </a:r>
            <a:r>
              <a:rPr lang="en-US" sz="2200" dirty="0" smtClean="0"/>
              <a:t> input data </a:t>
            </a:r>
            <a:r>
              <a:rPr lang="en-US" sz="2200" dirty="0" err="1" smtClean="0"/>
              <a:t>ke</a:t>
            </a:r>
            <a:r>
              <a:rPr lang="en-US" sz="2200" dirty="0" smtClean="0"/>
              <a:t> system skripsi.if.unikom.ac.id</a:t>
            </a:r>
          </a:p>
          <a:p>
            <a:pPr algn="just">
              <a:buFont typeface="Arial" pitchFamily="34" charset="0"/>
              <a:buChar char="•"/>
            </a:pPr>
            <a:r>
              <a:rPr lang="en-US" sz="2200" dirty="0" err="1" smtClean="0"/>
              <a:t>Penginputan</a:t>
            </a:r>
            <a:r>
              <a:rPr lang="en-US" sz="2200" dirty="0" smtClean="0"/>
              <a:t> </a:t>
            </a:r>
            <a:r>
              <a:rPr lang="en-US" sz="2200" dirty="0" err="1" smtClean="0"/>
              <a:t>ini</a:t>
            </a:r>
            <a:r>
              <a:rPr lang="en-US" sz="2200" dirty="0" smtClean="0"/>
              <a:t> </a:t>
            </a:r>
            <a:r>
              <a:rPr lang="en-US" sz="2200" dirty="0" err="1" smtClean="0"/>
              <a:t>dilakukan</a:t>
            </a:r>
            <a:r>
              <a:rPr lang="en-US" sz="2200" dirty="0" smtClean="0"/>
              <a:t> </a:t>
            </a:r>
            <a:r>
              <a:rPr lang="en-US" sz="2200" dirty="0" err="1" smtClean="0"/>
              <a:t>pada</a:t>
            </a:r>
            <a:r>
              <a:rPr lang="en-US" sz="2200" dirty="0" smtClean="0"/>
              <a:t> </a:t>
            </a:r>
            <a:r>
              <a:rPr lang="en-US" sz="2200" dirty="0" err="1" smtClean="0"/>
              <a:t>tanggal</a:t>
            </a:r>
            <a:r>
              <a:rPr lang="en-US" sz="2200" dirty="0" smtClean="0"/>
              <a:t> 17 </a:t>
            </a:r>
            <a:r>
              <a:rPr lang="en-US" sz="2200" dirty="0" err="1" smtClean="0"/>
              <a:t>Maret</a:t>
            </a:r>
            <a:r>
              <a:rPr lang="en-US" sz="2200" dirty="0" smtClean="0"/>
              <a:t> 2020 </a:t>
            </a:r>
            <a:r>
              <a:rPr lang="en-US" sz="2200" dirty="0" err="1" smtClean="0"/>
              <a:t>sd</a:t>
            </a:r>
            <a:r>
              <a:rPr lang="en-US" sz="2200" dirty="0"/>
              <a:t> </a:t>
            </a:r>
            <a:r>
              <a:rPr lang="en-US" sz="2200" dirty="0" smtClean="0"/>
              <a:t>18 </a:t>
            </a:r>
            <a:r>
              <a:rPr lang="en-US" sz="2200" dirty="0" err="1" smtClean="0"/>
              <a:t>Maret</a:t>
            </a:r>
            <a:r>
              <a:rPr lang="en-US" sz="2200" dirty="0" smtClean="0"/>
              <a:t> 2020</a:t>
            </a:r>
          </a:p>
          <a:p>
            <a:pPr algn="just">
              <a:buFont typeface="Arial" pitchFamily="34" charset="0"/>
              <a:buChar char="•"/>
            </a:pPr>
            <a:r>
              <a:rPr lang="en-US" sz="2200" dirty="0" err="1" smtClean="0"/>
              <a:t>Apabila</a:t>
            </a:r>
            <a:r>
              <a:rPr lang="en-US" sz="2200" dirty="0" smtClean="0"/>
              <a:t> </a:t>
            </a:r>
            <a:r>
              <a:rPr lang="en-US" sz="2200" dirty="0" err="1" smtClean="0"/>
              <a:t>mahasiswa</a:t>
            </a:r>
            <a:r>
              <a:rPr lang="en-US" sz="2200" dirty="0" smtClean="0"/>
              <a:t> </a:t>
            </a:r>
            <a:r>
              <a:rPr lang="en-US" sz="2200" dirty="0" err="1" smtClean="0"/>
              <a:t>tidak</a:t>
            </a:r>
            <a:r>
              <a:rPr lang="en-US" sz="2200" dirty="0" smtClean="0"/>
              <a:t> </a:t>
            </a:r>
            <a:r>
              <a:rPr lang="en-US" sz="2200" dirty="0" err="1" smtClean="0"/>
              <a:t>menginputkan</a:t>
            </a:r>
            <a:r>
              <a:rPr lang="en-US" sz="2200" dirty="0" smtClean="0"/>
              <a:t> data di </a:t>
            </a:r>
            <a:r>
              <a:rPr lang="en-US" sz="2200" dirty="0" err="1" smtClean="0"/>
              <a:t>jadwal</a:t>
            </a:r>
            <a:r>
              <a:rPr lang="en-US" sz="2200" dirty="0" smtClean="0"/>
              <a:t> yang </a:t>
            </a:r>
            <a:r>
              <a:rPr lang="en-US" sz="2200" dirty="0" err="1" smtClean="0"/>
              <a:t>sudah</a:t>
            </a:r>
            <a:r>
              <a:rPr lang="en-US" sz="2200" dirty="0" smtClean="0"/>
              <a:t> </a:t>
            </a:r>
            <a:r>
              <a:rPr lang="en-US" sz="2200" dirty="0" err="1" smtClean="0"/>
              <a:t>ditentukan</a:t>
            </a:r>
            <a:r>
              <a:rPr lang="en-US" sz="2200" dirty="0" smtClean="0"/>
              <a:t> </a:t>
            </a:r>
            <a:r>
              <a:rPr lang="en-US" sz="2200" dirty="0" err="1" smtClean="0"/>
              <a:t>maka</a:t>
            </a:r>
            <a:r>
              <a:rPr lang="en-US" sz="2200" dirty="0" smtClean="0"/>
              <a:t> </a:t>
            </a:r>
            <a:r>
              <a:rPr lang="en-US" sz="2200" dirty="0" err="1" smtClean="0"/>
              <a:t>mahasiswa</a:t>
            </a:r>
            <a:r>
              <a:rPr lang="en-US" sz="2200" dirty="0" smtClean="0"/>
              <a:t> </a:t>
            </a:r>
            <a:r>
              <a:rPr lang="en-US" sz="2200" dirty="0" err="1" smtClean="0"/>
              <a:t>tersebut</a:t>
            </a:r>
            <a:r>
              <a:rPr lang="en-US" sz="2200" dirty="0" smtClean="0"/>
              <a:t> </a:t>
            </a:r>
            <a:r>
              <a:rPr lang="en-US" sz="2200" dirty="0" err="1" smtClean="0"/>
              <a:t>dianggap</a:t>
            </a:r>
            <a:r>
              <a:rPr lang="en-US" sz="2200" dirty="0" smtClean="0"/>
              <a:t> </a:t>
            </a:r>
            <a:r>
              <a:rPr lang="en-US" sz="2200" dirty="0" err="1" smtClean="0"/>
              <a:t>tidak</a:t>
            </a:r>
            <a:r>
              <a:rPr lang="en-US" sz="2200" dirty="0" smtClean="0"/>
              <a:t> </a:t>
            </a:r>
            <a:r>
              <a:rPr lang="en-US" sz="2200" dirty="0" err="1" smtClean="0"/>
              <a:t>mengambil</a:t>
            </a:r>
            <a:r>
              <a:rPr lang="en-US" sz="2200" dirty="0" smtClean="0"/>
              <a:t> </a:t>
            </a:r>
            <a:r>
              <a:rPr lang="en-US" sz="2200" dirty="0" err="1" smtClean="0"/>
              <a:t>matakuliah</a:t>
            </a:r>
            <a:r>
              <a:rPr lang="en-US" sz="2200" dirty="0" smtClean="0"/>
              <a:t> PSTA</a:t>
            </a:r>
            <a:endParaRPr lang="id-ID" sz="2200"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990600"/>
          </a:xfrm>
        </p:spPr>
        <p:txBody>
          <a:bodyPr>
            <a:normAutofit/>
          </a:bodyPr>
          <a:lstStyle/>
          <a:p>
            <a:pPr algn="ctr"/>
            <a:r>
              <a:rPr lang="en-US" b="1" dirty="0" smtClean="0"/>
              <a:t>PEMBUATAN PROPOSAL SKRIPSI</a:t>
            </a:r>
            <a:endParaRPr lang="en-US" b="1" dirty="0"/>
          </a:p>
        </p:txBody>
      </p:sp>
      <p:sp>
        <p:nvSpPr>
          <p:cNvPr id="12" name="Text Box 4"/>
          <p:cNvSpPr txBox="1">
            <a:spLocks noGrp="1" noChangeArrowheads="1"/>
          </p:cNvSpPr>
          <p:nvPr>
            <p:ph idx="1"/>
          </p:nvPr>
        </p:nvSpPr>
        <p:spPr bwMode="auto">
          <a:xfrm>
            <a:off x="1143000" y="1981200"/>
            <a:ext cx="6934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0" indent="0" algn="ctr">
              <a:buNone/>
            </a:pPr>
            <a:r>
              <a:rPr lang="id-ID" sz="4000" dirty="0"/>
              <a:t>Bagaimana Membuat Proposal Skripsi Yang Baik ?</a:t>
            </a:r>
            <a:endParaRPr lang="id-ID" sz="4000"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31094"/>
            <a:ext cx="9144000" cy="994172"/>
          </a:xfrm>
        </p:spPr>
        <p:txBody>
          <a:bodyPr>
            <a:normAutofit fontScale="90000"/>
          </a:bodyPr>
          <a:lstStyle/>
          <a:p>
            <a:pPr algn="ctr"/>
            <a:r>
              <a:rPr lang="id-ID" i="1" dirty="0" smtClean="0"/>
              <a:t>Just To Remember...Semangat MataKuliah PSTA</a:t>
            </a:r>
            <a:endParaRPr lang="id-ID" i="1" dirty="0"/>
          </a:p>
        </p:txBody>
      </p:sp>
      <p:sp>
        <p:nvSpPr>
          <p:cNvPr id="3" name="Content Placeholder 2"/>
          <p:cNvSpPr>
            <a:spLocks noGrp="1"/>
          </p:cNvSpPr>
          <p:nvPr>
            <p:ph idx="1"/>
          </p:nvPr>
        </p:nvSpPr>
        <p:spPr>
          <a:xfrm>
            <a:off x="1912819" y="2420950"/>
            <a:ext cx="5318362" cy="2039309"/>
          </a:xfrm>
        </p:spPr>
        <p:txBody>
          <a:bodyPr/>
          <a:lstStyle/>
          <a:p>
            <a:pPr marL="0" indent="0" algn="ctr">
              <a:buNone/>
            </a:pPr>
            <a:endParaRPr lang="id-ID" dirty="0" smtClean="0"/>
          </a:p>
          <a:p>
            <a:pPr marL="0" indent="0" algn="ctr">
              <a:buNone/>
            </a:pPr>
            <a:r>
              <a:rPr lang="id-ID" dirty="0" smtClean="0"/>
              <a:t>“Membuat </a:t>
            </a:r>
            <a:r>
              <a:rPr lang="id-ID" dirty="0"/>
              <a:t>skripsi yang berkualitas memerlukan waktu yang tidak sebentar. </a:t>
            </a:r>
            <a:r>
              <a:rPr lang="id-ID" dirty="0" smtClean="0"/>
              <a:t>Skripsi </a:t>
            </a:r>
            <a:r>
              <a:rPr lang="id-ID" dirty="0"/>
              <a:t>yang baik tidak selesai dalam semalam, namun tetap harus selesai dan tidak molor sampai kelewat waktu yang </a:t>
            </a:r>
            <a:r>
              <a:rPr lang="id-ID" dirty="0" smtClean="0"/>
              <a:t>ditentukan”</a:t>
            </a:r>
            <a:endParaRPr lang="id-ID" dirty="0"/>
          </a:p>
        </p:txBody>
      </p:sp>
    </p:spTree>
    <p:extLst>
      <p:ext uri="{BB962C8B-B14F-4D97-AF65-F5344CB8AC3E}">
        <p14:creationId xmlns:p14="http://schemas.microsoft.com/office/powerpoint/2010/main" val="101334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Bagaimana cara agar skripsi cepat selesai?</a:t>
            </a:r>
          </a:p>
        </p:txBody>
      </p:sp>
      <p:sp>
        <p:nvSpPr>
          <p:cNvPr id="3" name="Content Placeholder 2"/>
          <p:cNvSpPr>
            <a:spLocks noGrp="1"/>
          </p:cNvSpPr>
          <p:nvPr>
            <p:ph idx="1"/>
          </p:nvPr>
        </p:nvSpPr>
        <p:spPr>
          <a:xfrm>
            <a:off x="628650" y="2226469"/>
            <a:ext cx="7886700" cy="3263504"/>
          </a:xfrm>
        </p:spPr>
        <p:txBody>
          <a:bodyPr>
            <a:normAutofit fontScale="92500"/>
          </a:bodyPr>
          <a:lstStyle/>
          <a:p>
            <a:pPr marL="0" indent="0">
              <a:buNone/>
            </a:pPr>
            <a:r>
              <a:rPr lang="id-ID" dirty="0"/>
              <a:t>√ </a:t>
            </a:r>
            <a:r>
              <a:rPr lang="id-ID" dirty="0" smtClean="0"/>
              <a:t>Pertama, </a:t>
            </a:r>
            <a:r>
              <a:rPr lang="id-ID" b="1" i="1" dirty="0" smtClean="0"/>
              <a:t>membuat skripsi </a:t>
            </a:r>
            <a:r>
              <a:rPr lang="id-ID" dirty="0" smtClean="0"/>
              <a:t>artinya </a:t>
            </a:r>
            <a:r>
              <a:rPr lang="id-ID" b="1" i="1" dirty="0" smtClean="0"/>
              <a:t>melakukan proses penelitian</a:t>
            </a:r>
            <a:r>
              <a:rPr lang="id-ID" dirty="0" smtClean="0"/>
              <a:t>. Penelitian merupakan sebuah proses yang tidak linier. Bisa jadi mirip skilus atau zigzag, kita tidak pernah tau, yang jelas tidak lurus bebas hambatan seperti lewat tol.</a:t>
            </a:r>
          </a:p>
          <a:p>
            <a:pPr marL="0" indent="0">
              <a:buNone/>
            </a:pPr>
            <a:r>
              <a:rPr lang="id-ID" dirty="0" smtClean="0"/>
              <a:t>√ Kedua, </a:t>
            </a:r>
            <a:r>
              <a:rPr lang="id-ID" b="1" i="1" dirty="0" smtClean="0"/>
              <a:t>membuat skripsi </a:t>
            </a:r>
            <a:r>
              <a:rPr lang="id-ID" dirty="0" smtClean="0"/>
              <a:t>artinya </a:t>
            </a:r>
            <a:r>
              <a:rPr lang="id-ID" b="1" i="1" dirty="0" smtClean="0"/>
              <a:t>berulang kali terlibat dalam bimbingan</a:t>
            </a:r>
            <a:r>
              <a:rPr lang="id-ID" dirty="0" smtClean="0"/>
              <a:t>. Bimbingan skripsi adalah proses pendidikan seperti guru kepada muridnya. Guru memberi saran, petunjuk, panduan, dan motivasi belajar. Murid menulis, bertanya, berpendapat, dan curhat. Idealnya seperti itu, meski pada praktiknya tak semudah bentuk idealnya.</a:t>
            </a:r>
          </a:p>
          <a:p>
            <a:pPr marL="0" indent="0">
              <a:buNone/>
            </a:pPr>
            <a:r>
              <a:rPr lang="id-ID" dirty="0"/>
              <a:t>√ Ketiga, </a:t>
            </a:r>
            <a:r>
              <a:rPr lang="id-ID" b="1" i="1" dirty="0"/>
              <a:t>membuat skripsi </a:t>
            </a:r>
            <a:r>
              <a:rPr lang="id-ID" dirty="0"/>
              <a:t>artinya </a:t>
            </a:r>
            <a:r>
              <a:rPr lang="id-ID" b="1" i="1" dirty="0"/>
              <a:t>berulang kali terlibat dalam proses revisi</a:t>
            </a:r>
            <a:r>
              <a:rPr lang="id-ID" dirty="0"/>
              <a:t>. Revisi adalah bagian dari skripsi itu sendiri. Kecuali kamu terlalu jenius dan tanpa dosa, sekali tulis bisa langsung jadi tanpa cela.</a:t>
            </a:r>
          </a:p>
        </p:txBody>
      </p:sp>
    </p:spTree>
    <p:extLst>
      <p:ext uri="{BB962C8B-B14F-4D97-AF65-F5344CB8AC3E}">
        <p14:creationId xmlns:p14="http://schemas.microsoft.com/office/powerpoint/2010/main" val="379906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p:txBody>
          <a:bodyPr>
            <a:normAutofit fontScale="85000" lnSpcReduction="20000"/>
          </a:bodyPr>
          <a:lstStyle/>
          <a:p>
            <a:pPr marL="0" indent="0">
              <a:buNone/>
            </a:pPr>
            <a:r>
              <a:rPr lang="id-ID" b="1" dirty="0" smtClean="0"/>
              <a:t>1. Amati </a:t>
            </a:r>
            <a:r>
              <a:rPr lang="id-ID" b="1" dirty="0"/>
              <a:t>dunia sekitar dan identifikasi masalah yang ada</a:t>
            </a:r>
          </a:p>
          <a:p>
            <a:pPr lvl="1" algn="just"/>
            <a:r>
              <a:rPr lang="id-ID" dirty="0" smtClean="0"/>
              <a:t>Pertama-tama </a:t>
            </a:r>
            <a:r>
              <a:rPr lang="id-ID" dirty="0"/>
              <a:t>kamu perlu </a:t>
            </a:r>
            <a:r>
              <a:rPr lang="id-ID" b="1" dirty="0"/>
              <a:t>mengamati</a:t>
            </a:r>
            <a:r>
              <a:rPr lang="id-ID" dirty="0"/>
              <a:t>. Proses ini bisa disebut sebagai </a:t>
            </a:r>
            <a:r>
              <a:rPr lang="id-ID" b="1" dirty="0"/>
              <a:t>observasi awal</a:t>
            </a:r>
            <a:r>
              <a:rPr lang="id-ID" dirty="0"/>
              <a:t>. Apa yang diamati? Dunia sekitar kamu. Tentu saja jumlahnya tak terhingga, dari TV yang kamu tonton, konten sosmed yang kamu akses, sampai apapun yang kamu alami</a:t>
            </a:r>
            <a:r>
              <a:rPr lang="id-ID" dirty="0" smtClean="0"/>
              <a:t>.</a:t>
            </a:r>
            <a:endParaRPr lang="id-ID" dirty="0"/>
          </a:p>
          <a:p>
            <a:pPr lvl="1" algn="just"/>
            <a:r>
              <a:rPr lang="id-ID" dirty="0"/>
              <a:t>Hal yang paling penting adalah kamu bisa </a:t>
            </a:r>
            <a:r>
              <a:rPr lang="id-ID" b="1" dirty="0"/>
              <a:t>mengidentifikasi masalah </a:t>
            </a:r>
            <a:r>
              <a:rPr lang="id-ID" dirty="0"/>
              <a:t>dari </a:t>
            </a:r>
            <a:r>
              <a:rPr lang="id-ID" b="1" dirty="0"/>
              <a:t>fenomena yang kamu amati</a:t>
            </a:r>
            <a:r>
              <a:rPr lang="id-ID" dirty="0"/>
              <a:t>. Sebagai contoh, kamu jalan-jalan ke Lasem, lalu menemukan para pengrajin batik yang sudah sepuh. Lalu kamu mengidentifikasi masalah dengan berpikir bahwa terjadi krisis regenerasi pembatik tulis di Lasem. Hasil identifikasi masalah tersebut menjadi potensi tema skripsi yang bisa digarap</a:t>
            </a:r>
            <a:r>
              <a:rPr lang="id-ID" dirty="0" smtClean="0"/>
              <a:t>.</a:t>
            </a:r>
          </a:p>
          <a:p>
            <a:pPr algn="just"/>
            <a:r>
              <a:rPr lang="id-ID" sz="2250" b="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928618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p:txBody>
          <a:bodyPr>
            <a:normAutofit fontScale="77500" lnSpcReduction="20000"/>
          </a:bodyPr>
          <a:lstStyle/>
          <a:p>
            <a:pPr marL="0" indent="0">
              <a:buNone/>
            </a:pPr>
            <a:r>
              <a:rPr lang="id-ID" b="1" dirty="0" smtClean="0"/>
              <a:t>2. </a:t>
            </a:r>
            <a:r>
              <a:rPr lang="fi-FI" b="1" dirty="0" smtClean="0"/>
              <a:t>Susun </a:t>
            </a:r>
            <a:r>
              <a:rPr lang="fi-FI" b="1" dirty="0"/>
              <a:t>rumusan masalah atau pertanyaan </a:t>
            </a:r>
            <a:r>
              <a:rPr lang="fi-FI" b="1" dirty="0" smtClean="0"/>
              <a:t>penelitian</a:t>
            </a:r>
            <a:endParaRPr lang="id-ID" b="1" dirty="0" smtClean="0"/>
          </a:p>
          <a:p>
            <a:pPr lvl="1"/>
            <a:r>
              <a:rPr lang="id-ID" dirty="0"/>
              <a:t>Setelah permasalahan teridentifikasi, kamu bisa mulai menyusun rumusan masalah. </a:t>
            </a:r>
            <a:r>
              <a:rPr lang="id-ID" b="1" dirty="0"/>
              <a:t>Rumusan masalah </a:t>
            </a:r>
            <a:r>
              <a:rPr lang="id-ID" dirty="0"/>
              <a:t>merupakan </a:t>
            </a:r>
            <a:r>
              <a:rPr lang="id-ID" b="1" dirty="0"/>
              <a:t>pertanyaan penelitian</a:t>
            </a:r>
            <a:r>
              <a:rPr lang="id-ID" dirty="0"/>
              <a:t>. Cara membuatnya tidak sesulit apa yang dibayangkan. Cukup libatkan kalimat tanya dan susun kalimat yang </a:t>
            </a:r>
            <a:r>
              <a:rPr lang="id-ID" b="1" dirty="0"/>
              <a:t>mendeskripsikan</a:t>
            </a:r>
            <a:r>
              <a:rPr lang="id-ID" dirty="0"/>
              <a:t> tantang apa yang ingin kamu ketahui</a:t>
            </a:r>
            <a:r>
              <a:rPr lang="id-ID" dirty="0" smtClean="0"/>
              <a:t>.</a:t>
            </a:r>
            <a:endParaRPr lang="id-ID" dirty="0"/>
          </a:p>
          <a:p>
            <a:pPr lvl="1"/>
            <a:r>
              <a:rPr lang="id-ID" i="1" dirty="0"/>
              <a:t>Sebagai contoh, kamu bisa menulis tentang krisis regenerasi pembatik tulis di Lasem dengan menyusun pertanyaan penelitian sebagai berikut: Bagaimana pemerintah lokal di Lasem berupaya melanjutkan tradisi membatik di kalangan generasi muda</a:t>
            </a:r>
            <a:r>
              <a:rPr lang="id-ID" i="1" dirty="0" smtClean="0"/>
              <a:t>?</a:t>
            </a:r>
            <a:endParaRPr lang="id-ID" i="1" dirty="0"/>
          </a:p>
          <a:p>
            <a:pPr lvl="1" algn="just"/>
            <a:r>
              <a:rPr lang="id-ID" dirty="0"/>
              <a:t>Ketika pertanyaan penelitian sudah </a:t>
            </a:r>
            <a:r>
              <a:rPr lang="id-ID" dirty="0" smtClean="0"/>
              <a:t>tersusun</a:t>
            </a:r>
            <a:r>
              <a:rPr lang="id-ID" dirty="0"/>
              <a:t>, langkah berikutnya akan relatif lebih mudah. Jangan lupa bahwa identifikasi masalah dan rumusan masalah ini bisa ditulis dulu dalam </a:t>
            </a:r>
            <a:r>
              <a:rPr lang="id-ID" dirty="0" smtClean="0"/>
              <a:t>draf proposal (coret-coretan). </a:t>
            </a:r>
            <a:r>
              <a:rPr lang="id-ID" dirty="0"/>
              <a:t>Pembaca bisa menuliskannya nanti ke dalam proposal dengan bahasa yang lebih teratur setelah membaca (lagi) literatur yang relevan</a:t>
            </a:r>
            <a:r>
              <a:rPr lang="id-ID" dirty="0" smtClean="0"/>
              <a:t>.</a:t>
            </a:r>
          </a:p>
          <a:p>
            <a:pPr algn="just"/>
            <a:r>
              <a:rPr lang="id-ID" b="1" dirty="0" smtClean="0"/>
              <a:t>Khusus di bidang Informatika, tentunya proses menuliskan rumusan masalah dan pertanyaan penelitian yang berkolerasi dengan keilmuan informatika dan disesuaikan dengan Kelompok Keilmuan!</a:t>
            </a:r>
            <a:endParaRPr lang="id-ID" b="1" dirty="0"/>
          </a:p>
        </p:txBody>
      </p:sp>
    </p:spTree>
    <p:extLst>
      <p:ext uri="{BB962C8B-B14F-4D97-AF65-F5344CB8AC3E}">
        <p14:creationId xmlns:p14="http://schemas.microsoft.com/office/powerpoint/2010/main" val="399054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a:xfrm>
            <a:off x="628650" y="2226469"/>
            <a:ext cx="7886700" cy="3543975"/>
          </a:xfrm>
        </p:spPr>
        <p:txBody>
          <a:bodyPr>
            <a:normAutofit fontScale="62500" lnSpcReduction="20000"/>
          </a:bodyPr>
          <a:lstStyle/>
          <a:p>
            <a:pPr marL="0" indent="0">
              <a:buNone/>
            </a:pPr>
            <a:r>
              <a:rPr lang="id-ID" sz="2550" b="1" dirty="0"/>
              <a:t>3. </a:t>
            </a:r>
            <a:r>
              <a:rPr lang="fi-FI" sz="2550" b="1" dirty="0"/>
              <a:t>Cari dan baca literatur yang relevan</a:t>
            </a:r>
            <a:endParaRPr lang="id-ID" sz="2550" b="1" dirty="0"/>
          </a:p>
          <a:p>
            <a:pPr lvl="1"/>
            <a:r>
              <a:rPr lang="id-ID" sz="1950" dirty="0"/>
              <a:t>Meskipun pembaca bisa mencari literatur untuk menemukan inspirasi topik skripsi, apabila topik telah diperoleh, </a:t>
            </a:r>
            <a:r>
              <a:rPr lang="id-ID" sz="1950" b="1" dirty="0"/>
              <a:t>literatur yang relevan perlu dibaca </a:t>
            </a:r>
            <a:r>
              <a:rPr lang="id-ID" sz="1950" dirty="0"/>
              <a:t>lagi dan bahkan </a:t>
            </a:r>
            <a:r>
              <a:rPr lang="id-ID" sz="1950" b="1" dirty="0"/>
              <a:t>perlu dicari lagi untuk menambah wawasan</a:t>
            </a:r>
            <a:r>
              <a:rPr lang="id-ID" sz="1950" dirty="0"/>
              <a:t>.</a:t>
            </a:r>
          </a:p>
          <a:p>
            <a:pPr lvl="1"/>
            <a:r>
              <a:rPr lang="id-ID" sz="1950" i="1" dirty="0"/>
              <a:t>Sebagai contoh topik tentang krisis regenerasi pembatik Lasem di sini. Pembaca bisa mencari literatur yang cocok, seperti misalnya, secara perbatikan di Lasem atau bahkan sejarah Lasem secara umum. Literatur yang lain misalnya perbatikan di kota-kota lain sebagai komparasi seperti di Solo, Pekalongan, Yogyakarta, dan sebagainya. Literatur terntang teknik-teknik membatik tulis juga boleh dibaca jika dirasa perlu. Buku-buku tentang teori dan metode riset juga perlu. Banyak pokoknya.</a:t>
            </a:r>
          </a:p>
          <a:p>
            <a:pPr lvl="1"/>
            <a:r>
              <a:rPr lang="id-ID" sz="1950" b="1" dirty="0"/>
              <a:t>Membaca literatur yang relevan sangat penting </a:t>
            </a:r>
            <a:r>
              <a:rPr lang="id-ID" sz="1950" dirty="0"/>
              <a:t>sejak awal </a:t>
            </a:r>
            <a:r>
              <a:rPr lang="id-ID" sz="1950" b="1" dirty="0"/>
              <a:t>membuat proposal skripsi sampai menulis laporan akhir dan ujian</a:t>
            </a:r>
            <a:r>
              <a:rPr lang="id-ID" sz="1950" dirty="0"/>
              <a:t>. Di </a:t>
            </a:r>
            <a:r>
              <a:rPr lang="id-ID" sz="1950" b="1" dirty="0"/>
              <a:t>bagian proposal, pemahaman </a:t>
            </a:r>
            <a:r>
              <a:rPr lang="id-ID" sz="1950" dirty="0"/>
              <a:t>kamu</a:t>
            </a:r>
            <a:r>
              <a:rPr lang="id-ID" sz="1950" b="1" dirty="0"/>
              <a:t> terhadap literatur ”diuji” di awal ketika kamu menulis bagian tentang kajian pustaka</a:t>
            </a:r>
            <a:r>
              <a:rPr lang="id-ID" sz="1950" dirty="0"/>
              <a:t>.</a:t>
            </a:r>
          </a:p>
          <a:p>
            <a:pPr algn="just"/>
            <a:r>
              <a:rPr lang="id-ID" sz="2325" b="1" dirty="0"/>
              <a:t>Khusus di bidang Informatika, tentunya proses mencari, membaca dan menuliskan  literatur yang relevan dapat mengacu pada artikel-artikel ilmiah (jurnal, prosiding), Text books, artikel populer dan data-data yang sumbernya jelas serta berkolerasi dengan keilmuan informatika dan disesuaikan dengan Kelompok Keilmuan!</a:t>
            </a:r>
          </a:p>
        </p:txBody>
      </p:sp>
    </p:spTree>
    <p:extLst>
      <p:ext uri="{BB962C8B-B14F-4D97-AF65-F5344CB8AC3E}">
        <p14:creationId xmlns:p14="http://schemas.microsoft.com/office/powerpoint/2010/main" val="127072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a:xfrm>
            <a:off x="628650" y="2226469"/>
            <a:ext cx="7886700" cy="3543975"/>
          </a:xfrm>
        </p:spPr>
        <p:txBody>
          <a:bodyPr>
            <a:normAutofit/>
          </a:bodyPr>
          <a:lstStyle/>
          <a:p>
            <a:pPr marL="0" indent="0">
              <a:buNone/>
            </a:pPr>
            <a:r>
              <a:rPr lang="id-ID" dirty="0" smtClean="0"/>
              <a:t>4. </a:t>
            </a:r>
            <a:r>
              <a:rPr lang="id-ID" b="1" dirty="0" smtClean="0"/>
              <a:t>Membuat Proposal Skripsi</a:t>
            </a:r>
          </a:p>
          <a:p>
            <a:pPr lvl="1"/>
            <a:r>
              <a:rPr lang="id-ID" sz="1650" dirty="0"/>
              <a:t>Langkah selanjutnya adalah </a:t>
            </a:r>
            <a:r>
              <a:rPr lang="id-ID" sz="1650" b="1" dirty="0"/>
              <a:t>langkah teknis yang prosedural</a:t>
            </a:r>
            <a:r>
              <a:rPr lang="id-ID" sz="1650" dirty="0"/>
              <a:t>, </a:t>
            </a:r>
            <a:r>
              <a:rPr lang="id-ID" sz="1650" b="1" dirty="0"/>
              <a:t>yaitu membuat proposal skripsi</a:t>
            </a:r>
            <a:r>
              <a:rPr lang="id-ID" sz="1650" dirty="0"/>
              <a:t>.</a:t>
            </a:r>
          </a:p>
          <a:p>
            <a:pPr lvl="1"/>
            <a:r>
              <a:rPr lang="id-ID" sz="1650" b="1" dirty="0"/>
              <a:t>Proposal skripsi </a:t>
            </a:r>
            <a:r>
              <a:rPr lang="id-ID" sz="1650" dirty="0"/>
              <a:t>nantinya akan </a:t>
            </a:r>
            <a:r>
              <a:rPr lang="id-ID" sz="1650" b="1" dirty="0"/>
              <a:t>diuji atau diseminarkan dihadapan penguji proposal</a:t>
            </a:r>
            <a:r>
              <a:rPr lang="id-ID" sz="1650" dirty="0"/>
              <a:t>. Mahasiswa bisanya sudah gugup seolah bumi akan runtuh padahal </a:t>
            </a:r>
            <a:r>
              <a:rPr lang="id-ID" sz="1650" b="1" dirty="0"/>
              <a:t>tujuan dari ujian proposal adalah membantu kamu ketika penelitian nantinya</a:t>
            </a:r>
            <a:r>
              <a:rPr lang="id-ID" sz="1650" dirty="0"/>
              <a:t>. Justru proposal yang sebenarnya belum layak lolos tapi diloloskan akan menambah beban hidup pembuatnya.</a:t>
            </a:r>
          </a:p>
          <a:p>
            <a:pPr algn="just"/>
            <a:r>
              <a:rPr lang="id-ID" sz="1950" b="1" dirty="0"/>
              <a:t>Tahap ini merupakan akhir dari matakuliah PSTA. Dimana mahasiswa menghasilkan proposal Skripsi yang baik, terarah dan siap untuk dilakjutkan ketahap selanjutnya (MK-SKRIPSI).</a:t>
            </a:r>
          </a:p>
        </p:txBody>
      </p:sp>
    </p:spTree>
    <p:extLst>
      <p:ext uri="{BB962C8B-B14F-4D97-AF65-F5344CB8AC3E}">
        <p14:creationId xmlns:p14="http://schemas.microsoft.com/office/powerpoint/2010/main" val="31759369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customXml/itemProps2.xml><?xml version="1.0" encoding="utf-8"?>
<ds:datastoreItem xmlns:ds="http://schemas.openxmlformats.org/officeDocument/2006/customXml" ds:itemID="{91F24D6E-C39E-4C3D-AED6-A0053B7CFF9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E635598-73DD-4E7B-99C4-C3309DB01F4F}">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1035</Words>
  <Application>Microsoft Office PowerPoint</Application>
  <PresentationFormat>On-screen Show (4:3)</PresentationFormat>
  <Paragraphs>50</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宋体</vt:lpstr>
      <vt:lpstr>Arial</vt:lpstr>
      <vt:lpstr>Calibri</vt:lpstr>
      <vt:lpstr>Trebuchet MS</vt:lpstr>
      <vt:lpstr>Wingdings 3</vt:lpstr>
      <vt:lpstr>Facet</vt:lpstr>
      <vt:lpstr>PERTEMUAN 2 (INPUT DATA DAN MENYUSUN PROPOSAL SKRIPSI)</vt:lpstr>
      <vt:lpstr>INPUT DATA PESERTA KE SISTEM</vt:lpstr>
      <vt:lpstr>PEMBUATAN PROPOSAL SKRIPSI</vt:lpstr>
      <vt:lpstr>Just To Remember...Semangat MataKuliah PSTA</vt:lpstr>
      <vt:lpstr>Bagaimana cara agar skripsi cepat selesai?</vt:lpstr>
      <vt:lpstr>Langkah-langkah praktis cara membuat skripsi</vt:lpstr>
      <vt:lpstr>Langkah-langkah praktis cara membuat skripsi</vt:lpstr>
      <vt:lpstr>Langkah-langkah praktis cara membuat skripsi</vt:lpstr>
      <vt:lpstr>Langkah-langkah praktis cara membuat skripsi</vt:lpstr>
      <vt:lpstr>Langkah-langkah praktis cara membuat skripsi Ketika Anda Sudah Sampai Di MK - Skripsi</vt:lpstr>
      <vt:lpstr>Tugas – Pertemuan 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2010-06-17T00:26:28Z</dcterms:created>
  <dcterms:modified xsi:type="dcterms:W3CDTF">2020-03-31T21:42:30Z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