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663D76F-CD5F-4A91-898B-CA9BF0FE0481}" type="datetimeFigureOut">
              <a:rPr lang="id-ID" smtClean="0"/>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279294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663D76F-CD5F-4A91-898B-CA9BF0FE0481}" type="datetimeFigureOut">
              <a:rPr lang="id-ID" smtClean="0"/>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75541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663D76F-CD5F-4A91-898B-CA9BF0FE0481}" type="datetimeFigureOut">
              <a:rPr lang="id-ID" smtClean="0"/>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13990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663D76F-CD5F-4A91-898B-CA9BF0FE0481}" type="datetimeFigureOut">
              <a:rPr lang="id-ID" smtClean="0"/>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1470682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3D76F-CD5F-4A91-898B-CA9BF0FE0481}" type="datetimeFigureOut">
              <a:rPr lang="id-ID" smtClean="0"/>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212076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663D76F-CD5F-4A91-898B-CA9BF0FE0481}" type="datetimeFigureOut">
              <a:rPr lang="id-ID" smtClean="0"/>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237594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663D76F-CD5F-4A91-898B-CA9BF0FE0481}" type="datetimeFigureOut">
              <a:rPr lang="id-ID" smtClean="0"/>
              <a:t>31/03/2020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121452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663D76F-CD5F-4A91-898B-CA9BF0FE0481}" type="datetimeFigureOut">
              <a:rPr lang="id-ID" smtClean="0"/>
              <a:t>31/03/2020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57165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3D76F-CD5F-4A91-898B-CA9BF0FE0481}" type="datetimeFigureOut">
              <a:rPr lang="id-ID" smtClean="0"/>
              <a:t>31/03/2020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1961423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3D76F-CD5F-4A91-898B-CA9BF0FE0481}" type="datetimeFigureOut">
              <a:rPr lang="id-ID" smtClean="0"/>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111535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3D76F-CD5F-4A91-898B-CA9BF0FE0481}" type="datetimeFigureOut">
              <a:rPr lang="id-ID" smtClean="0"/>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A9E24F-44A6-4A5B-ABB7-C56E4817F83B}" type="slidenum">
              <a:rPr lang="id-ID" smtClean="0"/>
              <a:t>‹#›</a:t>
            </a:fld>
            <a:endParaRPr lang="id-ID"/>
          </a:p>
        </p:txBody>
      </p:sp>
    </p:spTree>
    <p:extLst>
      <p:ext uri="{BB962C8B-B14F-4D97-AF65-F5344CB8AC3E}">
        <p14:creationId xmlns:p14="http://schemas.microsoft.com/office/powerpoint/2010/main" val="243221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419">
              <a:schemeClr val="tx1">
                <a:lumMod val="50000"/>
                <a:lumOff val="50000"/>
              </a:schemeClr>
            </a:gs>
            <a:gs pos="65860">
              <a:srgbClr val="C4C1B2"/>
            </a:gs>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3D76F-CD5F-4A91-898B-CA9BF0FE0481}" type="datetimeFigureOut">
              <a:rPr lang="id-ID" smtClean="0"/>
              <a:t>31/03/2020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9E24F-44A6-4A5B-ABB7-C56E4817F83B}" type="slidenum">
              <a:rPr lang="id-ID" smtClean="0"/>
              <a:t>‹#›</a:t>
            </a:fld>
            <a:endParaRPr lang="id-ID"/>
          </a:p>
        </p:txBody>
      </p:sp>
    </p:spTree>
    <p:extLst>
      <p:ext uri="{BB962C8B-B14F-4D97-AF65-F5344CB8AC3E}">
        <p14:creationId xmlns:p14="http://schemas.microsoft.com/office/powerpoint/2010/main" val="157232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4320480"/>
          </a:xfrm>
        </p:spPr>
        <p:txBody>
          <a:bodyPr/>
          <a:lstStyle/>
          <a:p>
            <a:r>
              <a:rPr lang="id-ID" sz="3200" dirty="0" smtClean="0">
                <a:latin typeface="Times New Roman" pitchFamily="18" charset="0"/>
                <a:cs typeface="Times New Roman" pitchFamily="18" charset="0"/>
              </a:rPr>
              <a:t>PATOLOGI BIROKRASI APARATUR PEMERINTAHAN </a:t>
            </a:r>
            <a:br>
              <a:rPr lang="id-ID" sz="3200" dirty="0" smtClean="0">
                <a:latin typeface="Times New Roman" pitchFamily="18" charset="0"/>
                <a:cs typeface="Times New Roman" pitchFamily="18" charset="0"/>
              </a:rPr>
            </a:br>
            <a:r>
              <a:rPr lang="id-ID" sz="3200" dirty="0" smtClean="0">
                <a:latin typeface="Times New Roman" pitchFamily="18" charset="0"/>
                <a:cs typeface="Times New Roman" pitchFamily="18" charset="0"/>
              </a:rPr>
              <a:t>DI INSTANSI PEMERINTAHAN </a:t>
            </a:r>
            <a:r>
              <a:rPr lang="id-ID" dirty="0" smtClean="0"/>
              <a:t/>
            </a:r>
            <a:br>
              <a:rPr lang="id-ID" dirty="0" smtClean="0"/>
            </a:br>
            <a:r>
              <a:rPr lang="id-ID" dirty="0" smtClean="0"/>
              <a:t/>
            </a:r>
            <a:br>
              <a:rPr lang="id-ID" dirty="0" smtClean="0"/>
            </a:br>
            <a:r>
              <a:rPr lang="id-ID" dirty="0" smtClean="0"/>
              <a:t/>
            </a:r>
            <a:br>
              <a:rPr lang="id-ID" dirty="0" smtClean="0"/>
            </a:br>
            <a:r>
              <a:rPr lang="id-ID" sz="3200" dirty="0" smtClean="0">
                <a:latin typeface="Times New Roman" pitchFamily="18" charset="0"/>
                <a:cs typeface="Times New Roman" pitchFamily="18" charset="0"/>
              </a:rPr>
              <a:t>Siti Zulaeha</a:t>
            </a:r>
            <a:br>
              <a:rPr lang="id-ID" sz="3200" dirty="0" smtClean="0">
                <a:latin typeface="Times New Roman" pitchFamily="18" charset="0"/>
                <a:cs typeface="Times New Roman" pitchFamily="18" charset="0"/>
              </a:rPr>
            </a:br>
            <a:r>
              <a:rPr lang="id-ID" sz="3200" dirty="0" smtClean="0">
                <a:latin typeface="Times New Roman" pitchFamily="18" charset="0"/>
                <a:cs typeface="Times New Roman" pitchFamily="18" charset="0"/>
              </a:rPr>
              <a:t>41716003</a:t>
            </a:r>
            <a:endParaRPr lang="id-ID" sz="3200" dirty="0">
              <a:latin typeface="Times New Roman" pitchFamily="18" charset="0"/>
              <a:cs typeface="Times New Roman" pitchFamily="18" charset="0"/>
            </a:endParaRPr>
          </a:p>
        </p:txBody>
      </p:sp>
    </p:spTree>
    <p:extLst>
      <p:ext uri="{BB962C8B-B14F-4D97-AF65-F5344CB8AC3E}">
        <p14:creationId xmlns:p14="http://schemas.microsoft.com/office/powerpoint/2010/main" val="56424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rmAutofit fontScale="90000"/>
          </a:bodyPr>
          <a:lstStyle/>
          <a:p>
            <a:r>
              <a:rPr lang="id-ID" dirty="0" smtClean="0"/>
              <a:t>PENDAHULUAN</a:t>
            </a:r>
            <a:endParaRPr lang="id-ID" dirty="0"/>
          </a:p>
        </p:txBody>
      </p:sp>
      <p:sp>
        <p:nvSpPr>
          <p:cNvPr id="3" name="Content Placeholder 2"/>
          <p:cNvSpPr>
            <a:spLocks noGrp="1"/>
          </p:cNvSpPr>
          <p:nvPr>
            <p:ph idx="1"/>
          </p:nvPr>
        </p:nvSpPr>
        <p:spPr>
          <a:xfrm>
            <a:off x="457200" y="980728"/>
            <a:ext cx="8229600" cy="5472608"/>
          </a:xfrm>
        </p:spPr>
        <p:txBody>
          <a:bodyPr>
            <a:normAutofit/>
          </a:bodyPr>
          <a:lstStyle/>
          <a:p>
            <a:pPr marL="0" indent="0">
              <a:buNone/>
            </a:pPr>
            <a:r>
              <a:rPr lang="id-ID" sz="2300" dirty="0" smtClean="0">
                <a:latin typeface="Times New Roman" pitchFamily="18" charset="0"/>
                <a:cs typeface="Times New Roman" pitchFamily="18" charset="0"/>
              </a:rPr>
              <a:t>	Di Negara dan pemerintahan manapun, para anggota birokrasi disebut sebagai abdi Negara dan abdi masyarakat. Keseluruhan perilaku para anggota birokrasi tercermin pada pelayanan kepada seluruh masyarakat.</a:t>
            </a:r>
          </a:p>
          <a:p>
            <a:pPr marL="0" indent="0">
              <a:buNone/>
            </a:pPr>
            <a:r>
              <a:rPr lang="id-ID" sz="2300" dirty="0">
                <a:latin typeface="Times New Roman" pitchFamily="18" charset="0"/>
                <a:cs typeface="Times New Roman" pitchFamily="18" charset="0"/>
              </a:rPr>
              <a:t>	U</a:t>
            </a:r>
            <a:r>
              <a:rPr lang="id-ID" sz="2300" dirty="0" smtClean="0">
                <a:latin typeface="Times New Roman" pitchFamily="18" charset="0"/>
                <a:cs typeface="Times New Roman" pitchFamily="18" charset="0"/>
              </a:rPr>
              <a:t>ngkapan yang mengatakan bahwa para pegawai negeri adalah untuk melayani dan bukan untuk dilayani, hendaknya terwujud dalam praktik administrasi Negara sehari-hari, sebab apabila tidak ada, ungkapan tersebut hanya akan menjadi slogan tanpa makna.</a:t>
            </a:r>
          </a:p>
          <a:p>
            <a:pPr marL="0" indent="0">
              <a:buNone/>
            </a:pPr>
            <a:r>
              <a:rPr lang="id-ID" sz="2300" dirty="0">
                <a:latin typeface="Times New Roman" pitchFamily="18" charset="0"/>
                <a:cs typeface="Times New Roman" pitchFamily="18" charset="0"/>
              </a:rPr>
              <a:t>	</a:t>
            </a:r>
            <a:r>
              <a:rPr lang="id-ID" sz="2300" dirty="0" smtClean="0">
                <a:latin typeface="Times New Roman" pitchFamily="18" charset="0"/>
                <a:cs typeface="Times New Roman" pitchFamily="18" charset="0"/>
              </a:rPr>
              <a:t>Citra buruk tersebut semakin diperparah dengan isu yang sering muncul ke permukaan, yang berhubungan dengan kedudukan dan kewenangan pejabat publik, yakni korupsi dengan beranekaragam bentuknya, serta lambatnya pelayanan, dan diikuti dengan prosedur yang berbelit-belit.</a:t>
            </a:r>
            <a:endParaRPr lang="id-ID" sz="2300" dirty="0">
              <a:latin typeface="Times New Roman" pitchFamily="18" charset="0"/>
              <a:cs typeface="Times New Roman" pitchFamily="18" charset="0"/>
            </a:endParaRPr>
          </a:p>
        </p:txBody>
      </p:sp>
    </p:spTree>
    <p:extLst>
      <p:ext uri="{BB962C8B-B14F-4D97-AF65-F5344CB8AC3E}">
        <p14:creationId xmlns:p14="http://schemas.microsoft.com/office/powerpoint/2010/main" val="3216927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5904656"/>
          </a:xfrm>
        </p:spPr>
        <p:txBody>
          <a:bodyPr>
            <a:normAutofit/>
          </a:bodyPr>
          <a:lstStyle/>
          <a:p>
            <a:pPr marL="0" indent="0">
              <a:buNone/>
            </a:pPr>
            <a:r>
              <a:rPr lang="id-ID" sz="2400" b="1" dirty="0" smtClean="0">
                <a:latin typeface="Times New Roman" pitchFamily="18" charset="0"/>
                <a:cs typeface="Times New Roman" pitchFamily="18" charset="0"/>
              </a:rPr>
              <a:t>Rumusan Masalah </a:t>
            </a:r>
          </a:p>
          <a:p>
            <a:pPr marL="0" indent="0">
              <a:buNone/>
            </a:pPr>
            <a:r>
              <a:rPr lang="id-ID" sz="2400" dirty="0" smtClean="0">
                <a:latin typeface="Times New Roman" pitchFamily="18" charset="0"/>
                <a:cs typeface="Times New Roman" pitchFamily="18" charset="0"/>
              </a:rPr>
              <a:t>	Berdasarkan latar belakang diatas, maka rumusan masalahnya adalah apa itu birokrasi serta Apa penyebab kinerja aparatur pemerintahan menjadi kurang baik dan dampak yang ditimbulkan dengan adanya aparatur pemerintahan yang kurang baik tersebut?</a:t>
            </a:r>
          </a:p>
          <a:p>
            <a:pPr marL="0" indent="0">
              <a:buNone/>
            </a:pPr>
            <a:endParaRPr lang="id-ID" sz="2400" dirty="0">
              <a:latin typeface="Times New Roman" pitchFamily="18" charset="0"/>
              <a:cs typeface="Times New Roman" pitchFamily="18" charset="0"/>
            </a:endParaRPr>
          </a:p>
          <a:p>
            <a:pPr marL="0" indent="0">
              <a:buNone/>
            </a:pPr>
            <a:r>
              <a:rPr lang="id-ID" sz="2400" b="1" dirty="0" smtClean="0">
                <a:latin typeface="Times New Roman" pitchFamily="18" charset="0"/>
                <a:cs typeface="Times New Roman" pitchFamily="18" charset="0"/>
              </a:rPr>
              <a:t>Metode Penelitian </a:t>
            </a:r>
          </a:p>
          <a:p>
            <a:pPr marL="0" indent="0">
              <a:buNone/>
            </a:pPr>
            <a:r>
              <a:rPr lang="id-ID" sz="2400" b="1" dirty="0">
                <a:latin typeface="Times New Roman" pitchFamily="18" charset="0"/>
                <a:cs typeface="Times New Roman" pitchFamily="18" charset="0"/>
              </a:rPr>
              <a:t>	</a:t>
            </a:r>
            <a:r>
              <a:rPr lang="id-ID" sz="2400" dirty="0">
                <a:latin typeface="Times New Roman" pitchFamily="18" charset="0"/>
                <a:cs typeface="Times New Roman" pitchFamily="18" charset="0"/>
              </a:rPr>
              <a:t>Adapun metode </a:t>
            </a:r>
            <a:r>
              <a:rPr lang="id-ID" sz="2400" dirty="0" smtClean="0">
                <a:latin typeface="Times New Roman" pitchFamily="18" charset="0"/>
                <a:cs typeface="Times New Roman" pitchFamily="18" charset="0"/>
              </a:rPr>
              <a:t>yang </a:t>
            </a:r>
            <a:r>
              <a:rPr lang="id-ID" sz="2400" dirty="0">
                <a:latin typeface="Times New Roman" pitchFamily="18" charset="0"/>
                <a:cs typeface="Times New Roman" pitchFamily="18" charset="0"/>
              </a:rPr>
              <a:t>penulis ambil menggunakan pendekatan deskriptif kualitatif. </a:t>
            </a:r>
          </a:p>
          <a:p>
            <a:pPr marL="0" indent="0">
              <a:buNone/>
            </a:pPr>
            <a:endParaRPr lang="id-ID"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28544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576064"/>
          </a:xfrm>
        </p:spPr>
        <p:txBody>
          <a:bodyPr>
            <a:normAutofit fontScale="90000"/>
          </a:bodyPr>
          <a:lstStyle/>
          <a:p>
            <a:r>
              <a:rPr lang="id-ID" dirty="0" smtClean="0"/>
              <a:t>PEMBAHASAN</a:t>
            </a:r>
            <a:endParaRPr lang="id-ID" dirty="0"/>
          </a:p>
        </p:txBody>
      </p:sp>
      <p:sp>
        <p:nvSpPr>
          <p:cNvPr id="3" name="Content Placeholder 2"/>
          <p:cNvSpPr>
            <a:spLocks noGrp="1"/>
          </p:cNvSpPr>
          <p:nvPr>
            <p:ph idx="1"/>
          </p:nvPr>
        </p:nvSpPr>
        <p:spPr>
          <a:xfrm>
            <a:off x="457200" y="764704"/>
            <a:ext cx="8229600" cy="5688632"/>
          </a:xfrm>
        </p:spPr>
        <p:txBody>
          <a:bodyPr>
            <a:noAutofit/>
          </a:bodyPr>
          <a:lstStyle/>
          <a:p>
            <a:r>
              <a:rPr lang="id-ID" sz="1600" dirty="0">
                <a:latin typeface="Times New Roman" pitchFamily="18" charset="0"/>
                <a:cs typeface="Times New Roman" pitchFamily="18" charset="0"/>
              </a:rPr>
              <a:t>Secara umum, Patologi birokrasi adalah penyakit dalam birokrasi Negara yang muncul akibat perilaku para birokrat dan kondisi yang membuka kesempatan untuk itu, baik yang menyangkut politis, ekonomis, social cultural dan </a:t>
            </a:r>
            <a:r>
              <a:rPr lang="id-ID" sz="1600" dirty="0" smtClean="0">
                <a:latin typeface="Times New Roman" pitchFamily="18" charset="0"/>
                <a:cs typeface="Times New Roman" pitchFamily="18" charset="0"/>
              </a:rPr>
              <a:t>teknologikal</a:t>
            </a:r>
          </a:p>
          <a:p>
            <a:r>
              <a:rPr lang="id-ID" sz="1600" dirty="0">
                <a:latin typeface="Times New Roman" pitchFamily="18" charset="0"/>
                <a:cs typeface="Times New Roman" pitchFamily="18" charset="0"/>
              </a:rPr>
              <a:t>Adapun Pegawai Negeri Sipil</a:t>
            </a:r>
          </a:p>
          <a:p>
            <a:pPr marL="0" indent="0">
              <a:buNone/>
            </a:pPr>
            <a:r>
              <a:rPr lang="id-ID" sz="1600" dirty="0" smtClean="0">
                <a:latin typeface="Times New Roman" pitchFamily="18" charset="0"/>
                <a:cs typeface="Times New Roman" pitchFamily="18" charset="0"/>
              </a:rPr>
              <a:t>Yang </a:t>
            </a:r>
            <a:r>
              <a:rPr lang="id-ID" sz="1600" dirty="0">
                <a:latin typeface="Times New Roman" pitchFamily="18" charset="0"/>
                <a:cs typeface="Times New Roman" pitchFamily="18" charset="0"/>
              </a:rPr>
              <a:t>menjadikan dua pengertian pegawai negeri menurut Undang-Undang Pokok Kepegawaian No.43 Tahun 1999 Tentang Perubahan UU No.8 Tahun1974 Tentang Pokok-Pokok Kepegawaian yaitu:</a:t>
            </a:r>
          </a:p>
          <a:p>
            <a:pPr marL="514350" indent="-514350">
              <a:buAutoNum type="arabicPeriod"/>
            </a:pPr>
            <a:r>
              <a:rPr lang="id-ID" sz="1600" dirty="0" smtClean="0">
                <a:latin typeface="Times New Roman" pitchFamily="18" charset="0"/>
                <a:cs typeface="Times New Roman" pitchFamily="18" charset="0"/>
              </a:rPr>
              <a:t>Pegawai </a:t>
            </a:r>
            <a:r>
              <a:rPr lang="id-ID" sz="1600" dirty="0">
                <a:latin typeface="Times New Roman" pitchFamily="18" charset="0"/>
                <a:cs typeface="Times New Roman" pitchFamily="18" charset="0"/>
              </a:rPr>
              <a:t>negeri adalah unsur aparatur negara, abdi negara, dan abdi masyarakat yang dengan kesetiaan dan ketaatan kepada Pancasila dan Undang-Undang Dasar 1945, negara dan pemerintah, menyelenggarakan tugas pemerintahan dan pembangunan</a:t>
            </a:r>
            <a:r>
              <a:rPr lang="id-ID" sz="1600" dirty="0" smtClean="0">
                <a:latin typeface="Times New Roman" pitchFamily="18" charset="0"/>
                <a:cs typeface="Times New Roman" pitchFamily="18" charset="0"/>
              </a:rPr>
              <a:t>.</a:t>
            </a:r>
          </a:p>
          <a:p>
            <a:pPr marL="514350" indent="-514350">
              <a:buAutoNum type="arabicPeriod"/>
            </a:pPr>
            <a:r>
              <a:rPr lang="id-ID" sz="1600" dirty="0" smtClean="0">
                <a:latin typeface="Times New Roman" pitchFamily="18" charset="0"/>
                <a:cs typeface="Times New Roman" pitchFamily="18" charset="0"/>
              </a:rPr>
              <a:t>Pegawai negeri adalah mereka yang telah memenuhi syarat-syarat yang ditentukan dalam peraturan perundang-undangan yang berlaku, diangkat oleh pejabat yang berwenang dan diserahi tugas dalam sesuatu jabatan negeri atau diserahi tugas Negara lainnya yang ditetapkan berdasarkan sesuatu peraturan perundang-undangan dan digaji menurut peraturan perundang-undangan yang berlaku.</a:t>
            </a:r>
            <a:endParaRPr lang="id-ID" sz="1600" dirty="0">
              <a:latin typeface="Times New Roman" pitchFamily="18" charset="0"/>
              <a:cs typeface="Times New Roman" pitchFamily="18" charset="0"/>
            </a:endParaRPr>
          </a:p>
          <a:p>
            <a:r>
              <a:rPr lang="id-ID" sz="1600" dirty="0">
                <a:latin typeface="Times New Roman" pitchFamily="18" charset="0"/>
                <a:cs typeface="Times New Roman" pitchFamily="18" charset="0"/>
              </a:rPr>
              <a:t>Akhir-akhir ini banyak media massa yang menyorot tingkat disiplin Pegawai Negeri Sipil (PNS) dan mutu layanan publik yang mereka berikan. PNS dianggap tidak bekerja sesuai dengan gaji yang mereka terima. Padahal, sebelum menjadi PNS, seseorang pasti akan terlebih dahulu mendapatkan pendidikan dan pelatihan(Diklat) tentang pola pikir PNS sebagai aparatur negara atau birokrat. Tentang tanggung jawab untuk mewujudkan pelayanan prima yang memberikan kepuasan bagi masyarakat serta berbagai kewajiban dan etika-etika yang harus dijaga.</a:t>
            </a:r>
          </a:p>
        </p:txBody>
      </p:sp>
    </p:spTree>
    <p:extLst>
      <p:ext uri="{BB962C8B-B14F-4D97-AF65-F5344CB8AC3E}">
        <p14:creationId xmlns:p14="http://schemas.microsoft.com/office/powerpoint/2010/main" val="3534378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5616624"/>
          </a:xfrm>
        </p:spPr>
        <p:txBody>
          <a:bodyPr>
            <a:noAutofit/>
          </a:bodyPr>
          <a:lstStyle/>
          <a:p>
            <a:r>
              <a:rPr lang="id-ID" sz="1900" dirty="0">
                <a:latin typeface="Times New Roman" pitchFamily="18" charset="0"/>
                <a:cs typeface="Times New Roman" pitchFamily="18" charset="0"/>
              </a:rPr>
              <a:t>Etos kerja aparatur negara yang buruk dilatar belakangi oleh beberapa sebab, yaitu :</a:t>
            </a:r>
          </a:p>
          <a:p>
            <a:pPr marL="514350" indent="-514350">
              <a:buAutoNum type="arabicParenBoth"/>
            </a:pPr>
            <a:r>
              <a:rPr lang="id-ID" sz="1900" dirty="0" smtClean="0">
                <a:latin typeface="Times New Roman" pitchFamily="18" charset="0"/>
                <a:cs typeface="Times New Roman" pitchFamily="18" charset="0"/>
              </a:rPr>
              <a:t>proses </a:t>
            </a:r>
            <a:r>
              <a:rPr lang="id-ID" sz="1900" dirty="0">
                <a:latin typeface="Times New Roman" pitchFamily="18" charset="0"/>
                <a:cs typeface="Times New Roman" pitchFamily="18" charset="0"/>
              </a:rPr>
              <a:t>perekrutan PNS banyak diwarnai oleh praktek kolusi dan nepotisme. Ada banyak kasus dimana PNS yang berhasil direkrut tidak memiliki kapasitas dan kompetensi pada bidang pekerjaannya</a:t>
            </a:r>
            <a:r>
              <a:rPr lang="id-ID" sz="1900" dirty="0" smtClean="0">
                <a:latin typeface="Times New Roman" pitchFamily="18" charset="0"/>
                <a:cs typeface="Times New Roman" pitchFamily="18" charset="0"/>
              </a:rPr>
              <a:t>.</a:t>
            </a:r>
          </a:p>
          <a:p>
            <a:pPr marL="514350" indent="-514350">
              <a:buFont typeface="Arial" pitchFamily="34" charset="0"/>
              <a:buAutoNum type="arabicParenBoth"/>
            </a:pPr>
            <a:r>
              <a:rPr lang="id-ID" sz="1900" dirty="0" smtClean="0">
                <a:latin typeface="Times New Roman" pitchFamily="18" charset="0"/>
                <a:cs typeface="Times New Roman" pitchFamily="18" charset="0"/>
              </a:rPr>
              <a:t>Kurangnya kedisplinan dan dedikasi PNS terhadap pekerjaan dan tanggung-jawab sosialnya. Bahkan, dalam banyak temuan, semangat nasionalisme dan patriotisme PNS sudah meluntur.</a:t>
            </a:r>
          </a:p>
          <a:p>
            <a:pPr marL="514350" indent="-514350">
              <a:buFont typeface="Arial" pitchFamily="34" charset="0"/>
              <a:buAutoNum type="arabicParenBoth"/>
            </a:pPr>
            <a:r>
              <a:rPr lang="id-ID" sz="1900" dirty="0" smtClean="0">
                <a:latin typeface="Times New Roman" pitchFamily="18" charset="0"/>
                <a:cs typeface="Times New Roman" pitchFamily="18" charset="0"/>
              </a:rPr>
              <a:t>Pengontrolan dan pengawasan terhadap kinerja PNS juga sangat lemah. Penerapan sanksi terhadap PNS yang indisipliner, mankir, bolos pada jam kerja, dan lain sebagainya, masih belum memadai.</a:t>
            </a:r>
          </a:p>
          <a:p>
            <a:pPr marL="514350" indent="-514350">
              <a:buFont typeface="Arial" pitchFamily="34" charset="0"/>
              <a:buAutoNum type="arabicParenBoth"/>
            </a:pPr>
            <a:r>
              <a:rPr lang="id-ID" sz="1900" dirty="0" smtClean="0">
                <a:latin typeface="Times New Roman" pitchFamily="18" charset="0"/>
                <a:cs typeface="Times New Roman" pitchFamily="18" charset="0"/>
              </a:rPr>
              <a:t>Pekerjaan yang monoton dan kurang memberikan tantangan sehingga PNS jenuh dalam melaksanakan tugas meskipun sudah ada mutasi dan rotasi.</a:t>
            </a:r>
          </a:p>
          <a:p>
            <a:pPr marL="514350" indent="-514350">
              <a:buFont typeface="Arial" pitchFamily="34" charset="0"/>
              <a:buAutoNum type="arabicParenBoth"/>
            </a:pPr>
            <a:r>
              <a:rPr lang="id-ID" sz="1900" dirty="0" smtClean="0">
                <a:latin typeface="Times New Roman" pitchFamily="18" charset="0"/>
                <a:cs typeface="Times New Roman" pitchFamily="18" charset="0"/>
              </a:rPr>
              <a:t>) Kurang nya reward yang diberikan terhadap pegawai negeri sipil yang lebih berprestasi, misalkan dua orang PNS yang mempunyai golongan sama, tugas yang sama,dan salah satu memiliki prestasi yang lebih baik dibanding yang lain tetapi gaji yang mereka terima sama besarnya. Hal ini menyebabkan menurunnya motivasi untuk bekerja secara maksimal.</a:t>
            </a:r>
          </a:p>
          <a:p>
            <a:endParaRPr lang="id-ID" sz="1900" dirty="0">
              <a:latin typeface="Times New Roman" pitchFamily="18" charset="0"/>
              <a:cs typeface="Times New Roman" pitchFamily="18" charset="0"/>
            </a:endParaRPr>
          </a:p>
        </p:txBody>
      </p:sp>
    </p:spTree>
    <p:extLst>
      <p:ext uri="{BB962C8B-B14F-4D97-AF65-F5344CB8AC3E}">
        <p14:creationId xmlns:p14="http://schemas.microsoft.com/office/powerpoint/2010/main" val="376992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472608"/>
          </a:xfrm>
        </p:spPr>
        <p:txBody>
          <a:bodyPr>
            <a:noAutofit/>
          </a:bodyPr>
          <a:lstStyle/>
          <a:p>
            <a:r>
              <a:rPr lang="id-ID" sz="2200" dirty="0">
                <a:latin typeface="Times New Roman" pitchFamily="18" charset="0"/>
                <a:cs typeface="Times New Roman" pitchFamily="18" charset="0"/>
              </a:rPr>
              <a:t>Kinerja aparatur pemerintah yang buruk ini berdampak negatif pada pekerjaan dan tugas yang seharusnya menjadi tanggung jawab mereka untuk tercapainya visi misi organisasi sektor publik. </a:t>
            </a:r>
            <a:endParaRPr lang="id-ID" sz="2200" dirty="0" smtClean="0">
              <a:latin typeface="Times New Roman" pitchFamily="18" charset="0"/>
              <a:cs typeface="Times New Roman" pitchFamily="18" charset="0"/>
            </a:endParaRPr>
          </a:p>
          <a:p>
            <a:pPr marL="0" indent="0">
              <a:buNone/>
            </a:pPr>
            <a:endParaRPr lang="id-ID" sz="2200" dirty="0">
              <a:latin typeface="Times New Roman" pitchFamily="18" charset="0"/>
              <a:cs typeface="Times New Roman" pitchFamily="18" charset="0"/>
            </a:endParaRPr>
          </a:p>
          <a:p>
            <a:r>
              <a:rPr lang="id-ID" sz="2200" dirty="0">
                <a:latin typeface="Times New Roman" pitchFamily="18" charset="0"/>
                <a:cs typeface="Times New Roman" pitchFamily="18" charset="0"/>
              </a:rPr>
              <a:t>Dampak yang ditimbulkan antara lain adalah tugas yang tidak selesai tepat waktu bahkan terkesan molor dari waktu yang ditentukan, banyak keluhan dari masyarakat sebagai akibat dari kurang baik nya pelayanan yang diberikan PNS, krisis kepercayaan masyarakat (public trust) kepada aparatur pemerintah, tidak tercapainya tujuan dan visi misi yang telah dirancang sebelumnya secara maksimal. Kinerja yang baik akan mempengaruhi kualitas dan kuantitas pelayanan kepada masyarakat</a:t>
            </a:r>
            <a:r>
              <a:rPr lang="id-ID" sz="2200" dirty="0" smtClean="0">
                <a:latin typeface="Times New Roman" pitchFamily="18" charset="0"/>
                <a:cs typeface="Times New Roman" pitchFamily="18" charset="0"/>
              </a:rPr>
              <a:t>.</a:t>
            </a:r>
          </a:p>
          <a:p>
            <a:pPr marL="0" indent="0">
              <a:buNone/>
            </a:pPr>
            <a:endParaRPr lang="id-ID" sz="2200" dirty="0">
              <a:latin typeface="Times New Roman" pitchFamily="18" charset="0"/>
              <a:cs typeface="Times New Roman" pitchFamily="18" charset="0"/>
            </a:endParaRPr>
          </a:p>
          <a:p>
            <a:r>
              <a:rPr lang="id-ID" sz="2200" dirty="0">
                <a:latin typeface="Times New Roman" pitchFamily="18" charset="0"/>
                <a:cs typeface="Times New Roman" pitchFamily="18" charset="0"/>
              </a:rPr>
              <a:t>Melihat situasi yang ada, penyakit tersebut terlihat bahwa masalahnya adalah pada kredibilitas terhadap kinerja yang rendah</a:t>
            </a:r>
            <a:r>
              <a:rPr lang="id-ID" sz="2200" dirty="0" smtClean="0">
                <a:latin typeface="Times New Roman" pitchFamily="18" charset="0"/>
                <a:cs typeface="Times New Roman" pitchFamily="18" charset="0"/>
              </a:rPr>
              <a:t>.</a:t>
            </a:r>
            <a:endParaRPr lang="id-ID" sz="2200" dirty="0">
              <a:latin typeface="Times New Roman" pitchFamily="18" charset="0"/>
              <a:cs typeface="Times New Roman" pitchFamily="18" charset="0"/>
            </a:endParaRPr>
          </a:p>
        </p:txBody>
      </p:sp>
    </p:spTree>
    <p:extLst>
      <p:ext uri="{BB962C8B-B14F-4D97-AF65-F5344CB8AC3E}">
        <p14:creationId xmlns:p14="http://schemas.microsoft.com/office/powerpoint/2010/main" val="2340817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92696"/>
            <a:ext cx="4038600" cy="5433467"/>
          </a:xfrm>
        </p:spPr>
        <p:txBody>
          <a:bodyPr>
            <a:noAutofit/>
          </a:bodyPr>
          <a:lstStyle/>
          <a:p>
            <a:pPr marL="0" indent="0">
              <a:buNone/>
            </a:pPr>
            <a:r>
              <a:rPr lang="id-ID" sz="1600" dirty="0" smtClean="0">
                <a:latin typeface="Times New Roman" pitchFamily="18" charset="0"/>
                <a:cs typeface="Times New Roman" pitchFamily="18" charset="0"/>
              </a:rPr>
              <a:t>KESIMPULAN</a:t>
            </a:r>
          </a:p>
          <a:p>
            <a:pPr marL="0" indent="0">
              <a:buNone/>
            </a:pPr>
            <a:endParaRPr lang="id-ID" sz="1600" dirty="0">
              <a:latin typeface="Times New Roman" pitchFamily="18" charset="0"/>
              <a:cs typeface="Times New Roman" pitchFamily="18" charset="0"/>
            </a:endParaRPr>
          </a:p>
          <a:p>
            <a:pPr marL="0" indent="0">
              <a:buNone/>
            </a:pPr>
            <a:r>
              <a:rPr lang="id-ID" sz="1600" dirty="0" smtClean="0">
                <a:latin typeface="Times New Roman" pitchFamily="18" charset="0"/>
                <a:cs typeface="Times New Roman" pitchFamily="18" charset="0"/>
              </a:rPr>
              <a:t>Adapun </a:t>
            </a:r>
            <a:r>
              <a:rPr lang="id-ID" sz="1600" dirty="0">
                <a:latin typeface="Times New Roman" pitchFamily="18" charset="0"/>
                <a:cs typeface="Times New Roman" pitchFamily="18" charset="0"/>
              </a:rPr>
              <a:t>kesimpulan yang dapat penulis tarik dari penelitian ini yaitu Patologi birokrasi adalah penyakit dalam birokrasi Negara yang muncul akibat perilaku para birokrat dan kondisi yang membuka kesempatan untuk itu, baik yang menyangkut politis, ekonomis, social cultural dan teknologikal. </a:t>
            </a:r>
            <a:endParaRPr lang="id-ID" sz="1600" dirty="0" smtClean="0">
              <a:latin typeface="Times New Roman" pitchFamily="18" charset="0"/>
              <a:cs typeface="Times New Roman" pitchFamily="18" charset="0"/>
            </a:endParaRPr>
          </a:p>
          <a:p>
            <a:pPr marL="0" indent="0">
              <a:buNone/>
            </a:pPr>
            <a:endParaRPr lang="id-ID" sz="1600" dirty="0" smtClean="0">
              <a:latin typeface="Times New Roman" pitchFamily="18" charset="0"/>
              <a:cs typeface="Times New Roman" pitchFamily="18" charset="0"/>
            </a:endParaRPr>
          </a:p>
          <a:p>
            <a:pPr marL="0" indent="0">
              <a:buNone/>
            </a:pPr>
            <a:r>
              <a:rPr lang="id-ID" sz="1600" dirty="0">
                <a:latin typeface="Times New Roman" pitchFamily="18" charset="0"/>
                <a:cs typeface="Times New Roman" pitchFamily="18" charset="0"/>
              </a:rPr>
              <a:t>PNS pada saat ini banyak yang bekerja secara tidak profesional bahkan melanggar kode etik PNS. </a:t>
            </a:r>
            <a:endParaRPr lang="id-ID" sz="1600" dirty="0" smtClean="0">
              <a:latin typeface="Times New Roman" pitchFamily="18" charset="0"/>
              <a:cs typeface="Times New Roman" pitchFamily="18" charset="0"/>
            </a:endParaRPr>
          </a:p>
          <a:p>
            <a:pPr marL="0" indent="0">
              <a:buNone/>
            </a:pPr>
            <a:endParaRPr lang="id-ID" sz="1600" dirty="0">
              <a:latin typeface="Times New Roman" pitchFamily="18" charset="0"/>
              <a:cs typeface="Times New Roman" pitchFamily="18" charset="0"/>
            </a:endParaRPr>
          </a:p>
          <a:p>
            <a:pPr marL="0" indent="0">
              <a:buNone/>
            </a:pPr>
            <a:r>
              <a:rPr lang="id-ID" sz="1600" dirty="0">
                <a:latin typeface="Times New Roman" pitchFamily="18" charset="0"/>
                <a:cs typeface="Times New Roman" pitchFamily="18" charset="0"/>
              </a:rPr>
              <a:t>Hal ini menjadikan ruginya birokrasi sendiri (krisis kepercayaan, delegitimasi sosial, dll), masyarakat, stakeholder, bangsa dan negara, dapat menghambat tercapainya kemajuan, modernisasi, serta kesejahteraan dan Memicu kerawanan sosial dan perubahan sistem secara evolusi dan revolusi. </a:t>
            </a:r>
          </a:p>
          <a:p>
            <a:pPr marL="0" indent="0">
              <a:buNone/>
            </a:pPr>
            <a:endParaRPr lang="id-ID" sz="1600" dirty="0">
              <a:latin typeface="Times New Roman" pitchFamily="18" charset="0"/>
              <a:cs typeface="Times New Roman" pitchFamily="18" charset="0"/>
            </a:endParaRPr>
          </a:p>
          <a:p>
            <a:pPr marL="0" indent="0">
              <a:buNone/>
            </a:pPr>
            <a:endParaRPr lang="id-ID" sz="1600" dirty="0">
              <a:latin typeface="Times New Roman" pitchFamily="18" charset="0"/>
              <a:cs typeface="Times New Roman" pitchFamily="18" charset="0"/>
            </a:endParaRPr>
          </a:p>
        </p:txBody>
      </p:sp>
      <p:sp>
        <p:nvSpPr>
          <p:cNvPr id="4" name="Content Placeholder 3"/>
          <p:cNvSpPr>
            <a:spLocks noGrp="1"/>
          </p:cNvSpPr>
          <p:nvPr>
            <p:ph sz="half" idx="2"/>
          </p:nvPr>
        </p:nvSpPr>
        <p:spPr>
          <a:xfrm>
            <a:off x="4648200" y="692696"/>
            <a:ext cx="4038600" cy="5433467"/>
          </a:xfrm>
        </p:spPr>
        <p:txBody>
          <a:bodyPr>
            <a:normAutofit fontScale="55000" lnSpcReduction="20000"/>
          </a:bodyPr>
          <a:lstStyle/>
          <a:p>
            <a:pPr marL="0" indent="0">
              <a:buNone/>
            </a:pPr>
            <a:r>
              <a:rPr lang="id-ID" sz="3600" dirty="0" smtClean="0">
                <a:latin typeface="Times New Roman" pitchFamily="18" charset="0"/>
                <a:cs typeface="Times New Roman" pitchFamily="18" charset="0"/>
              </a:rPr>
              <a:t>SARAN </a:t>
            </a:r>
          </a:p>
          <a:p>
            <a:pPr marL="0" indent="0">
              <a:buNone/>
            </a:pPr>
            <a:endParaRPr lang="id-ID" sz="3600" dirty="0">
              <a:latin typeface="Times New Roman" pitchFamily="18" charset="0"/>
              <a:cs typeface="Times New Roman" pitchFamily="18" charset="0"/>
            </a:endParaRPr>
          </a:p>
          <a:p>
            <a:r>
              <a:rPr lang="id-ID" sz="3600" dirty="0">
                <a:latin typeface="Times New Roman" pitchFamily="18" charset="0"/>
                <a:cs typeface="Times New Roman" pitchFamily="18" charset="0"/>
              </a:rPr>
              <a:t>Meninimalisir patologi birokrasi yang menjadi penyebab penyakit pada kehidupan pemerintahan salah satunya kepada aparatur pemerintahan atau ASN. 	</a:t>
            </a:r>
            <a:endParaRPr lang="id-ID" sz="3600" dirty="0" smtClean="0">
              <a:latin typeface="Times New Roman" pitchFamily="18" charset="0"/>
              <a:cs typeface="Times New Roman" pitchFamily="18" charset="0"/>
            </a:endParaRPr>
          </a:p>
          <a:p>
            <a:endParaRPr lang="id-ID" sz="3600" dirty="0">
              <a:latin typeface="Times New Roman" pitchFamily="18" charset="0"/>
              <a:cs typeface="Times New Roman" pitchFamily="18" charset="0"/>
            </a:endParaRPr>
          </a:p>
          <a:p>
            <a:r>
              <a:rPr lang="id-ID" sz="3600" dirty="0" smtClean="0">
                <a:latin typeface="Times New Roman" pitchFamily="18" charset="0"/>
                <a:cs typeface="Times New Roman" pitchFamily="18" charset="0"/>
              </a:rPr>
              <a:t>Jadikan </a:t>
            </a:r>
            <a:r>
              <a:rPr lang="id-ID" sz="3600" dirty="0">
                <a:latin typeface="Times New Roman" pitchFamily="18" charset="0"/>
                <a:cs typeface="Times New Roman" pitchFamily="18" charset="0"/>
              </a:rPr>
              <a:t>citra aparatur pemerintahan ini menjadi lebih baik dengan sebagaimana mestinya, yang selalu mengutamakan sarana prasarana, pelayanan serta kebutuhan masyarakatnya dengan sesuai aturan yang sudah menjadi hak masyarakat untuk selalu dibantu dan diadili.</a:t>
            </a:r>
          </a:p>
          <a:p>
            <a:pPr marL="0" indent="0">
              <a:buNone/>
            </a:pPr>
            <a:endParaRPr lang="id-ID" dirty="0"/>
          </a:p>
        </p:txBody>
      </p:sp>
    </p:spTree>
    <p:extLst>
      <p:ext uri="{BB962C8B-B14F-4D97-AF65-F5344CB8AC3E}">
        <p14:creationId xmlns:p14="http://schemas.microsoft.com/office/powerpoint/2010/main" val="121101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644</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PATOLOGI BIROKRASI APARATUR PEMERINTAHAN  DI INSTANSI PEMERINTAHAN    Siti Zulaeha 41716003</vt:lpstr>
      <vt:lpstr>PENDAHULUAN</vt:lpstr>
      <vt:lpstr>PowerPoint Presentation</vt:lpstr>
      <vt:lpstr>PEMBAHASAN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PATOLOGI BIROKRASI APARATUR PEMERINTAHAN  DI INSTANSI PEMERINTAHAN    Siti Zulaeha 41716003</dc:title>
  <dc:creator>Windows User</dc:creator>
  <cp:lastModifiedBy>Windows User</cp:lastModifiedBy>
  <cp:revision>7</cp:revision>
  <dcterms:created xsi:type="dcterms:W3CDTF">2020-03-31T11:46:40Z</dcterms:created>
  <dcterms:modified xsi:type="dcterms:W3CDTF">2020-03-31T12:48:01Z</dcterms:modified>
</cp:coreProperties>
</file>