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70" r:id="rId9"/>
    <p:sldId id="262" r:id="rId10"/>
    <p:sldId id="271" r:id="rId11"/>
    <p:sldId id="263" r:id="rId12"/>
    <p:sldId id="272" r:id="rId13"/>
    <p:sldId id="264" r:id="rId14"/>
    <p:sldId id="265" r:id="rId15"/>
    <p:sldId id="273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E45-A34E-43E9-9AF2-6194A4EDC6E7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FB24-AE2B-480C-970A-9187B4D7E0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E45-A34E-43E9-9AF2-6194A4EDC6E7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FB24-AE2B-480C-970A-9187B4D7E0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E45-A34E-43E9-9AF2-6194A4EDC6E7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FB24-AE2B-480C-970A-9187B4D7E0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E45-A34E-43E9-9AF2-6194A4EDC6E7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FB24-AE2B-480C-970A-9187B4D7E0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E45-A34E-43E9-9AF2-6194A4EDC6E7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FB24-AE2B-480C-970A-9187B4D7E0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E45-A34E-43E9-9AF2-6194A4EDC6E7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FB24-AE2B-480C-970A-9187B4D7E03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E45-A34E-43E9-9AF2-6194A4EDC6E7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FB24-AE2B-480C-970A-9187B4D7E0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E45-A34E-43E9-9AF2-6194A4EDC6E7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FB24-AE2B-480C-970A-9187B4D7E0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E45-A34E-43E9-9AF2-6194A4EDC6E7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FB24-AE2B-480C-970A-9187B4D7E0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E45-A34E-43E9-9AF2-6194A4EDC6E7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B0FB24-AE2B-480C-970A-9187B4D7E0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E45-A34E-43E9-9AF2-6194A4EDC6E7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FB24-AE2B-480C-970A-9187B4D7E0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E20E45-A34E-43E9-9AF2-6194A4EDC6E7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8B0FB24-AE2B-480C-970A-9187B4D7E03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SISTEM POLITIK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SAMUGYO IBNU REDJO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kesamaan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walaupun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dijalankan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frekwensi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peduli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terspesialisasinya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multi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percampuran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kultural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Beer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ditunjang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/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attern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of political culture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menunjuk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budaya, nilai,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kepercayaan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prilaku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Pattern of Power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menunjuk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kekuasaan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dijalankan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kebijakan-kebijakan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Pattern of interest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menunjuk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seperangkat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dasarny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diperlihatkan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keinginan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proteksi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cara-cara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pencapaian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individual.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Pattern of policy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menunjuk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dipergunakan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/>
              <a:t> </a:t>
            </a:r>
            <a:endParaRPr lang="id-ID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Infrastruktur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berfungsi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Political education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kerangka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bertujuan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mengarah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kematangan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demokratisasi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Interest articulation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guna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menyeleksi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disampaikan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520940" cy="3579849"/>
          </a:xfrm>
        </p:spPr>
        <p:txBody>
          <a:bodyPr>
            <a:normAutofit/>
          </a:bodyPr>
          <a:lstStyle/>
          <a:p>
            <a:pPr lvl="0" algn="just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Interest aggregation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guna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menterpadukan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diperjuangkan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lembaga-lembaga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pembuat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Political selection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seleksi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rekrutmen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pimpinan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d-ID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Political Communication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interaksi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24744"/>
            <a:ext cx="7520940" cy="3579849"/>
          </a:xfrm>
        </p:spPr>
        <p:txBody>
          <a:bodyPr>
            <a:normAutofit/>
          </a:bodyPr>
          <a:lstStyle/>
          <a:p>
            <a:pPr lvl="0" algn="just"/>
            <a:r>
              <a:rPr lang="en-US" sz="2400" dirty="0" err="1"/>
              <a:t>Suprastruktur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:</a:t>
            </a:r>
            <a:endParaRPr lang="id-ID" sz="2400" dirty="0"/>
          </a:p>
          <a:p>
            <a:pPr lvl="0" algn="just"/>
            <a:r>
              <a:rPr lang="en-US" sz="2400" i="1" dirty="0"/>
              <a:t>rule making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selaku</a:t>
            </a:r>
            <a:r>
              <a:rPr lang="en-US" sz="2400" dirty="0"/>
              <a:t> </a:t>
            </a:r>
            <a:r>
              <a:rPr lang="en-US" sz="2400" dirty="0" err="1"/>
              <a:t>pembuat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/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Legislatif</a:t>
            </a:r>
            <a:r>
              <a:rPr lang="en-US" sz="2400" dirty="0"/>
              <a:t>.</a:t>
            </a:r>
            <a:endParaRPr lang="id-ID" sz="2400" dirty="0"/>
          </a:p>
          <a:p>
            <a:pPr lvl="0" algn="just"/>
            <a:r>
              <a:rPr lang="en-US" sz="2400" i="1" dirty="0"/>
              <a:t>rule application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selaku</a:t>
            </a:r>
            <a:r>
              <a:rPr lang="en-US" sz="2400" dirty="0"/>
              <a:t> </a:t>
            </a:r>
            <a:r>
              <a:rPr lang="en-US" sz="2400" dirty="0" err="1"/>
              <a:t>pelaksana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./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Eksekutif</a:t>
            </a:r>
            <a:endParaRPr lang="id-ID" sz="2400" dirty="0"/>
          </a:p>
          <a:p>
            <a:pPr lvl="0" algn="just"/>
            <a:r>
              <a:rPr lang="en-US" sz="2400" i="1" dirty="0"/>
              <a:t>rule adjudication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selaku</a:t>
            </a:r>
            <a:r>
              <a:rPr lang="en-US" sz="2400" dirty="0"/>
              <a:t> </a:t>
            </a:r>
            <a:r>
              <a:rPr lang="en-US" sz="2400" dirty="0" err="1"/>
              <a:t>pengawas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/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Yudikatif</a:t>
            </a:r>
            <a:endParaRPr lang="id-ID" sz="2400" dirty="0"/>
          </a:p>
          <a:p>
            <a:pPr algn="just"/>
            <a:r>
              <a:rPr lang="en-US" sz="2400" dirty="0"/>
              <a:t> </a:t>
            </a:r>
            <a:endParaRPr lang="id-ID" sz="2400" dirty="0"/>
          </a:p>
          <a:p>
            <a:pPr algn="just"/>
            <a:endParaRPr lang="id-ID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24744"/>
            <a:ext cx="7520940" cy="3579849"/>
          </a:xfrm>
        </p:spPr>
        <p:txBody>
          <a:bodyPr>
            <a:normAutofit/>
          </a:bodyPr>
          <a:lstStyle/>
          <a:p>
            <a:pPr lvl="0" algn="just"/>
            <a:r>
              <a:rPr lang="en-US" sz="2400" dirty="0" err="1"/>
              <a:t>Pelembagaan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 </a:t>
            </a:r>
            <a:r>
              <a:rPr lang="en-US" sz="2400" dirty="0" err="1"/>
              <a:t>berhubungan</a:t>
            </a:r>
            <a:r>
              <a:rPr lang="en-US" sz="2400" dirty="0"/>
              <a:t>  </a:t>
            </a:r>
            <a:r>
              <a:rPr lang="en-US" sz="2400" dirty="0" err="1"/>
              <a:t>dengan</a:t>
            </a:r>
            <a:r>
              <a:rPr lang="en-US" sz="2400" dirty="0"/>
              <a:t> 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lembaga-lembaga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sebagaimana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keberadaannya</a:t>
            </a:r>
            <a:r>
              <a:rPr lang="en-US" sz="2400" dirty="0"/>
              <a:t> ; </a:t>
            </a:r>
            <a:r>
              <a:rPr lang="en-US" sz="2400" dirty="0" err="1"/>
              <a:t>sementara</a:t>
            </a:r>
            <a:r>
              <a:rPr lang="en-US" sz="2400" dirty="0"/>
              <a:t> </a:t>
            </a:r>
            <a:r>
              <a:rPr lang="en-US" sz="2400" dirty="0" err="1"/>
              <a:t>partisipasi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menunjuk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terlaksananya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r>
              <a:rPr lang="en-US" sz="2400" dirty="0"/>
              <a:t>, </a:t>
            </a:r>
            <a:r>
              <a:rPr lang="en-US" sz="2400" dirty="0" err="1"/>
              <a:t>sementara</a:t>
            </a:r>
            <a:r>
              <a:rPr lang="en-US" sz="2400" dirty="0"/>
              <a:t> </a:t>
            </a:r>
            <a:r>
              <a:rPr lang="en-US" sz="2400" dirty="0" err="1"/>
              <a:t>pembangunan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ditujukan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rakyat</a:t>
            </a:r>
            <a:r>
              <a:rPr lang="en-US" sz="2400" dirty="0"/>
              <a:t>.</a:t>
            </a:r>
            <a:endParaRPr lang="id-ID" sz="2400" dirty="0"/>
          </a:p>
          <a:p>
            <a:pPr algn="just"/>
            <a:r>
              <a:rPr lang="en-US" sz="2400" dirty="0"/>
              <a:t> </a:t>
            </a:r>
            <a:endParaRPr lang="id-ID" sz="2400" dirty="0"/>
          </a:p>
          <a:p>
            <a:pPr algn="just"/>
            <a:endParaRPr lang="id-ID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diukur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kapabilitas</a:t>
            </a:r>
            <a:r>
              <a:rPr lang="en-US" sz="2400" dirty="0"/>
              <a:t> </a:t>
            </a:r>
            <a:r>
              <a:rPr lang="en-US" sz="2400" dirty="0" err="1"/>
              <a:t>politiknya</a:t>
            </a:r>
            <a:r>
              <a:rPr lang="en-US" sz="2400" dirty="0"/>
              <a:t> yang </a:t>
            </a:r>
            <a:r>
              <a:rPr lang="en-US" sz="2400" dirty="0" err="1"/>
              <a:t>dikenal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kapabilitas</a:t>
            </a:r>
            <a:r>
              <a:rPr lang="en-US" sz="2400" dirty="0"/>
              <a:t> </a:t>
            </a:r>
            <a:r>
              <a:rPr lang="en-US" sz="2400" dirty="0" err="1"/>
              <a:t>ekstraktif</a:t>
            </a:r>
            <a:r>
              <a:rPr lang="en-US" sz="2400" dirty="0"/>
              <a:t>, </a:t>
            </a:r>
            <a:r>
              <a:rPr lang="en-US" sz="2400" dirty="0" err="1"/>
              <a:t>kapabilitas</a:t>
            </a:r>
            <a:r>
              <a:rPr lang="en-US" sz="2400" dirty="0"/>
              <a:t> </a:t>
            </a:r>
            <a:r>
              <a:rPr lang="en-US" sz="2400" dirty="0" err="1"/>
              <a:t>distributif</a:t>
            </a:r>
            <a:r>
              <a:rPr lang="en-US" sz="2400" dirty="0"/>
              <a:t>, </a:t>
            </a:r>
            <a:r>
              <a:rPr lang="en-US" sz="2400" dirty="0" err="1"/>
              <a:t>kapabilitas</a:t>
            </a:r>
            <a:r>
              <a:rPr lang="en-US" sz="2400" dirty="0"/>
              <a:t> </a:t>
            </a:r>
            <a:r>
              <a:rPr lang="en-US" sz="2400" dirty="0" err="1"/>
              <a:t>regulatif</a:t>
            </a:r>
            <a:r>
              <a:rPr lang="en-US" sz="2400" dirty="0"/>
              <a:t>, </a:t>
            </a:r>
            <a:r>
              <a:rPr lang="en-US" sz="2400" dirty="0" err="1"/>
              <a:t>kapabilitas</a:t>
            </a:r>
            <a:r>
              <a:rPr lang="en-US" sz="2400" dirty="0"/>
              <a:t> </a:t>
            </a:r>
            <a:r>
              <a:rPr lang="en-US" sz="2400" dirty="0" err="1"/>
              <a:t>simbolik</a:t>
            </a:r>
            <a:r>
              <a:rPr lang="en-US" sz="2400" dirty="0"/>
              <a:t>, </a:t>
            </a:r>
            <a:r>
              <a:rPr lang="en-US" sz="2400" dirty="0" err="1"/>
              <a:t>kapabilitas</a:t>
            </a:r>
            <a:r>
              <a:rPr lang="en-US" sz="2400" dirty="0"/>
              <a:t> </a:t>
            </a:r>
            <a:r>
              <a:rPr lang="en-US" sz="2400" dirty="0" err="1"/>
              <a:t>responsif</a:t>
            </a:r>
            <a:r>
              <a:rPr lang="en-US" sz="2400" dirty="0"/>
              <a:t>, </a:t>
            </a:r>
            <a:r>
              <a:rPr lang="en-US" sz="2400" dirty="0" err="1"/>
              <a:t>kapabilitas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negeri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.</a:t>
            </a:r>
            <a:endParaRPr lang="id-ID" sz="2400" dirty="0"/>
          </a:p>
          <a:p>
            <a:pPr algn="just"/>
            <a:r>
              <a:rPr lang="en-US" sz="2400" dirty="0"/>
              <a:t> </a:t>
            </a:r>
            <a:endParaRPr lang="id-ID" sz="2400" dirty="0"/>
          </a:p>
          <a:p>
            <a:pPr algn="just"/>
            <a:endParaRPr lang="id-ID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Terminologi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dasarnya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menunjuk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study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beraktifitas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empiris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berhubungan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dijalankan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berarti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dilihat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interaksi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pengaruhnya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mekanisme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kepolitikan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holistik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menyeluruh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tatkala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mempelajari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dipahami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dikenali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terlebih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dahulu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d-ID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520940" cy="3579849"/>
          </a:xfrm>
        </p:spPr>
        <p:txBody>
          <a:bodyPr>
            <a:noAutofit/>
          </a:bodyPr>
          <a:lstStyle/>
          <a:p>
            <a:pPr lvl="0"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berarti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kesatuan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element-element.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Diantara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element-element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saling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berhubungan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berketergantungan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element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lingkungannya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d-ID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diartikan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berhubungan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kekuasaan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dilaksanakan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kerangka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harmonisasi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integrasi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adaptasi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 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David  Easton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mengalokasikan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kebijakan-kebijakan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mengikat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kewenangan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tindakan-tindakan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dipatuhi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Sistem politik dalam pemahaman lain adalah Negara, kepentingan negara, kebutuhan negara dan segala sesuatu yang berhubungan dengan negara.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052736"/>
            <a:ext cx="7736964" cy="3723865"/>
          </a:xfrm>
        </p:spPr>
        <p:txBody>
          <a:bodyPr>
            <a:normAutofit/>
          </a:bodyPr>
          <a:lstStyle/>
          <a:p>
            <a:pPr lvl="0" algn="just"/>
            <a:r>
              <a:rPr lang="en-US" dirty="0" err="1"/>
              <a:t>K</a:t>
            </a:r>
            <a:r>
              <a:rPr lang="en-US" sz="2400" dirty="0" err="1"/>
              <a:t>arakteristik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menunjuk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: </a:t>
            </a:r>
            <a:endParaRPr lang="id-ID" sz="2400" dirty="0"/>
          </a:p>
          <a:p>
            <a:pPr lvl="0" algn="just"/>
            <a:r>
              <a:rPr lang="en-US" sz="2400" i="1" dirty="0"/>
              <a:t>Comprehensiveness</a:t>
            </a:r>
            <a:r>
              <a:rPr lang="en-US" sz="2400" dirty="0"/>
              <a:t> yang </a:t>
            </a:r>
            <a:r>
              <a:rPr lang="en-US" sz="2400" dirty="0" err="1"/>
              <a:t>diimplikasikan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 </a:t>
            </a:r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interaksi</a:t>
            </a:r>
            <a:r>
              <a:rPr lang="en-US" sz="2400" dirty="0"/>
              <a:t> </a:t>
            </a:r>
            <a:r>
              <a:rPr lang="id-ID" sz="2400" dirty="0"/>
              <a:t> proses dari </a:t>
            </a:r>
            <a:r>
              <a:rPr lang="en-US" sz="2400" dirty="0"/>
              <a:t>input </a:t>
            </a:r>
            <a:r>
              <a:rPr lang="en-US" sz="2400" dirty="0" err="1"/>
              <a:t>ke</a:t>
            </a:r>
            <a:r>
              <a:rPr lang="en-US" sz="2400" dirty="0"/>
              <a:t>  output.</a:t>
            </a:r>
            <a:endParaRPr lang="id-ID" sz="2400" dirty="0"/>
          </a:p>
          <a:p>
            <a:pPr lvl="0" algn="just"/>
            <a:r>
              <a:rPr lang="en-US" sz="2400" i="1" dirty="0"/>
              <a:t>Interdependence</a:t>
            </a:r>
            <a:r>
              <a:rPr lang="en-US" sz="2400" dirty="0"/>
              <a:t> yang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komponen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berakibat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komponen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id-ID" sz="2400" dirty="0"/>
              <a:t>, saling berketergantungan.</a:t>
            </a:r>
          </a:p>
          <a:p>
            <a:pPr algn="just"/>
            <a:r>
              <a:rPr lang="en-US" sz="2400" dirty="0"/>
              <a:t> </a:t>
            </a:r>
            <a:endParaRPr lang="id-ID" sz="2400" dirty="0"/>
          </a:p>
          <a:p>
            <a:pPr algn="just"/>
            <a:endParaRPr lang="id-ID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24744"/>
            <a:ext cx="7520940" cy="3579849"/>
          </a:xfrm>
        </p:spPr>
        <p:txBody>
          <a:bodyPr>
            <a:normAutofit/>
          </a:bodyPr>
          <a:lstStyle/>
          <a:p>
            <a:pPr lvl="0" algn="just"/>
            <a:r>
              <a:rPr lang="en-US" sz="2400" i="1" dirty="0"/>
              <a:t>Existence of boundaries</a:t>
            </a:r>
            <a:r>
              <a:rPr lang="en-US" sz="2400" dirty="0"/>
              <a:t> yang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point-point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berakhir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dimulai</a:t>
            </a:r>
            <a:r>
              <a:rPr lang="en-US" sz="2400" dirty="0"/>
              <a:t>.</a:t>
            </a:r>
            <a:endParaRPr lang="id-ID" sz="2400" dirty="0"/>
          </a:p>
          <a:p>
            <a:pPr algn="just"/>
            <a:endParaRPr lang="id-ID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052736"/>
            <a:ext cx="7520940" cy="3579849"/>
          </a:xfrm>
        </p:spPr>
        <p:txBody>
          <a:bodyPr>
            <a:normAutofit/>
          </a:bodyPr>
          <a:lstStyle/>
          <a:p>
            <a:pPr lvl="0" algn="just"/>
            <a:r>
              <a:rPr lang="en-US" sz="2400" dirty="0" err="1">
                <a:latin typeface="Calibri" pitchFamily="34" charset="0"/>
                <a:cs typeface="Times New Roman" pitchFamily="18" charset="0"/>
              </a:rPr>
              <a:t>E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karakteristik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: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ditunjang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politik.Sementara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pelembagaan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komponen-komponen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saling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berhubungan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(interconnected)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bangunan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d-ID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646</Words>
  <Application>Microsoft Office PowerPoint</Application>
  <PresentationFormat>On-screen Show (4:3)</PresentationFormat>
  <Paragraphs>50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Angles</vt:lpstr>
      <vt:lpstr>SISTEM POLITIK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POLITIK</dc:title>
  <dc:creator>S.I.R</dc:creator>
  <cp:lastModifiedBy>Admin</cp:lastModifiedBy>
  <cp:revision>13</cp:revision>
  <dcterms:created xsi:type="dcterms:W3CDTF">2009-12-04T02:41:28Z</dcterms:created>
  <dcterms:modified xsi:type="dcterms:W3CDTF">2020-03-26T06:51:14Z</dcterms:modified>
</cp:coreProperties>
</file>