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89" r:id="rId15"/>
    <p:sldId id="290" r:id="rId16"/>
    <p:sldId id="291" r:id="rId17"/>
    <p:sldId id="293" r:id="rId18"/>
    <p:sldId id="294" r:id="rId19"/>
    <p:sldId id="295" r:id="rId20"/>
    <p:sldId id="297" r:id="rId21"/>
    <p:sldId id="298" r:id="rId22"/>
    <p:sldId id="300" r:id="rId23"/>
    <p:sldId id="301" r:id="rId24"/>
    <p:sldId id="302" r:id="rId25"/>
    <p:sldId id="304" r:id="rId26"/>
    <p:sldId id="305" r:id="rId27"/>
    <p:sldId id="306" r:id="rId28"/>
    <p:sldId id="307" r:id="rId29"/>
    <p:sldId id="314" r:id="rId30"/>
    <p:sldId id="315" r:id="rId31"/>
    <p:sldId id="316" r:id="rId32"/>
    <p:sldId id="317" r:id="rId33"/>
    <p:sldId id="31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69F4D-FE51-4AF0-BD89-CCE4BEAA4351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DA67BA6-D47D-4BE3-9733-D6510A0449D1}">
      <dgm:prSet/>
      <dgm:spPr/>
      <dgm:t>
        <a:bodyPr/>
        <a:lstStyle/>
        <a:p>
          <a:r>
            <a:rPr lang="it-IT" baseline="0" smtClean="0"/>
            <a:t>Translasi Bahasa Alami ke Formula Logika Proposisi</a:t>
          </a:r>
          <a:endParaRPr lang="en-US"/>
        </a:p>
      </dgm:t>
    </dgm:pt>
    <dgm:pt modelId="{001D14BE-9FE6-4292-8010-465AC10FA596}" type="parTrans" cxnId="{D3CB4F5D-A784-4679-B523-445D8A74322A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FC8216D6-DBB4-4AA0-BC4F-968F971CF46A}" type="sibTrans" cxnId="{D3CB4F5D-A784-4679-B523-445D8A74322A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01C478C3-F712-41E2-B584-20BCCAE9C002}">
      <dgm:prSet/>
      <dgm:spPr/>
      <dgm:t>
        <a:bodyPr/>
        <a:lstStyle/>
        <a:p>
          <a:r>
            <a:rPr lang="en-ID" baseline="0" smtClean="0"/>
            <a:t>Contoh Penerapan Konsistensi Koleksi Formula</a:t>
          </a:r>
          <a:endParaRPr lang="en-US"/>
        </a:p>
      </dgm:t>
    </dgm:pt>
    <dgm:pt modelId="{850FF047-BE90-41EB-86AD-D062DB4DD947}" type="parTrans" cxnId="{C6D59DCD-A0DF-47CB-B60D-DEE60D255F24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96DA0457-669D-4A36-9F54-E38EAE8AB199}" type="sibTrans" cxnId="{C6D59DCD-A0DF-47CB-B60D-DEE60D255F24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EFD353D-A387-4F90-BE4D-13610CE4A13F}">
      <dgm:prSet/>
      <dgm:spPr/>
      <dgm:t>
        <a:bodyPr/>
        <a:lstStyle/>
        <a:p>
          <a:r>
            <a:rPr lang="en-ID" baseline="0" smtClean="0"/>
            <a:t>Aturan Inferensi Dasar pada Logika Proposisi</a:t>
          </a:r>
          <a:endParaRPr lang="en-US"/>
        </a:p>
      </dgm:t>
    </dgm:pt>
    <dgm:pt modelId="{2F181DC0-0E37-4847-85B3-ACB7A79EDE3B}" type="parTrans" cxnId="{0ECB2A0B-62DB-4539-AC34-E965608C28EC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946431F-0877-475D-A2A7-17E213A48AF9}" type="sibTrans" cxnId="{0ECB2A0B-62DB-4539-AC34-E965608C28EC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825F28D9-D860-4FBC-B9FA-195AE5737614}">
      <dgm:prSet/>
      <dgm:spPr/>
      <dgm:t>
        <a:bodyPr/>
        <a:lstStyle/>
        <a:p>
          <a:r>
            <a:rPr lang="it-IT" baseline="0" smtClean="0"/>
            <a:t>Latihan Inferensi Logika Proposisi</a:t>
          </a:r>
          <a:endParaRPr lang="en-US"/>
        </a:p>
      </dgm:t>
    </dgm:pt>
    <dgm:pt modelId="{0D528579-24CF-4F20-AEB9-866BE8EF35BE}" type="parTrans" cxnId="{78750A40-A9E4-4070-A9FA-C2EB05385FFD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03CBBF8-B3C0-415E-829F-064A3CA5BAFD}" type="sibTrans" cxnId="{78750A40-A9E4-4070-A9FA-C2EB05385FFD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3F6B01D3-2967-428A-B45D-A704E783AF87}">
      <dgm:prSet/>
      <dgm:spPr/>
      <dgm:t>
        <a:bodyPr/>
        <a:lstStyle/>
        <a:p>
          <a:r>
            <a:rPr lang="en-ID" baseline="0" smtClean="0"/>
            <a:t>Masalah Dalam Inferensi Logika Proposisi</a:t>
          </a:r>
          <a:endParaRPr lang="en-US"/>
        </a:p>
      </dgm:t>
    </dgm:pt>
    <dgm:pt modelId="{1154D9FF-8A2A-4606-8D82-978C007DDC5B}" type="parTrans" cxnId="{9666E910-21C1-4A8E-A489-49B570E61758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17E3C7E-DCDC-4B5D-A20D-A3EC6F02FB57}" type="sibTrans" cxnId="{9666E910-21C1-4A8E-A489-49B570E61758}">
      <dgm:prSet/>
      <dgm:spPr/>
      <dgm:t>
        <a:bodyPr/>
        <a:lstStyle/>
        <a:p>
          <a:endParaRPr lang="en-US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6C1CB88-0BFB-4D68-A2DB-EE60DAA501E4}" type="pres">
      <dgm:prSet presAssocID="{06269F4D-FE51-4AF0-BD89-CCE4BEAA43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C74C09-C3FE-4BDF-8787-671986B672D1}" type="pres">
      <dgm:prSet presAssocID="{CDA67BA6-D47D-4BE3-9733-D6510A0449D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8B479-EB26-4823-BE32-0B482263D2DF}" type="pres">
      <dgm:prSet presAssocID="{FC8216D6-DBB4-4AA0-BC4F-968F971CF46A}" presName="spacer" presStyleCnt="0"/>
      <dgm:spPr/>
      <dgm:t>
        <a:bodyPr/>
        <a:lstStyle/>
        <a:p>
          <a:endParaRPr lang="en-US"/>
        </a:p>
      </dgm:t>
    </dgm:pt>
    <dgm:pt modelId="{18C6C291-D1B6-4A75-8FF6-0C1964940BF4}" type="pres">
      <dgm:prSet presAssocID="{01C478C3-F712-41E2-B584-20BCCAE9C00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EA1B-D7A6-4680-A442-EE12E5591350}" type="pres">
      <dgm:prSet presAssocID="{96DA0457-669D-4A36-9F54-E38EAE8AB199}" presName="spacer" presStyleCnt="0"/>
      <dgm:spPr/>
      <dgm:t>
        <a:bodyPr/>
        <a:lstStyle/>
        <a:p>
          <a:endParaRPr lang="en-US"/>
        </a:p>
      </dgm:t>
    </dgm:pt>
    <dgm:pt modelId="{0D4DE5DD-E36B-4B61-B6A8-C77101BECAF5}" type="pres">
      <dgm:prSet presAssocID="{7EFD353D-A387-4F90-BE4D-13610CE4A13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A9438-A978-49D7-BAE4-7FE0BD37B443}" type="pres">
      <dgm:prSet presAssocID="{5946431F-0877-475D-A2A7-17E213A48AF9}" presName="spacer" presStyleCnt="0"/>
      <dgm:spPr/>
      <dgm:t>
        <a:bodyPr/>
        <a:lstStyle/>
        <a:p>
          <a:endParaRPr lang="en-US"/>
        </a:p>
      </dgm:t>
    </dgm:pt>
    <dgm:pt modelId="{3C4571FA-2F4D-4451-9C03-A12251E21C46}" type="pres">
      <dgm:prSet presAssocID="{825F28D9-D860-4FBC-B9FA-195AE57376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5A5BD-CDB4-45F7-8519-16FB3C4A3F2E}" type="pres">
      <dgm:prSet presAssocID="{603CBBF8-B3C0-415E-829F-064A3CA5BAFD}" presName="spacer" presStyleCnt="0"/>
      <dgm:spPr/>
      <dgm:t>
        <a:bodyPr/>
        <a:lstStyle/>
        <a:p>
          <a:endParaRPr lang="en-US"/>
        </a:p>
      </dgm:t>
    </dgm:pt>
    <dgm:pt modelId="{9396CEF3-4E16-4D23-8DAA-38020DEB6FEA}" type="pres">
      <dgm:prSet presAssocID="{3F6B01D3-2967-428A-B45D-A704E783AF8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750A40-A9E4-4070-A9FA-C2EB05385FFD}" srcId="{06269F4D-FE51-4AF0-BD89-CCE4BEAA4351}" destId="{825F28D9-D860-4FBC-B9FA-195AE5737614}" srcOrd="3" destOrd="0" parTransId="{0D528579-24CF-4F20-AEB9-866BE8EF35BE}" sibTransId="{603CBBF8-B3C0-415E-829F-064A3CA5BAFD}"/>
    <dgm:cxn modelId="{D3CB4F5D-A784-4679-B523-445D8A74322A}" srcId="{06269F4D-FE51-4AF0-BD89-CCE4BEAA4351}" destId="{CDA67BA6-D47D-4BE3-9733-D6510A0449D1}" srcOrd="0" destOrd="0" parTransId="{001D14BE-9FE6-4292-8010-465AC10FA596}" sibTransId="{FC8216D6-DBB4-4AA0-BC4F-968F971CF46A}"/>
    <dgm:cxn modelId="{C6D59DCD-A0DF-47CB-B60D-DEE60D255F24}" srcId="{06269F4D-FE51-4AF0-BD89-CCE4BEAA4351}" destId="{01C478C3-F712-41E2-B584-20BCCAE9C002}" srcOrd="1" destOrd="0" parTransId="{850FF047-BE90-41EB-86AD-D062DB4DD947}" sibTransId="{96DA0457-669D-4A36-9F54-E38EAE8AB199}"/>
    <dgm:cxn modelId="{81686AA9-233F-4757-AC1F-E9BBD2FECDC6}" type="presOf" srcId="{01C478C3-F712-41E2-B584-20BCCAE9C002}" destId="{18C6C291-D1B6-4A75-8FF6-0C1964940BF4}" srcOrd="0" destOrd="0" presId="urn:microsoft.com/office/officeart/2005/8/layout/vList2"/>
    <dgm:cxn modelId="{ACEAC0AC-122A-4F49-8565-4EF7F8F72A15}" type="presOf" srcId="{CDA67BA6-D47D-4BE3-9733-D6510A0449D1}" destId="{A4C74C09-C3FE-4BDF-8787-671986B672D1}" srcOrd="0" destOrd="0" presId="urn:microsoft.com/office/officeart/2005/8/layout/vList2"/>
    <dgm:cxn modelId="{4EDBB17B-2D50-494D-86F4-20EB810D6BA0}" type="presOf" srcId="{7EFD353D-A387-4F90-BE4D-13610CE4A13F}" destId="{0D4DE5DD-E36B-4B61-B6A8-C77101BECAF5}" srcOrd="0" destOrd="0" presId="urn:microsoft.com/office/officeart/2005/8/layout/vList2"/>
    <dgm:cxn modelId="{55AD5C2A-D89D-4FAC-84BE-B8D769683995}" type="presOf" srcId="{06269F4D-FE51-4AF0-BD89-CCE4BEAA4351}" destId="{26C1CB88-0BFB-4D68-A2DB-EE60DAA501E4}" srcOrd="0" destOrd="0" presId="urn:microsoft.com/office/officeart/2005/8/layout/vList2"/>
    <dgm:cxn modelId="{59D91DED-DF3F-44EC-8477-AAACF56DC8E5}" type="presOf" srcId="{825F28D9-D860-4FBC-B9FA-195AE5737614}" destId="{3C4571FA-2F4D-4451-9C03-A12251E21C46}" srcOrd="0" destOrd="0" presId="urn:microsoft.com/office/officeart/2005/8/layout/vList2"/>
    <dgm:cxn modelId="{9666E910-21C1-4A8E-A489-49B570E61758}" srcId="{06269F4D-FE51-4AF0-BD89-CCE4BEAA4351}" destId="{3F6B01D3-2967-428A-B45D-A704E783AF87}" srcOrd="4" destOrd="0" parTransId="{1154D9FF-8A2A-4606-8D82-978C007DDC5B}" sibTransId="{C17E3C7E-DCDC-4B5D-A20D-A3EC6F02FB57}"/>
    <dgm:cxn modelId="{15EC380E-EC2B-48AD-8F7F-95AD54C64298}" type="presOf" srcId="{3F6B01D3-2967-428A-B45D-A704E783AF87}" destId="{9396CEF3-4E16-4D23-8DAA-38020DEB6FEA}" srcOrd="0" destOrd="0" presId="urn:microsoft.com/office/officeart/2005/8/layout/vList2"/>
    <dgm:cxn modelId="{0ECB2A0B-62DB-4539-AC34-E965608C28EC}" srcId="{06269F4D-FE51-4AF0-BD89-CCE4BEAA4351}" destId="{7EFD353D-A387-4F90-BE4D-13610CE4A13F}" srcOrd="2" destOrd="0" parTransId="{2F181DC0-0E37-4847-85B3-ACB7A79EDE3B}" sibTransId="{5946431F-0877-475D-A2A7-17E213A48AF9}"/>
    <dgm:cxn modelId="{C588B84E-D34D-4C6E-814A-EA1C45DBE7D8}" type="presParOf" srcId="{26C1CB88-0BFB-4D68-A2DB-EE60DAA501E4}" destId="{A4C74C09-C3FE-4BDF-8787-671986B672D1}" srcOrd="0" destOrd="0" presId="urn:microsoft.com/office/officeart/2005/8/layout/vList2"/>
    <dgm:cxn modelId="{BB49E5B9-6E48-4093-890A-8416A12B31EE}" type="presParOf" srcId="{26C1CB88-0BFB-4D68-A2DB-EE60DAA501E4}" destId="{A808B479-EB26-4823-BE32-0B482263D2DF}" srcOrd="1" destOrd="0" presId="urn:microsoft.com/office/officeart/2005/8/layout/vList2"/>
    <dgm:cxn modelId="{6A5EB735-21DF-495E-ADAC-A323F1AE40E0}" type="presParOf" srcId="{26C1CB88-0BFB-4D68-A2DB-EE60DAA501E4}" destId="{18C6C291-D1B6-4A75-8FF6-0C1964940BF4}" srcOrd="2" destOrd="0" presId="urn:microsoft.com/office/officeart/2005/8/layout/vList2"/>
    <dgm:cxn modelId="{5926A56B-227F-4092-A41C-B584029E1FEF}" type="presParOf" srcId="{26C1CB88-0BFB-4D68-A2DB-EE60DAA501E4}" destId="{6BF7EA1B-D7A6-4680-A442-EE12E5591350}" srcOrd="3" destOrd="0" presId="urn:microsoft.com/office/officeart/2005/8/layout/vList2"/>
    <dgm:cxn modelId="{5A2C9E1C-55D9-4951-A43E-2D7A0486F06C}" type="presParOf" srcId="{26C1CB88-0BFB-4D68-A2DB-EE60DAA501E4}" destId="{0D4DE5DD-E36B-4B61-B6A8-C77101BECAF5}" srcOrd="4" destOrd="0" presId="urn:microsoft.com/office/officeart/2005/8/layout/vList2"/>
    <dgm:cxn modelId="{68B6E364-E201-4A91-8244-C8D45293F9CA}" type="presParOf" srcId="{26C1CB88-0BFB-4D68-A2DB-EE60DAA501E4}" destId="{C94A9438-A978-49D7-BAE4-7FE0BD37B443}" srcOrd="5" destOrd="0" presId="urn:microsoft.com/office/officeart/2005/8/layout/vList2"/>
    <dgm:cxn modelId="{9DD1BA57-5B2E-4F03-A956-4B71A3A802E8}" type="presParOf" srcId="{26C1CB88-0BFB-4D68-A2DB-EE60DAA501E4}" destId="{3C4571FA-2F4D-4451-9C03-A12251E21C46}" srcOrd="6" destOrd="0" presId="urn:microsoft.com/office/officeart/2005/8/layout/vList2"/>
    <dgm:cxn modelId="{93F60EA7-DE8B-4E69-9C89-550E9B721FBE}" type="presParOf" srcId="{26C1CB88-0BFB-4D68-A2DB-EE60DAA501E4}" destId="{5F05A5BD-CDB4-45F7-8519-16FB3C4A3F2E}" srcOrd="7" destOrd="0" presId="urn:microsoft.com/office/officeart/2005/8/layout/vList2"/>
    <dgm:cxn modelId="{D46EDC68-B4D7-4653-B56F-DEFBAE63041C}" type="presParOf" srcId="{26C1CB88-0BFB-4D68-A2DB-EE60DAA501E4}" destId="{9396CEF3-4E16-4D23-8DAA-38020DEB6F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74C09-C3FE-4BDF-8787-671986B672D1}">
      <dsp:nvSpPr>
        <dsp:cNvPr id="0" name=""/>
        <dsp:cNvSpPr/>
      </dsp:nvSpPr>
      <dsp:spPr>
        <a:xfrm>
          <a:off x="0" y="889742"/>
          <a:ext cx="6683374" cy="514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Translasi Bahasa Alami ke Formula Logika Proposisi</a:t>
          </a:r>
          <a:endParaRPr lang="en-US" sz="2200" kern="1200"/>
        </a:p>
      </dsp:txBody>
      <dsp:txXfrm>
        <a:off x="25130" y="914872"/>
        <a:ext cx="6633114" cy="464540"/>
      </dsp:txXfrm>
    </dsp:sp>
    <dsp:sp modelId="{18C6C291-D1B6-4A75-8FF6-0C1964940BF4}">
      <dsp:nvSpPr>
        <dsp:cNvPr id="0" name=""/>
        <dsp:cNvSpPr/>
      </dsp:nvSpPr>
      <dsp:spPr>
        <a:xfrm>
          <a:off x="0" y="1467902"/>
          <a:ext cx="6683374" cy="514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 baseline="0" smtClean="0"/>
            <a:t>Contoh Penerapan Konsistensi Koleksi Formula</a:t>
          </a:r>
          <a:endParaRPr lang="en-US" sz="2200" kern="1200"/>
        </a:p>
      </dsp:txBody>
      <dsp:txXfrm>
        <a:off x="25130" y="1493032"/>
        <a:ext cx="6633114" cy="464540"/>
      </dsp:txXfrm>
    </dsp:sp>
    <dsp:sp modelId="{0D4DE5DD-E36B-4B61-B6A8-C77101BECAF5}">
      <dsp:nvSpPr>
        <dsp:cNvPr id="0" name=""/>
        <dsp:cNvSpPr/>
      </dsp:nvSpPr>
      <dsp:spPr>
        <a:xfrm>
          <a:off x="0" y="2046062"/>
          <a:ext cx="6683374" cy="514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 baseline="0" smtClean="0"/>
            <a:t>Aturan Inferensi Dasar pada Logika Proposisi</a:t>
          </a:r>
          <a:endParaRPr lang="en-US" sz="2200" kern="1200"/>
        </a:p>
      </dsp:txBody>
      <dsp:txXfrm>
        <a:off x="25130" y="2071192"/>
        <a:ext cx="6633114" cy="464540"/>
      </dsp:txXfrm>
    </dsp:sp>
    <dsp:sp modelId="{3C4571FA-2F4D-4451-9C03-A12251E21C46}">
      <dsp:nvSpPr>
        <dsp:cNvPr id="0" name=""/>
        <dsp:cNvSpPr/>
      </dsp:nvSpPr>
      <dsp:spPr>
        <a:xfrm>
          <a:off x="0" y="2624222"/>
          <a:ext cx="6683374" cy="514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baseline="0" smtClean="0"/>
            <a:t>Latihan Inferensi Logika Proposisi</a:t>
          </a:r>
          <a:endParaRPr lang="en-US" sz="2200" kern="1200"/>
        </a:p>
      </dsp:txBody>
      <dsp:txXfrm>
        <a:off x="25130" y="2649352"/>
        <a:ext cx="6633114" cy="464540"/>
      </dsp:txXfrm>
    </dsp:sp>
    <dsp:sp modelId="{9396CEF3-4E16-4D23-8DAA-38020DEB6FEA}">
      <dsp:nvSpPr>
        <dsp:cNvPr id="0" name=""/>
        <dsp:cNvSpPr/>
      </dsp:nvSpPr>
      <dsp:spPr>
        <a:xfrm>
          <a:off x="0" y="3202382"/>
          <a:ext cx="6683374" cy="514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200" kern="1200" baseline="0" smtClean="0"/>
            <a:t>Masalah Dalam Inferensi Logika Proposisi</a:t>
          </a:r>
          <a:endParaRPr lang="en-US" sz="2200" kern="1200"/>
        </a:p>
      </dsp:txBody>
      <dsp:txXfrm>
        <a:off x="25130" y="3227512"/>
        <a:ext cx="6633114" cy="46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5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248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4167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935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1688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278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037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63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553967" y="665975"/>
            <a:ext cx="9144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553996" y="1600200"/>
            <a:ext cx="91440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17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318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7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687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131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0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7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324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9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1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18FC-27A8-46B1-AF8E-0FD96B033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/>
              <a:t>Translasi Bahasa Alami ke Formula Logika Proposisi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0D535-CEC9-49D5-B8CB-5759F3640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Kalkulus Proposisi </a:t>
            </a:r>
          </a:p>
          <a:p>
            <a:r>
              <a:rPr lang="en-US"/>
              <a:t>LOGIKA MATEMATIKA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15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9D9A320-A6B6-42BC-B0A2-7076F7A34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63099"/>
            <a:ext cx="9601200" cy="6331801"/>
          </a:xfrm>
        </p:spPr>
      </p:pic>
    </p:spTree>
    <p:extLst>
      <p:ext uri="{BB962C8B-B14F-4D97-AF65-F5344CB8AC3E}">
        <p14:creationId xmlns:p14="http://schemas.microsoft.com/office/powerpoint/2010/main" val="8221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91EF0-59E5-4D90-8D05-F44589C2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896" y="960814"/>
            <a:ext cx="2732249" cy="1181495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</a:rPr>
              <a:t>Latihan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ID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B5001-31B6-40A5-A1BC-3C59E04C5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078" y="960814"/>
            <a:ext cx="6247722" cy="48303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800" cap="none"/>
              <a:t>Periksa apakah spesifikasi sistem berikut konsisten.</a:t>
            </a:r>
          </a:p>
          <a:p>
            <a:r>
              <a:rPr lang="en-ID" sz="1800" cap="none"/>
              <a:t>Sistem berada dalam state multiuser jika dan hanya jika beroperasi secara </a:t>
            </a:r>
            <a:r>
              <a:rPr lang="sv-SE" sz="1800" cap="none"/>
              <a:t>Normal. Jika sistem beroperasi secara normal, maka kernel sistem sedang </a:t>
            </a:r>
            <a:r>
              <a:rPr lang="en-ID" sz="1800" cap="none"/>
              <a:t>b</a:t>
            </a:r>
            <a:r>
              <a:rPr lang="en-ID" sz="1800" cap="none" smtClean="0"/>
              <a:t>erfungsi</a:t>
            </a:r>
            <a:r>
              <a:rPr lang="en-ID" sz="1800" cap="none"/>
              <a:t>. Kernel sistem tidak sedang berfungsi atau sistem dalam interrupt m</a:t>
            </a:r>
            <a:r>
              <a:rPr lang="en-ID" sz="1800" cap="none" smtClean="0"/>
              <a:t>ode</a:t>
            </a:r>
            <a:r>
              <a:rPr lang="en-ID" sz="1800" cap="none"/>
              <a:t>. Sistem tidak berada dalam interrupt mode.</a:t>
            </a:r>
          </a:p>
        </p:txBody>
      </p:sp>
    </p:spTree>
    <p:extLst>
      <p:ext uri="{BB962C8B-B14F-4D97-AF65-F5344CB8AC3E}">
        <p14:creationId xmlns:p14="http://schemas.microsoft.com/office/powerpoint/2010/main" val="14195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EF30A2-7BA1-45D0-A4AB-C671585D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Aturan Inferensi Dasar </a:t>
            </a:r>
            <a:br>
              <a:rPr lang="en-ID"/>
            </a:br>
            <a:r>
              <a:rPr lang="en-ID"/>
              <a:t>pada Logika Proposisi</a:t>
            </a:r>
          </a:p>
        </p:txBody>
      </p:sp>
    </p:spTree>
    <p:extLst>
      <p:ext uri="{BB962C8B-B14F-4D97-AF65-F5344CB8AC3E}">
        <p14:creationId xmlns:p14="http://schemas.microsoft.com/office/powerpoint/2010/main" val="16582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118B0-BB37-48A3-9738-684FDB0C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 logika</a:t>
            </a:r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36031D-E7BE-42F0-BB96-6148F5D11C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74" y="1915064"/>
                <a:ext cx="10363826" cy="4468483"/>
              </a:xfrm>
            </p:spPr>
            <p:txBody>
              <a:bodyPr>
                <a:normAutofit/>
              </a:bodyPr>
              <a:lstStyle/>
              <a:p>
                <a:r>
                  <a:rPr lang="en-ID" sz="2400" cap="none"/>
                  <a:t>Argumen (logika) adalah sebuah barisan (berhingga) proposisi.</a:t>
                </a:r>
              </a:p>
              <a:p>
                <a:r>
                  <a:rPr lang="en-ID" sz="2400" cap="none"/>
                  <a:t>Seluruh proposisi, kecuali yang terakhir, disebut premis (asumsi/ hipotesis), Sedangkan proposisi yang terakhir disebut kesimpulan (konklusi). Sebuah argumen dikatakan absah/ kukuh/ berlaku (valid/ sound) apabila </a:t>
                </a:r>
                <a:r>
                  <a:rPr lang="en-ID" sz="2400" cap="none" smtClean="0"/>
                  <a:t>kebenaran </a:t>
                </a:r>
                <a:r>
                  <a:rPr lang="en-ID" sz="2400" cap="none"/>
                  <a:t>seluruh premisnya mengimplikasikan kebenaran kesimpulannya.</a:t>
                </a:r>
              </a:p>
              <a:p>
                <a:endParaRPr lang="en-ID" sz="2400" cap="none"/>
              </a:p>
              <a:p>
                <a:r>
                  <a:rPr lang="en-ID" sz="2400" cap="none"/>
                  <a:t>Suatu  argumen dengan premis p1; p2; …  ; pn dan kesimpulan</a:t>
                </a:r>
              </a:p>
              <a:p>
                <a:r>
                  <a:rPr lang="en-ID" sz="2400" cap="none"/>
                  <a:t>Q absah ketika (p1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p2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</a:t>
                </a:r>
                <a14:m>
                  <m:oMath xmlns:m="http://schemas.openxmlformats.org/officeDocument/2006/math">
                    <m:r>
                      <a:rPr lang="en-US" sz="2400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 </m:t>
                    </m:r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pn) ) q , atau dengan perkataan lain (P1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p2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… 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D" sz="2400" cap="none"/>
                  <a:t> pn) </a:t>
                </a:r>
                <a14:m>
                  <m:oMath xmlns:m="http://schemas.openxmlformats.org/officeDocument/2006/math">
                    <m:r>
                      <a:rPr lang="en-ID" sz="24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D" sz="2400" cap="none"/>
                  <a:t> q adalah suatu tautologi.</a:t>
                </a:r>
              </a:p>
              <a:p>
                <a:endParaRPr lang="en-ID" sz="2400" cap="none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36031D-E7BE-42F0-BB96-6148F5D11C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74" y="1915064"/>
                <a:ext cx="10363826" cy="4468483"/>
              </a:xfrm>
              <a:blipFill>
                <a:blip r:embed="rId2"/>
                <a:stretch>
                  <a:fillRect l="-471" t="-1091" r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5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/>
              <a:t>METODE INFERENSI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t>Penarikan kesimpulan</a:t>
            </a:r>
          </a:p>
        </p:txBody>
      </p:sp>
    </p:spTree>
    <p:extLst>
      <p:ext uri="{BB962C8B-B14F-4D97-AF65-F5344CB8AC3E}">
        <p14:creationId xmlns:p14="http://schemas.microsoft.com/office/powerpoint/2010/main" val="30690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1965" y="1717022"/>
            <a:ext cx="2732249" cy="1658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KAIDAH</a:t>
            </a:r>
            <a:r>
              <a:rPr lang="en-US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79078" y="960814"/>
            <a:ext cx="6247722" cy="48303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Kaidah metode-metode inferensi pada dasarnya adalah sebuah tautologi. Kaidah inferensi bermacam-macam, seperti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Modus ponen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Modus tollen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Silogisme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Simplifikasi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Penambahan</a:t>
            </a:r>
          </a:p>
          <a:p>
            <a:pPr marL="3429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cap="non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Konjungsi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cap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1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Modus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ponen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27063" indent="-271463">
                  <a:defRPr/>
                </a:pPr>
                <a:r>
                  <a:rPr lang="en-US" cap="none"/>
                  <a:t>Premis 1 	: p </a:t>
                </a:r>
                <a14:m>
                  <m:oMath xmlns:m="http://schemas.openxmlformats.org/officeDocument/2006/math">
                    <m:r>
                      <a:rPr lang="en-US" i="1" cap="none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cap="none"/>
                  <a:t> q</a:t>
                </a:r>
              </a:p>
              <a:p>
                <a:pPr marL="609600">
                  <a:spcBef>
                    <a:spcPct val="10000"/>
                  </a:spcBef>
                  <a:defRPr/>
                </a:pPr>
                <a:r>
                  <a:rPr lang="en-US" cap="none"/>
                  <a:t>Premis 2 	: p</a:t>
                </a:r>
              </a:p>
              <a:p>
                <a:pPr marL="609600">
                  <a:spcBef>
                    <a:spcPct val="10000"/>
                  </a:spcBef>
                  <a:defRPr/>
                </a:pPr>
                <a:r>
                  <a:rPr lang="en-US" cap="none"/>
                  <a:t>Konklusi 	: q</a:t>
                </a:r>
              </a:p>
              <a:p>
                <a:pPr marL="609600">
                  <a:spcBef>
                    <a:spcPct val="10000"/>
                  </a:spcBef>
                  <a:defRPr/>
                </a:pPr>
                <a:endParaRPr lang="en-US" cap="none"/>
              </a:p>
              <a:p>
                <a:pPr marL="609600">
                  <a:spcBef>
                    <a:spcPct val="10000"/>
                  </a:spcBef>
                  <a:defRPr/>
                </a:pPr>
                <a:r>
                  <a:rPr lang="en-US" cap="none"/>
                  <a:t>Cara membacanya : apabila diketahui jika p maka q benar, dan p benar, disimpulkan q benar. </a:t>
                </a:r>
              </a:p>
              <a:p>
                <a:pPr marL="609600">
                  <a:spcBef>
                    <a:spcPct val="10000"/>
                  </a:spcBef>
                  <a:defRPr/>
                </a:pPr>
                <a:endParaRPr lang="en-US" cap="none"/>
              </a:p>
              <a:p>
                <a:pPr marL="609600">
                  <a:spcBef>
                    <a:spcPct val="10000"/>
                  </a:spcBef>
                  <a:defRPr/>
                </a:pPr>
                <a:r>
                  <a:rPr lang="en-US" cap="none"/>
                  <a:t>(Notasi : ada yang menggunakan tanda </a:t>
                </a:r>
                <a:r>
                  <a:rPr lang="en-US" cap="none">
                    <a:sym typeface="Symbol" pitchFamily="18" charset="2"/>
                  </a:rPr>
                  <a:t></a:t>
                </a:r>
                <a:r>
                  <a:rPr lang="en-US" cap="none"/>
                  <a:t> untuk menyatakan konklusi, seperti p </a:t>
                </a:r>
                <a14:m>
                  <m:oMath xmlns:m="http://schemas.openxmlformats.org/officeDocument/2006/math">
                    <m:r>
                      <a:rPr lang="en-US" i="1" cap="none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cap="none"/>
                  <a:t> q, p </a:t>
                </a:r>
                <a:r>
                  <a:rPr lang="en-US" cap="none">
                    <a:sym typeface="Symbol" pitchFamily="18" charset="2"/>
                  </a:rPr>
                  <a:t></a:t>
                </a:r>
                <a:r>
                  <a:rPr lang="en-US" cap="none"/>
                  <a:t> q</a:t>
                </a:r>
                <a:r>
                  <a:rPr lang="en-US" cap="none" smtClean="0"/>
                  <a:t>)</a:t>
                </a:r>
              </a:p>
              <a:p>
                <a:pPr>
                  <a:buNone/>
                  <a:defRPr/>
                </a:pP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</a:t>
                </a:r>
              </a:p>
              <a:p>
                <a:pPr>
                  <a:buNone/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1      : </a:t>
                </a:r>
                <a:r>
                  <a:rPr lang="sv-SE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jika saya belajar, maka saya lulus ujian (benar)</a:t>
                </a:r>
                <a:endParaRPr lang="id-ID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2 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saya belajar (benar)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saya lulus ujian (benar)</a:t>
                </a:r>
              </a:p>
              <a:p>
                <a:pPr marL="609600">
                  <a:spcBef>
                    <a:spcPct val="10000"/>
                  </a:spcBef>
                  <a:defRPr/>
                </a:pPr>
                <a:endParaRPr lang="en-US" cap="none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6" t="-662" r="-2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000" b="0">
                <a:latin typeface="+mn-lt"/>
                <a:cs typeface="+mn-cs"/>
              </a:rPr>
              <a:t>Logika Informatika</a:t>
            </a:r>
          </a:p>
        </p:txBody>
      </p:sp>
    </p:spTree>
    <p:extLst>
      <p:ext uri="{BB962C8B-B14F-4D97-AF65-F5344CB8AC3E}">
        <p14:creationId xmlns:p14="http://schemas.microsoft.com/office/powerpoint/2010/main" val="3746352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4000" dirty="0">
                <a:solidFill>
                  <a:schemeClr val="accent2">
                    <a:lumMod val="75000"/>
                  </a:schemeClr>
                </a:solidFill>
              </a:rPr>
              <a:t>Modus Tolen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p </a:t>
                </a:r>
                <a14:m>
                  <m:oMath xmlns:m="http://schemas.openxmlformats.org/officeDocument/2006/math">
                    <m:r>
                      <a:rPr lang="en-US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	: ~ q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: ~ p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: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    : jika hari hujan maka saya memakai jas hujan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</a:t>
                </a:r>
                <a:r>
                  <a:rPr lang="id-ID" i="1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benar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   : saya tidak memakai jas hujan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(benar)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   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hari tidak hujan (benar)</a:t>
                </a:r>
              </a:p>
              <a:p>
                <a:pPr marL="363537" lvl="1" algn="just">
                  <a:spcBef>
                    <a:spcPct val="10000"/>
                  </a:spcBef>
                  <a:buNone/>
                  <a:defRPr/>
                </a:pPr>
                <a:endParaRPr lang="en-US" sz="2000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7" lvl="1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Perhatikan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bahwa jika p terjadi maka q terjadi, sehingga jika q tidak terjadi maka p tidak terjadi.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sz="28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	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6" t="-662" r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25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72478"/>
            <a:ext cx="3854528" cy="12784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4400" dirty="0">
                <a:solidFill>
                  <a:schemeClr val="accent2">
                    <a:lumMod val="75000"/>
                  </a:schemeClr>
                </a:solidFill>
              </a:rPr>
              <a:t>Silogisma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p </a:t>
                </a:r>
                <a14:m>
                  <m:oMath xmlns:m="http://schemas.openxmlformats.org/officeDocument/2006/math">
                    <m:r>
                      <a:rPr lang="en-US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2 	: q </a:t>
                </a:r>
                <a14:m>
                  <m:oMath xmlns:m="http://schemas.openxmlformats.org/officeDocument/2006/math">
                    <m:r>
                      <a:rPr lang="en-US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r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	: p </a:t>
                </a:r>
                <a14:m>
                  <m:oMath xmlns:m="http://schemas.openxmlformats.org/officeDocument/2006/math">
                    <m:r>
                      <a:rPr lang="en-US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r</a:t>
                </a: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endParaRPr lang="en-US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r>
                  <a:rPr lang="id-ID" cap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</a:p>
              <a:p>
                <a:pPr marL="400050" lvl="1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    : jika kamu benar, saya bersalah (</a:t>
                </a:r>
                <a:r>
                  <a:rPr lang="id-ID" sz="2000" cap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t)</a:t>
                </a:r>
                <a:endParaRPr lang="en-US" sz="2000" cap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400050" lvl="1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   : jika saya bersalah, saya minta maaf (</a:t>
                </a:r>
                <a:r>
                  <a:rPr lang="id-ID" sz="2000" cap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T)</a:t>
                </a:r>
                <a:endParaRPr lang="en-US" sz="2000" cap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400050" lvl="1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   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jika kamu benar, saya minta maaf (T)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77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Silogisma Disjungtif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1 	: p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itchFamily="18" charset="2"/>
              </a:rPr>
              <a:t>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2 	: ~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Konklusi 	: p</a:t>
            </a:r>
            <a:endParaRPr lang="en-US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algn="just">
              <a:spcBef>
                <a:spcPct val="10000"/>
              </a:spcBef>
              <a:buNone/>
              <a:defRPr/>
            </a:pPr>
            <a:endParaRPr lang="id-ID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Jika ada kemungkinan bahwa kedua pernyataan p dan q dapat </a:t>
            </a:r>
            <a:r>
              <a:rPr lang="id-ID" i="1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sekaligus bernilai benar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, maka argumen di bawah ini tidak valid :</a:t>
            </a:r>
            <a:endParaRPr lang="en-US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3538" indent="-363538" algn="just">
              <a:spcBef>
                <a:spcPct val="10000"/>
              </a:spcBef>
              <a:defRPr/>
            </a:pPr>
            <a:endParaRPr lang="id-ID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id-ID" cap="non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remis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1 	: p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itchFamily="18" charset="2"/>
              </a:rPr>
              <a:t>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    Premis 2 	: ~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    Konklusi 	: ~ p</a:t>
            </a:r>
            <a:endParaRPr lang="en-US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09600" indent="-609600" algn="just">
              <a:spcBef>
                <a:spcPct val="10000"/>
              </a:spcBef>
              <a:buNone/>
              <a:defRPr/>
            </a:pPr>
            <a:endParaRPr lang="id-ID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Tetapi jika ada kemungkinan kedua pernyataan p dan q </a:t>
            </a:r>
            <a:r>
              <a:rPr lang="id-ID" i="1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tidak sekaligus bernilai benar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(disjungsi eksklusif), maka sillogisma disjungtif di atas adalah valid. 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98FE-3104-4BEA-B788-CD3F058B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Sub materi</a:t>
            </a:r>
            <a:endParaRPr lang="en-ID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6A58EE-1A20-402E-8574-F0DD2FE5FA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751293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8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7077"/>
          </a:xfrm>
        </p:spPr>
        <p:txBody>
          <a:bodyPr/>
          <a:lstStyle/>
          <a:p>
            <a:pPr>
              <a:defRPr/>
            </a:pPr>
            <a:r>
              <a:rPr lang="id-ID" sz="2000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610437"/>
            <a:ext cx="10364452" cy="4180764"/>
          </a:xfrm>
        </p:spPr>
        <p:txBody>
          <a:bodyPr>
            <a:normAutofit fontScale="92500" lnSpcReduction="20000"/>
          </a:bodyPr>
          <a:lstStyle/>
          <a:p>
            <a:pPr marL="444500" lvl="1" indent="-269875"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1 	: pengalaman ini berbahaya atau membosankan (T)</a:t>
            </a:r>
          </a:p>
          <a:p>
            <a:pPr marL="444500" lvl="1" indent="-269875"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	Premis 2	: pengalaman ini tidak berbahaya (T)</a:t>
            </a:r>
          </a:p>
          <a:p>
            <a:pPr marL="444500" lvl="1" indent="-269875"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	Konklusi	: pengalaman ini membosankan (T)</a:t>
            </a:r>
          </a:p>
          <a:p>
            <a:pPr lvl="1">
              <a:defRPr/>
            </a:pPr>
            <a:endParaRPr lang="id-ID" sz="20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44500" lvl="1" indent="-269875"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1 	: air ini panas atau dingin (t)</a:t>
            </a:r>
          </a:p>
          <a:p>
            <a:pPr marL="444500" lvl="1" indent="-269875"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	Premis 2	: air ini panas (T)</a:t>
            </a:r>
          </a:p>
          <a:p>
            <a:pPr marL="444500" lvl="1" indent="-269875"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	Konklusi 	: air ini tidak dingin (T)</a:t>
            </a:r>
          </a:p>
          <a:p>
            <a:pPr lvl="1">
              <a:defRPr/>
            </a:pPr>
            <a:endParaRPr lang="id-ID" sz="20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44500" lvl="1" indent="-269875"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1 	: obyeknya berwarna merah atau sepatu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2	: obyek ini berwarna merah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Konklusi 	: obyeknya bukan sepatu (</a:t>
            </a:r>
            <a:r>
              <a:rPr lang="id-ID" sz="2000" b="1" i="1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tidak valid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id-ID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68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Penambahan (Addition) Disjungtif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cap="non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Contoh </a:t>
            </a:r>
            <a:r>
              <a:rPr lang="id-ID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342900" lvl="1" indent="-342900"/>
            <a:r>
              <a:rPr lang="id-ID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Misalnya saya mengatakan ”langit berwarna biru” (bernilai benar).</a:t>
            </a:r>
            <a:endParaRPr lang="en-US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1" indent="-342900"/>
            <a:endParaRPr lang="id-ID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1" indent="-342900"/>
            <a:r>
              <a:rPr lang="id-ID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Kalimat tersebut tetap akan bernilai benar jika ditambahkan kalimat lain dengan penghubung ”</a:t>
            </a:r>
            <a:r>
              <a:rPr lang="id-ID" sz="2000" cap="none" dirty="0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 </a:t>
            </a:r>
            <a:r>
              <a:rPr lang="id-ID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”. misalnya ”langit berwarna biru atau bebek adalah binatang menyusui”. </a:t>
            </a:r>
            <a:endParaRPr lang="en-US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1" indent="-342900"/>
            <a:endParaRPr lang="id-ID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1" indent="-342900"/>
            <a:r>
              <a:rPr lang="id-ID" sz="2000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Kalimat tersebut tetap bernilai benar meskipun kalimat ”bebek adalah binatang menyusui”, merupakan kalimat yang bernilai salah.</a:t>
            </a:r>
          </a:p>
          <a:p>
            <a:pPr marL="342900" indent="-342900"/>
            <a:endParaRPr lang="id-ID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77334" y="2777070"/>
            <a:ext cx="3854528" cy="258444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Inferensi penambahan disjungtif didasarkan atas fakta bahwa suatu kalimat dapat digeneralisasikan dengan penghubung ”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 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endParaRPr lang="en-US" sz="20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Alasannya adalah karena penghubung ”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 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” bernilai benar jika salah satu komponennya bernilai benar.</a:t>
            </a:r>
            <a:endParaRPr lang="en-US" sz="20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91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Penambahan (Addition) Disjungtif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Addition : p </a:t>
                </a:r>
                <a14:m>
                  <m:oMath xmlns:m="http://schemas.openxmlformats.org/officeDocument/2006/math">
                    <m:r>
                      <a:rPr lang="id-ID" i="1" cap="none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p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  atau q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d-ID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p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lvl="1"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p</a:t>
                </a:r>
              </a:p>
              <a:p>
                <a:pPr lvl="1"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	: p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Atau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 </a:t>
                </a:r>
                <a:r>
                  <a:rPr lang="id-ID" sz="18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sz="18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1 	: q</a:t>
                </a:r>
              </a:p>
              <a:p>
                <a:pPr lvl="1">
                  <a:buFont typeface="Wingdings" panose="05000000000000000000" pitchFamily="2" charset="2"/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	: p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Artinya : p benar, maka p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 benar (tidak peduli nilai benar atau nilai salah yang dimiliki q). </a:t>
                </a: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:</a:t>
                </a:r>
              </a:p>
              <a:p>
                <a:pPr marL="400050" lvl="1" algn="just">
                  <a:spcBef>
                    <a:spcPct val="10000"/>
                  </a:spcBef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simon adalah siswa smu</a:t>
                </a:r>
              </a:p>
              <a:p>
                <a:pPr marL="763588" lvl="1" indent="-363538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Simon adalah siswa SMU atau SMP</a:t>
                </a: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885" t="-118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9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400" dirty="0">
                <a:solidFill>
                  <a:schemeClr val="accent2">
                    <a:lumMod val="75000"/>
                  </a:schemeClr>
                </a:solidFill>
              </a:rPr>
              <a:t>Konjungsi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1 	: p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Premis 2 	: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Konklusi 	: p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itchFamily="18" charset="2"/>
              </a:rPr>
              <a:t> q</a:t>
            </a:r>
          </a:p>
          <a:p>
            <a:pPr marL="609600" indent="-609600" algn="just">
              <a:spcBef>
                <a:spcPct val="10000"/>
              </a:spcBef>
              <a:buNone/>
              <a:defRPr/>
            </a:pPr>
            <a:endParaRPr lang="id-ID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3538" indent="-363538" algn="just">
              <a:spcBef>
                <a:spcPct val="10000"/>
              </a:spcBef>
              <a:defRPr/>
            </a:pPr>
            <a:r>
              <a:rPr lang="sv-SE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Artinya : p benar, q benar. Maka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 </a:t>
            </a:r>
            <a:r>
              <a:rPr lang="id-ID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itchFamily="18" charset="2"/>
              </a:rPr>
              <a:t> q </a:t>
            </a:r>
            <a:r>
              <a:rPr lang="sv-SE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benar</a:t>
            </a:r>
            <a:endParaRPr lang="id-ID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36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dirty="0">
                <a:solidFill>
                  <a:schemeClr val="accent2">
                    <a:lumMod val="75000"/>
                  </a:schemeClr>
                </a:solidFill>
              </a:rPr>
              <a:t>Penyederhanaan Konjungtif (Simplification)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Addition : (p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 q) </a:t>
                </a:r>
                <a14:m>
                  <m:oMath xmlns:m="http://schemas.openxmlformats.org/officeDocument/2006/math">
                    <m:r>
                      <a:rPr lang="id-ID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 p atau (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q)</a:t>
                </a: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d-ID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lvl="1">
                  <a:buNone/>
                  <a:defRPr/>
                </a:pPr>
                <a:r>
                  <a:rPr lang="en-US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p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sz="2000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lvl="1">
                  <a:buFont typeface="Wingdings" panose="05000000000000000000" pitchFamily="2" charset="2"/>
                  <a:buNone/>
                  <a:defRPr/>
                </a:pPr>
                <a:r>
                  <a:rPr lang="en-US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	: p</a:t>
                </a:r>
                <a:endParaRPr lang="id-ID" sz="2000" cap="none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Symbol" pitchFamily="18" charset="2"/>
                </a:endParaRP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  </a:t>
                </a: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tau</a:t>
                </a:r>
              </a:p>
              <a:p>
                <a:pPr lvl="1">
                  <a:buNone/>
                  <a:defRPr/>
                </a:pPr>
                <a:r>
                  <a:rPr lang="en-US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p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sz="2000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lvl="1">
                  <a:buFont typeface="Wingdings" panose="05000000000000000000" pitchFamily="2" charset="2"/>
                  <a:buNone/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	Konklusi 	: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q</a:t>
                </a:r>
                <a:endParaRPr lang="id-ID" sz="2000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:</a:t>
                </a:r>
              </a:p>
              <a:p>
                <a:pPr marL="763588" lvl="1" indent="-363538" algn="just">
                  <a:spcBef>
                    <a:spcPct val="10000"/>
                  </a:spcBef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Langit berwarna biru dan bulan berbentuk bulat</a:t>
                </a:r>
              </a:p>
              <a:p>
                <a:pPr marL="763588" lvl="1" indent="-363538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Langit berwarna biru ATAU bulan berbentuk bulat</a:t>
                </a:r>
                <a:endParaRPr lang="id-ID" sz="2000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885" t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Inferensi ini merupakan kebalikan dari inferensi penambahan disjungtif. </a:t>
            </a:r>
            <a:endParaRPr lang="en-US" sz="20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2000" cap="non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Jika 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beberapa kalimat dihubungkan dengan operator ”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  <a:sym typeface="Symbol" panose="05050102010706020507" pitchFamily="18" charset="2"/>
              </a:rPr>
              <a:t> </a:t>
            </a:r>
            <a:r>
              <a:rPr lang="id-ID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”, maka kalimat tersebut dapat diambil salah satunya secara khusus (penyempitan kalimat).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55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/>
              <a:t>Dilema Konstruktif dan Dilema Destruktif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cap="none" smtClean="0"/>
              <a:t>Dua bentuk argumen valid yang lain adalah dilema konstruktif dan dilema destruktif.</a:t>
            </a:r>
            <a:endParaRPr lang="id-ID" sz="2000" cap="none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67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Dilema Konstruktif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  <a:defRPr/>
                </a:pP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	: (p </a:t>
                </a:r>
                <a14:m>
                  <m:oMath xmlns:m="http://schemas.openxmlformats.org/officeDocument/2006/math">
                    <m:r>
                      <a:rPr lang="id-ID" i="1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q)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(r </a:t>
                </a:r>
                <a14:m>
                  <m:oMath xmlns:m="http://schemas.openxmlformats.org/officeDocument/2006/math">
                    <m:r>
                      <a:rPr lang="id-ID" i="1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s) 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	: p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r</a:t>
                </a: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: q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s</a:t>
                </a: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Dilema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konstruktif ini merupakan kombinasi dua argumen modus ponen (periksa argumen modus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ponen).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1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jika hari hujan, aku akan tinggal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 rumah;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tetapi </a:t>
                </a:r>
                <a:endParaRPr lang="en-US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 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jika 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acar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datang, aku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pergi berbelanja.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2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hari ini hujan atau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pacar datang.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aku akan tinggal di rumah atau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pergi </a:t>
                </a:r>
                <a:endParaRPr lang="en-US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algn="just">
                  <a:spcBef>
                    <a:spcPct val="10000"/>
                  </a:spcBef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berbelanja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983" t="-118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8680" name="Straight Connector 11"/>
          <p:cNvCxnSpPr>
            <a:cxnSpLocks noChangeShapeType="1"/>
          </p:cNvCxnSpPr>
          <p:nvPr/>
        </p:nvCxnSpPr>
        <p:spPr bwMode="auto">
          <a:xfrm>
            <a:off x="1553967" y="5649127"/>
            <a:ext cx="7696200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419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Dilema Destruktif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None/>
                  <a:defRPr/>
                </a:pP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1 	: (p </a:t>
                </a:r>
                <a14:m>
                  <m:oMath xmlns:m="http://schemas.openxmlformats.org/officeDocument/2006/math">
                    <m:r>
                      <a:rPr lang="id-ID" i="1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q)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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(r </a:t>
                </a:r>
                <a14:m>
                  <m:oMath xmlns:m="http://schemas.openxmlformats.org/officeDocument/2006/math">
                    <m:r>
                      <a:rPr lang="id-ID" i="1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18" charset="2"/>
                      </a:rPr>
                      <m:t>→</m:t>
                    </m:r>
                  </m:oMath>
                </a14:m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s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 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>
                  <a:buNone/>
                  <a:defRPr/>
                </a:pP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</a:t>
                </a:r>
                <a:r>
                  <a:rPr lang="en-US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remis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	: ~ q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~ s</a:t>
                </a:r>
              </a:p>
              <a:p>
                <a:pPr marL="609600" indent="-60960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</a:t>
                </a:r>
                <a:r>
                  <a:rPr lang="en-US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nklusi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: ~ p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sym typeface="Symbol" pitchFamily="18" charset="2"/>
                  </a:rPr>
                  <a:t>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~ r</a:t>
                </a: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Dilema </a:t>
                </a:r>
                <a:r>
                  <a:rPr lang="id-ID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destruktif ini merupakan kombinasi dari dua argumen modus tolens (perhatikan argumen modus </a:t>
                </a: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tolen).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63538" indent="-363538" algn="just">
                  <a:spcBef>
                    <a:spcPct val="10000"/>
                  </a:spcBef>
                  <a:defRPr/>
                </a:pPr>
                <a:endParaRPr lang="id-ID" cap="none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r>
                  <a:rPr lang="id-ID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Contoh </a:t>
                </a:r>
                <a:r>
                  <a:rPr lang="id-ID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  <a:endParaRPr lang="en-US" cap="none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Premis1</a:t>
                </a:r>
                <a:r>
                  <a:rPr lang="en-US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:</a:t>
                </a: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jika aku memberikan pengakuan, aku </a:t>
                </a: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akan digantung;</a:t>
                </a:r>
                <a:r>
                  <a:rPr lang="en-US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dan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jika aku tutup mulut, aku akan </a:t>
                </a: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ditembak 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mati.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Premis</a:t>
                </a:r>
                <a:r>
                  <a:rPr lang="en-US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2: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aku tidak akan ditembak mati </a:t>
                </a:r>
                <a:r>
                  <a:rPr lang="id-ID" sz="20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atau </a:t>
                </a: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digantung.</a:t>
                </a:r>
                <a:endParaRPr lang="en-US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 algn="just">
                  <a:spcBef>
                    <a:spcPct val="10000"/>
                  </a:spcBef>
                  <a:buNone/>
                  <a:defRPr/>
                </a:pPr>
                <a:r>
                  <a:rPr lang="id-ID" sz="20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Konklusi :  </a:t>
                </a:r>
                <a:r>
                  <a:rPr lang="id-ID" sz="2000" cap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aku tidak akan memberikan pengakuan, atau tidak akan tutup mulut.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51" t="-772" r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0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endParaRPr lang="id-ID" sz="2000" cap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2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cap="none" dirty="0" err="1">
                <a:solidFill>
                  <a:schemeClr val="accent2">
                    <a:lumMod val="75000"/>
                  </a:schemeClr>
                </a:solidFill>
              </a:rPr>
              <a:t>Contoh</a:t>
            </a: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cap="none" dirty="0" err="1">
                <a:solidFill>
                  <a:schemeClr val="accent2">
                    <a:lumMod val="75000"/>
                  </a:schemeClr>
                </a:solidFill>
              </a:rPr>
              <a:t>kasus</a:t>
            </a:r>
            <a:endParaRPr lang="en-US" sz="3600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id-ID" sz="2400" cap="none">
                <a:solidFill>
                  <a:schemeClr val="tx1">
                    <a:lumMod val="65000"/>
                    <a:lumOff val="35000"/>
                  </a:schemeClr>
                </a:solidFill>
              </a:rPr>
              <a:t>Jika pintu kereta api ditutup, lalu lintas akan berhenti. Jika lalu lintas berhenti, akan terjadi kemacetan lalu lintas. Pintu kereta api ditutup. Jadi, terdapat kemacetan lalu </a:t>
            </a:r>
            <a:r>
              <a:rPr lang="id-ID" sz="2400" cap="none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lintas</a:t>
            </a:r>
            <a:endParaRPr lang="en-US" sz="2400" cap="none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en-US" sz="2400" cap="none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FAKTA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1200" b="0">
                <a:solidFill>
                  <a:srgbClr val="003C5A"/>
                </a:solidFill>
                <a:cs typeface="Times New Roman" panose="02020603050405020304" pitchFamily="18" charset="0"/>
              </a:rPr>
              <a:t>Logika Informatika</a:t>
            </a:r>
            <a:endParaRPr lang="en-US" sz="1200" b="0">
              <a:solidFill>
                <a:srgbClr val="003C5A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99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formulasi</a:t>
            </a:r>
            <a:endParaRPr lang="en-US" sz="200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pt-BR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6137427"/>
                  </p:ext>
                </p:extLst>
              </p:nvPr>
            </p:nvGraphicFramePr>
            <p:xfrm>
              <a:off x="1323832" y="2214694"/>
              <a:ext cx="8836167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7153">
                      <a:extLst>
                        <a:ext uri="{9D8B030D-6E8A-4147-A177-3AD203B41FA5}">
                          <a16:colId xmlns:a16="http://schemas.microsoft.com/office/drawing/2014/main" val="5177888"/>
                        </a:ext>
                      </a:extLst>
                    </a:gridCol>
                    <a:gridCol w="2449014">
                      <a:extLst>
                        <a:ext uri="{9D8B030D-6E8A-4147-A177-3AD203B41FA5}">
                          <a16:colId xmlns:a16="http://schemas.microsoft.com/office/drawing/2014/main" val="14545186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FAKTA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DALAM BENTUK SIMBOL</a:t>
                          </a:r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58048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Jika pintu kereta api ditutup, lalu lintas akan berhenti.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p </a:t>
                          </a:r>
                          <a14:m>
                            <m:oMath xmlns:m="http://schemas.openxmlformats.org/officeDocument/2006/math">
                              <m:r>
                                <a:rPr lang="pt-BR" sz="1800" i="1">
                                  <a:solidFill>
                                    <a:schemeClr val="tx1">
                                      <a:lumMod val="85000"/>
                                      <a:lumOff val="1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pt-BR" sz="180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 q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0771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Jika lalu lintas berhenti, akan terjadi kemacetan lalu lintas.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q </a:t>
                          </a:r>
                          <a14:m>
                            <m:oMath xmlns:m="http://schemas.openxmlformats.org/officeDocument/2006/math">
                              <m:r>
                                <a:rPr lang="pt-BR" sz="1800" i="1">
                                  <a:solidFill>
                                    <a:schemeClr val="tx1">
                                      <a:lumMod val="85000"/>
                                      <a:lumOff val="1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pt-BR" sz="180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 r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7913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Pintu kereta api ditutup.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p</a:t>
                          </a:r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5841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Terdapat kemacetan lalu lintas</a:t>
                          </a:r>
                          <a:endParaRPr lang="id-ID" cap="none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r</a:t>
                          </a:r>
                          <a:endParaRPr lang="en-US" sz="18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19012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6137427"/>
                  </p:ext>
                </p:extLst>
              </p:nvPr>
            </p:nvGraphicFramePr>
            <p:xfrm>
              <a:off x="1323832" y="2214694"/>
              <a:ext cx="8836167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7153">
                      <a:extLst>
                        <a:ext uri="{9D8B030D-6E8A-4147-A177-3AD203B41FA5}">
                          <a16:colId xmlns:a16="http://schemas.microsoft.com/office/drawing/2014/main" val="5177888"/>
                        </a:ext>
                      </a:extLst>
                    </a:gridCol>
                    <a:gridCol w="2449014">
                      <a:extLst>
                        <a:ext uri="{9D8B030D-6E8A-4147-A177-3AD203B41FA5}">
                          <a16:colId xmlns:a16="http://schemas.microsoft.com/office/drawing/2014/main" val="145451860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FAKTA</a:t>
                          </a:r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smtClean="0"/>
                            <a:t>DALAM BENTUK SIMBOL</a:t>
                          </a:r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58048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Jika pintu kereta api ditutup, lalu lintas akan berhenti.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0945" t="-180328" r="-99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07713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Jika lalu lintas berhenti, akan terjadi kemacetan lalu lintas.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0945" t="-280328" r="-99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913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Pintu kereta api ditutup.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p</a:t>
                          </a:r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35841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cap="none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Terdapat kemacetan lalu lintas</a:t>
                          </a:r>
                          <a:endParaRPr lang="id-ID" cap="none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pt-BR" sz="1800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</a:rPr>
                            <a:t>r</a:t>
                          </a:r>
                          <a:endParaRPr lang="en-US" sz="18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219012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68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6AB5A0-3250-4A4C-A396-4B699E78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Bahasa Alami</a:t>
            </a:r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022CB8-0776-4068-AF3F-64F9A21E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74" y="3157268"/>
            <a:ext cx="10364452" cy="2081843"/>
          </a:xfrm>
        </p:spPr>
        <p:txBody>
          <a:bodyPr>
            <a:normAutofit/>
          </a:bodyPr>
          <a:lstStyle/>
          <a:p>
            <a:r>
              <a:rPr lang="en-ID" sz="2000" cap="none"/>
              <a:t>Bahasa alami (natural language) adalah bahasa yang diucapkan, ditulis, atau</a:t>
            </a:r>
          </a:p>
          <a:p>
            <a:r>
              <a:rPr lang="en-ID" sz="2000" cap="none"/>
              <a:t>Diisyaratkan (secara visual atau yang lain) oleh manusia untuk komunikasi secara</a:t>
            </a:r>
          </a:p>
          <a:p>
            <a:r>
              <a:rPr lang="en-ID" sz="2000" cap="none"/>
              <a:t>Umum. Bahasa alami merupakan bahasa yang dikembangkan oleh manusia secara</a:t>
            </a:r>
          </a:p>
          <a:p>
            <a:r>
              <a:rPr lang="en-ID" sz="2000" cap="none"/>
              <a:t>Alami melalui interaksi yang telah atau mungkin terjadi.</a:t>
            </a:r>
          </a:p>
        </p:txBody>
      </p:sp>
    </p:spTree>
    <p:extLst>
      <p:ext uri="{BB962C8B-B14F-4D97-AF65-F5344CB8AC3E}">
        <p14:creationId xmlns:p14="http://schemas.microsoft.com/office/powerpoint/2010/main" val="36660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Proses pembuktian validitas </a:t>
            </a:r>
            <a:r>
              <a:rPr lang="en-US" sz="2400" cap="non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argument</a:t>
            </a:r>
            <a:endParaRPr lang="en-US" sz="2400" cap="non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sz="24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en-US" sz="2400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q 	pr </a:t>
                </a:r>
              </a:p>
              <a:p>
                <a:pPr marL="457200" indent="-457200">
                  <a:buAutoNum type="arabicPeriod"/>
                </a:pP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q</a:t>
                </a:r>
                <a:r>
                  <a:rPr lang="en-US" sz="24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cap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 	pr </a:t>
                </a:r>
              </a:p>
              <a:p>
                <a:pPr marL="457200" indent="-457200">
                  <a:buAutoNum type="arabicPeriod"/>
                </a:pP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</a:t>
                </a:r>
                <a:r>
                  <a:rPr lang="en-US" sz="24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	pr / ∴r </a:t>
                </a:r>
              </a:p>
              <a:p>
                <a:pPr marL="457200" indent="-457200">
                  <a:buAutoNum type="arabicPeriod"/>
                </a:pP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q</a:t>
                </a:r>
                <a:r>
                  <a:rPr lang="en-US" sz="24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	1,3 MP </a:t>
                </a:r>
              </a:p>
              <a:p>
                <a:pPr marL="457200" indent="-457200">
                  <a:buAutoNum type="arabicPeriod"/>
                </a:pP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</a:t>
                </a:r>
                <a:r>
                  <a:rPr lang="en-US" sz="2400" cap="none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 </a:t>
                </a:r>
                <a: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		2,4 MP</a:t>
                </a:r>
                <a:br>
                  <a:rPr lang="en-US" sz="24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endParaRPr lang="en-US" sz="2400" cap="none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765" t="-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3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91668"/>
          </a:xfrm>
        </p:spPr>
        <p:txBody>
          <a:bodyPr/>
          <a:lstStyle/>
          <a:p>
            <a:r>
              <a:rPr lang="en-US" smtClean="0"/>
              <a:t>Latihan inferensi logika proposisi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911572"/>
              </p:ext>
            </p:extLst>
          </p:nvPr>
        </p:nvGraphicFramePr>
        <p:xfrm>
          <a:off x="1269242" y="2094008"/>
          <a:ext cx="90348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9375">
                  <a:extLst>
                    <a:ext uri="{9D8B030D-6E8A-4147-A177-3AD203B41FA5}">
                      <a16:colId xmlns:a16="http://schemas.microsoft.com/office/drawing/2014/main" val="2387147502"/>
                    </a:ext>
                  </a:extLst>
                </a:gridCol>
                <a:gridCol w="3965443">
                  <a:extLst>
                    <a:ext uri="{9D8B030D-6E8A-4147-A177-3AD203B41FA5}">
                      <a16:colId xmlns:a16="http://schemas.microsoft.com/office/drawing/2014/main" val="539265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FAKTA</a:t>
                      </a:r>
                      <a:endParaRPr lang="en-US"/>
                    </a:p>
                  </a:txBody>
                  <a:tcPr marL="111636" marR="1116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SIMBOL</a:t>
                      </a:r>
                      <a:endParaRPr lang="en-US"/>
                    </a:p>
                  </a:txBody>
                  <a:tcPr marL="111636" marR="111636"/>
                </a:tc>
                <a:extLst>
                  <a:ext uri="{0D108BD9-81ED-4DB2-BD59-A6C34878D82A}">
                    <a16:rowId xmlns:a16="http://schemas.microsoft.com/office/drawing/2014/main" val="61721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Jika hari ini hujan maka Gedebage kebanjiran</a:t>
                      </a:r>
                      <a:endParaRPr lang="en-US"/>
                    </a:p>
                  </a:txBody>
                  <a:tcPr marL="111636" marR="1116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11636" marR="111636"/>
                </a:tc>
                <a:extLst>
                  <a:ext uri="{0D108BD9-81ED-4DB2-BD59-A6C34878D82A}">
                    <a16:rowId xmlns:a16="http://schemas.microsoft.com/office/drawing/2014/main" val="418190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Jika Gedebage banjir</a:t>
                      </a:r>
                      <a:r>
                        <a:rPr lang="en-US" baseline="0" smtClean="0"/>
                        <a:t> maka jalan sangat macet</a:t>
                      </a:r>
                      <a:endParaRPr lang="en-US"/>
                    </a:p>
                  </a:txBody>
                  <a:tcPr marL="111636" marR="1116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11636" marR="111636"/>
                </a:tc>
                <a:extLst>
                  <a:ext uri="{0D108BD9-81ED-4DB2-BD59-A6C34878D82A}">
                    <a16:rowId xmlns:a16="http://schemas.microsoft.com/office/drawing/2014/main" val="295911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Hari ini justru panas tapi jalan sangat macet</a:t>
                      </a:r>
                      <a:endParaRPr lang="en-US"/>
                    </a:p>
                  </a:txBody>
                  <a:tcPr marL="111636" marR="11163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11636" marR="111636"/>
                </a:tc>
                <a:extLst>
                  <a:ext uri="{0D108BD9-81ED-4DB2-BD59-A6C34878D82A}">
                    <a16:rowId xmlns:a16="http://schemas.microsoft.com/office/drawing/2014/main" val="28130371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flipH="1">
                <a:off x="913775" y="1569493"/>
                <a:ext cx="9158273" cy="5493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mtClean="0"/>
                  <a:t>Berdasarkan fakta pada table berikut ini, Tentukan fakta bahwa </a:t>
                </a:r>
                <a:r>
                  <a:rPr lang="en-US"/>
                  <a:t>Hari ini tidak </a:t>
                </a:r>
                <a:r>
                  <a:rPr lang="en-US" smtClean="0"/>
                  <a:t>hujan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mtClean="0"/>
                  <a:t>Tentukan apakah premis-premis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)∨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mtClean="0"/>
                  <a:t>memberikan kesimpulan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US" b="0" smtClean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mtClean="0"/>
                  <a:t>Periksalah fakta-fakta berikut: jika matahari bangun kesiangan maka dia tidak dapat mengirim tugas ke kuliah online. Jika matahari tidak mengirim tugas ke kuliah online, teman-temannya marah. Jika matahari tidak bangun kesiangan, ibunya tidak sempat menitip pesan. Apakah kesimpulan dari fakta-fakta tersebut adalah “teman-teman matahari marah atau ibunya tidak sempat menitip pesan”.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/>
              </a:p>
              <a:p>
                <a:pPr>
                  <a:lnSpc>
                    <a:spcPct val="150000"/>
                  </a:lnSpc>
                </a:pPr>
                <a:endParaRPr lang="en-US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13775" y="1569493"/>
                <a:ext cx="9158273" cy="5493812"/>
              </a:xfrm>
              <a:prstGeom prst="rect">
                <a:avLst/>
              </a:prstGeom>
              <a:blipFill>
                <a:blip r:embed="rId2"/>
                <a:stretch>
                  <a:fillRect l="-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9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Masalah dalam inferensi logika proposisi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6510"/>
          </a:xfrm>
        </p:spPr>
        <p:txBody>
          <a:bodyPr/>
          <a:lstStyle/>
          <a:p>
            <a:r>
              <a:rPr lang="en-US" smtClean="0"/>
              <a:t>Kasus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74" y="1828800"/>
            <a:ext cx="5106026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cap="none" smtClean="0"/>
              <a:t>Periksa apakah penarikan kesimpulan berikut absah atau tidak. Jelaskan jawaban Anda.</a:t>
            </a:r>
          </a:p>
          <a:p>
            <a:r>
              <a:rPr lang="en-US" cap="none" smtClean="0"/>
              <a:t>Jika andre rajin belajar, maka nilai akhir logika matematika andre adalah A.</a:t>
            </a:r>
          </a:p>
          <a:p>
            <a:r>
              <a:rPr lang="en-US" cap="none" smtClean="0"/>
              <a:t>Nilai akhir logika matematika andre adalah A.</a:t>
            </a:r>
          </a:p>
          <a:p>
            <a:r>
              <a:rPr lang="en-US" cap="none" smtClean="0"/>
              <a:t>Jadi andre rajin belajar.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05400" cy="3962399"/>
          </a:xfrm>
        </p:spPr>
        <p:txBody>
          <a:bodyPr>
            <a:normAutofit/>
          </a:bodyPr>
          <a:lstStyle/>
          <a:p>
            <a:r>
              <a:rPr lang="en-US" cap="none"/>
              <a:t>Misalkan p : </a:t>
            </a:r>
            <a:r>
              <a:rPr lang="en-US" cap="none" smtClean="0"/>
              <a:t>Andre rajin belajar dan q : Nilai logika matematika Andre adalah A.</a:t>
            </a:r>
          </a:p>
          <a:p>
            <a:r>
              <a:rPr lang="en-US" cap="none" smtClean="0"/>
              <a:t>Pada </a:t>
            </a:r>
            <a:r>
              <a:rPr lang="en-US" cap="none"/>
              <a:t>penarikan kesimpulan di atas,  </a:t>
            </a:r>
            <a:r>
              <a:rPr lang="en-US" cap="none" smtClean="0"/>
              <a:t>terdapat </a:t>
            </a:r>
            <a:r>
              <a:rPr lang="en-US" cap="none"/>
              <a:t>premis </a:t>
            </a:r>
            <a:r>
              <a:rPr lang="en-US" cap="none" smtClean="0"/>
              <a:t>    p </a:t>
            </a:r>
            <a:r>
              <a:rPr lang="en-US" cap="none" smtClean="0">
                <a:sym typeface="Wingdings" panose="05000000000000000000" pitchFamily="2" charset="2"/>
              </a:rPr>
              <a:t></a:t>
            </a:r>
            <a:r>
              <a:rPr lang="en-US" cap="none" smtClean="0"/>
              <a:t> </a:t>
            </a:r>
            <a:r>
              <a:rPr lang="en-US" cap="none"/>
              <a:t>q dan q, </a:t>
            </a:r>
            <a:r>
              <a:rPr lang="en-US" cap="none" smtClean="0"/>
              <a:t>serta kesimpulan </a:t>
            </a:r>
            <a:r>
              <a:rPr lang="en-US" cap="none"/>
              <a:t>p.</a:t>
            </a:r>
          </a:p>
          <a:p>
            <a:r>
              <a:rPr lang="en-US" cap="none"/>
              <a:t>Penarikan kesimpulan di atas tidak absah karena ((p </a:t>
            </a:r>
            <a:r>
              <a:rPr lang="en-US" cap="none" smtClean="0">
                <a:sym typeface="Wingdings" panose="05000000000000000000" pitchFamily="2" charset="2"/>
              </a:rPr>
              <a:t></a:t>
            </a:r>
            <a:r>
              <a:rPr lang="en-US" cap="none" smtClean="0"/>
              <a:t> </a:t>
            </a:r>
            <a:r>
              <a:rPr lang="en-US" cap="none"/>
              <a:t>q) ^ q) </a:t>
            </a:r>
            <a:r>
              <a:rPr lang="en-US" cap="none" smtClean="0">
                <a:sym typeface="Wingdings" panose="05000000000000000000" pitchFamily="2" charset="2"/>
              </a:rPr>
              <a:t></a:t>
            </a:r>
            <a:r>
              <a:rPr lang="en-US" cap="none" smtClean="0"/>
              <a:t>p bukan tautologi </a:t>
            </a:r>
            <a:r>
              <a:rPr lang="en-US" cap="none"/>
              <a:t>(mengapa bukan tautologi?).</a:t>
            </a:r>
          </a:p>
          <a:p>
            <a:r>
              <a:rPr lang="en-US" cap="none"/>
              <a:t>Kesalahan seperti ini disebut kekeliruan dalam pembenaran akibat (fallacy </a:t>
            </a:r>
            <a:r>
              <a:rPr lang="en-US" cap="none" smtClean="0"/>
              <a:t>of affirming </a:t>
            </a:r>
            <a:r>
              <a:rPr lang="en-US" cap="none"/>
              <a:t>the conclusion/ consequent) atau kekeliruan konvers (</a:t>
            </a:r>
            <a:r>
              <a:rPr lang="en-US" cap="none" smtClean="0"/>
              <a:t>converse error)</a:t>
            </a:r>
            <a:endParaRPr lang="en-US" cap="none"/>
          </a:p>
        </p:txBody>
      </p:sp>
    </p:spTree>
    <p:extLst>
      <p:ext uri="{BB962C8B-B14F-4D97-AF65-F5344CB8AC3E}">
        <p14:creationId xmlns:p14="http://schemas.microsoft.com/office/powerpoint/2010/main" val="40610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F129-B590-422E-8973-0358D0F6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ambiguitas</a:t>
            </a:r>
            <a:endParaRPr lang="en-ID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B6214D-F99F-455A-AC40-A7235D9C0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/>
              <a:t>CONTOH </a:t>
            </a:r>
            <a:r>
              <a:rPr lang="en-ID" sz="2400" cap="none"/>
              <a:t>AMBIGU</a:t>
            </a:r>
          </a:p>
          <a:p>
            <a:r>
              <a:rPr lang="en-ID" sz="2400" cap="none"/>
              <a:t>Ayah membaca buku sejarah agama baru.</a:t>
            </a:r>
          </a:p>
          <a:p>
            <a:r>
              <a:rPr lang="en-ID" sz="2400" cap="none"/>
              <a:t>2 kakak mahasiswa baru yang pintar itu tidak berkuliah di sini.</a:t>
            </a:r>
          </a:p>
          <a:p>
            <a:r>
              <a:rPr lang="en-ID" sz="2400" cap="none"/>
              <a:t>3 kucing makan tikus mati.</a:t>
            </a:r>
          </a:p>
          <a:p>
            <a:endParaRPr lang="en-US" sz="2400" cap="none"/>
          </a:p>
          <a:p>
            <a:pPr marL="0" indent="0">
              <a:buNone/>
            </a:pPr>
            <a:r>
              <a:rPr lang="en-ID" cap="none"/>
              <a:t>Kalimat dalam bahasa alami tidak selamanya dapat digunakan dalam pembuatan spesikasi software, karena bahasa alami rentan dengan Ambiguitas, yang bisa saja menimbulkan kontradiksi.</a:t>
            </a:r>
            <a:endParaRPr lang="en-ID" sz="2400" cap="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34239-DB6C-47D4-8C59-589D4B862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D"/>
              <a:t>Semantik (makna) kalimat dalam bahasa alami dapat dipengaruhi oleh penggunanya.</a:t>
            </a:r>
          </a:p>
        </p:txBody>
      </p:sp>
    </p:spTree>
    <p:extLst>
      <p:ext uri="{BB962C8B-B14F-4D97-AF65-F5344CB8AC3E}">
        <p14:creationId xmlns:p14="http://schemas.microsoft.com/office/powerpoint/2010/main" val="9732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406879-1A4A-48E1-A7DC-0C1DCCFD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7974"/>
          </a:xfrm>
        </p:spPr>
        <p:txBody>
          <a:bodyPr/>
          <a:lstStyle/>
          <a:p>
            <a:r>
              <a:rPr lang="en-US"/>
              <a:t>Bahasa formal</a:t>
            </a:r>
            <a:endParaRPr lang="en-ID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483342-F7C6-46A5-9895-6C803B9F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794294"/>
            <a:ext cx="10363826" cy="3996906"/>
          </a:xfrm>
        </p:spPr>
        <p:txBody>
          <a:bodyPr>
            <a:normAutofit/>
          </a:bodyPr>
          <a:lstStyle/>
          <a:p>
            <a:r>
              <a:rPr lang="en-ID" sz="2400" cap="none"/>
              <a:t>Bahasa yang disusun dengan aturan-aturan penyusunan kalimat tertentu (yang disebut sintaks/ syntax) dan memiliki makna (semantik) yang </a:t>
            </a:r>
            <a:r>
              <a:rPr lang="en-ID" sz="2400" cap="none" smtClean="0"/>
              <a:t>didefinisikan </a:t>
            </a:r>
            <a:r>
              <a:rPr lang="en-ID" sz="2400" cap="none"/>
              <a:t>secara jelas. Bahasa formal dibuat untuk mereduksi ambiguitas yang dapat muncul pada bahasa alami.</a:t>
            </a:r>
          </a:p>
          <a:p>
            <a:r>
              <a:rPr lang="en-ID" sz="2400" cap="none"/>
              <a:t>Logika proposisi dan bahasa pemrograman (seperti pascal, C, C++, python, java) merupakan contoh bahasa formal. Bahasa formal cocok untuk digunakan dalam pembuatan </a:t>
            </a:r>
            <a:r>
              <a:rPr lang="en-ID" sz="2400" cap="none" smtClean="0"/>
              <a:t>spesifikasi </a:t>
            </a:r>
            <a:r>
              <a:rPr lang="en-ID" sz="2400" cap="none"/>
              <a:t>software karena sifatnya yang tidak ambigu.</a:t>
            </a:r>
          </a:p>
        </p:txBody>
      </p:sp>
    </p:spTree>
    <p:extLst>
      <p:ext uri="{BB962C8B-B14F-4D97-AF65-F5344CB8AC3E}">
        <p14:creationId xmlns:p14="http://schemas.microsoft.com/office/powerpoint/2010/main" val="20380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AA7869-69CE-4E8D-9846-1CB867B0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1</a:t>
            </a:r>
            <a:endParaRPr lang="en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913D18-10C2-4DBB-942A-9D184008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67092"/>
            <a:ext cx="10363826" cy="3872391"/>
          </a:xfrm>
        </p:spPr>
        <p:txBody>
          <a:bodyPr>
            <a:normAutofit/>
          </a:bodyPr>
          <a:lstStyle/>
          <a:p>
            <a:r>
              <a:rPr lang="en-ID" cap="none"/>
              <a:t>Misalkan p dan q adalah dua proposisi berikut</a:t>
            </a:r>
          </a:p>
          <a:p>
            <a:pPr marL="0" indent="0">
              <a:buNone/>
            </a:pPr>
            <a:r>
              <a:rPr lang="en-ID" cap="none"/>
              <a:t>		P : </a:t>
            </a:r>
            <a:r>
              <a:rPr lang="en-ID" cap="none" smtClean="0"/>
              <a:t> Alex </a:t>
            </a:r>
            <a:r>
              <a:rPr lang="en-ID" cap="none"/>
              <a:t>pandai. 		Q : </a:t>
            </a:r>
            <a:r>
              <a:rPr lang="en-ID" cap="none" smtClean="0"/>
              <a:t> Alex </a:t>
            </a:r>
            <a:r>
              <a:rPr lang="en-ID" cap="none"/>
              <a:t>tampan.</a:t>
            </a:r>
          </a:p>
          <a:p>
            <a:r>
              <a:rPr lang="fi-FI" cap="none"/>
              <a:t>Tuliskan kalimat-kalimat majemuk berikut dalam logika proposisi</a:t>
            </a:r>
          </a:p>
          <a:p>
            <a:pPr marL="457200" indent="-457200">
              <a:buFont typeface="+mj-lt"/>
              <a:buAutoNum type="arabicPeriod"/>
            </a:pPr>
            <a:r>
              <a:rPr lang="en-ID" cap="none" smtClean="0"/>
              <a:t>Alex </a:t>
            </a:r>
            <a:r>
              <a:rPr lang="en-ID" cap="none"/>
              <a:t>pandai dan </a:t>
            </a:r>
            <a:r>
              <a:rPr lang="en-ID" cap="none" smtClean="0"/>
              <a:t>tampan.</a:t>
            </a:r>
          </a:p>
          <a:p>
            <a:pPr marL="457200" indent="-457200">
              <a:buFont typeface="+mj-lt"/>
              <a:buAutoNum type="arabicPeriod"/>
            </a:pPr>
            <a:r>
              <a:rPr lang="en-ID" cap="none" smtClean="0"/>
              <a:t>Alex </a:t>
            </a:r>
            <a:r>
              <a:rPr lang="en-ID" cap="none"/>
              <a:t>pandai namun tidak </a:t>
            </a:r>
            <a:r>
              <a:rPr lang="en-ID" cap="none" smtClean="0"/>
              <a:t>tampan.</a:t>
            </a:r>
          </a:p>
          <a:p>
            <a:pPr marL="457200" indent="-457200">
              <a:buFont typeface="+mj-lt"/>
              <a:buAutoNum type="arabicPeriod"/>
            </a:pPr>
            <a:r>
              <a:rPr lang="en-ID" cap="none" smtClean="0"/>
              <a:t>Alex </a:t>
            </a:r>
            <a:r>
              <a:rPr lang="en-ID" cap="none"/>
              <a:t>pandai atau tampan, tetapi tidak </a:t>
            </a:r>
            <a:r>
              <a:rPr lang="en-ID" cap="none" smtClean="0"/>
              <a:t>kedua-duanya.</a:t>
            </a:r>
          </a:p>
          <a:p>
            <a:pPr marL="457200" indent="-457200">
              <a:buFont typeface="+mj-lt"/>
              <a:buAutoNum type="arabicPeriod"/>
            </a:pPr>
            <a:r>
              <a:rPr lang="en-ID" cap="none" smtClean="0"/>
              <a:t>Tidak </a:t>
            </a:r>
            <a:r>
              <a:rPr lang="en-ID" cap="none"/>
              <a:t>benar bahwa alex pandai ataupun </a:t>
            </a:r>
            <a:r>
              <a:rPr lang="en-ID" cap="none" smtClean="0"/>
              <a:t>tampan.</a:t>
            </a:r>
          </a:p>
          <a:p>
            <a:pPr marL="457200" indent="-457200">
              <a:buFont typeface="+mj-lt"/>
              <a:buAutoNum type="arabicPeriod"/>
            </a:pPr>
            <a:r>
              <a:rPr lang="en-ID" cap="none" smtClean="0"/>
              <a:t>Jika </a:t>
            </a:r>
            <a:r>
              <a:rPr lang="en-ID" cap="none"/>
              <a:t>alex pandai, maka alex tidak tampan.</a:t>
            </a:r>
          </a:p>
        </p:txBody>
      </p:sp>
    </p:spTree>
    <p:extLst>
      <p:ext uri="{BB962C8B-B14F-4D97-AF65-F5344CB8AC3E}">
        <p14:creationId xmlns:p14="http://schemas.microsoft.com/office/powerpoint/2010/main" val="19694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2921-5C58-4275-B50A-137FB797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2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6AA5C-89DB-4F4D-8FF3-6DF8177E0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cap="none"/>
              <a:t>Jika memungkinkan, nyatakan kalimat-kalimat berikut dalam formula logika proposisi</a:t>
            </a:r>
          </a:p>
          <a:p>
            <a:pPr marL="457200" indent="-457200">
              <a:buAutoNum type="arabicPeriod"/>
            </a:pPr>
            <a:r>
              <a:rPr lang="en-ID" cap="none"/>
              <a:t>Anda dapat memilih dalam pemilu jika anda tidak berusia di bawah 17 Tahun, kecuali anda telah menikah.</a:t>
            </a:r>
          </a:p>
          <a:p>
            <a:pPr marL="457200" indent="-457200">
              <a:buAutoNum type="arabicPeriod"/>
            </a:pPr>
            <a:r>
              <a:rPr lang="en-ID" cap="none"/>
              <a:t>Anda tidak dapat memiliki SIM A jika tinggi anda kurang dari 140 cm, Kecuali anda memakai mobil khusus</a:t>
            </a:r>
          </a:p>
          <a:p>
            <a:pPr marL="457200" indent="-457200">
              <a:buAutoNum type="arabicPeriod"/>
            </a:pPr>
            <a:r>
              <a:rPr lang="en-ID" cap="none"/>
              <a:t>Jika mahasiswa tidak memakai sepatu ataupun jas almamater, maka Mahasiswa tersebut tidak boleh mengikuti ujian</a:t>
            </a:r>
          </a:p>
        </p:txBody>
      </p:sp>
    </p:spTree>
    <p:extLst>
      <p:ext uri="{BB962C8B-B14F-4D97-AF65-F5344CB8AC3E}">
        <p14:creationId xmlns:p14="http://schemas.microsoft.com/office/powerpoint/2010/main" val="19982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1997E4-787C-47E4-88E3-44C0D882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24019"/>
          </a:xfrm>
        </p:spPr>
        <p:txBody>
          <a:bodyPr/>
          <a:lstStyle/>
          <a:p>
            <a:r>
              <a:rPr lang="en-US"/>
              <a:t>Formula yang konsisten</a:t>
            </a:r>
            <a:endParaRPr lang="en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A75477-4FC1-4827-A424-ED938F390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74" y="1984076"/>
            <a:ext cx="5106026" cy="4255407"/>
          </a:xfrm>
        </p:spPr>
        <p:txBody>
          <a:bodyPr/>
          <a:lstStyle/>
          <a:p>
            <a:pPr marL="36900" indent="0">
              <a:buNone/>
            </a:pPr>
            <a:r>
              <a:rPr lang="en-ID" cap="none"/>
              <a:t>Misalkan {A1,A2, …, an} adalah suatu koleksi/ kumpulan formula. Koleksi </a:t>
            </a:r>
            <a:r>
              <a:rPr lang="sv-SE" cap="none"/>
              <a:t>formula {A1,A2, ... ,an}  dikatakan konsisten (consistent) bila terdapat suatu </a:t>
            </a:r>
            <a:r>
              <a:rPr lang="en-ID" cap="none"/>
              <a:t>interpretasi I yang mengakibatkan</a:t>
            </a:r>
          </a:p>
          <a:p>
            <a:pPr marL="36900" indent="0" algn="ctr">
              <a:buNone/>
            </a:pPr>
            <a:r>
              <a:rPr lang="pt-BR" cap="none"/>
              <a:t>I (A1) = I (A2) = ...= I(An) = T</a:t>
            </a:r>
          </a:p>
          <a:p>
            <a:endParaRPr lang="en-ID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13C67-F17E-456E-B4E1-688A3E0C7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076"/>
            <a:ext cx="5105400" cy="425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cap="none"/>
              <a:t>Seorang software engineer diminta oleh manajernya untuk membuat suatu </a:t>
            </a:r>
            <a:r>
              <a:rPr lang="en-ID" cap="none" smtClean="0"/>
              <a:t>sistem </a:t>
            </a:r>
            <a:r>
              <a:rPr lang="en-ID" cap="none"/>
              <a:t>Informasi dengan spesifikasi berikut:</a:t>
            </a:r>
          </a:p>
          <a:p>
            <a:pPr marL="0" indent="0">
              <a:buNone/>
            </a:pPr>
            <a:r>
              <a:rPr lang="en-ID" cap="none"/>
              <a:t>1. Ketika </a:t>
            </a:r>
            <a:r>
              <a:rPr lang="en-ID" cap="none" smtClean="0"/>
              <a:t>sistem </a:t>
            </a:r>
            <a:r>
              <a:rPr lang="en-ID" cap="none"/>
              <a:t>software di-upgrade, user tidak dapat mengakses </a:t>
            </a:r>
            <a:r>
              <a:rPr lang="en-ID" cap="none" smtClean="0"/>
              <a:t>file sistem</a:t>
            </a:r>
            <a:endParaRPr lang="en-ID" cap="none"/>
          </a:p>
          <a:p>
            <a:pPr marL="0" indent="0">
              <a:buNone/>
            </a:pPr>
            <a:r>
              <a:rPr lang="en-ID" cap="none"/>
              <a:t>2. jika user dapat mengakses </a:t>
            </a:r>
            <a:r>
              <a:rPr lang="en-ID" cap="none" smtClean="0"/>
              <a:t>file sistem</a:t>
            </a:r>
            <a:r>
              <a:rPr lang="en-ID" cap="none"/>
              <a:t>, maka user dapat menyimpan </a:t>
            </a:r>
            <a:r>
              <a:rPr lang="en-ID" cap="none" smtClean="0"/>
              <a:t>file baru</a:t>
            </a:r>
            <a:endParaRPr lang="en-ID" cap="none"/>
          </a:p>
          <a:p>
            <a:pPr marL="0" indent="0">
              <a:buNone/>
            </a:pPr>
            <a:r>
              <a:rPr lang="en-ID" cap="none"/>
              <a:t>3. jika user tidak dapat menyimpan </a:t>
            </a:r>
            <a:r>
              <a:rPr lang="en-ID" cap="none" smtClean="0"/>
              <a:t>file </a:t>
            </a:r>
            <a:r>
              <a:rPr lang="en-ID" cap="none"/>
              <a:t>baru, maka </a:t>
            </a:r>
            <a:r>
              <a:rPr lang="en-ID" cap="none" smtClean="0"/>
              <a:t>sistem </a:t>
            </a:r>
            <a:r>
              <a:rPr lang="en-ID" cap="none"/>
              <a:t>software tidak </a:t>
            </a:r>
            <a:r>
              <a:rPr lang="en-ID" cap="none" smtClean="0"/>
              <a:t>sedang </a:t>
            </a:r>
            <a:r>
              <a:rPr lang="en-ID" cap="none"/>
              <a:t>di-upgrade.</a:t>
            </a:r>
          </a:p>
        </p:txBody>
      </p:sp>
    </p:spTree>
    <p:extLst>
      <p:ext uri="{BB962C8B-B14F-4D97-AF65-F5344CB8AC3E}">
        <p14:creationId xmlns:p14="http://schemas.microsoft.com/office/powerpoint/2010/main" val="33382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4B1B3D-30AF-4DAB-9ACE-C637F0D4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konsistensi</a:t>
            </a:r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4D9F92B-5BA8-4FC0-BDD2-B54B3682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74" y="2035834"/>
                <a:ext cx="10363826" cy="37553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cap="none"/>
                  <a:t>Untuk memeriksa konsistensi, ubah kalimat menjadi formula logika proposisi.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ID" cap="none"/>
                  <a:t>Agar sistem konsisten formula-formula spesikasi sistem tidak boleh kontradiktif.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ID" cap="none"/>
                  <a:t>Hal ini berarti konjungsi dari formula-formula pada tersebut harus bernilai benar untuk suatu interpretasi.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ID" cap="none"/>
                  <a:t>Akibatnya, jika sistem memiliki n buah formula spesifikasi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cap="non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1, </m:t>
                        </m:r>
                      </m:sub>
                    </m:sSub>
                    <m:sSub>
                      <m:sSubPr>
                        <m:ctrlPr>
                          <a:rPr lang="en-ID" i="1" cap="non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cap="none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D" cap="none"/>
                  <a:t>, maka haruslah terdapat interpretasi I yang memberikan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i="1" cap="none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ID" i="1" cap="none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 cap="none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0" cap="none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cap="none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cap="none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cap="none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cap="none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D" cap="none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14D9F92B-5BA8-4FC0-BDD2-B54B3682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2035834"/>
                <a:ext cx="10363826" cy="3755365"/>
              </a:xfrm>
              <a:blipFill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5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1230</Words>
  <Application>Microsoft Office PowerPoint</Application>
  <PresentationFormat>Widescreen</PresentationFormat>
  <Paragraphs>253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Cambria Math</vt:lpstr>
      <vt:lpstr>Century Gothic</vt:lpstr>
      <vt:lpstr>Quicksand</vt:lpstr>
      <vt:lpstr>Symbol</vt:lpstr>
      <vt:lpstr>Times New Roman</vt:lpstr>
      <vt:lpstr>Trebuchet MS</vt:lpstr>
      <vt:lpstr>Wingdings</vt:lpstr>
      <vt:lpstr>Wingdings 3</vt:lpstr>
      <vt:lpstr>Facet</vt:lpstr>
      <vt:lpstr>Translasi Bahasa Alami ke Formula Logika Proposisi</vt:lpstr>
      <vt:lpstr>Sub materi</vt:lpstr>
      <vt:lpstr>Bahasa Alami</vt:lpstr>
      <vt:lpstr>ambiguitas</vt:lpstr>
      <vt:lpstr>Bahasa formal</vt:lpstr>
      <vt:lpstr>Latihan 1</vt:lpstr>
      <vt:lpstr>Latihan 2</vt:lpstr>
      <vt:lpstr>Formula yang konsisten</vt:lpstr>
      <vt:lpstr>konsistensi</vt:lpstr>
      <vt:lpstr>PowerPoint Presentation</vt:lpstr>
      <vt:lpstr>Latihan </vt:lpstr>
      <vt:lpstr>Aturan Inferensi Dasar  pada Logika Proposisi</vt:lpstr>
      <vt:lpstr>Argumen logika</vt:lpstr>
      <vt:lpstr>METODE INFERENSI</vt:lpstr>
      <vt:lpstr>KAIDAH </vt:lpstr>
      <vt:lpstr>Modus ponen</vt:lpstr>
      <vt:lpstr>Modus Tolen</vt:lpstr>
      <vt:lpstr>Silogisma</vt:lpstr>
      <vt:lpstr>Silogisma Disjungtif</vt:lpstr>
      <vt:lpstr>Contoh</vt:lpstr>
      <vt:lpstr>Penambahan (Addition) Disjungtif</vt:lpstr>
      <vt:lpstr>Penambahan (Addition) Disjungtif</vt:lpstr>
      <vt:lpstr>Konjungsi</vt:lpstr>
      <vt:lpstr>Penyederhanaan Konjungtif (Simplification)</vt:lpstr>
      <vt:lpstr>Dilema Konstruktif dan Dilema Destruktif</vt:lpstr>
      <vt:lpstr>Dilema Konstruktif</vt:lpstr>
      <vt:lpstr>Dilema Destruktif</vt:lpstr>
      <vt:lpstr>Contoh kasus</vt:lpstr>
      <vt:lpstr>formulasi</vt:lpstr>
      <vt:lpstr>Proses pembuktian validitas argument</vt:lpstr>
      <vt:lpstr>Latihan inferensi logika proposisi</vt:lpstr>
      <vt:lpstr>Masalah dalam inferensi logika proposisi</vt:lpstr>
      <vt:lpstr>Kasus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Translasi Bahasa Alami ke Formula Logika Proposisi</dc:title>
  <dc:creator>Kaprodi_If_Unikom</dc:creator>
  <cp:lastModifiedBy>admin</cp:lastModifiedBy>
  <cp:revision>19</cp:revision>
  <dcterms:created xsi:type="dcterms:W3CDTF">2019-03-30T14:32:19Z</dcterms:created>
  <dcterms:modified xsi:type="dcterms:W3CDTF">2019-04-07T12:05:28Z</dcterms:modified>
</cp:coreProperties>
</file>