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81345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7180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235484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235467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371129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180452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74287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157586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42248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315901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12B55-B058-4A85-AEDB-6DFD39195829}" type="datetimeFigureOut">
              <a:rPr lang="id-ID" smtClean="0"/>
              <a:pPr/>
              <a:t>15/09/2019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4EC7CB1-6DBF-4B2D-A1A9-9B59FC03CE98}" type="slidenum">
              <a:rPr lang="id-ID" smtClean="0"/>
              <a:pPr/>
              <a:t>‹#›</a:t>
            </a:fld>
            <a:endParaRPr lang="id-ID"/>
          </a:p>
        </p:txBody>
      </p:sp>
    </p:spTree>
    <p:extLst>
      <p:ext uri="{BB962C8B-B14F-4D97-AF65-F5344CB8AC3E}">
        <p14:creationId xmlns:p14="http://schemas.microsoft.com/office/powerpoint/2010/main" val="8825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12B55-B058-4A85-AEDB-6DFD39195829}" type="datetimeFigureOut">
              <a:rPr lang="id-ID" smtClean="0"/>
              <a:pPr/>
              <a:t>15/09/2019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C7CB1-6DBF-4B2D-A1A9-9B59FC03CE98}" type="slidenum">
              <a:rPr lang="id-ID" smtClean="0"/>
              <a:pPr/>
              <a:t>‹#›</a:t>
            </a:fld>
            <a:endParaRPr lang="id-ID"/>
          </a:p>
        </p:txBody>
      </p:sp>
    </p:spTree>
    <p:extLst>
      <p:ext uri="{BB962C8B-B14F-4D97-AF65-F5344CB8AC3E}">
        <p14:creationId xmlns:p14="http://schemas.microsoft.com/office/powerpoint/2010/main" val="397294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latin typeface="Rockwell Extra Bold" pitchFamily="18" charset="0"/>
              </a:rPr>
              <a:t>Bab 7</a:t>
            </a:r>
            <a:endParaRPr lang="id-ID" dirty="0">
              <a:latin typeface="Rockwell Extra Bold" pitchFamily="18" charset="0"/>
            </a:endParaRPr>
          </a:p>
        </p:txBody>
      </p:sp>
      <p:sp>
        <p:nvSpPr>
          <p:cNvPr id="3" name="Subtitle 2"/>
          <p:cNvSpPr>
            <a:spLocks noGrp="1"/>
          </p:cNvSpPr>
          <p:nvPr>
            <p:ph type="subTitle" idx="1"/>
          </p:nvPr>
        </p:nvSpPr>
        <p:spPr>
          <a:xfrm>
            <a:off x="1066800" y="3886200"/>
            <a:ext cx="6705600" cy="1752600"/>
          </a:xfrm>
        </p:spPr>
        <p:txBody>
          <a:bodyPr/>
          <a:lstStyle/>
          <a:p>
            <a:r>
              <a:rPr lang="id-ID" b="1" dirty="0" smtClean="0">
                <a:solidFill>
                  <a:schemeClr val="tx1"/>
                </a:solidFill>
                <a:latin typeface="Goudy Stout" pitchFamily="18" charset="0"/>
              </a:rPr>
              <a:t>Strategi Proses</a:t>
            </a:r>
            <a:endParaRPr lang="id-ID" b="1" dirty="0">
              <a:solidFill>
                <a:schemeClr val="tx1"/>
              </a:solidFill>
              <a:latin typeface="Goudy Stout" pitchFamily="18" charset="0"/>
            </a:endParaRPr>
          </a:p>
        </p:txBody>
      </p:sp>
    </p:spTree>
    <p:extLst>
      <p:ext uri="{BB962C8B-B14F-4D97-AF65-F5344CB8AC3E}">
        <p14:creationId xmlns:p14="http://schemas.microsoft.com/office/powerpoint/2010/main" val="2857725514"/>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Teknologi dalam Jasa</a:t>
            </a:r>
            <a:endParaRPr lang="id-ID" b="1" dirty="0"/>
          </a:p>
        </p:txBody>
      </p:sp>
      <p:sp>
        <p:nvSpPr>
          <p:cNvPr id="3" name="Content Placeholder 2"/>
          <p:cNvSpPr>
            <a:spLocks noGrp="1"/>
          </p:cNvSpPr>
          <p:nvPr>
            <p:ph idx="1"/>
          </p:nvPr>
        </p:nvSpPr>
        <p:spPr/>
        <p:txBody>
          <a:bodyPr/>
          <a:lstStyle/>
          <a:p>
            <a:pPr marL="0" indent="0">
              <a:buNone/>
            </a:pPr>
            <a:r>
              <a:rPr lang="id-ID" dirty="0" smtClean="0"/>
              <a:t>Setelah mengamati kemajuan teknologi yang pesat dalam sektor manufakturing dapat ditemukan perubahan yang dramatis dalam sektor jasa.Ini berkisar dari perlengkapan diagnostik secara elektronik pada bengkel perbaikan mobil,untuk perlengkapan pengujian urine dirumah sakit,untuk alat pemindaian pengamanan retinal dibandara</a:t>
            </a:r>
            <a:endParaRPr lang="id-ID" dirty="0"/>
          </a:p>
        </p:txBody>
      </p:sp>
    </p:spTree>
    <p:extLst>
      <p:ext uri="{BB962C8B-B14F-4D97-AF65-F5344CB8AC3E}">
        <p14:creationId xmlns:p14="http://schemas.microsoft.com/office/powerpoint/2010/main" val="2024160969"/>
      </p:ext>
    </p:extLst>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Perancangan Ulang proses</a:t>
            </a:r>
            <a:endParaRPr lang="id-ID" b="1" dirty="0"/>
          </a:p>
        </p:txBody>
      </p:sp>
      <p:sp>
        <p:nvSpPr>
          <p:cNvPr id="3" name="Content Placeholder 2"/>
          <p:cNvSpPr>
            <a:spLocks noGrp="1"/>
          </p:cNvSpPr>
          <p:nvPr>
            <p:ph idx="1"/>
          </p:nvPr>
        </p:nvSpPr>
        <p:spPr/>
        <p:txBody>
          <a:bodyPr/>
          <a:lstStyle/>
          <a:p>
            <a:pPr marL="0" indent="0">
              <a:buNone/>
            </a:pPr>
            <a:r>
              <a:rPr lang="id-ID" smtClean="0"/>
              <a:t>Perancangan ulang proses adalah pemikiran kembali proses bisnis yang fundamental untuk membawa peningkatan atas kinerja secara dramatis</a:t>
            </a:r>
            <a:endParaRPr lang="id-ID" dirty="0"/>
          </a:p>
        </p:txBody>
      </p:sp>
    </p:spTree>
    <p:extLst>
      <p:ext uri="{BB962C8B-B14F-4D97-AF65-F5344CB8AC3E}">
        <p14:creationId xmlns:p14="http://schemas.microsoft.com/office/powerpoint/2010/main" val="2106512290"/>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id-ID" dirty="0" smtClean="0"/>
              <a:t>Empat Strategi Proses</a:t>
            </a:r>
            <a:endParaRPr lang="id-ID" dirty="0"/>
          </a:p>
        </p:txBody>
      </p:sp>
      <p:sp>
        <p:nvSpPr>
          <p:cNvPr id="3" name="Content Placeholder 2"/>
          <p:cNvSpPr>
            <a:spLocks noGrp="1"/>
          </p:cNvSpPr>
          <p:nvPr>
            <p:ph idx="1"/>
          </p:nvPr>
        </p:nvSpPr>
        <p:spPr/>
        <p:txBody>
          <a:bodyPr/>
          <a:lstStyle/>
          <a:p>
            <a:pPr marL="0" indent="0">
              <a:buNone/>
            </a:pPr>
            <a:r>
              <a:rPr lang="id-ID" dirty="0" smtClean="0"/>
              <a:t>Sebuah strategi proses merupakan sebuah pendekatan dari organisasi untuk mengubah sumber daya menjadi barang dan jasa</a:t>
            </a:r>
          </a:p>
          <a:p>
            <a:pPr marL="0" indent="0">
              <a:buNone/>
            </a:pPr>
            <a:r>
              <a:rPr lang="id-ID" dirty="0" smtClean="0"/>
              <a:t>Empat strategi proses adalah:</a:t>
            </a:r>
          </a:p>
          <a:p>
            <a:pPr marL="514350" indent="-514350">
              <a:buFont typeface="+mj-lt"/>
              <a:buAutoNum type="arabicPeriod"/>
            </a:pPr>
            <a:r>
              <a:rPr lang="id-ID" dirty="0" smtClean="0"/>
              <a:t>Fokus Proses</a:t>
            </a:r>
          </a:p>
          <a:p>
            <a:pPr marL="514350" indent="-514350">
              <a:buFont typeface="+mj-lt"/>
              <a:buAutoNum type="arabicPeriod"/>
            </a:pPr>
            <a:r>
              <a:rPr lang="id-ID" dirty="0" smtClean="0"/>
              <a:t>Fokus yang Repetatif</a:t>
            </a:r>
          </a:p>
          <a:p>
            <a:pPr marL="514350" indent="-514350">
              <a:buFont typeface="+mj-lt"/>
              <a:buAutoNum type="arabicPeriod"/>
            </a:pPr>
            <a:r>
              <a:rPr lang="id-ID" dirty="0" smtClean="0"/>
              <a:t>Fokus Produk</a:t>
            </a:r>
          </a:p>
          <a:p>
            <a:pPr marL="514350" indent="-514350">
              <a:buFont typeface="+mj-lt"/>
              <a:buAutoNum type="arabicPeriod"/>
            </a:pPr>
            <a:r>
              <a:rPr lang="id-ID" dirty="0" smtClean="0"/>
              <a:t>Fokus Kustomisasi Massal</a:t>
            </a:r>
            <a:endParaRPr lang="id-ID" dirty="0"/>
          </a:p>
        </p:txBody>
      </p:sp>
    </p:spTree>
    <p:extLst>
      <p:ext uri="{BB962C8B-B14F-4D97-AF65-F5344CB8AC3E}">
        <p14:creationId xmlns:p14="http://schemas.microsoft.com/office/powerpoint/2010/main" val="3623390298"/>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Title 1"/>
          <p:cNvSpPr txBox="1">
            <a:spLocks/>
          </p:cNvSpPr>
          <p:nvPr/>
        </p:nvSpPr>
        <p:spPr>
          <a:xfrm>
            <a:off x="467544"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d-ID" sz="3200" dirty="0"/>
          </a:p>
        </p:txBody>
      </p:sp>
      <p:graphicFrame>
        <p:nvGraphicFramePr>
          <p:cNvPr id="4" name="Content Placeholder 3"/>
          <p:cNvGraphicFramePr>
            <a:graphicFrameLocks/>
          </p:cNvGraphicFramePr>
          <p:nvPr>
            <p:extLst>
              <p:ext uri="{D42A27DB-BD31-4B8C-83A1-F6EECF244321}">
                <p14:modId xmlns:p14="http://schemas.microsoft.com/office/powerpoint/2010/main" val="3074789450"/>
              </p:ext>
            </p:extLst>
          </p:nvPr>
        </p:nvGraphicFramePr>
        <p:xfrm>
          <a:off x="467544" y="287944"/>
          <a:ext cx="8229600" cy="6217920"/>
        </p:xfrm>
        <a:graphic>
          <a:graphicData uri="http://schemas.openxmlformats.org/drawingml/2006/table">
            <a:tbl>
              <a:tblPr firstRow="1" bandRow="1">
                <a:tableStyleId>{5C22544A-7EE6-4342-B048-85BDC9FD1C3A}</a:tableStyleId>
              </a:tblPr>
              <a:tblGrid>
                <a:gridCol w="1881444"/>
                <a:gridCol w="3240360"/>
                <a:gridCol w="1718956"/>
                <a:gridCol w="1388840"/>
              </a:tblGrid>
              <a:tr h="129764">
                <a:tc>
                  <a:txBody>
                    <a:bodyPr/>
                    <a:lstStyle/>
                    <a:p>
                      <a:r>
                        <a:rPr lang="id-ID" dirty="0" smtClean="0">
                          <a:solidFill>
                            <a:schemeClr val="tx1"/>
                          </a:solidFill>
                        </a:rPr>
                        <a:t>Fokus Proses</a:t>
                      </a:r>
                      <a:endParaRPr lang="id-ID" dirty="0">
                        <a:solidFill>
                          <a:schemeClr val="tx1"/>
                        </a:solidFill>
                      </a:endParaRPr>
                    </a:p>
                  </a:txBody>
                  <a:tcPr/>
                </a:tc>
                <a:tc>
                  <a:txBody>
                    <a:bodyPr/>
                    <a:lstStyle/>
                    <a:p>
                      <a:r>
                        <a:rPr lang="id-ID" dirty="0" smtClean="0">
                          <a:solidFill>
                            <a:schemeClr val="tx1"/>
                          </a:solidFill>
                        </a:rPr>
                        <a:t>Fokus Repetatif</a:t>
                      </a:r>
                      <a:endParaRPr lang="id-ID" dirty="0">
                        <a:solidFill>
                          <a:schemeClr val="tx1"/>
                        </a:solidFill>
                      </a:endParaRPr>
                    </a:p>
                  </a:txBody>
                  <a:tcPr/>
                </a:tc>
                <a:tc>
                  <a:txBody>
                    <a:bodyPr/>
                    <a:lstStyle/>
                    <a:p>
                      <a:r>
                        <a:rPr lang="id-ID" dirty="0" smtClean="0">
                          <a:solidFill>
                            <a:schemeClr val="tx1"/>
                          </a:solidFill>
                        </a:rPr>
                        <a:t>Fokus Produk</a:t>
                      </a:r>
                      <a:endParaRPr lang="id-ID" dirty="0">
                        <a:solidFill>
                          <a:schemeClr val="tx1"/>
                        </a:solidFill>
                      </a:endParaRPr>
                    </a:p>
                  </a:txBody>
                  <a:tcPr/>
                </a:tc>
                <a:tc>
                  <a:txBody>
                    <a:bodyPr/>
                    <a:lstStyle/>
                    <a:p>
                      <a:r>
                        <a:rPr lang="id-ID" dirty="0" smtClean="0">
                          <a:solidFill>
                            <a:schemeClr val="tx1"/>
                          </a:solidFill>
                        </a:rPr>
                        <a:t>Kustomisasi Massal</a:t>
                      </a:r>
                      <a:endParaRPr lang="id-ID" dirty="0">
                        <a:solidFill>
                          <a:schemeClr val="tx1"/>
                        </a:solidFill>
                      </a:endParaRPr>
                    </a:p>
                  </a:txBody>
                  <a:tcPr/>
                </a:tc>
              </a:tr>
              <a:tr h="1013738">
                <a:tc>
                  <a:txBody>
                    <a:bodyPr/>
                    <a:lstStyle/>
                    <a:p>
                      <a:pPr marL="0" indent="0">
                        <a:buFont typeface="+mj-lt"/>
                        <a:buNone/>
                      </a:pPr>
                      <a:r>
                        <a:rPr lang="id-ID" dirty="0" smtClean="0"/>
                        <a:t>1.Kuantitas yang kecil dan variasi produk yang luas</a:t>
                      </a:r>
                    </a:p>
                  </a:txBody>
                  <a:tcPr/>
                </a:tc>
                <a:tc>
                  <a:txBody>
                    <a:bodyPr/>
                    <a:lstStyle/>
                    <a:p>
                      <a:r>
                        <a:rPr lang="id-ID" dirty="0" smtClean="0"/>
                        <a:t>1.Proses panjang,produk</a:t>
                      </a:r>
                      <a:r>
                        <a:rPr lang="id-ID" baseline="0" dirty="0" smtClean="0"/>
                        <a:t> yang terstandarisasi dari modul</a:t>
                      </a:r>
                      <a:endParaRPr lang="id-ID" dirty="0"/>
                    </a:p>
                  </a:txBody>
                  <a:tcPr/>
                </a:tc>
                <a:tc>
                  <a:txBody>
                    <a:bodyPr/>
                    <a:lstStyle/>
                    <a:p>
                      <a:r>
                        <a:rPr lang="id-ID" dirty="0" smtClean="0"/>
                        <a:t>1.Kuantitas yg besar</a:t>
                      </a:r>
                      <a:r>
                        <a:rPr lang="id-ID" baseline="0" dirty="0" smtClean="0"/>
                        <a:t> &amp; variasi produk yang kecil</a:t>
                      </a:r>
                      <a:endParaRPr lang="id-ID" dirty="0"/>
                    </a:p>
                  </a:txBody>
                  <a:tcPr/>
                </a:tc>
                <a:tc>
                  <a:txBody>
                    <a:bodyPr/>
                    <a:lstStyle/>
                    <a:p>
                      <a:r>
                        <a:rPr lang="id-ID" dirty="0" smtClean="0"/>
                        <a:t>1.Kuantitas besar dan variasi produk yg</a:t>
                      </a:r>
                      <a:r>
                        <a:rPr lang="id-ID" baseline="0" dirty="0" smtClean="0"/>
                        <a:t> luas</a:t>
                      </a:r>
                      <a:endParaRPr lang="id-ID" dirty="0"/>
                    </a:p>
                  </a:txBody>
                  <a:tcPr/>
                </a:tc>
              </a:tr>
              <a:tr h="879390">
                <a:tc>
                  <a:txBody>
                    <a:bodyPr/>
                    <a:lstStyle/>
                    <a:p>
                      <a:pPr marL="0" indent="0">
                        <a:buFont typeface="+mj-lt"/>
                        <a:buNone/>
                      </a:pPr>
                      <a:r>
                        <a:rPr lang="id-ID" dirty="0" smtClean="0"/>
                        <a:t>2.Operator dengan kemampuan yang luas</a:t>
                      </a:r>
                      <a:endParaRPr lang="id-ID" dirty="0"/>
                    </a:p>
                  </a:txBody>
                  <a:tcPr/>
                </a:tc>
                <a:tc>
                  <a:txBody>
                    <a:bodyPr/>
                    <a:lstStyle/>
                    <a:p>
                      <a:r>
                        <a:rPr lang="id-ID" dirty="0" smtClean="0"/>
                        <a:t>2.Karyawan yang</a:t>
                      </a:r>
                      <a:r>
                        <a:rPr lang="id-ID" baseline="0" dirty="0" smtClean="0"/>
                        <a:t> dengan pelatihan yang sederhana</a:t>
                      </a:r>
                      <a:endParaRPr lang="id-ID" dirty="0"/>
                    </a:p>
                  </a:txBody>
                  <a:tcPr/>
                </a:tc>
                <a:tc>
                  <a:txBody>
                    <a:bodyPr/>
                    <a:lstStyle/>
                    <a:p>
                      <a:r>
                        <a:rPr lang="id-ID" dirty="0" smtClean="0"/>
                        <a:t>2.Operator dgn kemampuan yang tidak luas</a:t>
                      </a:r>
                      <a:endParaRPr lang="id-ID" dirty="0"/>
                    </a:p>
                  </a:txBody>
                  <a:tcPr/>
                </a:tc>
                <a:tc>
                  <a:txBody>
                    <a:bodyPr/>
                    <a:lstStyle/>
                    <a:p>
                      <a:r>
                        <a:rPr lang="id-ID" dirty="0" smtClean="0"/>
                        <a:t>2.Operator yang fleksibel</a:t>
                      </a:r>
                      <a:endParaRPr lang="id-ID" dirty="0"/>
                    </a:p>
                  </a:txBody>
                  <a:tcPr/>
                </a:tc>
              </a:tr>
              <a:tr h="873764">
                <a:tc>
                  <a:txBody>
                    <a:bodyPr/>
                    <a:lstStyle/>
                    <a:p>
                      <a:r>
                        <a:rPr lang="id-ID" dirty="0" smtClean="0"/>
                        <a:t>3.Instruksi untuk masing-masing pekerjaan</a:t>
                      </a:r>
                      <a:endParaRPr lang="id-ID" dirty="0"/>
                    </a:p>
                  </a:txBody>
                  <a:tcPr/>
                </a:tc>
                <a:tc>
                  <a:txBody>
                    <a:bodyPr/>
                    <a:lstStyle/>
                    <a:p>
                      <a:r>
                        <a:rPr lang="id-ID" dirty="0" smtClean="0"/>
                        <a:t>3.Sedikit perubahan dalam</a:t>
                      </a:r>
                      <a:r>
                        <a:rPr lang="id-ID" baseline="0" dirty="0" smtClean="0"/>
                        <a:t> instruksi pekerjaan</a:t>
                      </a:r>
                      <a:endParaRPr lang="id-ID" dirty="0"/>
                    </a:p>
                  </a:txBody>
                  <a:tcPr/>
                </a:tc>
                <a:tc>
                  <a:txBody>
                    <a:bodyPr/>
                    <a:lstStyle/>
                    <a:p>
                      <a:r>
                        <a:rPr lang="id-ID" dirty="0" smtClean="0"/>
                        <a:t>3.Instruksi pekerjaan yang terstandarisasi</a:t>
                      </a:r>
                      <a:endParaRPr lang="id-ID" dirty="0"/>
                    </a:p>
                  </a:txBody>
                  <a:tcPr/>
                </a:tc>
                <a:tc>
                  <a:txBody>
                    <a:bodyPr/>
                    <a:lstStyle/>
                    <a:p>
                      <a:r>
                        <a:rPr lang="id-ID" dirty="0" smtClean="0"/>
                        <a:t>3.Pesanan kustom memerlukan banyak instruksi pekerjaan</a:t>
                      </a:r>
                      <a:endParaRPr lang="id-ID" dirty="0"/>
                    </a:p>
                  </a:txBody>
                  <a:tcPr/>
                </a:tc>
              </a:tr>
              <a:tr h="340066">
                <a:tc>
                  <a:txBody>
                    <a:bodyPr/>
                    <a:lstStyle/>
                    <a:p>
                      <a:r>
                        <a:rPr lang="id-ID" dirty="0" smtClean="0"/>
                        <a:t>4.Persediaan tinggi</a:t>
                      </a:r>
                      <a:endParaRPr lang="id-ID" dirty="0"/>
                    </a:p>
                  </a:txBody>
                  <a:tcPr/>
                </a:tc>
                <a:tc>
                  <a:txBody>
                    <a:bodyPr/>
                    <a:lstStyle/>
                    <a:p>
                      <a:r>
                        <a:rPr lang="id-ID" dirty="0" smtClean="0"/>
                        <a:t>4.Persediaan yang rendah</a:t>
                      </a:r>
                      <a:endParaRPr lang="id-ID" dirty="0"/>
                    </a:p>
                  </a:txBody>
                  <a:tcPr/>
                </a:tc>
                <a:tc>
                  <a:txBody>
                    <a:bodyPr/>
                    <a:lstStyle/>
                    <a:p>
                      <a:r>
                        <a:rPr lang="id-ID" dirty="0" smtClean="0"/>
                        <a:t>4.Persediaan rendah</a:t>
                      </a:r>
                      <a:endParaRPr lang="id-ID" dirty="0"/>
                    </a:p>
                  </a:txBody>
                  <a:tcPr/>
                </a:tc>
                <a:tc>
                  <a:txBody>
                    <a:bodyPr/>
                    <a:lstStyle/>
                    <a:p>
                      <a:r>
                        <a:rPr lang="id-ID" dirty="0" smtClean="0"/>
                        <a:t>4.Persediaan rendah,relatif thd nilai produk</a:t>
                      </a:r>
                      <a:endParaRPr lang="id-ID" dirty="0"/>
                    </a:p>
                  </a:txBody>
                  <a:tcPr/>
                </a:tc>
              </a:tr>
            </a:tbl>
          </a:graphicData>
        </a:graphic>
      </p:graphicFrame>
    </p:spTree>
    <p:extLst>
      <p:ext uri="{BB962C8B-B14F-4D97-AF65-F5344CB8AC3E}">
        <p14:creationId xmlns:p14="http://schemas.microsoft.com/office/powerpoint/2010/main" val="460828612"/>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9430914"/>
              </p:ext>
            </p:extLst>
          </p:nvPr>
        </p:nvGraphicFramePr>
        <p:xfrm>
          <a:off x="457200" y="1600200"/>
          <a:ext cx="8229600" cy="35661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id-ID" dirty="0" smtClean="0"/>
                        <a:t>5.Barang</a:t>
                      </a:r>
                      <a:r>
                        <a:rPr lang="id-ID" baseline="0" dirty="0" smtClean="0"/>
                        <a:t> jadi dibuat untuk dipesan dan tidak disimpan</a:t>
                      </a:r>
                      <a:endParaRPr lang="id-ID" dirty="0"/>
                    </a:p>
                  </a:txBody>
                  <a:tcPr/>
                </a:tc>
                <a:tc>
                  <a:txBody>
                    <a:bodyPr/>
                    <a:lstStyle/>
                    <a:p>
                      <a:r>
                        <a:rPr lang="id-ID" dirty="0" smtClean="0"/>
                        <a:t>5.Barang</a:t>
                      </a:r>
                      <a:r>
                        <a:rPr lang="id-ID" baseline="0" dirty="0" smtClean="0"/>
                        <a:t> jadi dibuat berdasarkan peramalan yang sering dilakukan</a:t>
                      </a:r>
                      <a:endParaRPr lang="id-ID" dirty="0"/>
                    </a:p>
                  </a:txBody>
                  <a:tcPr/>
                </a:tc>
                <a:tc>
                  <a:txBody>
                    <a:bodyPr/>
                    <a:lstStyle/>
                    <a:p>
                      <a:r>
                        <a:rPr lang="id-ID" dirty="0" smtClean="0"/>
                        <a:t>5.Barang jadi dibuat sesuai peramalan dan disimpan</a:t>
                      </a:r>
                      <a:endParaRPr lang="id-ID" dirty="0"/>
                    </a:p>
                  </a:txBody>
                  <a:tcPr/>
                </a:tc>
                <a:tc>
                  <a:txBody>
                    <a:bodyPr/>
                    <a:lstStyle/>
                    <a:p>
                      <a:r>
                        <a:rPr lang="id-ID" dirty="0" smtClean="0"/>
                        <a:t>5.Barang jadi dibuat</a:t>
                      </a:r>
                      <a:r>
                        <a:rPr lang="id-ID" baseline="0" dirty="0" smtClean="0"/>
                        <a:t> sesuai pesanan </a:t>
                      </a:r>
                      <a:endParaRPr lang="id-ID" dirty="0"/>
                    </a:p>
                  </a:txBody>
                  <a:tcPr/>
                </a:tc>
              </a:tr>
              <a:tr h="370840">
                <a:tc>
                  <a:txBody>
                    <a:bodyPr/>
                    <a:lstStyle/>
                    <a:p>
                      <a:r>
                        <a:rPr lang="id-ID" dirty="0" smtClean="0"/>
                        <a:t>6.Penentuan jadwal kompleks</a:t>
                      </a:r>
                    </a:p>
                    <a:p>
                      <a:endParaRPr lang="id-ID" dirty="0"/>
                    </a:p>
                  </a:txBody>
                  <a:tcPr/>
                </a:tc>
                <a:tc>
                  <a:txBody>
                    <a:bodyPr/>
                    <a:lstStyle/>
                    <a:p>
                      <a:r>
                        <a:rPr lang="id-ID" dirty="0" smtClean="0"/>
                        <a:t>6.Penentuan jadwal</a:t>
                      </a:r>
                      <a:r>
                        <a:rPr lang="id-ID" baseline="0" dirty="0" smtClean="0"/>
                        <a:t> bersifat rutin</a:t>
                      </a:r>
                      <a:endParaRPr lang="id-ID" dirty="0"/>
                    </a:p>
                  </a:txBody>
                  <a:tcPr/>
                </a:tc>
                <a:tc>
                  <a:txBody>
                    <a:bodyPr/>
                    <a:lstStyle/>
                    <a:p>
                      <a:r>
                        <a:rPr lang="id-ID" dirty="0" smtClean="0"/>
                        <a:t>6.Penentuan jadwal bersifat rutin</a:t>
                      </a:r>
                      <a:endParaRPr lang="id-ID" dirty="0"/>
                    </a:p>
                  </a:txBody>
                  <a:tcPr/>
                </a:tc>
                <a:tc>
                  <a:txBody>
                    <a:bodyPr/>
                    <a:lstStyle/>
                    <a:p>
                      <a:r>
                        <a:rPr lang="id-ID" dirty="0" smtClean="0"/>
                        <a:t>6.Penentuan jadwal</a:t>
                      </a:r>
                      <a:r>
                        <a:rPr lang="id-ID" baseline="0" dirty="0" smtClean="0"/>
                        <a:t> yg rumit mengakomodasikan pesanan kustom</a:t>
                      </a:r>
                      <a:endParaRPr lang="id-ID" dirty="0"/>
                    </a:p>
                  </a:txBody>
                  <a:tcPr/>
                </a:tc>
              </a:tr>
              <a:tr h="370840">
                <a:tc>
                  <a:txBody>
                    <a:bodyPr/>
                    <a:lstStyle/>
                    <a:p>
                      <a:r>
                        <a:rPr lang="id-ID" dirty="0" smtClean="0"/>
                        <a:t>7.Biaya tetap rendah dan biaya variaber tinggi</a:t>
                      </a:r>
                      <a:endParaRPr lang="id-ID" dirty="0"/>
                    </a:p>
                  </a:txBody>
                  <a:tcPr/>
                </a:tc>
                <a:tc>
                  <a:txBody>
                    <a:bodyPr/>
                    <a:lstStyle/>
                    <a:p>
                      <a:r>
                        <a:rPr lang="id-ID" dirty="0" smtClean="0"/>
                        <a:t>7.Biaya tetap bergantung pada fleksibilitas</a:t>
                      </a:r>
                      <a:r>
                        <a:rPr lang="id-ID" baseline="0" dirty="0" smtClean="0"/>
                        <a:t> dari fasilitas</a:t>
                      </a:r>
                      <a:endParaRPr lang="id-ID" dirty="0"/>
                    </a:p>
                  </a:txBody>
                  <a:tcPr/>
                </a:tc>
                <a:tc>
                  <a:txBody>
                    <a:bodyPr/>
                    <a:lstStyle/>
                    <a:p>
                      <a:r>
                        <a:rPr lang="id-ID" dirty="0" smtClean="0"/>
                        <a:t>7.Biaya tetap tinggi dan biaya variabel rendah</a:t>
                      </a:r>
                      <a:endParaRPr lang="id-ID" dirty="0"/>
                    </a:p>
                  </a:txBody>
                  <a:tcPr/>
                </a:tc>
                <a:tc>
                  <a:txBody>
                    <a:bodyPr/>
                    <a:lstStyle/>
                    <a:p>
                      <a:r>
                        <a:rPr lang="id-ID" dirty="0" smtClean="0"/>
                        <a:t>7.Biaya tetap</a:t>
                      </a:r>
                      <a:r>
                        <a:rPr lang="id-ID" baseline="0" dirty="0" smtClean="0"/>
                        <a:t> cenderung tinggi dan biaya variabel rendah</a:t>
                      </a:r>
                      <a:endParaRPr lang="id-ID" dirty="0"/>
                    </a:p>
                  </a:txBody>
                  <a:tcPr/>
                </a:tc>
              </a:tr>
            </a:tbl>
          </a:graphicData>
        </a:graphic>
      </p:graphicFrame>
    </p:spTree>
    <p:extLst>
      <p:ext uri="{BB962C8B-B14F-4D97-AF65-F5344CB8AC3E}">
        <p14:creationId xmlns:p14="http://schemas.microsoft.com/office/powerpoint/2010/main" val="3989807727"/>
      </p:ext>
    </p:extLst>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5257800" cy="1143000"/>
          </a:xfrm>
        </p:spPr>
        <p:txBody>
          <a:bodyPr>
            <a:normAutofit fontScale="90000"/>
          </a:bodyPr>
          <a:lstStyle/>
          <a:p>
            <a:r>
              <a:rPr lang="id-ID" b="1" dirty="0" smtClean="0"/>
              <a:t>Pemilihan Perlengkapan</a:t>
            </a:r>
            <a:endParaRPr lang="id-ID" b="1" dirty="0"/>
          </a:p>
        </p:txBody>
      </p:sp>
      <p:sp>
        <p:nvSpPr>
          <p:cNvPr id="3" name="Content Placeholder 2"/>
          <p:cNvSpPr>
            <a:spLocks noGrp="1"/>
          </p:cNvSpPr>
          <p:nvPr>
            <p:ph idx="1"/>
          </p:nvPr>
        </p:nvSpPr>
        <p:spPr>
          <a:xfrm>
            <a:off x="4419600" y="2057400"/>
            <a:ext cx="4267200" cy="4068763"/>
          </a:xfrm>
        </p:spPr>
        <p:txBody>
          <a:bodyPr/>
          <a:lstStyle/>
          <a:p>
            <a:pPr marL="0" indent="0">
              <a:buNone/>
            </a:pPr>
            <a:r>
              <a:rPr lang="id-ID" dirty="0" smtClean="0"/>
              <a:t>Memilih perlengkapan yang terbaik memerlukan pemahaman industri khusus dan ketersediaan proses dan teknologi.</a:t>
            </a:r>
            <a:endParaRPr lang="id-ID" dirty="0"/>
          </a:p>
        </p:txBody>
      </p:sp>
    </p:spTree>
    <p:extLst>
      <p:ext uri="{BB962C8B-B14F-4D97-AF65-F5344CB8AC3E}">
        <p14:creationId xmlns:p14="http://schemas.microsoft.com/office/powerpoint/2010/main" val="3649667285"/>
      </p:ext>
    </p:extLst>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Analisis dan Desain Proses</a:t>
            </a:r>
            <a:endParaRPr lang="id-ID" b="1" dirty="0"/>
          </a:p>
        </p:txBody>
      </p:sp>
      <p:sp>
        <p:nvSpPr>
          <p:cNvPr id="3" name="Content Placeholder 2"/>
          <p:cNvSpPr>
            <a:spLocks noGrp="1"/>
          </p:cNvSpPr>
          <p:nvPr>
            <p:ph idx="1"/>
          </p:nvPr>
        </p:nvSpPr>
        <p:spPr/>
        <p:txBody>
          <a:bodyPr>
            <a:noAutofit/>
          </a:bodyPr>
          <a:lstStyle/>
          <a:p>
            <a:pPr marL="0" indent="0">
              <a:buNone/>
            </a:pPr>
            <a:r>
              <a:rPr lang="id-ID" sz="2800" dirty="0" smtClean="0"/>
              <a:t>Ketika menganalisis dan mendesain proses,kita menanyakan pertanyaan sbg berikut.</a:t>
            </a:r>
          </a:p>
          <a:p>
            <a:r>
              <a:rPr lang="id-ID" sz="2800" dirty="0" smtClean="0"/>
              <a:t>Apakah proses didesain untuk mencapai keuntungan dalam hal diferensiasi,respons atau biaya yang murah?</a:t>
            </a:r>
          </a:p>
          <a:p>
            <a:r>
              <a:rPr lang="id-ID" sz="2800" dirty="0" smtClean="0"/>
              <a:t>Apakah proses mengeliminasi langkah-langkah yang tidak menambahkan nilai?</a:t>
            </a:r>
          </a:p>
          <a:p>
            <a:r>
              <a:rPr lang="id-ID" sz="2800" dirty="0" smtClean="0"/>
              <a:t>Apakah proses memaksimalisasi nilai pelanggan seperti yang dianggap oleh pelanggan ?</a:t>
            </a:r>
          </a:p>
          <a:p>
            <a:r>
              <a:rPr lang="id-ID" sz="2800" dirty="0" smtClean="0"/>
              <a:t>Apakah proses akan mendatangkan pesanan?</a:t>
            </a:r>
            <a:endParaRPr lang="id-ID" sz="2800" dirty="0"/>
          </a:p>
        </p:txBody>
      </p:sp>
    </p:spTree>
    <p:extLst>
      <p:ext uri="{BB962C8B-B14F-4D97-AF65-F5344CB8AC3E}">
        <p14:creationId xmlns:p14="http://schemas.microsoft.com/office/powerpoint/2010/main" val="1248369273"/>
      </p:ext>
    </p:extLst>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pPr marL="0" indent="0">
              <a:buNone/>
            </a:pPr>
            <a:r>
              <a:rPr lang="id-ID" dirty="0" smtClean="0"/>
              <a:t>Sejumlah peralatan membantu kita memahami kerumitan dari proses desain dan pendesainan ulang.Cara-cara untuk membuat masuk akal mengenai apa yang terjadi &amp; apa yang akan terjadi dalam sebuah proses,diantaranya:</a:t>
            </a:r>
          </a:p>
          <a:p>
            <a:r>
              <a:rPr lang="id-ID" dirty="0" smtClean="0"/>
              <a:t>Diagram Alur</a:t>
            </a:r>
          </a:p>
          <a:p>
            <a:r>
              <a:rPr lang="id-ID" dirty="0" smtClean="0"/>
              <a:t>Pemetaan Fungsi Waktu</a:t>
            </a:r>
          </a:p>
          <a:p>
            <a:r>
              <a:rPr lang="id-ID" dirty="0" smtClean="0"/>
              <a:t>Pemetaan Arus Nilai</a:t>
            </a:r>
          </a:p>
          <a:p>
            <a:r>
              <a:rPr lang="id-ID" dirty="0" smtClean="0"/>
              <a:t>Grafik Proses</a:t>
            </a:r>
          </a:p>
          <a:p>
            <a:r>
              <a:rPr lang="id-ID" dirty="0" smtClean="0"/>
              <a:t>Pembuatan blueprint jasa</a:t>
            </a:r>
          </a:p>
          <a:p>
            <a:pPr marL="0" indent="0">
              <a:buNone/>
            </a:pPr>
            <a:endParaRPr lang="id-ID" dirty="0"/>
          </a:p>
        </p:txBody>
      </p:sp>
    </p:spTree>
    <p:extLst>
      <p:ext uri="{BB962C8B-B14F-4D97-AF65-F5344CB8AC3E}">
        <p14:creationId xmlns:p14="http://schemas.microsoft.com/office/powerpoint/2010/main" val="731759869"/>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solidFill>
                  <a:schemeClr val="bg1"/>
                </a:solidFill>
              </a:rPr>
              <a:t>Pertimbangan Khusus untuk Desain Proses Layanan</a:t>
            </a:r>
            <a:endParaRPr lang="id-ID"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id-ID" dirty="0" smtClean="0">
                <a:solidFill>
                  <a:schemeClr val="bg1"/>
                </a:solidFill>
              </a:rPr>
              <a:t>Interaksi dengan konsumen seingkali memengaruhi kinerja proses yang merugikan.Akan tetapi,suatu layanan dengan keadaan yang sangat alamiah,menekankan bahwa beberapa interaksi dan kustomisasi diperlukan.Mengakui bahwa keinginan unik dari konsumen cenderung berperan mengacaukan proses ini,semakin manajer merancang proses untuk mengakomodasi persyaratan yang khusus ini,semakin efektif dan efisien proses tersebut.Triknya adalah untuk menemukan kombinasi yang tepat.</a:t>
            </a:r>
          </a:p>
        </p:txBody>
      </p:sp>
    </p:spTree>
    <p:extLst>
      <p:ext uri="{BB962C8B-B14F-4D97-AF65-F5344CB8AC3E}">
        <p14:creationId xmlns:p14="http://schemas.microsoft.com/office/powerpoint/2010/main" val="1694046972"/>
      </p:ext>
    </p:extLst>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Teknologi Produksi</a:t>
            </a:r>
            <a:endParaRPr lang="id-ID" b="1" dirty="0"/>
          </a:p>
        </p:txBody>
      </p:sp>
      <p:sp>
        <p:nvSpPr>
          <p:cNvPr id="3" name="Content Placeholder 2"/>
          <p:cNvSpPr>
            <a:spLocks noGrp="1"/>
          </p:cNvSpPr>
          <p:nvPr>
            <p:ph idx="1"/>
          </p:nvPr>
        </p:nvSpPr>
        <p:spPr/>
        <p:txBody>
          <a:bodyPr>
            <a:normAutofit fontScale="70000" lnSpcReduction="20000"/>
          </a:bodyPr>
          <a:lstStyle/>
          <a:p>
            <a:pPr marL="0" indent="0">
              <a:buNone/>
            </a:pPr>
            <a:r>
              <a:rPr lang="id-ID" dirty="0" smtClean="0"/>
              <a:t>Kemajuan dalam teknologi yang mendorong produksi dan produktivitas memiliki penerapan yang telah menyebar secara luas,baik dalam bidang manufaktur maupun jasa.Dalam bagian ini,akan diperkenalkan 7 area teknologi:</a:t>
            </a:r>
          </a:p>
          <a:p>
            <a:pPr marL="514350" indent="-514350">
              <a:buFont typeface="+mj-lt"/>
              <a:buAutoNum type="arabicPeriod"/>
            </a:pPr>
            <a:r>
              <a:rPr lang="id-ID" dirty="0" smtClean="0"/>
              <a:t>Teknologi Mesin</a:t>
            </a:r>
          </a:p>
          <a:p>
            <a:pPr marL="514350" indent="-514350">
              <a:buFont typeface="+mj-lt"/>
              <a:buAutoNum type="arabicPeriod"/>
            </a:pPr>
            <a:r>
              <a:rPr lang="id-ID" dirty="0" smtClean="0"/>
              <a:t>Sistem Indentifikasi Otomatis (AISs) dan RFID</a:t>
            </a:r>
          </a:p>
          <a:p>
            <a:pPr marL="514350" indent="-514350">
              <a:buFont typeface="+mj-lt"/>
              <a:buAutoNum type="arabicPeriod"/>
            </a:pPr>
            <a:r>
              <a:rPr lang="id-ID" dirty="0" smtClean="0"/>
              <a:t>Pengendalian Proses</a:t>
            </a:r>
          </a:p>
          <a:p>
            <a:pPr marL="514350" indent="-514350">
              <a:buFont typeface="+mj-lt"/>
              <a:buAutoNum type="arabicPeriod"/>
            </a:pPr>
            <a:r>
              <a:rPr lang="id-ID" dirty="0" smtClean="0"/>
              <a:t>Sistem Visi</a:t>
            </a:r>
          </a:p>
          <a:p>
            <a:pPr marL="514350" indent="-514350">
              <a:buFont typeface="+mj-lt"/>
              <a:buAutoNum type="arabicPeriod"/>
            </a:pPr>
            <a:r>
              <a:rPr lang="id-ID" dirty="0" smtClean="0"/>
              <a:t>Robot</a:t>
            </a:r>
          </a:p>
          <a:p>
            <a:pPr marL="514350" indent="-514350">
              <a:buFont typeface="+mj-lt"/>
              <a:buAutoNum type="arabicPeriod"/>
            </a:pPr>
            <a:r>
              <a:rPr lang="id-ID" dirty="0" smtClean="0"/>
              <a:t>Sistem Penyimpanan dan Perbaikan Otomatis (ASRSs)</a:t>
            </a:r>
          </a:p>
          <a:p>
            <a:pPr marL="514350" indent="-514350">
              <a:buFont typeface="+mj-lt"/>
              <a:buAutoNum type="arabicPeriod"/>
            </a:pPr>
            <a:r>
              <a:rPr lang="id-ID" dirty="0" smtClean="0"/>
              <a:t>Kendaraan yang di pandu secara otomatis (AGV)</a:t>
            </a:r>
          </a:p>
          <a:p>
            <a:pPr marL="514350" indent="-514350">
              <a:buFont typeface="+mj-lt"/>
              <a:buAutoNum type="arabicPeriod"/>
            </a:pPr>
            <a:r>
              <a:rPr lang="id-ID" dirty="0" smtClean="0"/>
              <a:t>Sistem Manufactur yang fleksibel (FMS)</a:t>
            </a:r>
          </a:p>
          <a:p>
            <a:pPr marL="514350" indent="-514350">
              <a:buFont typeface="+mj-lt"/>
              <a:buAutoNum type="arabicPeriod"/>
            </a:pPr>
            <a:r>
              <a:rPr lang="id-ID" smtClean="0"/>
              <a:t>Manufakturing yang Terintegrasi Kompuster (CIM)</a:t>
            </a:r>
            <a:endParaRPr lang="id-ID"/>
          </a:p>
        </p:txBody>
      </p:sp>
    </p:spTree>
    <p:extLst>
      <p:ext uri="{BB962C8B-B14F-4D97-AF65-F5344CB8AC3E}">
        <p14:creationId xmlns:p14="http://schemas.microsoft.com/office/powerpoint/2010/main" val="2996004605"/>
      </p:ext>
    </p:extLst>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507</Words>
  <Application>Microsoft Office PowerPoint</Application>
  <PresentationFormat>On-screen Show (4:3)</PresentationFormat>
  <Paragraphs>72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Goudy Stout</vt:lpstr>
      <vt:lpstr>Rockwell Extra Bold</vt:lpstr>
      <vt:lpstr>Office Theme</vt:lpstr>
      <vt:lpstr>Bab 7</vt:lpstr>
      <vt:lpstr>Empat Strategi Proses</vt:lpstr>
      <vt:lpstr>PowerPoint Presentation</vt:lpstr>
      <vt:lpstr>PowerPoint Presentation</vt:lpstr>
      <vt:lpstr>Pemilihan Perlengkapan</vt:lpstr>
      <vt:lpstr>Analisis dan Desain Proses</vt:lpstr>
      <vt:lpstr>PowerPoint Presentation</vt:lpstr>
      <vt:lpstr>Pertimbangan Khusus untuk Desain Proses Layanan</vt:lpstr>
      <vt:lpstr>Teknologi Produksi</vt:lpstr>
      <vt:lpstr>Teknologi dalam Jasa</vt:lpstr>
      <vt:lpstr>Perancangan Ulang proses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7</dc:title>
  <dc:creator>User</dc:creator>
  <cp:lastModifiedBy>V A I O</cp:lastModifiedBy>
  <cp:revision>12</cp:revision>
  <dcterms:created xsi:type="dcterms:W3CDTF">2015-06-24T11:37:47Z</dcterms:created>
  <dcterms:modified xsi:type="dcterms:W3CDTF">2019-09-15T07:16:46Z</dcterms:modified>
</cp:coreProperties>
</file>