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3" r:id="rId4"/>
    <p:sldId id="258" r:id="rId5"/>
    <p:sldId id="264" r:id="rId6"/>
    <p:sldId id="259" r:id="rId7"/>
    <p:sldId id="267" r:id="rId8"/>
    <p:sldId id="260" r:id="rId9"/>
    <p:sldId id="268" r:id="rId10"/>
    <p:sldId id="26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4/2/2020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402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212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90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3653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106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8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253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95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92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26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62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53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3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2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369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33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60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4/2/2020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3837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4800" dirty="0">
                <a:latin typeface="Times New Roman" panose="02020603050405020304" pitchFamily="18" charset="0"/>
                <a:cs typeface="Times New Roman" panose="02020603050405020304" pitchFamily="18" charset="0"/>
              </a:rPr>
              <a:t>Simile, Metaphor, Symbol, Motif, and Allusion</a:t>
            </a:r>
            <a:endParaRPr lang="en-US"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Autofit/>
          </a:bodyPr>
          <a:lstStyle/>
          <a:p>
            <a:r>
              <a:rPr lang="id-ID" sz="4400" dirty="0">
                <a:latin typeface="Times New Roman" panose="02020603050405020304" pitchFamily="18" charset="0"/>
                <a:cs typeface="Times New Roman" panose="02020603050405020304" pitchFamily="18" charset="0"/>
              </a:rPr>
              <a:t>Frankenstein Letter 1-4 &amp; Chapter 1-12</a:t>
            </a:r>
          </a:p>
          <a:p>
            <a:r>
              <a:rPr lang="en-US" sz="3600" dirty="0"/>
              <a:t> </a:t>
            </a:r>
          </a:p>
        </p:txBody>
      </p:sp>
      <p:sp>
        <p:nvSpPr>
          <p:cNvPr id="4" name="TextBox 3">
            <a:extLst>
              <a:ext uri="{FF2B5EF4-FFF2-40B4-BE49-F238E27FC236}">
                <a16:creationId xmlns:a16="http://schemas.microsoft.com/office/drawing/2014/main" id="{996CB83E-D9C3-4464-BFDD-F34E6C907BDA}"/>
              </a:ext>
            </a:extLst>
          </p:cNvPr>
          <p:cNvSpPr txBox="1"/>
          <p:nvPr/>
        </p:nvSpPr>
        <p:spPr>
          <a:xfrm>
            <a:off x="0" y="5184658"/>
            <a:ext cx="3193774" cy="1754326"/>
          </a:xfrm>
          <a:prstGeom prst="rect">
            <a:avLst/>
          </a:prstGeom>
          <a:noFill/>
        </p:spPr>
        <p:txBody>
          <a:bodyPr wrap="square" rtlCol="0">
            <a:spAutoFit/>
          </a:bodyPr>
          <a:lstStyle/>
          <a:p>
            <a:r>
              <a:rPr lang="id-ID" dirty="0">
                <a:latin typeface="Times New Roman" panose="02020603050405020304" pitchFamily="18" charset="0"/>
                <a:cs typeface="Times New Roman" panose="02020603050405020304" pitchFamily="18" charset="0"/>
              </a:rPr>
              <a:t>Kel 3:</a:t>
            </a:r>
          </a:p>
          <a:p>
            <a:r>
              <a:rPr lang="id-ID" dirty="0">
                <a:latin typeface="Times New Roman" panose="02020603050405020304" pitchFamily="18" charset="0"/>
                <a:cs typeface="Times New Roman" panose="02020603050405020304" pitchFamily="18" charset="0"/>
              </a:rPr>
              <a:t>Alfian M. Mufid (63718046)</a:t>
            </a:r>
          </a:p>
          <a:p>
            <a:r>
              <a:rPr lang="id-ID" dirty="0">
                <a:latin typeface="Times New Roman" panose="02020603050405020304" pitchFamily="18" charset="0"/>
                <a:cs typeface="Times New Roman" panose="02020603050405020304" pitchFamily="18" charset="0"/>
              </a:rPr>
              <a:t>Cahya Bunga A. A. (63718045)</a:t>
            </a:r>
          </a:p>
          <a:p>
            <a:r>
              <a:rPr lang="id-ID" dirty="0">
                <a:latin typeface="Times New Roman" panose="02020603050405020304" pitchFamily="18" charset="0"/>
                <a:cs typeface="Times New Roman" panose="02020603050405020304" pitchFamily="18" charset="0"/>
              </a:rPr>
              <a:t>Fitri Shaharani (63718043)</a:t>
            </a:r>
          </a:p>
          <a:p>
            <a:r>
              <a:rPr lang="id-ID" dirty="0">
                <a:latin typeface="Times New Roman" panose="02020603050405020304" pitchFamily="18" charset="0"/>
                <a:cs typeface="Times New Roman" panose="02020603050405020304" pitchFamily="18" charset="0"/>
              </a:rPr>
              <a:t>Kaleb Grasius (63718037)</a:t>
            </a:r>
          </a:p>
          <a:p>
            <a:r>
              <a:rPr lang="id-ID" dirty="0">
                <a:latin typeface="Times New Roman" panose="02020603050405020304" pitchFamily="18" charset="0"/>
                <a:cs typeface="Times New Roman" panose="02020603050405020304" pitchFamily="18" charset="0"/>
              </a:rPr>
              <a:t>Najmi Hanifah K. (63718040)</a:t>
            </a:r>
          </a:p>
        </p:txBody>
      </p:sp>
    </p:spTree>
    <p:extLst>
      <p:ext uri="{BB962C8B-B14F-4D97-AF65-F5344CB8AC3E}">
        <p14:creationId xmlns:p14="http://schemas.microsoft.com/office/powerpoint/2010/main" val="236205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0" y="2111902"/>
            <a:ext cx="3718455" cy="788458"/>
          </a:xfrm>
        </p:spPr>
        <p:txBody>
          <a:bodyPr>
            <a:noAutofit/>
          </a:bodyPr>
          <a:lstStyle/>
          <a:p>
            <a:r>
              <a:rPr lang="en-US" sz="4800" dirty="0" err="1">
                <a:latin typeface="Times New Roman" panose="02020603050405020304" pitchFamily="18" charset="0"/>
                <a:cs typeface="Times New Roman" panose="02020603050405020304" pitchFamily="18" charset="0"/>
              </a:rPr>
              <a:t>Allussion</a:t>
            </a:r>
            <a:endParaRPr lang="en-US" sz="48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marL="0" indent="0">
              <a:buNone/>
            </a:pPr>
            <a:r>
              <a:rPr lang="en-US" sz="3200" dirty="0"/>
              <a:t>Allusion is passing reference without explicit identification, to a literary or historical person, place, or event or to another literary work or passage.</a:t>
            </a:r>
          </a:p>
        </p:txBody>
      </p:sp>
      <p:sp>
        <p:nvSpPr>
          <p:cNvPr id="6" name="Text Placeholder 5"/>
          <p:cNvSpPr>
            <a:spLocks noGrp="1"/>
          </p:cNvSpPr>
          <p:nvPr>
            <p:ph type="body" sz="half" idx="2"/>
          </p:nvPr>
        </p:nvSpPr>
        <p:spPr/>
        <p:txBody>
          <a:bodyPr/>
          <a:lstStyle/>
          <a:p>
            <a:r>
              <a:rPr lang="en-US" dirty="0"/>
              <a:t> </a:t>
            </a:r>
          </a:p>
        </p:txBody>
      </p:sp>
    </p:spTree>
    <p:extLst>
      <p:ext uri="{BB962C8B-B14F-4D97-AF65-F5344CB8AC3E}">
        <p14:creationId xmlns:p14="http://schemas.microsoft.com/office/powerpoint/2010/main" val="138464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757239" y="757238"/>
            <a:ext cx="10629899" cy="5314949"/>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I imagined that I also might obtain a niche in the temple where the names of </a:t>
            </a:r>
            <a:r>
              <a:rPr lang="en-US" sz="2000" b="1" u="sng" dirty="0">
                <a:latin typeface="Times New Roman" panose="02020603050405020304" pitchFamily="18" charset="0"/>
                <a:cs typeface="Times New Roman" panose="02020603050405020304" pitchFamily="18" charset="0"/>
              </a:rPr>
              <a:t>Homer</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Shakespeare</a:t>
            </a:r>
            <a:r>
              <a:rPr lang="en-US" sz="2000" dirty="0">
                <a:latin typeface="Times New Roman" panose="02020603050405020304" pitchFamily="18" charset="0"/>
                <a:cs typeface="Times New Roman" panose="02020603050405020304" pitchFamily="18" charset="0"/>
              </a:rPr>
              <a:t> are consecrated. ( Letter 1 )</a:t>
            </a:r>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Pictured </a:t>
            </a:r>
            <a:r>
              <a:rPr lang="id-ID" sz="2000" b="1" u="sng" dirty="0">
                <a:latin typeface="Times New Roman" panose="02020603050405020304" pitchFamily="18" charset="0"/>
                <a:cs typeface="Times New Roman" panose="02020603050405020304" pitchFamily="18" charset="0"/>
              </a:rPr>
              <a:t>cherub</a:t>
            </a:r>
            <a:r>
              <a:rPr lang="id-ID" sz="2000" dirty="0">
                <a:latin typeface="Times New Roman" panose="02020603050405020304" pitchFamily="18" charset="0"/>
                <a:cs typeface="Times New Roman" panose="02020603050405020304" pitchFamily="18" charset="0"/>
              </a:rPr>
              <a:t>— a creature who seemed to shed radiance from her looks and whose form and motions were lighter than the chamois of the hills. (Chapter 1) </a:t>
            </a:r>
            <a:endParaRPr lang="en-US" sz="2000" dirty="0">
              <a:latin typeface="Times New Roman" panose="02020603050405020304" pitchFamily="18" charset="0"/>
              <a:cs typeface="Times New Roman" panose="02020603050405020304" pitchFamily="18" charset="0"/>
            </a:endParaRPr>
          </a:p>
          <a:p>
            <a:r>
              <a:rPr lang="en-US" sz="2000" b="1" u="sng" dirty="0">
                <a:latin typeface="Times New Roman" panose="02020603050405020304" pitchFamily="18" charset="0"/>
                <a:cs typeface="Times New Roman" panose="02020603050405020304" pitchFamily="18" charset="0"/>
              </a:rPr>
              <a:t>Sir Isaac Newton </a:t>
            </a:r>
            <a:r>
              <a:rPr lang="en-US" sz="2000" dirty="0">
                <a:latin typeface="Times New Roman" panose="02020603050405020304" pitchFamily="18" charset="0"/>
                <a:cs typeface="Times New Roman" panose="02020603050405020304" pitchFamily="18" charset="0"/>
              </a:rPr>
              <a:t>is said to have avowed that he felt like a child picking up shells beside the great and unexplored ocean of truth. ( Chapter 2 )	</a:t>
            </a:r>
          </a:p>
          <a:p>
            <a:r>
              <a:rPr lang="en-US" sz="2000" dirty="0">
                <a:latin typeface="Times New Roman" panose="02020603050405020304" pitchFamily="18" charset="0"/>
                <a:cs typeface="Times New Roman" panose="02020603050405020304" pitchFamily="18" charset="0"/>
              </a:rPr>
              <a:t>he was ugly then, but when those muscles and joints were rendered capable of motion, it became a thing such as even </a:t>
            </a:r>
            <a:r>
              <a:rPr lang="en-US" sz="2000" b="1" u="sng" dirty="0">
                <a:latin typeface="Times New Roman" panose="02020603050405020304" pitchFamily="18" charset="0"/>
                <a:cs typeface="Times New Roman" panose="02020603050405020304" pitchFamily="18" charset="0"/>
              </a:rPr>
              <a:t>Dante</a:t>
            </a:r>
            <a:r>
              <a:rPr lang="en-US" sz="2000" dirty="0">
                <a:latin typeface="Times New Roman" panose="02020603050405020304" pitchFamily="18" charset="0"/>
                <a:cs typeface="Times New Roman" panose="02020603050405020304" pitchFamily="18" charset="0"/>
              </a:rPr>
              <a:t> could not have conceived. ( Chapter 5 )</a:t>
            </a:r>
          </a:p>
          <a:p>
            <a:r>
              <a:rPr lang="en-US" sz="2000" b="1" u="sng" dirty="0">
                <a:latin typeface="Times New Roman" panose="02020603050405020304" pitchFamily="18" charset="0"/>
                <a:cs typeface="Times New Roman" panose="02020603050405020304" pitchFamily="18" charset="0"/>
              </a:rPr>
              <a:t>Coleridge’s ‘Ancient Mariner</a:t>
            </a:r>
            <a:r>
              <a:rPr lang="en-US" sz="2000" dirty="0">
                <a:latin typeface="Times New Roman" panose="02020603050405020304" pitchFamily="18" charset="0"/>
                <a:cs typeface="Times New Roman" panose="02020603050405020304" pitchFamily="18" charset="0"/>
              </a:rPr>
              <a:t>.’] Continuing thus, I came at length opposite to the inn at which the various diligences and carriages usually stopped.( Chapter 5 )</a:t>
            </a:r>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its gigantic stature, and the deformity of its aspect, more hideous than belongs to humanity, instantly informed me that it was the wretch, the filthy </a:t>
            </a:r>
            <a:r>
              <a:rPr lang="id-ID" sz="2000" b="1" u="sng" dirty="0">
                <a:latin typeface="Times New Roman" panose="02020603050405020304" pitchFamily="18" charset="0"/>
                <a:cs typeface="Times New Roman" panose="02020603050405020304" pitchFamily="18" charset="0"/>
              </a:rPr>
              <a:t>daemon</a:t>
            </a:r>
            <a:r>
              <a:rPr lang="id-ID" sz="2000" b="1" dirty="0">
                <a:latin typeface="Times New Roman" panose="02020603050405020304" pitchFamily="18" charset="0"/>
                <a:cs typeface="Times New Roman" panose="02020603050405020304" pitchFamily="18" charset="0"/>
              </a:rPr>
              <a:t>,</a:t>
            </a:r>
            <a:r>
              <a:rPr lang="id-ID" sz="2000" dirty="0">
                <a:latin typeface="Times New Roman" panose="02020603050405020304" pitchFamily="18" charset="0"/>
                <a:cs typeface="Times New Roman" panose="02020603050405020304" pitchFamily="18" charset="0"/>
              </a:rPr>
              <a:t> to whom I had given life.(Chapter 7)</a:t>
            </a:r>
          </a:p>
          <a:p>
            <a:r>
              <a:rPr lang="id-ID" sz="2000" dirty="0">
                <a:latin typeface="Times New Roman" panose="02020603050405020304" pitchFamily="18" charset="0"/>
                <a:cs typeface="Times New Roman" panose="02020603050405020304" pitchFamily="18" charset="0"/>
              </a:rPr>
              <a:t>I had cast among mankind, and endowed with the will and power to effect purposes of horror, such as the deed which he had now done, nearly in the light of my own </a:t>
            </a:r>
            <a:r>
              <a:rPr lang="id-ID" sz="2000" b="1" u="sng" dirty="0">
                <a:latin typeface="Times New Roman" panose="02020603050405020304" pitchFamily="18" charset="0"/>
                <a:cs typeface="Times New Roman" panose="02020603050405020304" pitchFamily="18" charset="0"/>
              </a:rPr>
              <a:t>vampire</a:t>
            </a:r>
            <a:r>
              <a:rPr lang="id-ID" sz="2000" dirty="0">
                <a:latin typeface="Times New Roman" panose="02020603050405020304" pitchFamily="18" charset="0"/>
                <a:cs typeface="Times New Roman" panose="02020603050405020304" pitchFamily="18" charset="0"/>
              </a:rPr>
              <a:t> (Chapter 7)</a:t>
            </a:r>
          </a:p>
          <a:p>
            <a:endParaRPr lang="id-I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06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4443" y="2360358"/>
            <a:ext cx="3718455" cy="568877"/>
          </a:xfrm>
        </p:spPr>
        <p:txBody>
          <a:bodyPr>
            <a:noAutofit/>
          </a:bodyPr>
          <a:lstStyle/>
          <a:p>
            <a:r>
              <a:rPr lang="en-US" sz="4800" dirty="0">
                <a:latin typeface="Times New Roman" panose="02020603050405020304" pitchFamily="18" charset="0"/>
                <a:cs typeface="Times New Roman" panose="02020603050405020304" pitchFamily="18" charset="0"/>
              </a:rPr>
              <a:t>Similes</a:t>
            </a:r>
          </a:p>
        </p:txBody>
      </p:sp>
      <p:sp>
        <p:nvSpPr>
          <p:cNvPr id="6" name="Content Placeholder 5"/>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Abrams (1999:97) states that “simile is a comparison between two distinctly different things is explicitly indicated by the word "like" or "as"</a:t>
            </a:r>
          </a:p>
          <a:p>
            <a:pPr marL="0" indent="0">
              <a:buNone/>
            </a:pPr>
            <a:endParaRPr lang="en-US" sz="2000" dirty="0"/>
          </a:p>
        </p:txBody>
      </p:sp>
      <p:sp>
        <p:nvSpPr>
          <p:cNvPr id="7" name="Text Placeholder 6"/>
          <p:cNvSpPr>
            <a:spLocks noGrp="1"/>
          </p:cNvSpPr>
          <p:nvPr>
            <p:ph type="body" sz="half" idx="2"/>
          </p:nvPr>
        </p:nvSpPr>
        <p:spPr>
          <a:xfrm>
            <a:off x="828675" y="3031064"/>
            <a:ext cx="4589993" cy="3012549"/>
          </a:xfrm>
        </p:spPr>
        <p:txBody>
          <a:bodyPr>
            <a:normAutofit/>
          </a:bodyPr>
          <a:lstStyle/>
          <a:p>
            <a:r>
              <a:rPr lang="en-US" sz="1800" dirty="0"/>
              <a:t> </a:t>
            </a:r>
          </a:p>
        </p:txBody>
      </p:sp>
    </p:spTree>
    <p:extLst>
      <p:ext uri="{BB962C8B-B14F-4D97-AF65-F5344CB8AC3E}">
        <p14:creationId xmlns:p14="http://schemas.microsoft.com/office/powerpoint/2010/main" val="76898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598738" y="982663"/>
            <a:ext cx="9593262" cy="2954337"/>
          </a:xfrm>
        </p:spPr>
        <p:txBody>
          <a:bodyPr/>
          <a:lstStyle/>
          <a:p>
            <a:r>
              <a:rPr lang="en-US" dirty="0"/>
              <a:t> </a:t>
            </a:r>
          </a:p>
        </p:txBody>
      </p:sp>
      <p:sp>
        <p:nvSpPr>
          <p:cNvPr id="6" name="Text Placeholder 5"/>
          <p:cNvSpPr>
            <a:spLocks noGrp="1"/>
          </p:cNvSpPr>
          <p:nvPr>
            <p:ph type="body" idx="4294967295"/>
          </p:nvPr>
        </p:nvSpPr>
        <p:spPr>
          <a:xfrm>
            <a:off x="700089" y="771525"/>
            <a:ext cx="10787062" cy="5286375"/>
          </a:xfrm>
        </p:spPr>
        <p:txBody>
          <a:bodyPr>
            <a:noAutofit/>
          </a:bodyPr>
          <a:lstStyle/>
          <a:p>
            <a:pPr algn="just"/>
            <a:r>
              <a:rPr lang="en-US" sz="1800" dirty="0">
                <a:latin typeface="Times New Roman" panose="02020603050405020304" pitchFamily="18" charset="0"/>
                <a:cs typeface="Times New Roman" panose="02020603050405020304" pitchFamily="18" charset="0"/>
              </a:rPr>
              <a:t>He is so; but then he is wholly uneducated</a:t>
            </a:r>
            <a:r>
              <a:rPr lang="en-US" sz="1800" i="1"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he is as silent as a Turk</a:t>
            </a:r>
            <a:r>
              <a:rPr lang="en-US" sz="1800" dirty="0">
                <a:latin typeface="Times New Roman" panose="02020603050405020304" pitchFamily="18" charset="0"/>
                <a:cs typeface="Times New Roman" panose="02020603050405020304" pitchFamily="18" charset="0"/>
              </a:rPr>
              <a:t>, and a kind of ignorant carelessness attends him ( Letter 2 )</a:t>
            </a:r>
          </a:p>
          <a:p>
            <a:pPr algn="just"/>
            <a:r>
              <a:rPr lang="en-US" sz="1800" dirty="0">
                <a:latin typeface="Times New Roman" panose="02020603050405020304" pitchFamily="18" charset="0"/>
                <a:cs typeface="Times New Roman" panose="02020603050405020304" pitchFamily="18" charset="0"/>
              </a:rPr>
              <a:t>therefore do not be alarmed for my safety or if I should come back to you </a:t>
            </a:r>
            <a:r>
              <a:rPr lang="en-US" sz="1800" b="1" u="sng" dirty="0">
                <a:latin typeface="Times New Roman" panose="02020603050405020304" pitchFamily="18" charset="0"/>
                <a:cs typeface="Times New Roman" panose="02020603050405020304" pitchFamily="18" charset="0"/>
              </a:rPr>
              <a:t>as worn and woeful as the ‘Ancient Mariner.</a:t>
            </a:r>
            <a:r>
              <a:rPr lang="en-US" sz="1800" dirty="0">
                <a:latin typeface="Times New Roman" panose="02020603050405020304" pitchFamily="18" charset="0"/>
                <a:cs typeface="Times New Roman" panose="02020603050405020304" pitchFamily="18" charset="0"/>
              </a:rPr>
              <a:t>’( Letter 2 )</a:t>
            </a:r>
          </a:p>
          <a:p>
            <a:pPr algn="just"/>
            <a:r>
              <a:rPr lang="en-US" sz="1800" dirty="0">
                <a:latin typeface="Times New Roman" panose="02020603050405020304" pitchFamily="18" charset="0"/>
                <a:cs typeface="Times New Roman" panose="02020603050405020304" pitchFamily="18" charset="0"/>
              </a:rPr>
              <a:t>yet when he has retired into himself, he will be </a:t>
            </a:r>
            <a:r>
              <a:rPr lang="en-US" sz="1800" b="1" u="sng" dirty="0">
                <a:latin typeface="Times New Roman" panose="02020603050405020304" pitchFamily="18" charset="0"/>
                <a:cs typeface="Times New Roman" panose="02020603050405020304" pitchFamily="18" charset="0"/>
              </a:rPr>
              <a:t>like a celestial spirit that has a halo around him</a:t>
            </a:r>
            <a:r>
              <a:rPr lang="en-US" sz="1800" dirty="0">
                <a:latin typeface="Times New Roman" panose="02020603050405020304" pitchFamily="18" charset="0"/>
                <a:cs typeface="Times New Roman" panose="02020603050405020304" pitchFamily="18" charset="0"/>
              </a:rPr>
              <a:t>, within whose circle no grief or folly ventures. (Letter 4)</a:t>
            </a:r>
            <a:endParaRPr lang="id-ID"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He came </a:t>
            </a:r>
            <a:r>
              <a:rPr lang="en-US" sz="1800" b="1" u="sng" dirty="0">
                <a:latin typeface="Times New Roman" panose="02020603050405020304" pitchFamily="18" charset="0"/>
                <a:cs typeface="Times New Roman" panose="02020603050405020304" pitchFamily="18" charset="0"/>
              </a:rPr>
              <a:t>like a protecting spirit </a:t>
            </a:r>
            <a:r>
              <a:rPr lang="en-US" sz="1800" dirty="0">
                <a:latin typeface="Times New Roman" panose="02020603050405020304" pitchFamily="18" charset="0"/>
                <a:cs typeface="Times New Roman" panose="02020603050405020304" pitchFamily="18" charset="0"/>
              </a:rPr>
              <a:t>to the poor girl, who committed herself to his care</a:t>
            </a:r>
            <a:r>
              <a:rPr lang="id-ID" sz="1800" dirty="0">
                <a:latin typeface="Times New Roman" panose="02020603050405020304" pitchFamily="18" charset="0"/>
                <a:cs typeface="Times New Roman" panose="02020603050405020304" pitchFamily="18" charset="0"/>
              </a:rPr>
              <a:t> (Chapter 1)</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saintly soul of Elizabeth shone </a:t>
            </a:r>
            <a:r>
              <a:rPr lang="en-US" sz="1800" b="1" u="sng" dirty="0">
                <a:latin typeface="Times New Roman" panose="02020603050405020304" pitchFamily="18" charset="0"/>
                <a:cs typeface="Times New Roman" panose="02020603050405020304" pitchFamily="18" charset="0"/>
              </a:rPr>
              <a:t>like a shrine-dedicated lamp in our peaceful home</a:t>
            </a:r>
            <a:r>
              <a:rPr lang="en-US" sz="1800" dirty="0">
                <a:latin typeface="Times New Roman" panose="02020603050405020304" pitchFamily="18" charset="0"/>
                <a:cs typeface="Times New Roman" panose="02020603050405020304" pitchFamily="18" charset="0"/>
              </a:rPr>
              <a:t>. ( Chapter 2 )</a:t>
            </a:r>
          </a:p>
          <a:p>
            <a:pPr algn="just"/>
            <a:r>
              <a:rPr lang="en-US" sz="1800" dirty="0">
                <a:latin typeface="Times New Roman" panose="02020603050405020304" pitchFamily="18" charset="0"/>
                <a:cs typeface="Times New Roman" panose="02020603050405020304" pitchFamily="18" charset="0"/>
              </a:rPr>
              <a:t>his watery eyes, that seemed almost of the same </a:t>
            </a:r>
            <a:r>
              <a:rPr lang="en-US" sz="1800" dirty="0" err="1">
                <a:latin typeface="Times New Roman" panose="02020603050405020304" pitchFamily="18" charset="0"/>
                <a:cs typeface="Times New Roman" panose="02020603050405020304" pitchFamily="18" charset="0"/>
              </a:rPr>
              <a:t>colour</a:t>
            </a:r>
            <a:r>
              <a:rPr lang="en-US" sz="1800"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as the dun-white sockets in which they were </a:t>
            </a:r>
            <a:r>
              <a:rPr lang="en-US" sz="1800" b="1" u="sng" dirty="0" err="1">
                <a:latin typeface="Times New Roman" panose="02020603050405020304" pitchFamily="18" charset="0"/>
                <a:cs typeface="Times New Roman" panose="02020603050405020304" pitchFamily="18" charset="0"/>
              </a:rPr>
              <a:t>set,is</a:t>
            </a:r>
            <a:r>
              <a:rPr lang="en-US" sz="1800" b="1" u="sng" dirty="0">
                <a:latin typeface="Times New Roman" panose="02020603050405020304" pitchFamily="18" charset="0"/>
                <a:cs typeface="Times New Roman" panose="02020603050405020304" pitchFamily="18" charset="0"/>
              </a:rPr>
              <a:t> </a:t>
            </a:r>
            <a:r>
              <a:rPr lang="en-US" sz="1800" b="1" u="sng" dirty="0" err="1">
                <a:latin typeface="Times New Roman" panose="02020603050405020304" pitchFamily="18" charset="0"/>
                <a:cs typeface="Times New Roman" panose="02020603050405020304" pitchFamily="18" charset="0"/>
              </a:rPr>
              <a:t>shrivelled</a:t>
            </a:r>
            <a:r>
              <a:rPr lang="en-US" sz="1800" b="1" u="sng" dirty="0">
                <a:latin typeface="Times New Roman" panose="02020603050405020304" pitchFamily="18" charset="0"/>
                <a:cs typeface="Times New Roman" panose="02020603050405020304" pitchFamily="18" charset="0"/>
              </a:rPr>
              <a:t> complexion and straight black lips</a:t>
            </a:r>
            <a:r>
              <a:rPr lang="en-US" sz="1800" dirty="0">
                <a:latin typeface="Times New Roman" panose="02020603050405020304" pitchFamily="18" charset="0"/>
                <a:cs typeface="Times New Roman" panose="02020603050405020304" pitchFamily="18" charset="0"/>
              </a:rPr>
              <a:t>.( Chapter 5 )</a:t>
            </a:r>
          </a:p>
          <a:p>
            <a:pPr algn="just"/>
            <a:r>
              <a:rPr lang="en-US" sz="1800" dirty="0">
                <a:latin typeface="Times New Roman" panose="02020603050405020304" pitchFamily="18" charset="0"/>
                <a:cs typeface="Times New Roman" panose="02020603050405020304" pitchFamily="18" charset="0"/>
              </a:rPr>
              <a:t>I wandered </a:t>
            </a:r>
            <a:r>
              <a:rPr lang="en-US" sz="1800" b="1" u="sng" dirty="0">
                <a:latin typeface="Times New Roman" panose="02020603050405020304" pitchFamily="18" charset="0"/>
                <a:cs typeface="Times New Roman" panose="02020603050405020304" pitchFamily="18" charset="0"/>
              </a:rPr>
              <a:t>like an evil spirit</a:t>
            </a:r>
            <a:r>
              <a:rPr lang="en-US" sz="1800" dirty="0">
                <a:latin typeface="Times New Roman" panose="02020603050405020304" pitchFamily="18" charset="0"/>
                <a:cs typeface="Times New Roman" panose="02020603050405020304" pitchFamily="18" charset="0"/>
              </a:rPr>
              <a:t>, for I had committed deeds of mischief beyond description horrible, and more,  much more I persuaded myself (Chapter 9)</a:t>
            </a:r>
          </a:p>
          <a:p>
            <a:pPr algn="just"/>
            <a:r>
              <a:rPr lang="en-US" sz="1800" dirty="0">
                <a:latin typeface="Times New Roman" panose="02020603050405020304" pitchFamily="18" charset="0"/>
                <a:cs typeface="Times New Roman" panose="02020603050405020304" pitchFamily="18" charset="0"/>
              </a:rPr>
              <a:t>The surface is very uneven, rising </a:t>
            </a:r>
            <a:r>
              <a:rPr lang="en-US" sz="1800" b="1" u="sng" dirty="0">
                <a:latin typeface="Times New Roman" panose="02020603050405020304" pitchFamily="18" charset="0"/>
                <a:cs typeface="Times New Roman" panose="02020603050405020304" pitchFamily="18" charset="0"/>
              </a:rPr>
              <a:t>like the waves of a troubled sea</a:t>
            </a:r>
            <a:r>
              <a:rPr lang="en-US" sz="1800" dirty="0">
                <a:latin typeface="Times New Roman" panose="02020603050405020304" pitchFamily="18" charset="0"/>
                <a:cs typeface="Times New Roman" panose="02020603050405020304" pitchFamily="18" charset="0"/>
              </a:rPr>
              <a:t>, descending low, and interspersed by rifts that sink deep. (Chapter 10</a:t>
            </a:r>
            <a:r>
              <a:rPr lang="id-ID"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926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8663" y="2107924"/>
            <a:ext cx="4443412" cy="802746"/>
          </a:xfrm>
        </p:spPr>
        <p:txBody>
          <a:bodyPr>
            <a:noAutofit/>
          </a:bodyPr>
          <a:lstStyle/>
          <a:p>
            <a:r>
              <a:rPr lang="en-US" sz="4800" dirty="0">
                <a:latin typeface="Times New Roman" panose="02020603050405020304" pitchFamily="18" charset="0"/>
                <a:cs typeface="Times New Roman" panose="02020603050405020304" pitchFamily="18" charset="0"/>
              </a:rPr>
              <a:t>Metaphor</a:t>
            </a:r>
          </a:p>
        </p:txBody>
      </p:sp>
      <p:sp>
        <p:nvSpPr>
          <p:cNvPr id="5" name="Content Placeholder 4"/>
          <p:cNvSpPr>
            <a:spLocks noGrp="1"/>
          </p:cNvSpPr>
          <p:nvPr>
            <p:ph idx="1"/>
          </p:nvPr>
        </p:nvSpPr>
        <p:spPr>
          <a:xfrm>
            <a:off x="5418668" y="742950"/>
            <a:ext cx="6025620" cy="5357813"/>
          </a:xfrm>
        </p:spPr>
        <p:txBody>
          <a:bodyPr/>
          <a:lstStyle/>
          <a:p>
            <a:pPr marL="0" indent="0">
              <a:buNone/>
            </a:pPr>
            <a:r>
              <a:rPr lang="en-US" sz="3200" dirty="0">
                <a:latin typeface="Times New Roman" panose="02020603050405020304" pitchFamily="18" charset="0"/>
                <a:cs typeface="Times New Roman" panose="02020603050405020304" pitchFamily="18" charset="0"/>
              </a:rPr>
              <a:t>Metaphor is a word or expression that in literal usage denotes one kind of thing is applied to a distinctly different kind of thing, without asserting a comparison (Abrams, 1999:97).</a:t>
            </a:r>
          </a:p>
          <a:p>
            <a:endParaRPr lang="en-US" dirty="0"/>
          </a:p>
        </p:txBody>
      </p:sp>
      <p:sp>
        <p:nvSpPr>
          <p:cNvPr id="6" name="Text Placeholder 5"/>
          <p:cNvSpPr>
            <a:spLocks noGrp="1"/>
          </p:cNvSpPr>
          <p:nvPr>
            <p:ph type="body" sz="half" idx="2"/>
          </p:nvPr>
        </p:nvSpPr>
        <p:spPr>
          <a:xfrm>
            <a:off x="728663" y="3031065"/>
            <a:ext cx="4443412" cy="3069698"/>
          </a:xfrm>
        </p:spPr>
        <p:txBody>
          <a:bodyPr/>
          <a:lstStyle/>
          <a:p>
            <a:r>
              <a:rPr lang="en-US" dirty="0"/>
              <a:t> </a:t>
            </a:r>
          </a:p>
        </p:txBody>
      </p:sp>
    </p:spTree>
    <p:extLst>
      <p:ext uri="{BB962C8B-B14F-4D97-AF65-F5344CB8AC3E}">
        <p14:creationId xmlns:p14="http://schemas.microsoft.com/office/powerpoint/2010/main" val="67910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814388" y="828675"/>
            <a:ext cx="10715625" cy="5172075"/>
          </a:xfrm>
        </p:spPr>
        <p:txBody>
          <a:bodyPr>
            <a:normAutofit/>
          </a:bodyPr>
          <a:lstStyle/>
          <a:p>
            <a:r>
              <a:rPr lang="id-ID" dirty="0">
                <a:latin typeface="Times New Roman" panose="02020603050405020304" pitchFamily="18" charset="0"/>
                <a:cs typeface="Times New Roman" panose="02020603050405020304" pitchFamily="18" charset="0"/>
              </a:rPr>
              <a:t>I am preparing to depart. I am going to unexplored regions, to ‘the land of mist and snow,’ but I shall kill no </a:t>
            </a:r>
            <a:r>
              <a:rPr lang="id-ID" b="1" u="sng" dirty="0">
                <a:latin typeface="Times New Roman" panose="02020603050405020304" pitchFamily="18" charset="0"/>
                <a:cs typeface="Times New Roman" panose="02020603050405020304" pitchFamily="18" charset="0"/>
              </a:rPr>
              <a:t>albatross</a:t>
            </a:r>
            <a:r>
              <a:rPr lang="id-ID" dirty="0">
                <a:latin typeface="Times New Roman" panose="02020603050405020304" pitchFamily="18" charset="0"/>
                <a:cs typeface="Times New Roman" panose="02020603050405020304" pitchFamily="18" charset="0"/>
              </a:rPr>
              <a:t>;</a:t>
            </a:r>
            <a:r>
              <a:rPr lang="id-ID" b="1"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(Letter 2)</a:t>
            </a:r>
          </a:p>
          <a:p>
            <a:r>
              <a:rPr lang="en-US" dirty="0">
                <a:latin typeface="Times New Roman" panose="02020603050405020304" pitchFamily="18" charset="0"/>
                <a:cs typeface="Times New Roman" panose="02020603050405020304" pitchFamily="18" charset="0"/>
              </a:rPr>
              <a:t>The four others were dark-eyed, hardy little vagrants; this child was thin and very fair</a:t>
            </a:r>
            <a:r>
              <a:rPr lang="en-US" b="1"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Her hair was the brightest living gold</a:t>
            </a:r>
            <a:r>
              <a:rPr lang="en-US" dirty="0">
                <a:latin typeface="Times New Roman" panose="02020603050405020304" pitchFamily="18" charset="0"/>
                <a:cs typeface="Times New Roman" panose="02020603050405020304" pitchFamily="18" charset="0"/>
              </a:rPr>
              <a:t>, ( Chapter 1</a:t>
            </a:r>
            <a:r>
              <a:rPr lang="id-ID" dirty="0">
                <a:latin typeface="Times New Roman" panose="02020603050405020304" pitchFamily="18" charset="0"/>
                <a:cs typeface="Times New Roman" panose="02020603050405020304" pitchFamily="18" charset="0"/>
              </a:rPr>
              <a:t>)</a:t>
            </a:r>
          </a:p>
          <a:p>
            <a:r>
              <a:rPr lang="id-ID" dirty="0">
                <a:latin typeface="Times New Roman" panose="02020603050405020304" pitchFamily="18" charset="0"/>
                <a:cs typeface="Times New Roman" panose="02020603050405020304" pitchFamily="18" charset="0"/>
              </a:rPr>
              <a:t>It was dawn, and she quitted her </a:t>
            </a:r>
            <a:r>
              <a:rPr lang="id-ID" b="1" u="sng" dirty="0">
                <a:latin typeface="Times New Roman" panose="02020603050405020304" pitchFamily="18" charset="0"/>
                <a:cs typeface="Times New Roman" panose="02020603050405020304" pitchFamily="18" charset="0"/>
              </a:rPr>
              <a:t>asylum</a:t>
            </a:r>
            <a:r>
              <a:rPr lang="id-ID" dirty="0">
                <a:latin typeface="Times New Roman" panose="02020603050405020304" pitchFamily="18" charset="0"/>
                <a:cs typeface="Times New Roman" panose="02020603050405020304" pitchFamily="18" charset="0"/>
              </a:rPr>
              <a:t>, that she might again endeavour to find my brother. (Chapter 8)</a:t>
            </a:r>
          </a:p>
          <a:p>
            <a:r>
              <a:rPr lang="id-ID" dirty="0">
                <a:latin typeface="Times New Roman" panose="02020603050405020304" pitchFamily="18" charset="0"/>
                <a:cs typeface="Times New Roman" panose="02020603050405020304" pitchFamily="18" charset="0"/>
              </a:rPr>
              <a:t>I will melt the </a:t>
            </a:r>
            <a:r>
              <a:rPr lang="id-ID" b="1" u="sng" dirty="0">
                <a:latin typeface="Times New Roman" panose="02020603050405020304" pitchFamily="18" charset="0"/>
                <a:cs typeface="Times New Roman" panose="02020603050405020304" pitchFamily="18" charset="0"/>
              </a:rPr>
              <a:t>stony hearts</a:t>
            </a:r>
            <a:r>
              <a:rPr lang="id-ID" b="1"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of your enemies by my tears and prayers. (Chapter 8)</a:t>
            </a:r>
          </a:p>
          <a:p>
            <a:r>
              <a:rPr lang="id-ID" dirty="0">
                <a:latin typeface="Times New Roman" panose="02020603050405020304" pitchFamily="18" charset="0"/>
                <a:cs typeface="Times New Roman" panose="02020603050405020304" pitchFamily="18" charset="0"/>
              </a:rPr>
              <a:t>And when I received their </a:t>
            </a:r>
            <a:r>
              <a:rPr lang="id-ID" b="1" u="sng" dirty="0">
                <a:latin typeface="Times New Roman" panose="02020603050405020304" pitchFamily="18" charset="0"/>
                <a:cs typeface="Times New Roman" panose="02020603050405020304" pitchFamily="18" charset="0"/>
              </a:rPr>
              <a:t>cold</a:t>
            </a:r>
            <a:r>
              <a:rPr lang="id-ID" dirty="0">
                <a:latin typeface="Times New Roman" panose="02020603050405020304" pitchFamily="18" charset="0"/>
                <a:cs typeface="Times New Roman" panose="02020603050405020304" pitchFamily="18" charset="0"/>
              </a:rPr>
              <a:t> answers and heard the harsh, unfeeling reasoning of these men, (Chapter 8)</a:t>
            </a:r>
          </a:p>
          <a:p>
            <a:r>
              <a:rPr lang="id-ID" dirty="0">
                <a:latin typeface="Times New Roman" panose="02020603050405020304" pitchFamily="18" charset="0"/>
                <a:cs typeface="Times New Roman" panose="02020603050405020304" pitchFamily="18" charset="0"/>
              </a:rPr>
              <a:t>What could I do? In an </a:t>
            </a:r>
            <a:r>
              <a:rPr lang="id-ID" b="1" u="sng" dirty="0">
                <a:latin typeface="Times New Roman" panose="02020603050405020304" pitchFamily="18" charset="0"/>
                <a:cs typeface="Times New Roman" panose="02020603050405020304" pitchFamily="18" charset="0"/>
              </a:rPr>
              <a:t>evil hour</a:t>
            </a:r>
            <a:r>
              <a:rPr lang="id-ID" b="1"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I subscribed to a lie; and now only am I truly miserable (Chapter 8)</a:t>
            </a:r>
          </a:p>
          <a:p>
            <a:endParaRPr lang="id-ID" dirty="0">
              <a:latin typeface="Times New Roman" panose="02020603050405020304" pitchFamily="18" charset="0"/>
              <a:cs typeface="Times New Roman" panose="02020603050405020304" pitchFamily="18" charset="0"/>
            </a:endParaRPr>
          </a:p>
          <a:p>
            <a:endParaRPr lang="id-ID" sz="1800" dirty="0">
              <a:cs typeface="Times New Roman" panose="02020603050405020304" pitchFamily="18" charset="0"/>
            </a:endParaRPr>
          </a:p>
        </p:txBody>
      </p:sp>
    </p:spTree>
    <p:extLst>
      <p:ext uri="{BB962C8B-B14F-4D97-AF65-F5344CB8AC3E}">
        <p14:creationId xmlns:p14="http://schemas.microsoft.com/office/powerpoint/2010/main" val="56354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1524" y="2179362"/>
            <a:ext cx="4240741" cy="724956"/>
          </a:xfrm>
        </p:spPr>
        <p:txBody>
          <a:bodyPr>
            <a:noAutofit/>
          </a:bodyPr>
          <a:lstStyle/>
          <a:p>
            <a:r>
              <a:rPr lang="en-US" sz="4800" dirty="0">
                <a:latin typeface="Times New Roman" panose="02020603050405020304" pitchFamily="18" charset="0"/>
                <a:cs typeface="Times New Roman" panose="02020603050405020304" pitchFamily="18" charset="0"/>
              </a:rPr>
              <a:t>Symbolism</a:t>
            </a:r>
          </a:p>
        </p:txBody>
      </p:sp>
      <p:sp>
        <p:nvSpPr>
          <p:cNvPr id="5" name="Content Placeholder 4"/>
          <p:cNvSpPr>
            <a:spLocks noGrp="1"/>
          </p:cNvSpPr>
          <p:nvPr>
            <p:ph idx="1"/>
          </p:nvPr>
        </p:nvSpPr>
        <p:spPr>
          <a:xfrm>
            <a:off x="5418667" y="814389"/>
            <a:ext cx="5982757" cy="5061478"/>
          </a:xfrm>
        </p:spPr>
        <p:txBody>
          <a:bodyPr/>
          <a:lstStyle/>
          <a:p>
            <a:pPr marL="0" indent="0">
              <a:buNone/>
            </a:pPr>
            <a:r>
              <a:rPr lang="en-US" sz="3200" dirty="0">
                <a:latin typeface="Times New Roman" panose="02020603050405020304" pitchFamily="18" charset="0"/>
                <a:cs typeface="Times New Roman" panose="02020603050405020304" pitchFamily="18" charset="0"/>
              </a:rPr>
              <a:t>Symbolism is applied only to a word or phrase that signifies an object or event which in its turn signifies something, or has a range of reference, beyond itself (Abrams, 1999:311)</a:t>
            </a:r>
          </a:p>
          <a:p>
            <a:endParaRPr lang="en-US" dirty="0"/>
          </a:p>
        </p:txBody>
      </p:sp>
      <p:sp>
        <p:nvSpPr>
          <p:cNvPr id="6" name="Text Placeholder 5"/>
          <p:cNvSpPr>
            <a:spLocks noGrp="1"/>
          </p:cNvSpPr>
          <p:nvPr>
            <p:ph type="body" sz="half" idx="2"/>
          </p:nvPr>
        </p:nvSpPr>
        <p:spPr>
          <a:xfrm>
            <a:off x="771525" y="3031065"/>
            <a:ext cx="4240741" cy="2844802"/>
          </a:xfrm>
        </p:spPr>
        <p:txBody>
          <a:bodyPr/>
          <a:lstStyle/>
          <a:p>
            <a:r>
              <a:rPr lang="en-US" dirty="0"/>
              <a:t>  </a:t>
            </a:r>
          </a:p>
        </p:txBody>
      </p:sp>
    </p:spTree>
    <p:extLst>
      <p:ext uri="{BB962C8B-B14F-4D97-AF65-F5344CB8AC3E}">
        <p14:creationId xmlns:p14="http://schemas.microsoft.com/office/powerpoint/2010/main" val="209440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2950" y="800101"/>
            <a:ext cx="10672764" cy="5286374"/>
          </a:xfrm>
        </p:spPr>
        <p:txBody>
          <a:bodyPr>
            <a:normAutofit/>
          </a:bodyPr>
          <a:lstStyle/>
          <a:p>
            <a:pPr algn="just"/>
            <a:r>
              <a:rPr lang="en-US" sz="2800" dirty="0">
                <a:latin typeface="Times New Roman" panose="02020603050405020304" pitchFamily="18" charset="0"/>
                <a:cs typeface="Times New Roman" panose="02020603050405020304" pitchFamily="18" charset="0"/>
              </a:rPr>
              <a:t>What may not be expected in a country of </a:t>
            </a:r>
            <a:r>
              <a:rPr lang="en-US" sz="2800" b="1" u="sng" dirty="0">
                <a:latin typeface="Times New Roman" panose="02020603050405020304" pitchFamily="18" charset="0"/>
                <a:cs typeface="Times New Roman" panose="02020603050405020304" pitchFamily="18" charset="0"/>
              </a:rPr>
              <a:t>eternal light</a:t>
            </a:r>
            <a:r>
              <a:rPr lang="en-US" sz="2800" dirty="0">
                <a:latin typeface="Times New Roman" panose="02020603050405020304" pitchFamily="18" charset="0"/>
                <a:cs typeface="Times New Roman" panose="02020603050405020304" pitchFamily="18" charset="0"/>
              </a:rPr>
              <a:t>? I may there discover the wondrous power which attracts the needle and may regulate a thousand celestial observations that require only this voyage to render their seeming eccentricities consistent forever. ( Letter 1 )</a:t>
            </a:r>
          </a:p>
          <a:p>
            <a:pPr algn="just"/>
            <a:r>
              <a:rPr lang="en-US" sz="2800" dirty="0">
                <a:latin typeface="Times New Roman" panose="02020603050405020304" pitchFamily="18" charset="0"/>
                <a:cs typeface="Times New Roman" panose="02020603050405020304" pitchFamily="18" charset="0"/>
              </a:rPr>
              <a:t>on whom the public indignation was turned with renewed violence, charging her with the </a:t>
            </a:r>
            <a:r>
              <a:rPr lang="en-US" sz="2800" b="1" u="sng" dirty="0">
                <a:latin typeface="Times New Roman" panose="02020603050405020304" pitchFamily="18" charset="0"/>
                <a:cs typeface="Times New Roman" panose="02020603050405020304" pitchFamily="18" charset="0"/>
              </a:rPr>
              <a:t>blackest</a:t>
            </a:r>
            <a:r>
              <a:rPr lang="en-US" sz="2800" dirty="0">
                <a:latin typeface="Times New Roman" panose="02020603050405020304" pitchFamily="18" charset="0"/>
                <a:cs typeface="Times New Roman" panose="02020603050405020304" pitchFamily="18" charset="0"/>
              </a:rPr>
              <a:t> ingratitude. ( Chapter 8 )</a:t>
            </a:r>
          </a:p>
          <a:p>
            <a:pPr algn="just"/>
            <a:r>
              <a:rPr lang="en-US" sz="2800" dirty="0">
                <a:latin typeface="Times New Roman" panose="02020603050405020304" pitchFamily="18" charset="0"/>
                <a:cs typeface="Times New Roman" panose="02020603050405020304" pitchFamily="18" charset="0"/>
              </a:rPr>
              <a:t> The ballots had been thrown; they were all </a:t>
            </a:r>
            <a:r>
              <a:rPr lang="en-US" sz="2800" b="1" u="sng" dirty="0">
                <a:latin typeface="Times New Roman" panose="02020603050405020304" pitchFamily="18" charset="0"/>
                <a:cs typeface="Times New Roman" panose="02020603050405020304" pitchFamily="18" charset="0"/>
              </a:rPr>
              <a:t>black</a:t>
            </a:r>
            <a:r>
              <a:rPr lang="en-US" sz="2800" dirty="0">
                <a:latin typeface="Times New Roman" panose="02020603050405020304" pitchFamily="18" charset="0"/>
                <a:cs typeface="Times New Roman" panose="02020603050405020304" pitchFamily="18" charset="0"/>
              </a:rPr>
              <a:t>, and Justine was condemned. ( Chapter 8 )</a:t>
            </a:r>
          </a:p>
          <a:p>
            <a:pPr algn="just"/>
            <a:endParaRPr lang="en-US" dirty="0"/>
          </a:p>
        </p:txBody>
      </p:sp>
    </p:spTree>
    <p:extLst>
      <p:ext uri="{BB962C8B-B14F-4D97-AF65-F5344CB8AC3E}">
        <p14:creationId xmlns:p14="http://schemas.microsoft.com/office/powerpoint/2010/main" val="248865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1151" y="2420592"/>
            <a:ext cx="3821115" cy="474134"/>
          </a:xfrm>
        </p:spPr>
        <p:txBody>
          <a:bodyPr>
            <a:noAutofit/>
          </a:bodyPr>
          <a:lstStyle/>
          <a:p>
            <a:r>
              <a:rPr lang="en-US" sz="4800" dirty="0">
                <a:latin typeface="Times New Roman" panose="02020603050405020304" pitchFamily="18" charset="0"/>
                <a:cs typeface="Times New Roman" panose="02020603050405020304" pitchFamily="18" charset="0"/>
              </a:rPr>
              <a:t>Motif</a:t>
            </a:r>
          </a:p>
        </p:txBody>
      </p:sp>
      <p:sp>
        <p:nvSpPr>
          <p:cNvPr id="5" name="Content Placeholder 4"/>
          <p:cNvSpPr>
            <a:spLocks noGrp="1"/>
          </p:cNvSpPr>
          <p:nvPr>
            <p:ph idx="1"/>
          </p:nvPr>
        </p:nvSpPr>
        <p:spPr>
          <a:xfrm>
            <a:off x="5418667" y="857250"/>
            <a:ext cx="5939895" cy="5229226"/>
          </a:xfrm>
        </p:spPr>
        <p:txBody>
          <a:bodyPr/>
          <a:lstStyle/>
          <a:p>
            <a:pPr marL="0" indent="0">
              <a:buNone/>
            </a:pPr>
            <a:r>
              <a:rPr lang="en-US" sz="3200" dirty="0">
                <a:latin typeface="Times New Roman" panose="02020603050405020304" pitchFamily="18" charset="0"/>
                <a:cs typeface="Times New Roman" panose="02020603050405020304" pitchFamily="18" charset="0"/>
              </a:rPr>
              <a:t>Motif is conspicuous element, such as a type of event, device, reference, or </a:t>
            </a:r>
            <a:r>
              <a:rPr lang="en-US" sz="3200" dirty="0" err="1">
                <a:latin typeface="Times New Roman" panose="02020603050405020304" pitchFamily="18" charset="0"/>
                <a:cs typeface="Times New Roman" panose="02020603050405020304" pitchFamily="18" charset="0"/>
              </a:rPr>
              <a:t>forumula</a:t>
            </a:r>
            <a:r>
              <a:rPr lang="en-US" sz="3200" dirty="0">
                <a:latin typeface="Times New Roman" panose="02020603050405020304" pitchFamily="18" charset="0"/>
                <a:cs typeface="Times New Roman" panose="02020603050405020304" pitchFamily="18" charset="0"/>
              </a:rPr>
              <a:t>, which occurs frequently in works of literature </a:t>
            </a:r>
          </a:p>
          <a:p>
            <a:endParaRPr lang="en-US" dirty="0"/>
          </a:p>
        </p:txBody>
      </p:sp>
      <p:sp>
        <p:nvSpPr>
          <p:cNvPr id="6" name="Text Placeholder 5"/>
          <p:cNvSpPr>
            <a:spLocks noGrp="1"/>
          </p:cNvSpPr>
          <p:nvPr>
            <p:ph type="body" sz="half" idx="2"/>
          </p:nvPr>
        </p:nvSpPr>
        <p:spPr>
          <a:xfrm>
            <a:off x="771525" y="3031065"/>
            <a:ext cx="4240741" cy="3055410"/>
          </a:xfrm>
        </p:spPr>
        <p:txBody>
          <a:bodyPr>
            <a:normAutofit/>
          </a:bodyPr>
          <a:lstStyle/>
          <a:p>
            <a:r>
              <a:rPr lang="en-US" dirty="0"/>
              <a:t> </a:t>
            </a:r>
          </a:p>
        </p:txBody>
      </p:sp>
    </p:spTree>
    <p:extLst>
      <p:ext uri="{BB962C8B-B14F-4D97-AF65-F5344CB8AC3E}">
        <p14:creationId xmlns:p14="http://schemas.microsoft.com/office/powerpoint/2010/main" val="294246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814387" y="771525"/>
            <a:ext cx="10601325" cy="5286375"/>
          </a:xfrm>
        </p:spPr>
        <p:txBody>
          <a:bodyPr>
            <a:normAutofit/>
          </a:bodyPr>
          <a:lstStyle/>
          <a:p>
            <a:pPr marL="0" indent="0" algn="ctr">
              <a:buNone/>
            </a:pPr>
            <a:endParaRPr lang="id-ID" sz="4400" dirty="0">
              <a:latin typeface="Times New Roman" panose="02020603050405020304" pitchFamily="18" charset="0"/>
              <a:cs typeface="Times New Roman" panose="02020603050405020304" pitchFamily="18" charset="0"/>
            </a:endParaRPr>
          </a:p>
          <a:p>
            <a:pPr marL="0" indent="0" algn="ctr">
              <a:buNone/>
            </a:pPr>
            <a:r>
              <a:rPr lang="id-ID" sz="6000" dirty="0">
                <a:latin typeface="Times New Roman" panose="02020603050405020304" pitchFamily="18" charset="0"/>
                <a:cs typeface="Times New Roman" panose="02020603050405020304" pitchFamily="18" charset="0"/>
              </a:rPr>
              <a:t>P</a:t>
            </a:r>
            <a:r>
              <a:rPr lang="en-US" sz="6000" dirty="0" err="1">
                <a:latin typeface="Times New Roman" panose="02020603050405020304" pitchFamily="18" charset="0"/>
                <a:cs typeface="Times New Roman" panose="02020603050405020304" pitchFamily="18" charset="0"/>
              </a:rPr>
              <a:t>oetry</a:t>
            </a:r>
            <a:endParaRPr lang="id-ID" sz="6000" dirty="0">
              <a:latin typeface="Times New Roman" panose="02020603050405020304" pitchFamily="18" charset="0"/>
              <a:cs typeface="Times New Roman" panose="02020603050405020304" pitchFamily="18" charset="0"/>
            </a:endParaRPr>
          </a:p>
          <a:p>
            <a:pPr marL="0" indent="0" algn="ctr">
              <a:buNone/>
            </a:pPr>
            <a:r>
              <a:rPr lang="id-ID" sz="6000" dirty="0">
                <a:latin typeface="Times New Roman" panose="02020603050405020304" pitchFamily="18" charset="0"/>
                <a:cs typeface="Times New Roman" panose="02020603050405020304" pitchFamily="18" charset="0"/>
              </a:rPr>
              <a:t>&amp;</a:t>
            </a:r>
          </a:p>
          <a:p>
            <a:pPr marL="0" indent="0" algn="ctr">
              <a:buNone/>
            </a:pPr>
            <a:r>
              <a:rPr lang="id-ID" sz="6000" dirty="0">
                <a:latin typeface="Times New Roman" panose="02020603050405020304" pitchFamily="18" charset="0"/>
                <a:cs typeface="Times New Roman" panose="02020603050405020304" pitchFamily="18" charset="0"/>
              </a:rPr>
              <a:t>L</a:t>
            </a:r>
            <a:r>
              <a:rPr lang="en-US" sz="6000" dirty="0" err="1">
                <a:latin typeface="Times New Roman" panose="02020603050405020304" pitchFamily="18" charset="0"/>
                <a:cs typeface="Times New Roman" panose="02020603050405020304" pitchFamily="18" charset="0"/>
              </a:rPr>
              <a:t>etters</a:t>
            </a:r>
            <a:endParaRPr lang="id-ID" sz="6000" dirty="0">
              <a:latin typeface="Times New Roman" panose="02020603050405020304" pitchFamily="18" charset="0"/>
              <a:cs typeface="Times New Roman" panose="02020603050405020304" pitchFamily="18" charset="0"/>
            </a:endParaRPr>
          </a:p>
          <a:p>
            <a:pPr marL="0" indent="0" algn="ctr">
              <a:buNone/>
            </a:pPr>
            <a:r>
              <a:rPr lang="id-ID" sz="4400" dirty="0">
                <a:latin typeface="Times New Roman" panose="02020603050405020304" pitchFamily="18" charset="0"/>
                <a:cs typeface="Times New Roman" panose="02020603050405020304" pitchFamily="18" charset="0"/>
              </a:rPr>
              <a:t>	</a:t>
            </a:r>
            <a:endParaRPr lang="en-US" sz="4400" dirty="0"/>
          </a:p>
          <a:p>
            <a:endParaRPr lang="en-US" dirty="0"/>
          </a:p>
          <a:p>
            <a:endParaRPr lang="en-US" dirty="0"/>
          </a:p>
        </p:txBody>
      </p:sp>
    </p:spTree>
    <p:extLst>
      <p:ext uri="{BB962C8B-B14F-4D97-AF65-F5344CB8AC3E}">
        <p14:creationId xmlns:p14="http://schemas.microsoft.com/office/powerpoint/2010/main" val="21112830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693</TotalTime>
  <Words>926</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Times New Roman</vt:lpstr>
      <vt:lpstr>Organic</vt:lpstr>
      <vt:lpstr>Simile, Metaphor, Symbol, Motif, and Allusion</vt:lpstr>
      <vt:lpstr>Similes</vt:lpstr>
      <vt:lpstr> </vt:lpstr>
      <vt:lpstr>Metaphor</vt:lpstr>
      <vt:lpstr>PowerPoint Presentation</vt:lpstr>
      <vt:lpstr>Symbolism</vt:lpstr>
      <vt:lpstr>PowerPoint Presentation</vt:lpstr>
      <vt:lpstr>Motif</vt:lpstr>
      <vt:lpstr>PowerPoint Presentation</vt:lpstr>
      <vt:lpstr>Allussion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Frakenstein</dc:title>
  <dc:creator>Admin</dc:creator>
  <cp:lastModifiedBy>HP-PAVILION</cp:lastModifiedBy>
  <cp:revision>35</cp:revision>
  <dcterms:created xsi:type="dcterms:W3CDTF">2020-04-01T13:13:11Z</dcterms:created>
  <dcterms:modified xsi:type="dcterms:W3CDTF">2020-04-02T01:13:27Z</dcterms:modified>
</cp:coreProperties>
</file>