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6" r:id="rId9"/>
    <p:sldId id="264" r:id="rId10"/>
    <p:sldId id="26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7" autoAdjust="0"/>
    <p:restoredTop sz="94660"/>
  </p:normalViewPr>
  <p:slideViewPr>
    <p:cSldViewPr snapToGrid="0" showGuides="1">
      <p:cViewPr varScale="1">
        <p:scale>
          <a:sx n="70" d="100"/>
          <a:sy n="70" d="100"/>
        </p:scale>
        <p:origin x="28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45736D-3A8C-4ADC-8BBF-DE53DFE8AD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288533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5736D-3A8C-4ADC-8BBF-DE53DFE8AD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325208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5736D-3A8C-4ADC-8BBF-DE53DFE8AD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D738-F268-45F7-93A5-BAC3A7DBE4B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39695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5736D-3A8C-4ADC-8BBF-DE53DFE8AD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349361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5736D-3A8C-4ADC-8BBF-DE53DFE8AD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D738-F268-45F7-93A5-BAC3A7DBE4B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51320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5736D-3A8C-4ADC-8BBF-DE53DFE8AD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2729902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45736D-3A8C-4ADC-8BBF-DE53DFE8AD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298901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45736D-3A8C-4ADC-8BBF-DE53DFE8AD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358556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45736D-3A8C-4ADC-8BBF-DE53DFE8AD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146374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5736D-3A8C-4ADC-8BBF-DE53DFE8AD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162155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45736D-3A8C-4ADC-8BBF-DE53DFE8AD32}"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322257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45736D-3A8C-4ADC-8BBF-DE53DFE8AD32}"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7213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45736D-3A8C-4ADC-8BBF-DE53DFE8AD32}"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189911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5736D-3A8C-4ADC-8BBF-DE53DFE8AD32}"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388423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5736D-3A8C-4ADC-8BBF-DE53DFE8AD32}"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276640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5736D-3A8C-4ADC-8BBF-DE53DFE8AD32}"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0D738-F268-45F7-93A5-BAC3A7DBE4BC}" type="slidenum">
              <a:rPr lang="en-US" smtClean="0"/>
              <a:t>‹#›</a:t>
            </a:fld>
            <a:endParaRPr lang="en-US"/>
          </a:p>
        </p:txBody>
      </p:sp>
    </p:spTree>
    <p:extLst>
      <p:ext uri="{BB962C8B-B14F-4D97-AF65-F5344CB8AC3E}">
        <p14:creationId xmlns:p14="http://schemas.microsoft.com/office/powerpoint/2010/main" val="343331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45736D-3A8C-4ADC-8BBF-DE53DFE8AD32}" type="datetimeFigureOut">
              <a:rPr lang="en-US" smtClean="0"/>
              <a:t>4/1/2020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10D738-F268-45F7-93A5-BAC3A7DBE4BC}" type="slidenum">
              <a:rPr lang="en-US" smtClean="0"/>
              <a:t>‹#›</a:t>
            </a:fld>
            <a:endParaRPr lang="en-US"/>
          </a:p>
        </p:txBody>
      </p:sp>
    </p:spTree>
    <p:extLst>
      <p:ext uri="{BB962C8B-B14F-4D97-AF65-F5344CB8AC3E}">
        <p14:creationId xmlns:p14="http://schemas.microsoft.com/office/powerpoint/2010/main" val="2666682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iterarydevices.net/character/" TargetMode="External"/><Relationship Id="rId2" Type="http://schemas.openxmlformats.org/officeDocument/2006/relationships/hyperlink" Target="https://literarydevices.net/narrative/" TargetMode="External"/><Relationship Id="rId1" Type="http://schemas.openxmlformats.org/officeDocument/2006/relationships/slideLayout" Target="../slideLayouts/slideLayout2.xml"/><Relationship Id="rId4" Type="http://schemas.openxmlformats.org/officeDocument/2006/relationships/hyperlink" Target="https://literarydevices.net/audi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GATSBY </a:t>
            </a:r>
            <a:endParaRPr lang="en-US" dirty="0"/>
          </a:p>
        </p:txBody>
      </p:sp>
      <p:sp>
        <p:nvSpPr>
          <p:cNvPr id="3" name="Subtitle 2"/>
          <p:cNvSpPr>
            <a:spLocks noGrp="1"/>
          </p:cNvSpPr>
          <p:nvPr>
            <p:ph type="subTitle" idx="1"/>
          </p:nvPr>
        </p:nvSpPr>
        <p:spPr/>
        <p:txBody>
          <a:bodyPr>
            <a:noAutofit/>
          </a:bodyPr>
          <a:lstStyle/>
          <a:p>
            <a:r>
              <a:rPr lang="en-US" b="1" dirty="0" smtClean="0">
                <a:solidFill>
                  <a:schemeClr val="tx1"/>
                </a:solidFill>
              </a:rPr>
              <a:t>POINT OF VIEW</a:t>
            </a:r>
          </a:p>
          <a:p>
            <a:r>
              <a:rPr lang="en-US" b="1" dirty="0" smtClean="0">
                <a:solidFill>
                  <a:schemeClr val="tx1"/>
                </a:solidFill>
              </a:rPr>
              <a:t>NARRATIVE DISTANCE</a:t>
            </a:r>
          </a:p>
          <a:p>
            <a:r>
              <a:rPr lang="en-US" b="1" dirty="0" smtClean="0">
                <a:solidFill>
                  <a:schemeClr val="tx1"/>
                </a:solidFill>
              </a:rPr>
              <a:t>NARRATIVE PACE</a:t>
            </a:r>
          </a:p>
          <a:p>
            <a:r>
              <a:rPr lang="en-US" b="1" dirty="0" smtClean="0">
                <a:solidFill>
                  <a:schemeClr val="tx1"/>
                </a:solidFill>
              </a:rPr>
              <a:t>NARRATIVE </a:t>
            </a:r>
            <a:r>
              <a:rPr lang="id-ID" b="1" dirty="0" smtClean="0">
                <a:solidFill>
                  <a:schemeClr val="tx1"/>
                </a:solidFill>
              </a:rPr>
              <a:t>FRAMES</a:t>
            </a:r>
            <a:endParaRPr lang="en-US" b="1" dirty="0">
              <a:solidFill>
                <a:schemeClr val="tx1"/>
              </a:solidFill>
            </a:endParaRPr>
          </a:p>
        </p:txBody>
      </p:sp>
      <p:sp>
        <p:nvSpPr>
          <p:cNvPr id="4" name="TextBox 3"/>
          <p:cNvSpPr txBox="1"/>
          <p:nvPr/>
        </p:nvSpPr>
        <p:spPr>
          <a:xfrm>
            <a:off x="643943" y="4050833"/>
            <a:ext cx="4408868" cy="1354217"/>
          </a:xfrm>
          <a:prstGeom prst="rect">
            <a:avLst/>
          </a:prstGeom>
          <a:noFill/>
        </p:spPr>
        <p:txBody>
          <a:bodyPr wrap="square" rtlCol="0">
            <a:spAutoFit/>
          </a:bodyPr>
          <a:lstStyle/>
          <a:p>
            <a:r>
              <a:rPr lang="en-US" sz="1600" dirty="0" smtClean="0"/>
              <a:t>ABDUL MALIK AZIS</a:t>
            </a:r>
            <a:br>
              <a:rPr lang="en-US" sz="1600" dirty="0" smtClean="0"/>
            </a:br>
            <a:r>
              <a:rPr lang="en-US" sz="1600" dirty="0" smtClean="0"/>
              <a:t>FADEL ANWAR</a:t>
            </a:r>
            <a:br>
              <a:rPr lang="en-US" sz="1600" dirty="0" smtClean="0"/>
            </a:br>
            <a:r>
              <a:rPr lang="en-US" sz="1600" dirty="0" smtClean="0"/>
              <a:t>KHARISMA DINATA JAKAUTAMA</a:t>
            </a:r>
            <a:br>
              <a:rPr lang="en-US" sz="1600" dirty="0" smtClean="0"/>
            </a:br>
            <a:r>
              <a:rPr lang="en-US" sz="1600" dirty="0" smtClean="0"/>
              <a:t>LANANG DWI WICAKSONO</a:t>
            </a:r>
          </a:p>
          <a:p>
            <a:r>
              <a:rPr lang="en-US" sz="1600" dirty="0" smtClean="0"/>
              <a:t>RANDI MUHAMMAD SOENJAYA</a:t>
            </a:r>
            <a:endParaRPr lang="en-US" sz="1600" dirty="0"/>
          </a:p>
        </p:txBody>
      </p:sp>
    </p:spTree>
    <p:extLst>
      <p:ext uri="{BB962C8B-B14F-4D97-AF65-F5344CB8AC3E}">
        <p14:creationId xmlns:p14="http://schemas.microsoft.com/office/powerpoint/2010/main" val="200932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a:t>
            </a:r>
            <a:r>
              <a:rPr lang="id-ID" dirty="0" smtClean="0"/>
              <a:t>FRAME</a:t>
            </a:r>
            <a:r>
              <a:rPr lang="en-US" dirty="0" smtClean="0"/>
              <a:t> </a:t>
            </a:r>
            <a:r>
              <a:rPr lang="en-US" dirty="0" smtClean="0"/>
              <a:t>: THE GREAT GATSBY</a:t>
            </a:r>
            <a:endParaRPr lang="en-US" dirty="0"/>
          </a:p>
        </p:txBody>
      </p:sp>
      <p:sp>
        <p:nvSpPr>
          <p:cNvPr id="4" name="Content Placeholder 2"/>
          <p:cNvSpPr>
            <a:spLocks noGrp="1"/>
          </p:cNvSpPr>
          <p:nvPr>
            <p:ph idx="1"/>
          </p:nvPr>
        </p:nvSpPr>
        <p:spPr>
          <a:xfrm>
            <a:off x="677334" y="2460840"/>
            <a:ext cx="8596668" cy="4697411"/>
          </a:xfrm>
        </p:spPr>
        <p:txBody>
          <a:bodyPr>
            <a:normAutofit/>
          </a:bodyPr>
          <a:lstStyle/>
          <a:p>
            <a:pPr marL="0" indent="0">
              <a:buNone/>
            </a:pPr>
            <a:r>
              <a:rPr lang="en-GB" dirty="0"/>
              <a:t>F. Scott Fitzgerald employs a </a:t>
            </a:r>
            <a:r>
              <a:rPr lang="en-GB" b="1" dirty="0"/>
              <a:t>frame</a:t>
            </a:r>
            <a:r>
              <a:rPr lang="en-GB" dirty="0"/>
              <a:t> story in The </a:t>
            </a:r>
            <a:r>
              <a:rPr lang="en-GB" b="1" dirty="0"/>
              <a:t>Great Gatsby</a:t>
            </a:r>
            <a:r>
              <a:rPr lang="en-GB" dirty="0"/>
              <a:t> in order to expand the distance between the events of the plot and the readers. This distance creates uncertainty in the reliability of the events portrayed through Nick </a:t>
            </a:r>
            <a:r>
              <a:rPr lang="en-GB" dirty="0" err="1"/>
              <a:t>Carraway</a:t>
            </a:r>
            <a:r>
              <a:rPr lang="en-GB" dirty="0"/>
              <a:t>, thus characterizing </a:t>
            </a:r>
            <a:r>
              <a:rPr lang="en-GB" b="1" dirty="0"/>
              <a:t>Jay Gatsby</a:t>
            </a:r>
            <a:r>
              <a:rPr lang="en-GB" dirty="0"/>
              <a:t> with a heightened sense of mysticism</a:t>
            </a:r>
            <a:r>
              <a:rPr lang="en-GB" dirty="0" smtClean="0"/>
              <a:t>.</a:t>
            </a:r>
            <a:endParaRPr lang="id-ID" dirty="0" smtClean="0"/>
          </a:p>
          <a:p>
            <a:pPr marL="0" indent="0">
              <a:buNone/>
            </a:pPr>
            <a:r>
              <a:rPr lang="en-GB" dirty="0"/>
              <a:t>The Great Gatsby is essentially set up as a frame narrative. Nick </a:t>
            </a:r>
            <a:r>
              <a:rPr lang="en-GB" dirty="0" err="1"/>
              <a:t>Carraway</a:t>
            </a:r>
            <a:r>
              <a:rPr lang="en-GB" dirty="0"/>
              <a:t>, the narrator, is telling the story of Gatsby. Nick is the protagonist in his communication with the East, and his disappointment with the American dream of success. Gatsby is the main character in Nick's story which makes the Great Gatsby a frame narrative. Gatsby is the protagonist of his own battle to achieve the American dream, which he personifies in Daisy</a:t>
            </a:r>
            <a:r>
              <a:rPr lang="en-GB" dirty="0" smtClean="0"/>
              <a:t>.</a:t>
            </a:r>
            <a:endParaRPr lang="id-ID" dirty="0" smtClean="0"/>
          </a:p>
          <a:p>
            <a:pPr marL="0" indent="0">
              <a:buNone/>
            </a:pPr>
            <a:endParaRPr lang="en-GB" sz="2300" b="1" dirty="0"/>
          </a:p>
        </p:txBody>
      </p:sp>
    </p:spTree>
    <p:extLst>
      <p:ext uri="{BB962C8B-B14F-4D97-AF65-F5344CB8AC3E}">
        <p14:creationId xmlns:p14="http://schemas.microsoft.com/office/powerpoint/2010/main" val="400298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The impact of the frame narrative on the story is massive. This is due to the way that it takes effect upon the reader. The frame narrative allows the reader to uncover events that would be significantly harder to understand without it. For example, we can infer that Gatsby and Daisy have loved each other for a significant amount of time, and Daisy had moved on in anticipation for Gatsby by marrying Tom. "And what's more, I love Daisy too? This quotation is taken from Nicks frame narrative which uncovers vital information for the reader</a:t>
            </a:r>
            <a:r>
              <a:rPr lang="en-GB" dirty="0" smtClean="0"/>
              <a:t>.</a:t>
            </a:r>
            <a:endParaRPr lang="id-ID" dirty="0" smtClean="0"/>
          </a:p>
          <a:p>
            <a:pPr marL="0" indent="0">
              <a:buNone/>
            </a:pPr>
            <a:r>
              <a:rPr lang="en-GB" dirty="0"/>
              <a:t>Nicks story is revered as it crops up in every chapter of the story. Regardless of what has happened in the chapters, the story will always take a pause from its main plot, giving Nick his chance to explain to the reader his point of view. This is </a:t>
            </a:r>
            <a:r>
              <a:rPr lang="en-GB" dirty="0" err="1"/>
              <a:t>Fitzgerald?s</a:t>
            </a:r>
            <a:r>
              <a:rPr lang="en-GB" dirty="0"/>
              <a:t> way of shortening the story whilst keeping Nicks point of view in contention. </a:t>
            </a:r>
            <a:endParaRPr lang="id-ID" dirty="0"/>
          </a:p>
          <a:p>
            <a:pPr marL="0" indent="0">
              <a:buNone/>
            </a:pPr>
            <a:endParaRPr lang="en-GB" dirty="0"/>
          </a:p>
        </p:txBody>
      </p:sp>
    </p:spTree>
    <p:extLst>
      <p:ext uri="{BB962C8B-B14F-4D97-AF65-F5344CB8AC3E}">
        <p14:creationId xmlns:p14="http://schemas.microsoft.com/office/powerpoint/2010/main" val="66730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a:t>
            </a:r>
            <a:endParaRPr lang="en-US" dirty="0"/>
          </a:p>
        </p:txBody>
      </p:sp>
      <p:sp>
        <p:nvSpPr>
          <p:cNvPr id="3" name="Content Placeholder 2"/>
          <p:cNvSpPr>
            <a:spLocks noGrp="1"/>
          </p:cNvSpPr>
          <p:nvPr>
            <p:ph idx="1"/>
          </p:nvPr>
        </p:nvSpPr>
        <p:spPr/>
        <p:txBody>
          <a:bodyPr/>
          <a:lstStyle/>
          <a:p>
            <a:pPr marL="0" indent="0">
              <a:buNone/>
            </a:pPr>
            <a:r>
              <a:rPr lang="en-US" dirty="0"/>
              <a:t>Point of view is the angle of considering things, which shows us the opinion or feelings of the individuals involved in a situation. In literature, point of view is the mode of narration that an author employs to let the readers “hear” and “see” what takes place in a story, </a:t>
            </a:r>
            <a:r>
              <a:rPr lang="en-US" dirty="0" smtClean="0"/>
              <a:t>poem or essay.</a:t>
            </a:r>
          </a:p>
          <a:p>
            <a:pPr marL="0" indent="0">
              <a:buNone/>
            </a:pPr>
            <a:r>
              <a:rPr lang="en-US" dirty="0" smtClean="0"/>
              <a:t>The types of point of view:</a:t>
            </a:r>
          </a:p>
          <a:p>
            <a:pPr marL="0" indent="0">
              <a:buNone/>
            </a:pPr>
            <a:r>
              <a:rPr lang="en-US" dirty="0" smtClean="0"/>
              <a:t>-First Person</a:t>
            </a:r>
          </a:p>
          <a:p>
            <a:pPr marL="0" indent="0">
              <a:buNone/>
            </a:pPr>
            <a:r>
              <a:rPr lang="en-US" dirty="0" smtClean="0"/>
              <a:t>-Third Person</a:t>
            </a:r>
            <a:endParaRPr lang="en-US" dirty="0"/>
          </a:p>
        </p:txBody>
      </p:sp>
    </p:spTree>
    <p:extLst>
      <p:ext uri="{BB962C8B-B14F-4D97-AF65-F5344CB8AC3E}">
        <p14:creationId xmlns:p14="http://schemas.microsoft.com/office/powerpoint/2010/main" val="210586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GATSBY : POINT OF VIEW</a:t>
            </a:r>
            <a:endParaRPr lang="en-US" dirty="0"/>
          </a:p>
        </p:txBody>
      </p:sp>
      <p:sp>
        <p:nvSpPr>
          <p:cNvPr id="3" name="Content Placeholder 2"/>
          <p:cNvSpPr>
            <a:spLocks noGrp="1"/>
          </p:cNvSpPr>
          <p:nvPr>
            <p:ph idx="1"/>
          </p:nvPr>
        </p:nvSpPr>
        <p:spPr/>
        <p:txBody>
          <a:bodyPr/>
          <a:lstStyle/>
          <a:p>
            <a:pPr marL="0" indent="0">
              <a:buNone/>
            </a:pPr>
            <a:r>
              <a:rPr lang="en-US" i="1" dirty="0"/>
              <a:t>The Great Gatsby</a:t>
            </a:r>
            <a:r>
              <a:rPr lang="en-US" dirty="0"/>
              <a:t> is written in first-person limited perspective from Nick’s point of view. This means that Nick uses the word “I” and describes events as he experienced them. He does not know what other characters are thinking unless they tell him. Although Nick narrates the book, in many ways he is incidental to the events involved, except that he facilitates the meeting of Daisy and Gatsby. For the most part, he remains an observer of the events around him, disappearing into the background when it comes time to narrate crucial meetings between Gatsby, Tom, and Daisy. </a:t>
            </a:r>
          </a:p>
        </p:txBody>
      </p:sp>
    </p:spTree>
    <p:extLst>
      <p:ext uri="{BB962C8B-B14F-4D97-AF65-F5344CB8AC3E}">
        <p14:creationId xmlns:p14="http://schemas.microsoft.com/office/powerpoint/2010/main" val="132184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DISTANCE</a:t>
            </a:r>
            <a:endParaRPr lang="en-US" dirty="0"/>
          </a:p>
        </p:txBody>
      </p:sp>
      <p:sp>
        <p:nvSpPr>
          <p:cNvPr id="3" name="Content Placeholder 2"/>
          <p:cNvSpPr>
            <a:spLocks noGrp="1"/>
          </p:cNvSpPr>
          <p:nvPr>
            <p:ph idx="1"/>
          </p:nvPr>
        </p:nvSpPr>
        <p:spPr/>
        <p:txBody>
          <a:bodyPr/>
          <a:lstStyle/>
          <a:p>
            <a:pPr marL="0" indent="0">
              <a:buNone/>
            </a:pPr>
            <a:r>
              <a:rPr lang="en-US" dirty="0" smtClean="0"/>
              <a:t>The term narrative distance describes the proximity of the story’s narrator to the subject he is describing. In other words, narrative distance is the distance between the narrator and other elements of fictional world, such as the story’s characters, setting, and events. Narrative distance ranges from small to large.</a:t>
            </a:r>
          </a:p>
          <a:p>
            <a:pPr marL="0" indent="0">
              <a:buNone/>
            </a:pPr>
            <a:endParaRPr lang="en-US" dirty="0"/>
          </a:p>
        </p:txBody>
      </p:sp>
    </p:spTree>
    <p:extLst>
      <p:ext uri="{BB962C8B-B14F-4D97-AF65-F5344CB8AC3E}">
        <p14:creationId xmlns:p14="http://schemas.microsoft.com/office/powerpoint/2010/main" val="214912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GATSBY : NARRATIVE DISTANCE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our opinion</a:t>
            </a:r>
            <a:r>
              <a:rPr lang="en-US" dirty="0"/>
              <a:t>,</a:t>
            </a:r>
            <a:r>
              <a:rPr lang="en-US" dirty="0" smtClean="0"/>
              <a:t> the narrative distance range on The Great Gatsby novel which we analyzed from chapter 5 until chapter 9 is small. Because Nick </a:t>
            </a:r>
            <a:r>
              <a:rPr lang="en-US" dirty="0" err="1" smtClean="0"/>
              <a:t>Carraway</a:t>
            </a:r>
            <a:r>
              <a:rPr lang="en-US" dirty="0" smtClean="0"/>
              <a:t>, the narrator of The Great Gatsby which also act as the witness in its story didn’t tell about The Great Gatsby as plain, but he told about his thoughts and perceptions color and shape the story. And exactly, The Great Gatsby functions as a personal memoir of </a:t>
            </a:r>
            <a:r>
              <a:rPr lang="en-US" dirty="0" err="1" smtClean="0"/>
              <a:t>Carraway’s</a:t>
            </a:r>
            <a:r>
              <a:rPr lang="en-US" dirty="0" smtClean="0"/>
              <a:t> experiences with his mysterious neighbor, Jay Gatsby in the summer of 1922. The story becomes more realistic by means of using an first-person-narrator. Because Nick </a:t>
            </a:r>
            <a:r>
              <a:rPr lang="en-US" dirty="0" err="1" smtClean="0"/>
              <a:t>Carraway</a:t>
            </a:r>
            <a:r>
              <a:rPr lang="en-US" dirty="0" smtClean="0"/>
              <a:t> is experiencing events and telling the reader about them in his own words, the plot becomes more believable.   </a:t>
            </a:r>
            <a:endParaRPr lang="en-US" dirty="0"/>
          </a:p>
        </p:txBody>
      </p:sp>
    </p:spTree>
    <p:extLst>
      <p:ext uri="{BB962C8B-B14F-4D97-AF65-F5344CB8AC3E}">
        <p14:creationId xmlns:p14="http://schemas.microsoft.com/office/powerpoint/2010/main" val="369852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PACE</a:t>
            </a:r>
            <a:endParaRPr lang="en-US" dirty="0"/>
          </a:p>
        </p:txBody>
      </p:sp>
      <p:sp>
        <p:nvSpPr>
          <p:cNvPr id="3" name="Content Placeholder 2"/>
          <p:cNvSpPr>
            <a:spLocks noGrp="1"/>
          </p:cNvSpPr>
          <p:nvPr>
            <p:ph idx="1"/>
          </p:nvPr>
        </p:nvSpPr>
        <p:spPr>
          <a:xfrm>
            <a:off x="735169" y="1503652"/>
            <a:ext cx="9104290" cy="4600933"/>
          </a:xfrm>
        </p:spPr>
        <p:txBody>
          <a:bodyPr>
            <a:normAutofit/>
          </a:bodyPr>
          <a:lstStyle/>
          <a:p>
            <a:pPr marL="0" indent="0">
              <a:buNone/>
            </a:pPr>
            <a:r>
              <a:rPr lang="en-US" dirty="0"/>
              <a:t>Narrative pace determines how quickly or how slowly the writer takes a reader through a </a:t>
            </a:r>
            <a:r>
              <a:rPr lang="en-US" dirty="0" smtClean="0"/>
              <a:t>story. It </a:t>
            </a:r>
            <a:r>
              <a:rPr lang="en-US" dirty="0"/>
              <a:t>relies on the combination of mood and emotion as these elements play out in the dialogue, setting and action</a:t>
            </a:r>
            <a:r>
              <a:rPr lang="en-US" dirty="0" smtClean="0"/>
              <a:t>.</a:t>
            </a:r>
          </a:p>
          <a:p>
            <a:pPr marL="0" indent="0">
              <a:buNone/>
            </a:pPr>
            <a:endParaRPr lang="en-US" dirty="0" smtClean="0"/>
          </a:p>
          <a:p>
            <a:pPr marL="0" indent="0">
              <a:buNone/>
            </a:pPr>
            <a:r>
              <a:rPr lang="en-US" dirty="0" smtClean="0"/>
              <a:t>There are some pacing elements</a:t>
            </a:r>
            <a:r>
              <a:rPr lang="en-US" dirty="0"/>
              <a:t>:</a:t>
            </a:r>
          </a:p>
          <a:p>
            <a:r>
              <a:rPr lang="en-US" b="1" dirty="0"/>
              <a:t>Action</a:t>
            </a:r>
            <a:r>
              <a:rPr lang="en-US" dirty="0"/>
              <a:t> – An action scene dramatizes the significant events of the story and shows what happens in a story.</a:t>
            </a:r>
          </a:p>
          <a:p>
            <a:r>
              <a:rPr lang="en-US" b="1" dirty="0" smtClean="0"/>
              <a:t>Cliffhanger</a:t>
            </a:r>
            <a:r>
              <a:rPr lang="en-US" dirty="0" smtClean="0"/>
              <a:t>– </a:t>
            </a:r>
            <a:r>
              <a:rPr lang="en-US" dirty="0"/>
              <a:t>When the end of a chapter or scene is left hanging, naturally the pace picks up, because readers would turn the pages to see what happens next.</a:t>
            </a:r>
          </a:p>
          <a:p>
            <a:r>
              <a:rPr lang="en-US" b="1" dirty="0" smtClean="0"/>
              <a:t>Dialogue</a:t>
            </a:r>
            <a:r>
              <a:rPr lang="en-US" dirty="0"/>
              <a:t> – A rapid fire dialogue with lesser or irrelevant information is captivating, swift and invigorates scenes.</a:t>
            </a:r>
          </a:p>
          <a:p>
            <a:r>
              <a:rPr lang="en-US" b="1" dirty="0"/>
              <a:t>Word Choice</a:t>
            </a:r>
            <a:r>
              <a:rPr lang="en-US" dirty="0"/>
              <a:t> – The language itself is a means of pacing, like using concrete words, active </a:t>
            </a:r>
            <a:r>
              <a:rPr lang="en-US" dirty="0" smtClean="0"/>
              <a:t>voice, </a:t>
            </a:r>
            <a:r>
              <a:rPr lang="en-US" dirty="0"/>
              <a:t>and sensory information.</a:t>
            </a:r>
          </a:p>
          <a:p>
            <a:pPr marL="0" indent="0">
              <a:buNone/>
            </a:pPr>
            <a:endParaRPr lang="en-US" dirty="0"/>
          </a:p>
        </p:txBody>
      </p:sp>
    </p:spTree>
    <p:extLst>
      <p:ext uri="{BB962C8B-B14F-4D97-AF65-F5344CB8AC3E}">
        <p14:creationId xmlns:p14="http://schemas.microsoft.com/office/powerpoint/2010/main" val="257128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GATSBY : NARRATIVE PACE</a:t>
            </a:r>
            <a:endParaRPr lang="en-US" dirty="0"/>
          </a:p>
        </p:txBody>
      </p:sp>
      <p:sp>
        <p:nvSpPr>
          <p:cNvPr id="3" name="Content Placeholder 2"/>
          <p:cNvSpPr>
            <a:spLocks noGrp="1"/>
          </p:cNvSpPr>
          <p:nvPr>
            <p:ph idx="1"/>
          </p:nvPr>
        </p:nvSpPr>
        <p:spPr/>
        <p:txBody>
          <a:bodyPr/>
          <a:lstStyle/>
          <a:p>
            <a:pPr marL="0" indent="0">
              <a:buNone/>
            </a:pPr>
            <a:r>
              <a:rPr lang="en-US" dirty="0" smtClean="0"/>
              <a:t>After we analyze about the Narrative pace that based on The Great Gatsby story, we think from chapter 5 until chapter 9, even in the beginning too, showed the slowly pacing if we see from how Nick told The Great Gatsby story, which he told more details in every action, scene and dialogues</a:t>
            </a:r>
            <a:r>
              <a:rPr lang="en-US" dirty="0" smtClean="0"/>
              <a:t>.</a:t>
            </a:r>
            <a:endParaRPr lang="en-US" dirty="0"/>
          </a:p>
        </p:txBody>
      </p:sp>
    </p:spTree>
    <p:extLst>
      <p:ext uri="{BB962C8B-B14F-4D97-AF65-F5344CB8AC3E}">
        <p14:creationId xmlns:p14="http://schemas.microsoft.com/office/powerpoint/2010/main" val="116765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0377" y="260068"/>
            <a:ext cx="4899545" cy="6106089"/>
          </a:xfrm>
          <a:prstGeom prst="rect">
            <a:avLst/>
          </a:prstGeom>
        </p:spPr>
      </p:pic>
      <p:pic>
        <p:nvPicPr>
          <p:cNvPr id="5" name="Picture 4"/>
          <p:cNvPicPr>
            <a:picLocks noChangeAspect="1"/>
          </p:cNvPicPr>
          <p:nvPr/>
        </p:nvPicPr>
        <p:blipFill>
          <a:blip r:embed="rId3"/>
          <a:stretch>
            <a:fillRect/>
          </a:stretch>
        </p:blipFill>
        <p:spPr>
          <a:xfrm>
            <a:off x="5349922" y="260068"/>
            <a:ext cx="4934804" cy="6312436"/>
          </a:xfrm>
          <a:prstGeom prst="rect">
            <a:avLst/>
          </a:prstGeom>
        </p:spPr>
      </p:pic>
    </p:spTree>
    <p:extLst>
      <p:ext uri="{BB962C8B-B14F-4D97-AF65-F5344CB8AC3E}">
        <p14:creationId xmlns:p14="http://schemas.microsoft.com/office/powerpoint/2010/main" val="86563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a:t>
            </a:r>
            <a:r>
              <a:rPr lang="id-ID" dirty="0" smtClean="0"/>
              <a:t>FRAME</a:t>
            </a:r>
            <a:r>
              <a:rPr lang="en-US" dirty="0" smtClean="0"/>
              <a:t/>
            </a:r>
            <a:br>
              <a:rPr lang="en-US" dirty="0" smtClean="0"/>
            </a:br>
            <a:endParaRPr lang="en-US" dirty="0"/>
          </a:p>
        </p:txBody>
      </p:sp>
      <p:sp>
        <p:nvSpPr>
          <p:cNvPr id="4" name="Content Placeholder 3"/>
          <p:cNvSpPr>
            <a:spLocks noGrp="1"/>
          </p:cNvSpPr>
          <p:nvPr>
            <p:ph idx="1"/>
          </p:nvPr>
        </p:nvSpPr>
        <p:spPr/>
        <p:txBody>
          <a:bodyPr/>
          <a:lstStyle/>
          <a:p>
            <a:pPr marL="0" indent="0">
              <a:buNone/>
            </a:pPr>
            <a:r>
              <a:rPr lang="en-GB" dirty="0"/>
              <a:t>Frame story is a story set within a story, </a:t>
            </a:r>
            <a:r>
              <a:rPr lang="en-GB" dirty="0">
                <a:hlinkClick r:id="rId2"/>
              </a:rPr>
              <a:t>narrative</a:t>
            </a:r>
            <a:r>
              <a:rPr lang="en-GB" dirty="0"/>
              <a:t>, or movie, told by the main or the supporting </a:t>
            </a:r>
            <a:r>
              <a:rPr lang="en-GB" dirty="0">
                <a:hlinkClick r:id="rId3"/>
              </a:rPr>
              <a:t>character</a:t>
            </a:r>
            <a:r>
              <a:rPr lang="en-GB" dirty="0"/>
              <a:t>. A character starts telling a story to other characters, or he sits down to write a story, telling the details to the </a:t>
            </a:r>
            <a:r>
              <a:rPr lang="en-GB" dirty="0">
                <a:hlinkClick r:id="rId4"/>
              </a:rPr>
              <a:t>audience</a:t>
            </a:r>
            <a:r>
              <a:rPr lang="en-GB" dirty="0"/>
              <a:t>. This technique is also called a “frame narrative,” and is a very popular form of literary technique employed in storytelling and narration.</a:t>
            </a:r>
          </a:p>
          <a:p>
            <a:pPr marL="0" indent="0">
              <a:buNone/>
            </a:pPr>
            <a:r>
              <a:rPr lang="en-GB" dirty="0" smtClean="0"/>
              <a:t>Frame </a:t>
            </a:r>
            <a:r>
              <a:rPr lang="en-GB" dirty="0"/>
              <a:t>story usually is found in novels, plays, poems, television, films, musicals, and opera. It is a unifying tale within which one or more related stories appear. For instance, in Homer’s Odyssey, Odysseus tells about his wandering experience in the court of King </a:t>
            </a:r>
            <a:r>
              <a:rPr lang="en-GB" dirty="0" err="1"/>
              <a:t>Alcinous</a:t>
            </a:r>
            <a:r>
              <a:rPr lang="en-GB" dirty="0"/>
              <a:t>, or his visit to the island of a sorcerer.</a:t>
            </a:r>
          </a:p>
          <a:p>
            <a:pPr marL="0" indent="0">
              <a:buNone/>
            </a:pPr>
            <a:endParaRPr lang="en-GB" dirty="0"/>
          </a:p>
        </p:txBody>
      </p:sp>
    </p:spTree>
    <p:extLst>
      <p:ext uri="{BB962C8B-B14F-4D97-AF65-F5344CB8AC3E}">
        <p14:creationId xmlns:p14="http://schemas.microsoft.com/office/powerpoint/2010/main" val="25934367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176</TotalTime>
  <Words>588</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THE GREAT GATSBY </vt:lpstr>
      <vt:lpstr>POINT OF VIEW</vt:lpstr>
      <vt:lpstr>THE GREAT GATSBY : POINT OF VIEW</vt:lpstr>
      <vt:lpstr>NARRATIVE DISTANCE</vt:lpstr>
      <vt:lpstr>THE GREAT GATSBY : NARRATIVE DISTANCE</vt:lpstr>
      <vt:lpstr>NARRATIVE PACE</vt:lpstr>
      <vt:lpstr>THE GREAT GATSBY : NARRATIVE PACE</vt:lpstr>
      <vt:lpstr>PowerPoint Presentation</vt:lpstr>
      <vt:lpstr>NARRATIVE FRAME </vt:lpstr>
      <vt:lpstr>NARRATIVE FRAME : THE GREAT GATSBY</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GATSBY</dc:title>
  <dc:creator>Admin</dc:creator>
  <cp:lastModifiedBy>Asus A450LC</cp:lastModifiedBy>
  <cp:revision>14</cp:revision>
  <dcterms:created xsi:type="dcterms:W3CDTF">2020-04-01T10:46:05Z</dcterms:created>
  <dcterms:modified xsi:type="dcterms:W3CDTF">2020-04-01T16:25:49Z</dcterms:modified>
</cp:coreProperties>
</file>