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67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A7640-828E-499E-B004-2F5ECC1C0E62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47E74-7EA3-41AD-9F28-32CFDA221D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14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A959FF-D17C-47B1-8A62-B56362FB149B}" type="slidenum">
              <a:rPr lang="id-ID"/>
              <a:pPr/>
              <a:t>2</a:t>
            </a:fld>
            <a:endParaRPr lang="id-ID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90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11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63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12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24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13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55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14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94E906-965F-4F6B-854A-3142DEA34153}" type="slidenum">
              <a:rPr lang="id-ID"/>
              <a:pPr/>
              <a:t>3</a:t>
            </a:fld>
            <a:endParaRPr lang="id-ID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3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92377-CC2F-43E2-8B58-AB04A65F5F7A}" type="slidenum">
              <a:rPr lang="id-ID"/>
              <a:pPr/>
              <a:t>4</a:t>
            </a:fld>
            <a:endParaRPr lang="id-ID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10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59235B-AEEC-4C0B-B1C6-E5BF4D2A09E3}" type="slidenum">
              <a:rPr lang="id-ID"/>
              <a:pPr/>
              <a:t>5</a:t>
            </a:fld>
            <a:endParaRPr lang="id-ID"/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7B779B-E282-4EFA-A489-04EAD6FBF48D}" type="slidenum">
              <a:rPr lang="id-ID"/>
              <a:pPr/>
              <a:t>6</a:t>
            </a:fld>
            <a:endParaRPr lang="id-ID"/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9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637E78-F1A6-4A83-A23D-ADF02A510CDD}" type="slidenum">
              <a:rPr lang="id-ID"/>
              <a:pPr/>
              <a:t>7</a:t>
            </a:fld>
            <a:endParaRPr lang="id-ID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44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8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0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9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090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3ABF3C-78D4-404F-8D21-BBFE97941ED0}" type="slidenum">
              <a:rPr lang="id-ID"/>
              <a:pPr/>
              <a:t>10</a:t>
            </a:fld>
            <a:endParaRPr lang="id-ID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4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91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39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54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749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9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5194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08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43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003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16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09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21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23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39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68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770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F7FA-D9A6-44A9-904D-B5B68A093E27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EE4F1-ED2D-4169-9571-58106DDF01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12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1798984"/>
            <a:ext cx="8619114" cy="1304434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Manjemen Perkreditan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1800" dirty="0" smtClean="0"/>
              <a:t>Pertemuan - 4</a:t>
            </a:r>
            <a:endParaRPr lang="id-ID" sz="1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3" y="4134678"/>
            <a:ext cx="8915399" cy="2285999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06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4E55CB-F0DF-4257-A94B-89518390C945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0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Lanjutan....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notaris – dalam pembuatan ikatan perjanjian kredit, pengikatan barang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jaminan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- assets appraisal dalam penilaian barang-barang yang akan dijaminkan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c. Para pemilik dana yang disimpan di bank berharap agar dana yang dimiliknya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dapat diterima kembali secara utuh beserta bunganya.</a:t>
            </a:r>
          </a:p>
          <a:p>
            <a:pPr marL="0" indent="0">
              <a:buNone/>
            </a:pPr>
            <a:r>
              <a:rPr lang="id-ID" sz="2000" dirty="0" smtClean="0"/>
              <a:t>d. Dana dari masyarakat pengusaha akan sangat berkepentingan untuk mem-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peroleh faktor-faktor produksi dengan cara/prosedur yang mudah cepat serta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dengan biaya yang relatif murah.</a:t>
            </a:r>
          </a:p>
          <a:p>
            <a:pPr marL="0" indent="0">
              <a:buNone/>
            </a:pPr>
            <a:r>
              <a:rPr lang="id-ID" sz="2000" dirty="0" smtClean="0"/>
              <a:t>e. Bagi para pengelola pasar modal maka kebijaksanaan perkreditan terutama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kebijaksanaan tentang suku bunga kredit akan sangat bermanfaat dalam pe-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nyusunan perencanaan kegiataannya karena merupakan product (=jasa) subs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titusi satu sama lainnya.</a:t>
            </a:r>
            <a:endParaRPr lang="id-ID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10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3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Lanjutan....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000" dirty="0" smtClean="0"/>
              <a:t>f. Bagi para supplier bahan-bahan baku/jadi untuk para relasi usahanya akan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merasa lebih terjamin pembayarannya karena bank menyediakan “non cash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loan” yang berupa “bank garansi”, “Letter of Credit” dan lain-lain.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g. Dengan semakin banyaknya proyek dan perusahaan yang dibuka karena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memperoleh fasilitas kredit sudah tentu akan menyerap banyak tenaga kerja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baru.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h. Dengan dibukanya atau didirikannya perusahaan baru akan menimbulkan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tumbuhnya usaha-usaha lain yang mempunyai kaitan erat dengan perusaha-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an tersebut antara lain para supplier, para distributor, rumah penginapan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untuk para pekerja, warung-warung makan dan perusaaj jasa lainnya.</a:t>
            </a:r>
            <a:endParaRPr lang="id-ID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8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800" b="1" dirty="0" smtClean="0">
                <a:solidFill>
                  <a:schemeClr val="tx1"/>
                </a:solidFill>
                <a:latin typeface="+mn-lt"/>
              </a:rPr>
              <a:t>PERENCANAAN KREDIT</a:t>
            </a:r>
            <a:endParaRPr lang="en-US" sz="2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eriod"/>
            </a:pPr>
            <a:r>
              <a:rPr lang="id-ID" sz="2400" b="1" dirty="0" smtClean="0"/>
              <a:t>Faktor-faktor Perencanaan Kredit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</a:t>
            </a:r>
            <a:r>
              <a:rPr lang="id-ID" sz="2000" dirty="0" smtClean="0"/>
              <a:t>Dalam penyusunan anggaran perkreditan akan banyak melibatkan faktor antara lain:</a:t>
            </a:r>
          </a:p>
          <a:p>
            <a:pPr>
              <a:buFontTx/>
              <a:buChar char="-"/>
            </a:pPr>
            <a:r>
              <a:rPr lang="id-ID" sz="2000" dirty="0" smtClean="0"/>
              <a:t>Kegiatan ekonomi secara makro</a:t>
            </a:r>
          </a:p>
          <a:p>
            <a:pPr>
              <a:buFontTx/>
              <a:buChar char="-"/>
            </a:pPr>
            <a:r>
              <a:rPr lang="id-ID" sz="2000" dirty="0" smtClean="0"/>
              <a:t>Pasar modal yang dapat menampung kredit (dana) yang ditawarkan kepada</a:t>
            </a:r>
          </a:p>
          <a:p>
            <a:pPr marL="0" indent="0">
              <a:buNone/>
            </a:pPr>
            <a:r>
              <a:rPr lang="id-ID" sz="2000" dirty="0" smtClean="0"/>
              <a:t>     masyarakat</a:t>
            </a:r>
          </a:p>
          <a:p>
            <a:pPr>
              <a:buFontTx/>
              <a:buChar char="-"/>
            </a:pPr>
            <a:r>
              <a:rPr lang="id-ID" sz="2000" dirty="0" smtClean="0"/>
              <a:t>Kemampuan organisasi dan manajemen bank</a:t>
            </a:r>
          </a:p>
          <a:p>
            <a:pPr>
              <a:buFontTx/>
              <a:buChar char="-"/>
            </a:pPr>
            <a:r>
              <a:rPr lang="id-ID" sz="2000" dirty="0" smtClean="0"/>
              <a:t>Kemampuan bank dalam memperoleh sumber-sumber dana dengan biaya</a:t>
            </a:r>
          </a:p>
          <a:p>
            <a:pPr marL="0" indent="0">
              <a:buNone/>
            </a:pPr>
            <a:r>
              <a:rPr lang="id-ID" sz="2000" dirty="0" smtClean="0"/>
              <a:t>     yang rasionil</a:t>
            </a:r>
          </a:p>
          <a:p>
            <a:pPr>
              <a:buFontTx/>
              <a:buChar char="-"/>
            </a:pPr>
            <a:r>
              <a:rPr lang="id-ID" sz="2000" dirty="0" smtClean="0"/>
              <a:t>Situasi sosial politik suatu negara</a:t>
            </a:r>
          </a:p>
          <a:p>
            <a:pPr>
              <a:buFontTx/>
              <a:buChar char="-"/>
            </a:pPr>
            <a:r>
              <a:rPr lang="id-ID" sz="2000" dirty="0" smtClean="0"/>
              <a:t>Peraturan-peraturan moneter yang berlaku</a:t>
            </a:r>
          </a:p>
          <a:p>
            <a:pPr>
              <a:buFontTx/>
              <a:buChar char="-"/>
            </a:pPr>
            <a:r>
              <a:rPr lang="id-ID" sz="2000" dirty="0" smtClean="0"/>
              <a:t>Berbagai macam substitusi dari sumber dana yang dipasarkan di masyarakat</a:t>
            </a:r>
          </a:p>
          <a:p>
            <a:pPr>
              <a:buFontTx/>
              <a:buChar char="-"/>
            </a:pPr>
            <a:r>
              <a:rPr lang="id-ID" sz="2000" dirty="0" smtClean="0"/>
              <a:t>Mekanisme dan sarana pemasaran dana yang ada di dalam masyarakt	</a:t>
            </a:r>
            <a:endParaRPr lang="en-US" sz="2000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12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56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+mn-lt"/>
              </a:rPr>
              <a:t>Lanjutan.....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B. </a:t>
            </a:r>
            <a:r>
              <a:rPr lang="id-ID" sz="2400" b="1" dirty="0" smtClean="0"/>
              <a:t>Planning Assumption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</a:t>
            </a:r>
            <a:r>
              <a:rPr lang="id-ID" sz="2000" dirty="0" smtClean="0"/>
              <a:t>Untuk memudahkan penyusunan rencana harus ditetapkan berbagai planning </a:t>
            </a:r>
            <a:r>
              <a:rPr lang="id-ID" sz="2000" dirty="0"/>
              <a:t>Assumption yang akan dipakai misalnya :</a:t>
            </a:r>
          </a:p>
          <a:p>
            <a:pPr>
              <a:buFontTx/>
              <a:buChar char="-"/>
            </a:pPr>
            <a:r>
              <a:rPr lang="id-ID" sz="2000" dirty="0" smtClean="0"/>
              <a:t>Pola permintaan dana dari masyarakat usaha untuk tahun ynag akan datang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naik x%</a:t>
            </a:r>
          </a:p>
          <a:p>
            <a:pPr>
              <a:buFontTx/>
              <a:buChar char="-"/>
            </a:pPr>
            <a:r>
              <a:rPr lang="id-ID" sz="2000" dirty="0" smtClean="0"/>
              <a:t>Tingkat suku bunga rata-rata akan cenderung konstan</a:t>
            </a:r>
          </a:p>
          <a:p>
            <a:pPr>
              <a:buFontTx/>
              <a:buChar char="-"/>
            </a:pPr>
            <a:r>
              <a:rPr lang="id-ID" sz="2000" dirty="0" smtClean="0"/>
              <a:t>Adanya perkembangan perekonomian yang semakin cerah</a:t>
            </a:r>
          </a:p>
          <a:p>
            <a:pPr>
              <a:buFontTx/>
              <a:buChar char="-"/>
            </a:pPr>
            <a:r>
              <a:rPr lang="id-ID" sz="2000" dirty="0" smtClean="0"/>
              <a:t>Tingkat suku bunga Deposito dan Tabungan diharapkan akan turun Y%</a:t>
            </a:r>
          </a:p>
          <a:p>
            <a:pPr marL="0" indent="0">
              <a:buNone/>
            </a:pPr>
            <a:endParaRPr lang="id-ID" sz="2000" dirty="0" smtClean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48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+mn-lt"/>
              </a:rPr>
              <a:t>Lanjutan.....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B. Obyektif dari Perkreditan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</a:t>
            </a:r>
            <a:r>
              <a:rPr lang="id-ID" sz="2000" dirty="0" smtClean="0"/>
              <a:t>Obyektif yang ingin dicapai oleh suatu bank :</a:t>
            </a:r>
            <a:endParaRPr lang="id-ID" sz="2000" dirty="0"/>
          </a:p>
          <a:p>
            <a:pPr>
              <a:buFontTx/>
              <a:buChar char="-"/>
            </a:pPr>
            <a:r>
              <a:rPr lang="id-ID" sz="2000" dirty="0" smtClean="0"/>
              <a:t>Apakah untuk mengejar laba yang setinggi-tingginya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penetrasi pasar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mengembangkan bisnis bank yang lain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memajukan kegiatan perekonomian negara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melaksanakan kebijaksanaan moneter yang telah ditetapkan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oleh pemerintah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memasarkan dana yang idle (menganggur)</a:t>
            </a:r>
          </a:p>
          <a:p>
            <a:pPr>
              <a:buFontTx/>
              <a:buChar char="-"/>
            </a:pPr>
            <a:r>
              <a:rPr lang="id-ID" sz="2000" dirty="0" smtClean="0"/>
              <a:t>Apakah untuk memaksimalkan kapasitas organisasi bank yang bersangkutan</a:t>
            </a:r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endParaRPr lang="id-ID" sz="2000" dirty="0" smtClean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14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3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92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84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3300" b="1" dirty="0" smtClean="0">
                <a:latin typeface="+mn-lt"/>
              </a:rPr>
              <a:t>Manfaat Perkreditan</a:t>
            </a:r>
            <a:endParaRPr lang="en-US" sz="3300" b="1" dirty="0">
              <a:latin typeface="+mn-lt"/>
            </a:endParaRPr>
          </a:p>
        </p:txBody>
      </p:sp>
      <p:sp>
        <p:nvSpPr>
          <p:cNvPr id="307203" name="Rectangle 8"/>
          <p:cNvSpPr>
            <a:spLocks noGrp="1" noChangeArrowheads="1"/>
          </p:cNvSpPr>
          <p:nvPr>
            <p:ph idx="1"/>
          </p:nvPr>
        </p:nvSpPr>
        <p:spPr>
          <a:xfrm>
            <a:off x="2335696" y="1709529"/>
            <a:ext cx="9412356" cy="47906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2400" b="1" dirty="0" smtClean="0"/>
              <a:t>1. Manfaat Perkreditan Ditinjau dari Sudut Kepentingan Debitur</a:t>
            </a:r>
          </a:p>
          <a:p>
            <a:pPr marL="0" indent="0">
              <a:buNone/>
            </a:pPr>
            <a:r>
              <a:rPr lang="id-ID" sz="2400" b="1" dirty="0" smtClean="0"/>
              <a:t>    </a:t>
            </a:r>
            <a:r>
              <a:rPr lang="id-ID" sz="2000" dirty="0" smtClean="0"/>
              <a:t>Seperti telah kita ketahui setiap jenis usaha akan memerlukan berbagai</a:t>
            </a:r>
            <a:r>
              <a:rPr lang="id-ID" sz="2000" b="1" dirty="0" smtClean="0"/>
              <a:t> </a:t>
            </a:r>
            <a:endParaRPr lang="en-US" sz="2000" b="1" dirty="0" smtClean="0"/>
          </a:p>
          <a:p>
            <a:pPr marL="0" indent="0">
              <a:buNone/>
            </a:pPr>
            <a:r>
              <a:rPr lang="id-ID" dirty="0" smtClean="0"/>
              <a:t>     faktor produksi antara lain :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- man, 		- tenaga kerja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- material,	- bahan baku, bahan penolong dan seterusnya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- method,      - teknologi, sistem prosedur kerja perangkat lunak/software lainnya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- machine,	- peralatan-peralatan, mesin-mesin, perangkat keras (hardware)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- money,		- modal/dana untuk membiayai usaha</a:t>
            </a:r>
          </a:p>
          <a:p>
            <a:pPr marL="0" indent="0">
              <a:buNone/>
            </a:pPr>
            <a:r>
              <a:rPr lang="id-ID" dirty="0" smtClean="0"/>
              <a:t>     - management – keperluan adanya organisasi dan sarana lainnya untuk penge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     lolaan suatu usaha dan seterusnya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- market		- suatu pasar yang dapat menampung hasil productnya </a:t>
            </a:r>
            <a:endParaRPr lang="en-US" dirty="0" smtClean="0"/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F97FAE-F844-4981-A215-62DFFCE6C050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2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49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75453" y="1331844"/>
            <a:ext cx="9303026" cy="49596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2000" dirty="0" smtClean="0"/>
              <a:t>Beberapa keuntungan pemenuhan sumber-sumber dana dari sektor per</a:t>
            </a:r>
          </a:p>
          <a:p>
            <a:pPr marL="0" indent="0">
              <a:buNone/>
            </a:pPr>
            <a:r>
              <a:rPr lang="id-ID" sz="2000" dirty="0" smtClean="0"/>
              <a:t>Kreditan :</a:t>
            </a:r>
            <a:endParaRPr lang="id-ID" sz="2000" dirty="0"/>
          </a:p>
          <a:p>
            <a:pPr marL="457200" indent="-457200">
              <a:buAutoNum type="alphaLcPeriod"/>
            </a:pPr>
            <a:r>
              <a:rPr lang="id-ID" sz="2000" dirty="0" smtClean="0"/>
              <a:t>Relatif mudah diperoleh kalau memang usahanya betul-betul feasible.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Telah ada lembaga yang kuat di masyarakat perbankan yang menawarkan jasanya di bidang penyedian dana (kredit).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Biaya untuk memperoleh kredit (bunga, administrasi expense) dapat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diperkirakan dengan tepat hingga memudahkan para pengusaha </a:t>
            </a:r>
          </a:p>
          <a:p>
            <a:pPr marL="0" indent="0">
              <a:buNone/>
            </a:pPr>
            <a:r>
              <a:rPr lang="id-ID" sz="2000" dirty="0" smtClean="0"/>
              <a:t>       dalam menyusun rencana kerjanya untuk masa-masa yang akan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datang.</a:t>
            </a:r>
          </a:p>
          <a:p>
            <a:pPr marL="457200" indent="-457200">
              <a:buAutoNum type="alphaLcPeriod" startAt="4"/>
            </a:pPr>
            <a:r>
              <a:rPr lang="id-ID" sz="2000" dirty="0" smtClean="0"/>
              <a:t>Terdapat berbagai jenis kredit, hingga dapat dipilih dana yang paling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cocok untuk kebutuhan modal perusahaan.</a:t>
            </a:r>
          </a:p>
          <a:p>
            <a:pPr marL="457200" indent="-457200">
              <a:buAutoNum type="alphaLcPeriod" startAt="5"/>
            </a:pPr>
            <a:r>
              <a:rPr lang="id-ID" sz="2000" dirty="0" smtClean="0"/>
              <a:t>Fasilitas perbankan yang lebih murah dalam dalam transfer, clearing,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pembukaan L/C impor, bank garansi.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Bank juga menyediakan fasilitas-fasilitas konsultasi pasar, manajemen, keuangan,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teknis, yuridis kepada para debiturnya. </a:t>
            </a:r>
            <a:endParaRPr lang="id-ID" sz="2000" dirty="0"/>
          </a:p>
        </p:txBody>
      </p:sp>
      <p:sp>
        <p:nvSpPr>
          <p:cNvPr id="30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26927-33AB-4DA1-AC13-5EB2AF46C4D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0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496957"/>
            <a:ext cx="9015979" cy="5282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Lanjutan....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2189019" y="1649896"/>
            <a:ext cx="9419886" cy="4861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 smtClean="0"/>
              <a:t>f. Rahasia keuangan debitur akan lebih terlindung karena adanya ketentu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an mengenai Rahasia Bank dalam Undang-undang Pokok Perbankan.</a:t>
            </a:r>
          </a:p>
          <a:p>
            <a:pPr marL="0" indent="0">
              <a:buNone/>
            </a:pPr>
            <a:r>
              <a:rPr lang="id-ID" sz="2000" dirty="0" smtClean="0"/>
              <a:t>g. Dengan fasilitas kredit memungkin para debitur untuk memperluas dan 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mengembangkan usahanya dengan lebih leluasa.</a:t>
            </a:r>
          </a:p>
          <a:p>
            <a:pPr marL="0" indent="0">
              <a:buNone/>
            </a:pPr>
            <a:r>
              <a:rPr lang="id-ID" sz="2000" dirty="0" smtClean="0"/>
              <a:t>h.  Lembaga perkreditan yang dimiliki perbankan telah mempunyai keten</a:t>
            </a:r>
          </a:p>
          <a:p>
            <a:pPr marL="0" indent="0">
              <a:buNone/>
            </a:pPr>
            <a:r>
              <a:rPr lang="id-ID" sz="2000" dirty="0" smtClean="0"/>
              <a:t>     tuan-ketentuan yuridis yang jelas sehingga memperkecil kemungkinan-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kemungkinan suatu risiko sengeketa dikemudian hari antara nasabah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dengan bank sebagai penyedia dana.</a:t>
            </a:r>
          </a:p>
          <a:p>
            <a:pPr marL="0" indent="0">
              <a:buNone/>
            </a:pPr>
            <a:r>
              <a:rPr lang="id-ID" sz="2000" dirty="0" smtClean="0"/>
              <a:t>i.   Jangka waktu kredit dapat disesuaikan dengan kebutuhan dana bagi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perusahaan debitur, kredit investasi dapat disesuaikan dengan   	rencana pelunasan sesuai dengan kapasitas perusahaan, untuk kredit 	modal kerja dapat diperpanjang berulang-ulang.</a:t>
            </a:r>
            <a:endParaRPr lang="en-US" sz="2000" dirty="0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230300-B1DF-41E2-A8E8-FF2212A21E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4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98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57200"/>
            <a:ext cx="9660834" cy="60330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Di samping memberikan manfaat pemakaian dana dari bank dalam bentuk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Kredit, akan memberikan resiko yang besar apabila kredit tersebut digunakan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-  Untuk usaha-usaha yang sifatnya spekulatif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 -  Untuk usaha –usaha yang tidak direncanakan dan dikelola dengan baik.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-  Untuk keperluan-keperluan yang bersifat konsumtif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-  Untuk penggunaan yang tidak tepat (kredit modal kerja dipakai investasi).</a:t>
            </a:r>
          </a:p>
          <a:p>
            <a:pPr marL="0" indent="0">
              <a:lnSpc>
                <a:spcPct val="80000"/>
              </a:lnSpc>
              <a:buNone/>
            </a:pPr>
            <a:endParaRPr lang="id-ID" sz="2000" dirty="0"/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Hal-hal yang harus mendapatkan perhatian dari calon debitur apabila akan menggunakan dana (kredit) dalam bentuk valuta asing agar berhati-hati karena :</a:t>
            </a:r>
          </a:p>
          <a:p>
            <a:pPr marL="0" indent="0">
              <a:lnSpc>
                <a:spcPct val="80000"/>
              </a:lnSpc>
              <a:buNone/>
            </a:pPr>
            <a:endParaRPr lang="id-ID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id-ID" sz="2000" dirty="0" smtClean="0"/>
              <a:t>Daya beli mata uang rupiah masih dapat dikatakan belum stabil atau   masih terdapat kemungkinan penurunan daya beli rupiah dari waktu ke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     waktu yang lain.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 smtClean="0"/>
              <a:t>-    Apabila debitur menerima kredit dalam valuta asing kemudian dibelanja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kan di Indonesia dalam mata uang rupiah, mak pada saat pengembalia         	nnya akan ada kewajiban pembayaran kembali dalam valuta asing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yang bersangkutan dengan kurs yang jauh lebih tinggi dibandingkan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sz="2000" dirty="0"/>
              <a:t> </a:t>
            </a:r>
            <a:r>
              <a:rPr lang="id-ID" sz="2000" dirty="0" smtClean="0"/>
              <a:t>    dengan kurs pada saat menerima kredit.	   </a:t>
            </a:r>
            <a:endParaRPr lang="en-US" sz="2000" dirty="0"/>
          </a:p>
        </p:txBody>
      </p:sp>
      <p:sp>
        <p:nvSpPr>
          <p:cNvPr id="313347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88F46-8108-447B-8222-5B94A263959C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5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7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8496" y="520102"/>
            <a:ext cx="9878006" cy="6447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2. Manfaat Perkreditan Ditinjau </a:t>
            </a:r>
            <a:r>
              <a:rPr lang="id-ID" sz="2400" b="1" smtClean="0">
                <a:solidFill>
                  <a:schemeClr val="tx1"/>
                </a:solidFill>
                <a:latin typeface="+mn-lt"/>
              </a:rPr>
              <a:t>dari </a:t>
            </a:r>
            <a:r>
              <a:rPr lang="id-ID" sz="2400" b="1" smtClean="0">
                <a:solidFill>
                  <a:schemeClr val="tx1"/>
                </a:solidFill>
                <a:latin typeface="+mn-lt"/>
              </a:rPr>
              <a:t>sudut </a:t>
            </a: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Kepentingan Perbankan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1878496" y="1540565"/>
            <a:ext cx="9959008" cy="4939748"/>
          </a:xfrm>
        </p:spPr>
        <p:txBody>
          <a:bodyPr>
            <a:normAutofit fontScale="55000" lnSpcReduction="20000"/>
          </a:bodyPr>
          <a:lstStyle/>
          <a:p>
            <a:pPr marL="455613" indent="-455613">
              <a:lnSpc>
                <a:spcPct val="110000"/>
              </a:lnSpc>
              <a:buNone/>
            </a:pPr>
            <a:r>
              <a:rPr lang="id-ID" sz="3200" dirty="0" smtClean="0"/>
              <a:t>Dalam melaksanakan fungsinya sebagai perantara keuangan(financial Intermidiary) bank akan memperoleh berbagai manfaat antara lain : </a:t>
            </a:r>
          </a:p>
          <a:p>
            <a:pPr marL="455613" indent="-455613">
              <a:lnSpc>
                <a:spcPct val="110000"/>
              </a:lnSpc>
              <a:buNone/>
            </a:pPr>
            <a:r>
              <a:rPr lang="id-ID" sz="3200" dirty="0"/>
              <a:t>a</a:t>
            </a:r>
            <a:r>
              <a:rPr lang="en-US" sz="3200" dirty="0" smtClean="0"/>
              <a:t>. </a:t>
            </a:r>
            <a:r>
              <a:rPr lang="id-ID" sz="3200" dirty="0" smtClean="0"/>
              <a:t>  Memperoleh pendapatan bunga kredit yaitu selisih antara bunga kredit yang diterimanya dari para debitur, dikurangi dengan biaya untuk memperoleh dana dari masyarakat dan dikurangi lagi dengan biaya-biaya overhead dalam mengelola kredit tersebut. </a:t>
            </a:r>
            <a:endParaRPr lang="en-US" sz="3200" dirty="0"/>
          </a:p>
          <a:p>
            <a:pPr marL="457200" indent="-457200">
              <a:lnSpc>
                <a:spcPct val="110000"/>
              </a:lnSpc>
              <a:buAutoNum type="alphaLcPeriod" startAt="2"/>
            </a:pPr>
            <a:r>
              <a:rPr lang="id-ID" sz="3200" dirty="0" smtClean="0"/>
              <a:t>Untuk menjaga solvabilitas usahanya.</a:t>
            </a:r>
          </a:p>
          <a:p>
            <a:pPr marL="457200" indent="-457200">
              <a:lnSpc>
                <a:spcPct val="110000"/>
              </a:lnSpc>
              <a:buAutoNum type="alphaLcPeriod" startAt="2"/>
            </a:pPr>
            <a:r>
              <a:rPr lang="id-ID" sz="3200" dirty="0" smtClean="0"/>
              <a:t>Dengan memberikan kredit akan membantu memasarkan jasa-jasa perbankan lainnya.</a:t>
            </a:r>
          </a:p>
          <a:p>
            <a:pPr marL="457200" indent="-457200">
              <a:lnSpc>
                <a:spcPct val="110000"/>
              </a:lnSpc>
              <a:buAutoNum type="alphaLcPeriod" startAt="2"/>
            </a:pPr>
            <a:r>
              <a:rPr lang="id-ID" sz="3200" dirty="0" smtClean="0"/>
              <a:t>Pemberian kredit untuk mempertahankan dan mengembangkan usahanya. Untuk menjaga agar pemberian kredit tersebut dapat berhasil dengan baik maka ada beberapa persyaratan yang harus diperhatikan bagi bank komersiil antara lain: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3200" dirty="0"/>
              <a:t>	</a:t>
            </a:r>
            <a:r>
              <a:rPr lang="id-ID" sz="3200" dirty="0" smtClean="0"/>
              <a:t>- Dapat melaksanakan prinsip-prinsip perkreditan (5 C ata 6 C)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3200" dirty="0"/>
              <a:t> </a:t>
            </a:r>
            <a:r>
              <a:rPr lang="id-ID" sz="3200" dirty="0" smtClean="0"/>
              <a:t>      - Harus mempunyai kebijaksanaan perkreditan yang baik dan up to date.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3200" dirty="0"/>
              <a:t> </a:t>
            </a:r>
            <a:r>
              <a:rPr lang="id-ID" sz="3200" dirty="0" smtClean="0"/>
              <a:t>      - Harus mempunyai sistem internal control yang baik.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77F02-AFF6-4F6C-B688-6D17085412F3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6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79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Lanjutan....</a:t>
            </a:r>
            <a:endParaRPr lang="id-ID" sz="2400" dirty="0"/>
          </a:p>
        </p:txBody>
      </p:sp>
      <p:sp>
        <p:nvSpPr>
          <p:cNvPr id="317442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4213" indent="-684213">
              <a:buAutoNum type="alphaLcPeriod" startAt="5"/>
            </a:pPr>
            <a:r>
              <a:rPr lang="id-ID" sz="2000" dirty="0" smtClean="0"/>
              <a:t>Pemberian kredit untuk merebut pasar (market share) dalam industri perbankan.</a:t>
            </a:r>
          </a:p>
          <a:p>
            <a:pPr marL="684213" indent="-684213">
              <a:buAutoNum type="alphaLcPeriod" startAt="5"/>
            </a:pPr>
            <a:r>
              <a:rPr lang="id-ID" sz="2000" dirty="0" smtClean="0"/>
              <a:t>Dengan pemberian kredit akan memungkinkan perbankan mendidik para stafnya untuk mengenal kegiatan-kegiatan industri yang lain secara mendetail.</a:t>
            </a:r>
            <a:endParaRPr lang="en-US" sz="2000" dirty="0" smtClean="0"/>
          </a:p>
          <a:p>
            <a:pPr marL="684213" indent="-684213">
              <a:buNone/>
            </a:pPr>
            <a:r>
              <a:rPr lang="en-US" sz="2000" dirty="0" smtClean="0"/>
              <a:t>     </a:t>
            </a:r>
            <a:endParaRPr lang="en-US" dirty="0" smtClean="0"/>
          </a:p>
        </p:txBody>
      </p:sp>
      <p:sp>
        <p:nvSpPr>
          <p:cNvPr id="317443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7941CD-F31A-47A9-A3C9-7CE9AD5E28CB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7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4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3. Manfaat Perkreditan Ditinjau dari Sudut Kepentingan  Pemerintah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/>
          </a:bodyPr>
          <a:lstStyle/>
          <a:p>
            <a:pPr marL="577850" indent="-577850">
              <a:buNone/>
            </a:pPr>
            <a:r>
              <a:rPr lang="id-ID" sz="2000" dirty="0" smtClean="0"/>
              <a:t>Kepentingan pemerintah secara lebih spesifik terhadap kegiatan perkreditan</a:t>
            </a:r>
          </a:p>
          <a:p>
            <a:pPr marL="577850" indent="-577850">
              <a:buNone/>
            </a:pPr>
            <a:r>
              <a:rPr lang="id-ID" sz="2000" dirty="0" smtClean="0"/>
              <a:t>Sebagai berikut</a:t>
            </a:r>
            <a:r>
              <a:rPr lang="id-ID" sz="2000" dirty="0" smtClean="0"/>
              <a:t> :</a:t>
            </a:r>
          </a:p>
          <a:p>
            <a:pPr marL="577850" indent="-577850">
              <a:buAutoNum type="alphaLcPeriod"/>
            </a:pPr>
            <a:r>
              <a:rPr lang="id-ID" sz="2000" dirty="0" smtClean="0"/>
              <a:t>Perkreditan dapat digunakan sebagai alat untuk memacu pertumbuhan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ekonomi baik secara umum maupun untuk pertumbuhan sektor-sektor 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ekonomi tertentu.</a:t>
            </a:r>
          </a:p>
          <a:p>
            <a:pPr marL="457200" indent="-457200">
              <a:buAutoNum type="alphaLcPeriod" startAt="2"/>
            </a:pPr>
            <a:r>
              <a:rPr lang="id-ID" sz="2000" dirty="0" smtClean="0"/>
              <a:t>Sebagai alat untuk mengendalikan kegiatan moneter.</a:t>
            </a:r>
          </a:p>
          <a:p>
            <a:pPr marL="457200" indent="-457200">
              <a:buAutoNum type="alphaLcPeriod" startAt="2"/>
            </a:pPr>
            <a:r>
              <a:rPr lang="id-ID" sz="2000" dirty="0" smtClean="0"/>
              <a:t>Perkreditan sebagai alat untuk menciptakan lapangan usaha/kegiatan.</a:t>
            </a:r>
          </a:p>
          <a:p>
            <a:pPr marL="457200" indent="-457200">
              <a:buAutoNum type="alphaLcPeriod" startAt="2"/>
            </a:pPr>
            <a:r>
              <a:rPr lang="id-ID" sz="2000" dirty="0" smtClean="0"/>
              <a:t>Pemberian kredit sebagai alat peningkatan dan pemerataan pendapatan</a:t>
            </a:r>
          </a:p>
          <a:p>
            <a:pPr marL="0" indent="0">
              <a:buNone/>
            </a:pPr>
            <a:r>
              <a:rPr lang="id-ID" sz="2000" dirty="0" smtClean="0"/>
              <a:t>       masyarakat.</a:t>
            </a:r>
          </a:p>
          <a:p>
            <a:pPr marL="457200" indent="-457200">
              <a:buAutoNum type="alphaLcPeriod" startAt="5"/>
            </a:pPr>
            <a:r>
              <a:rPr lang="id-ID" sz="2000" dirty="0" smtClean="0"/>
              <a:t>Perkreditan sebagai sumber pendapatan negara.</a:t>
            </a:r>
          </a:p>
          <a:p>
            <a:pPr marL="457200" indent="-457200">
              <a:buAutoNum type="alphaLcPeriod" startAt="5"/>
            </a:pPr>
            <a:r>
              <a:rPr lang="id-ID" sz="2000" dirty="0" smtClean="0"/>
              <a:t>Penciptaan pasar.</a:t>
            </a:r>
            <a:endParaRPr lang="en-US" sz="2000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8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11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713" y="493265"/>
            <a:ext cx="8911687" cy="954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>
                <a:solidFill>
                  <a:schemeClr val="tx1"/>
                </a:solidFill>
                <a:latin typeface="+mn-lt"/>
              </a:rPr>
              <a:t>4</a:t>
            </a: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. Manfaat Perkreditan Ditinjau dari Kepentingan Masyarakat  Luas 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679713" y="1447422"/>
            <a:ext cx="10326757" cy="5088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000" dirty="0" smtClean="0"/>
              <a:t>Perkreditan yang disalurkan oleh perbankan antara lain: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Dengan adanya kelancaran dari proses perkreditan diharapkan akan di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peroleh adanya pertumbuhan ekonomi yang pesat dan membuka lapangan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kerja baru, sehingga akan menimbulkan kenaikan pendapatan dan pemera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taan pendapatan di masyarakat.</a:t>
            </a:r>
          </a:p>
          <a:p>
            <a:pPr marL="0" indent="0">
              <a:buNone/>
            </a:pPr>
            <a:endParaRPr lang="id-ID" sz="2000" dirty="0"/>
          </a:p>
          <a:p>
            <a:pPr marL="457200" indent="-457200">
              <a:buAutoNum type="alphaLcPeriod" startAt="2"/>
            </a:pPr>
            <a:r>
              <a:rPr lang="id-ID" sz="2000" dirty="0" smtClean="0"/>
              <a:t>Untuk beberapa golongan profesional seperti konsultan, akuntan publik,</a:t>
            </a:r>
          </a:p>
          <a:p>
            <a:pPr marL="0" indent="0">
              <a:buNone/>
            </a:pPr>
            <a:r>
              <a:rPr lang="id-ID" sz="2000" dirty="0" smtClean="0"/>
              <a:t>       notaris, assets appraisal akan banyak menikmati manfaat dalam proses pem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berian kredit oleh bank kepada nasabahnya, karena mereka ikut terlibat di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dalamnya, antara lain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- konsultan dalam penyusunan project proposal, feasibilty study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- akuntan publik dalam memeriksa neraca dan laporan perhitungan laba rugi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dari debitur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45841-70F6-4374-8F2A-8F51EAE6207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9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5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</TotalTime>
  <Words>1075</Words>
  <Application>Microsoft Office PowerPoint</Application>
  <PresentationFormat>Widescreen</PresentationFormat>
  <Paragraphs>180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Wingdings 3</vt:lpstr>
      <vt:lpstr>Wisp</vt:lpstr>
      <vt:lpstr>Manjemen Perkreditan  Pertemuan - 4</vt:lpstr>
      <vt:lpstr>Manfaat Perkreditan</vt:lpstr>
      <vt:lpstr>    </vt:lpstr>
      <vt:lpstr>Lanjutan....</vt:lpstr>
      <vt:lpstr>PowerPoint Presentation</vt:lpstr>
      <vt:lpstr>2. Manfaat Perkreditan Ditinjau dari sudut Kepentingan Perbankan</vt:lpstr>
      <vt:lpstr>Lanjutan....</vt:lpstr>
      <vt:lpstr>3. Manfaat Perkreditan Ditinjau dari Sudut Kepentingan  Pemerintah</vt:lpstr>
      <vt:lpstr>4. Manfaat Perkreditan Ditinjau dari Kepentingan Masyarakat  Luas </vt:lpstr>
      <vt:lpstr>Lanjutan....</vt:lpstr>
      <vt:lpstr>Lanjutan....</vt:lpstr>
      <vt:lpstr>PERENCANAAN KREDIT</vt:lpstr>
      <vt:lpstr>Lanjutan.....</vt:lpstr>
      <vt:lpstr>Lanjutan.....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 Pensiun (Pension Fund)</dc:title>
  <dc:creator>Ithot</dc:creator>
  <cp:lastModifiedBy>mari</cp:lastModifiedBy>
  <cp:revision>44</cp:revision>
  <dcterms:created xsi:type="dcterms:W3CDTF">2013-08-20T03:37:14Z</dcterms:created>
  <dcterms:modified xsi:type="dcterms:W3CDTF">2020-03-29T12:22:56Z</dcterms:modified>
</cp:coreProperties>
</file>