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sldIdLst>
    <p:sldId id="256" r:id="rId2"/>
    <p:sldId id="313" r:id="rId3"/>
    <p:sldId id="305" r:id="rId4"/>
    <p:sldId id="268" r:id="rId5"/>
    <p:sldId id="257" r:id="rId6"/>
    <p:sldId id="302" r:id="rId7"/>
    <p:sldId id="264" r:id="rId8"/>
    <p:sldId id="265" r:id="rId9"/>
    <p:sldId id="270" r:id="rId10"/>
    <p:sldId id="312" r:id="rId11"/>
    <p:sldId id="329" r:id="rId12"/>
    <p:sldId id="327" r:id="rId13"/>
    <p:sldId id="328" r:id="rId14"/>
    <p:sldId id="292" r:id="rId15"/>
    <p:sldId id="325" r:id="rId16"/>
    <p:sldId id="326" r:id="rId17"/>
    <p:sldId id="307" r:id="rId18"/>
    <p:sldId id="308" r:id="rId19"/>
    <p:sldId id="309" r:id="rId20"/>
    <p:sldId id="310" r:id="rId21"/>
    <p:sldId id="314" r:id="rId22"/>
    <p:sldId id="315" r:id="rId23"/>
    <p:sldId id="316" r:id="rId24"/>
    <p:sldId id="317" r:id="rId25"/>
    <p:sldId id="318" r:id="rId26"/>
    <p:sldId id="321" r:id="rId27"/>
    <p:sldId id="322" r:id="rId28"/>
    <p:sldId id="323" r:id="rId29"/>
    <p:sldId id="324" r:id="rId30"/>
    <p:sldId id="26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BA7E7-CE6C-4CE6-A7C3-E20AFAEA15EF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4A743-7DC2-4117-9471-737D5F1FB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6871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4A743-7DC2-4117-9471-737D5F1FBB9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9841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4A743-7DC2-4117-9471-737D5F1FBB9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6071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A8C71-FD03-4B01-9656-92E28D05D69A}" type="slidenum">
              <a:rPr lang="en-US"/>
              <a:pPr/>
              <a:t>26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820EF-8F39-4103-855E-8D4E9B76DB8C}" type="slidenum">
              <a:rPr lang="en-US"/>
              <a:pPr/>
              <a:t>27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5DADF-535A-476B-B7D3-CAB323A3DAA2}" type="slidenum">
              <a:rPr lang="en-US"/>
              <a:pPr/>
              <a:t>28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188E9-B98E-454F-BE25-ED5F95AF2751}" type="slidenum">
              <a:rPr lang="en-US"/>
              <a:pPr/>
              <a:t>29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4A9E93-07BC-47F4-89A5-61862F30B0AD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8668A-8778-4463-86D6-10B61F72B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4A9E93-07BC-47F4-89A5-61862F30B0AD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8668A-8778-4463-86D6-10B61F72B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4A9E93-07BC-47F4-89A5-61862F30B0AD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8668A-8778-4463-86D6-10B61F72B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EC069D-2F3F-4810-A252-01BDD957EC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86888FA-5E07-401D-93C5-995EAC16EF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E9E2F27-F473-4E5B-BB9E-40BDB867D5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4A9E93-07BC-47F4-89A5-61862F30B0AD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8668A-8778-4463-86D6-10B61F72B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4A9E93-07BC-47F4-89A5-61862F30B0AD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8668A-8778-4463-86D6-10B61F72B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4A9E93-07BC-47F4-89A5-61862F30B0AD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8668A-8778-4463-86D6-10B61F72B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4A9E93-07BC-47F4-89A5-61862F30B0AD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8668A-8778-4463-86D6-10B61F72B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4A9E93-07BC-47F4-89A5-61862F30B0AD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8668A-8778-4463-86D6-10B61F72B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4A9E93-07BC-47F4-89A5-61862F30B0AD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8668A-8778-4463-86D6-10B61F72B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4A9E93-07BC-47F4-89A5-61862F30B0AD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8668A-8778-4463-86D6-10B61F72B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4A9E93-07BC-47F4-89A5-61862F30B0AD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8668A-8778-4463-86D6-10B61F72B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D4A9E93-07BC-47F4-89A5-61862F30B0AD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58668A-8778-4463-86D6-10B61F72B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ransition spd="med"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772400" cy="1470025"/>
          </a:xfrm>
        </p:spPr>
        <p:txBody>
          <a:bodyPr/>
          <a:lstStyle/>
          <a:p>
            <a:r>
              <a:rPr lang="en-US" sz="6000" dirty="0" smtClean="0">
                <a:solidFill>
                  <a:schemeClr val="tx1"/>
                </a:solidFill>
              </a:rPr>
              <a:t>ALJABAR BOOLEAN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Teorema</a:t>
            </a:r>
            <a:r>
              <a:rPr lang="en-US" dirty="0" smtClean="0"/>
              <a:t> Boolean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798525"/>
            <a:ext cx="5032863" cy="59832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458566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r>
              <a:rPr lang="en-US" sz="3200" dirty="0" err="1" smtClean="0"/>
              <a:t>Membuat</a:t>
            </a:r>
            <a:r>
              <a:rPr lang="en-US" sz="3200" dirty="0" smtClean="0"/>
              <a:t> </a:t>
            </a:r>
            <a:r>
              <a:rPr lang="en-US" sz="3200" dirty="0" err="1" smtClean="0"/>
              <a:t>Tabel</a:t>
            </a:r>
            <a:r>
              <a:rPr lang="en-US" sz="3200" dirty="0" smtClean="0"/>
              <a:t> </a:t>
            </a:r>
            <a:r>
              <a:rPr lang="en-US" sz="3200" dirty="0" err="1" smtClean="0"/>
              <a:t>Kebenaran</a:t>
            </a:r>
            <a:r>
              <a:rPr lang="en-US" sz="3200" dirty="0" smtClean="0"/>
              <a:t> Dari </a:t>
            </a:r>
            <a:r>
              <a:rPr lang="en-US" sz="3200" dirty="0" err="1" smtClean="0"/>
              <a:t>Persamaan</a:t>
            </a:r>
            <a:r>
              <a:rPr lang="en-US" sz="3200" dirty="0" smtClean="0"/>
              <a:t> Dan </a:t>
            </a:r>
            <a:r>
              <a:rPr lang="en-US" sz="3200" dirty="0" err="1" smtClean="0"/>
              <a:t>Membuktikan</a:t>
            </a:r>
            <a:r>
              <a:rPr lang="en-US" sz="3200" dirty="0" smtClean="0"/>
              <a:t> 2 </a:t>
            </a:r>
            <a:r>
              <a:rPr lang="en-US" sz="3200" dirty="0" err="1" smtClean="0"/>
              <a:t>Persamaan</a:t>
            </a:r>
            <a:r>
              <a:rPr lang="en-US" sz="3200" dirty="0" smtClean="0"/>
              <a:t> </a:t>
            </a:r>
            <a:r>
              <a:rPr lang="en-US" sz="3200" dirty="0" err="1" smtClean="0"/>
              <a:t>Sama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Tabel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	F1 </a:t>
            </a:r>
            <a:r>
              <a:rPr lang="en-US" sz="2800" b="1" dirty="0"/>
              <a:t>= A . (A . B + C</a:t>
            </a:r>
            <a:r>
              <a:rPr lang="en-US" sz="2800" b="1" dirty="0" smtClean="0"/>
              <a:t>)</a:t>
            </a:r>
            <a:r>
              <a:rPr lang="en-US" sz="2800" b="1" dirty="0"/>
              <a:t> </a:t>
            </a:r>
            <a:r>
              <a:rPr lang="en-US" sz="2800" b="1" dirty="0" smtClean="0"/>
              <a:t>		F2 = A </a:t>
            </a:r>
            <a:r>
              <a:rPr lang="en-US" sz="2800" b="1" dirty="0"/>
              <a:t>. (B + C) </a:t>
            </a:r>
            <a:endParaRPr lang="en-US" sz="2800" b="1" dirty="0" smtClean="0"/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/>
              <a:t>Kebenaran</a:t>
            </a:r>
            <a:r>
              <a:rPr lang="en-US" sz="2800" dirty="0"/>
              <a:t> 1	</a:t>
            </a:r>
            <a:r>
              <a:rPr lang="en-US" sz="2800" dirty="0" smtClean="0"/>
              <a:t>	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/>
              <a:t>Kebenaran</a:t>
            </a:r>
            <a:r>
              <a:rPr lang="en-US" sz="2800" dirty="0"/>
              <a:t> 2</a:t>
            </a:r>
          </a:p>
          <a:p>
            <a:pPr>
              <a:buNone/>
            </a:pPr>
            <a:endParaRPr lang="en-US" sz="28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0974134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Latihan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Buktikan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2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Teorema</a:t>
            </a:r>
            <a:r>
              <a:rPr lang="en-US" dirty="0" smtClean="0"/>
              <a:t> </a:t>
            </a:r>
            <a:r>
              <a:rPr lang="en-US" dirty="0"/>
              <a:t>Boolean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309970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772400" cy="1470025"/>
          </a:xfrm>
        </p:spPr>
        <p:txBody>
          <a:bodyPr/>
          <a:lstStyle/>
          <a:p>
            <a:r>
              <a:rPr lang="en-US" sz="5400" dirty="0" err="1" smtClean="0">
                <a:solidFill>
                  <a:schemeClr val="tx1"/>
                </a:solidFill>
              </a:rPr>
              <a:t>Membuat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Skema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Gerbang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dari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Persamaan</a:t>
            </a:r>
            <a:r>
              <a:rPr lang="en-US" sz="5400" dirty="0" smtClean="0">
                <a:solidFill>
                  <a:schemeClr val="tx1"/>
                </a:solidFill>
              </a:rPr>
              <a:t> BOOLEAN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Cara </a:t>
            </a:r>
            <a:r>
              <a:rPr lang="en-US" b="1" dirty="0" err="1" smtClean="0"/>
              <a:t>Penyederhanaan</a:t>
            </a:r>
            <a:r>
              <a:rPr lang="en-US" b="1" dirty="0" smtClean="0"/>
              <a:t> </a:t>
            </a:r>
            <a:r>
              <a:rPr lang="en-US" b="1" dirty="0" err="1" smtClean="0"/>
              <a:t>Persamaan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Boolean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en-US" sz="2800" b="1" dirty="0"/>
          </a:p>
          <a:p>
            <a:pPr algn="ctr">
              <a:buNone/>
            </a:pPr>
            <a:r>
              <a:rPr lang="en-US" sz="2800" b="1" dirty="0"/>
              <a:t>F = A . (A . B </a:t>
            </a:r>
            <a:r>
              <a:rPr lang="en-US" sz="2800" b="1" dirty="0" smtClean="0"/>
              <a:t>+ </a:t>
            </a:r>
            <a:r>
              <a:rPr lang="en-US" sz="2800" b="1" dirty="0"/>
              <a:t>C</a:t>
            </a:r>
            <a:r>
              <a:rPr lang="en-US" sz="2800" b="1" dirty="0" smtClean="0"/>
              <a:t>)</a:t>
            </a:r>
          </a:p>
          <a:p>
            <a:pPr>
              <a:buNone/>
            </a:pPr>
            <a:endParaRPr lang="en-US" sz="2800" b="1" dirty="0"/>
          </a:p>
          <a:p>
            <a:r>
              <a:rPr lang="pt-BR" sz="2800" dirty="0"/>
              <a:t>F = A . (A . B + C)	  </a:t>
            </a:r>
            <a:r>
              <a:rPr lang="pt-BR" sz="2800" dirty="0">
                <a:sym typeface="Wingdings" panose="05000000000000000000" pitchFamily="2" charset="2"/>
              </a:rPr>
              <a:t> </a:t>
            </a:r>
            <a:r>
              <a:rPr lang="pt-BR" sz="2800" dirty="0"/>
              <a:t>Persamaan Awal</a:t>
            </a:r>
          </a:p>
          <a:p>
            <a:endParaRPr lang="pt-BR" sz="2800" dirty="0"/>
          </a:p>
          <a:p>
            <a:r>
              <a:rPr lang="pt-BR" sz="2800" dirty="0"/>
              <a:t>F = A . A . B   +    A . C</a:t>
            </a:r>
          </a:p>
          <a:p>
            <a:r>
              <a:rPr lang="en-US" sz="2800" dirty="0"/>
              <a:t>F = A . B + A . C</a:t>
            </a:r>
          </a:p>
          <a:p>
            <a:endParaRPr lang="en-US" sz="2800" dirty="0"/>
          </a:p>
          <a:p>
            <a:r>
              <a:rPr lang="en-US" sz="2800" dirty="0"/>
              <a:t>F = A . (B + C)        </a:t>
            </a:r>
            <a:r>
              <a:rPr lang="en-US" sz="2800" dirty="0">
                <a:sym typeface="Wingdings" panose="05000000000000000000" pitchFamily="2" charset="2"/>
              </a:rPr>
              <a:t> </a:t>
            </a:r>
            <a:r>
              <a:rPr lang="pt-BR" sz="2800" dirty="0"/>
              <a:t>Persamaan Akhir</a:t>
            </a:r>
            <a:endParaRPr lang="en-US" sz="2800" dirty="0"/>
          </a:p>
          <a:p>
            <a:pPr>
              <a:buNone/>
            </a:pPr>
            <a:endParaRPr lang="en-US" sz="28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0182417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 (</a:t>
            </a:r>
            <a:r>
              <a:rPr lang="en-US" dirty="0" err="1" smtClean="0"/>
              <a:t>sederhanakan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1879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1. A.(A.B + B) </a:t>
            </a:r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en-US" dirty="0" smtClean="0">
                <a:latin typeface="Arial Narrow" pitchFamily="34" charset="0"/>
              </a:rPr>
              <a:t>AC + ABC</a:t>
            </a:r>
          </a:p>
          <a:p>
            <a:pPr>
              <a:spcBef>
                <a:spcPts val="2400"/>
              </a:spcBef>
              <a:buNone/>
            </a:pPr>
            <a:r>
              <a:rPr lang="en-US" dirty="0" smtClean="0"/>
              <a:t>3. ABC + AB’C + ABC’ </a:t>
            </a:r>
          </a:p>
          <a:p>
            <a:pPr>
              <a:spcBef>
                <a:spcPts val="2400"/>
              </a:spcBef>
              <a:buNone/>
            </a:pPr>
            <a:r>
              <a:rPr lang="en-US" dirty="0" smtClean="0"/>
              <a:t>4. (A + BC)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19200" y="4081885"/>
            <a:ext cx="12954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err="1" smtClean="0"/>
              <a:t>Jawaban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18795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A.(A.B + B) = A.AB + A.B </a:t>
            </a:r>
          </a:p>
          <a:p>
            <a:pPr marL="514350" indent="-514350">
              <a:buNone/>
            </a:pPr>
            <a:r>
              <a:rPr lang="en-US" dirty="0" smtClean="0"/>
              <a:t>                      =   A.B + A.B = A.B</a:t>
            </a:r>
          </a:p>
          <a:p>
            <a:pPr>
              <a:spcBef>
                <a:spcPts val="2400"/>
              </a:spcBef>
              <a:buNone/>
            </a:pPr>
            <a:r>
              <a:rPr lang="en-US" dirty="0" smtClean="0"/>
              <a:t>2.  </a:t>
            </a:r>
            <a:r>
              <a:rPr lang="en-US" dirty="0" smtClean="0">
                <a:latin typeface="Arial Narrow" pitchFamily="34" charset="0"/>
              </a:rPr>
              <a:t>AC + ABC = AC(1 + B) = AC</a:t>
            </a:r>
          </a:p>
          <a:p>
            <a:pPr>
              <a:spcBef>
                <a:spcPts val="2400"/>
              </a:spcBef>
              <a:buNone/>
            </a:pPr>
            <a:r>
              <a:rPr lang="en-US" dirty="0" smtClean="0"/>
              <a:t>3. ABC + AB’C + ABC’ = AC(B + B’) +  ABC’</a:t>
            </a:r>
          </a:p>
          <a:p>
            <a:pPr>
              <a:spcBef>
                <a:spcPts val="2400"/>
              </a:spcBef>
              <a:buNone/>
            </a:pPr>
            <a:r>
              <a:rPr lang="en-US" dirty="0" smtClean="0"/>
              <a:t>    = AC + ABC’= A(C + BC’) </a:t>
            </a:r>
          </a:p>
          <a:p>
            <a:pPr>
              <a:spcBef>
                <a:spcPts val="2400"/>
              </a:spcBef>
              <a:buNone/>
            </a:pPr>
            <a:r>
              <a:rPr lang="en-US" dirty="0" smtClean="0"/>
              <a:t>    = A(C + B)  = A(B + C)</a:t>
            </a:r>
          </a:p>
          <a:p>
            <a:pPr>
              <a:spcBef>
                <a:spcPts val="2400"/>
              </a:spcBef>
              <a:buNone/>
            </a:pPr>
            <a:r>
              <a:rPr lang="en-US" dirty="0" smtClean="0"/>
              <a:t>4. (A + BC) = A (B + C) = A.B + A.C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90600" y="5408612"/>
            <a:ext cx="12954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67000" y="5410200"/>
            <a:ext cx="228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124200" y="5410200"/>
            <a:ext cx="228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733800" y="5410200"/>
            <a:ext cx="228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19600" y="5410200"/>
            <a:ext cx="228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24400" y="5410200"/>
            <a:ext cx="228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10200" y="5410200"/>
            <a:ext cx="228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715000" y="5410200"/>
            <a:ext cx="228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Contoh</a:t>
            </a:r>
            <a:r>
              <a:rPr lang="en-US" sz="4000" dirty="0" smtClean="0"/>
              <a:t> </a:t>
            </a:r>
            <a:r>
              <a:rPr lang="en-US" sz="4000" dirty="0" err="1" smtClean="0"/>
              <a:t>Membuat</a:t>
            </a:r>
            <a:r>
              <a:rPr lang="en-US" sz="4000" dirty="0" smtClean="0"/>
              <a:t> </a:t>
            </a:r>
            <a:r>
              <a:rPr lang="en-US" sz="4000" dirty="0" err="1" smtClean="0"/>
              <a:t>Skema</a:t>
            </a:r>
            <a:r>
              <a:rPr lang="en-US" sz="4000" dirty="0" smtClean="0"/>
              <a:t> </a:t>
            </a:r>
            <a:r>
              <a:rPr lang="en-US" sz="4000" dirty="0" err="1" smtClean="0"/>
              <a:t>Gerbang</a:t>
            </a:r>
            <a:r>
              <a:rPr lang="en-US" sz="4000" dirty="0" smtClean="0"/>
              <a:t> </a:t>
            </a:r>
            <a:r>
              <a:rPr lang="en-US" sz="4000" dirty="0" err="1" smtClean="0"/>
              <a:t>Dasar</a:t>
            </a:r>
            <a:r>
              <a:rPr lang="en-US" sz="4000" dirty="0" smtClean="0"/>
              <a:t> Dari </a:t>
            </a:r>
            <a:r>
              <a:rPr lang="en-US" sz="4000" dirty="0" err="1" smtClean="0"/>
              <a:t>Persamaan</a:t>
            </a:r>
            <a:r>
              <a:rPr lang="en-US" sz="4000" dirty="0" smtClean="0"/>
              <a:t> Boolean</a:t>
            </a:r>
            <a:endParaRPr lang="en-US" sz="4000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8" y="2724197"/>
            <a:ext cx="1899285" cy="680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258" y="2692730"/>
            <a:ext cx="1858010" cy="709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651" y="2692730"/>
            <a:ext cx="2127885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452" y="2663520"/>
            <a:ext cx="2901315" cy="73850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4"/>
          <p:cNvSpPr/>
          <p:nvPr/>
        </p:nvSpPr>
        <p:spPr>
          <a:xfrm>
            <a:off x="164728" y="2332564"/>
            <a:ext cx="1258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F= X .0 = 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113258" y="2298655"/>
            <a:ext cx="1367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F= X . 1 = X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422105" y="2262662"/>
            <a:ext cx="1418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F= X . X = X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751238" y="2294188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F=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 . /X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0</a:t>
            </a:r>
            <a:endParaRPr lang="en-US" dirty="0"/>
          </a:p>
        </p:txBody>
      </p:sp>
      <p:pic>
        <p:nvPicPr>
          <p:cNvPr id="12" name="Picture 11"/>
          <p:cNvPicPr/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1" y="5105019"/>
            <a:ext cx="1986915" cy="709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/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258" y="5087131"/>
            <a:ext cx="207518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/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737" y="5087131"/>
            <a:ext cx="2104390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939" y="5105399"/>
            <a:ext cx="2738062" cy="680367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Rectangle 18"/>
          <p:cNvSpPr/>
          <p:nvPr/>
        </p:nvSpPr>
        <p:spPr>
          <a:xfrm>
            <a:off x="419240" y="4451393"/>
            <a:ext cx="1382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F= X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+0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440396" y="4443013"/>
            <a:ext cx="1330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F= X +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449556" y="4490617"/>
            <a:ext cx="1433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F= X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+X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X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80159" y="4509368"/>
            <a:ext cx="1580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F=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 + /X) </a:t>
            </a: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en-US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850279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619" y="2370985"/>
            <a:ext cx="2713355" cy="655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94" y="3801627"/>
            <a:ext cx="1477010" cy="561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619" y="3801627"/>
            <a:ext cx="1740535" cy="563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93" y="5374601"/>
            <a:ext cx="173736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019" y="5257800"/>
            <a:ext cx="1975485" cy="66230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2"/>
          <p:cNvSpPr/>
          <p:nvPr/>
        </p:nvSpPr>
        <p:spPr>
          <a:xfrm>
            <a:off x="1990419" y="3342818"/>
            <a:ext cx="1643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F=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/(X .X)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/X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986819" y="4822707"/>
            <a:ext cx="1715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F=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/(X +X)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/X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990419" y="1997922"/>
            <a:ext cx="1284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F= /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/X)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19170" y="2873950"/>
            <a:ext cx="1890409" cy="8382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41731" y="5175232"/>
            <a:ext cx="1845289" cy="76596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479938" y="4805900"/>
            <a:ext cx="1937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 = </a:t>
            </a:r>
            <a:r>
              <a:rPr lang="en-US" dirty="0" smtClean="0"/>
              <a:t>/(X./Y </a:t>
            </a:r>
            <a:r>
              <a:rPr lang="en-US" dirty="0"/>
              <a:t>+ </a:t>
            </a:r>
            <a:r>
              <a:rPr lang="en-US" dirty="0" smtClean="0"/>
              <a:t>/X.Y)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541731" y="2504618"/>
            <a:ext cx="197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 = </a:t>
            </a:r>
            <a:r>
              <a:rPr lang="en-US" dirty="0" smtClean="0"/>
              <a:t>X . /Y </a:t>
            </a:r>
            <a:r>
              <a:rPr lang="en-US" dirty="0"/>
              <a:t>+ </a:t>
            </a:r>
            <a:r>
              <a:rPr lang="en-US" dirty="0" smtClean="0"/>
              <a:t>/X . 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76035" y="4270796"/>
            <a:ext cx="1937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EXNOR (74266)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63803" y="201070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EXOR (7486)</a:t>
            </a:r>
          </a:p>
        </p:txBody>
      </p:sp>
    </p:spTree>
    <p:extLst>
      <p:ext uri="{BB962C8B-B14F-4D97-AF65-F5344CB8AC3E}">
        <p14:creationId xmlns="" xmlns:p14="http://schemas.microsoft.com/office/powerpoint/2010/main" val="31461718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F1 = A . (A . B + C) 	F2 = A . (B + C) </a:t>
            </a:r>
          </a:p>
          <a:p>
            <a:endParaRPr lang="en-US" dirty="0" smtClean="0"/>
          </a:p>
          <a:p>
            <a:r>
              <a:rPr lang="en-US" sz="2000" dirty="0" err="1" smtClean="0"/>
              <a:t>Skema</a:t>
            </a:r>
            <a:r>
              <a:rPr lang="en-US" sz="2000" dirty="0" smtClean="0"/>
              <a:t> </a:t>
            </a:r>
            <a:r>
              <a:rPr lang="en-US" sz="2000" dirty="0" err="1" smtClean="0"/>
              <a:t>Gerbang</a:t>
            </a:r>
            <a:r>
              <a:rPr lang="en-US" sz="2000" dirty="0" smtClean="0"/>
              <a:t> (</a:t>
            </a:r>
            <a:r>
              <a:rPr lang="en-US" sz="2000" dirty="0" err="1" smtClean="0"/>
              <a:t>Polos</a:t>
            </a:r>
            <a:r>
              <a:rPr lang="en-US" sz="2000" dirty="0" smtClean="0"/>
              <a:t>)		</a:t>
            </a:r>
            <a:r>
              <a:rPr lang="en-US" sz="2000" dirty="0" err="1" smtClean="0"/>
              <a:t>Skema</a:t>
            </a:r>
            <a:r>
              <a:rPr lang="en-US" sz="2000" dirty="0" smtClean="0"/>
              <a:t> </a:t>
            </a:r>
            <a:r>
              <a:rPr lang="en-US" sz="2000" dirty="0" err="1" smtClean="0"/>
              <a:t>Gerbang</a:t>
            </a:r>
            <a:r>
              <a:rPr lang="en-US" sz="2000" dirty="0" smtClean="0"/>
              <a:t> (</a:t>
            </a:r>
            <a:r>
              <a:rPr lang="en-US" sz="2000" dirty="0" err="1" smtClean="0"/>
              <a:t>Polos</a:t>
            </a:r>
            <a:r>
              <a:rPr lang="en-US" sz="2000" dirty="0" smtClean="0"/>
              <a:t>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739152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Teorema</a:t>
            </a:r>
            <a:r>
              <a:rPr lang="en-US" sz="2800" dirty="0" smtClean="0"/>
              <a:t> Boolean </a:t>
            </a:r>
            <a:r>
              <a:rPr lang="en-US" sz="2800" dirty="0" err="1" smtClean="0"/>
              <a:t>beserta</a:t>
            </a:r>
            <a:r>
              <a:rPr lang="en-US" sz="2800" dirty="0" smtClean="0"/>
              <a:t> </a:t>
            </a:r>
            <a:r>
              <a:rPr lang="en-US" sz="2800" dirty="0" err="1" smtClean="0"/>
              <a:t>hukum-hukumnya</a:t>
            </a:r>
            <a:endParaRPr lang="en-US" sz="2800" dirty="0" smtClean="0"/>
          </a:p>
          <a:p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menerapkan</a:t>
            </a:r>
            <a:r>
              <a:rPr lang="en-US" sz="2800" dirty="0" smtClean="0"/>
              <a:t> </a:t>
            </a:r>
            <a:r>
              <a:rPr lang="en-US" sz="2800" dirty="0" err="1" smtClean="0"/>
              <a:t>teorema</a:t>
            </a:r>
            <a:r>
              <a:rPr lang="en-US" sz="2800" dirty="0" smtClean="0"/>
              <a:t> Boolean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menyederhanakan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logika</a:t>
            </a:r>
            <a:endParaRPr lang="en-US" sz="2800" dirty="0" smtClean="0"/>
          </a:p>
          <a:p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kebenaran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logika</a:t>
            </a:r>
            <a:endParaRPr lang="en-US" sz="2800" dirty="0" smtClean="0"/>
          </a:p>
          <a:p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Skema</a:t>
            </a:r>
            <a:r>
              <a:rPr lang="en-US" sz="2800" dirty="0" smtClean="0"/>
              <a:t> </a:t>
            </a:r>
            <a:r>
              <a:rPr lang="en-US" sz="2800" dirty="0" err="1" smtClean="0"/>
              <a:t>Gerbang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BOOLEAN</a:t>
            </a:r>
            <a:endParaRPr lang="en-US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Latihan</a:t>
            </a:r>
            <a:r>
              <a:rPr lang="en-US" sz="3600" dirty="0" smtClean="0"/>
              <a:t> </a:t>
            </a:r>
            <a:r>
              <a:rPr lang="en-US" sz="3600" dirty="0" err="1" smtClean="0"/>
              <a:t>Membuat</a:t>
            </a:r>
            <a:r>
              <a:rPr lang="en-US" sz="3600" dirty="0" smtClean="0"/>
              <a:t> </a:t>
            </a:r>
            <a:r>
              <a:rPr lang="en-US" sz="3600" dirty="0" err="1" smtClean="0"/>
              <a:t>Skema</a:t>
            </a:r>
            <a:r>
              <a:rPr lang="en-US" sz="3600" dirty="0" smtClean="0"/>
              <a:t> </a:t>
            </a:r>
            <a:r>
              <a:rPr lang="en-US" sz="3600" dirty="0" err="1" smtClean="0"/>
              <a:t>Gerbang</a:t>
            </a:r>
            <a:r>
              <a:rPr lang="en-US" sz="3600" dirty="0" smtClean="0"/>
              <a:t> Dari </a:t>
            </a:r>
            <a:r>
              <a:rPr lang="en-US" sz="3600" dirty="0" err="1" smtClean="0"/>
              <a:t>Persamaan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494697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A999-09DC-4D2D-B4C2-882D375CAACD}" type="slidenum">
              <a:rPr lang="en-US"/>
              <a:pPr/>
              <a:t>21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Aplikasi Aljabar Boolean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7850" y="1585913"/>
            <a:ext cx="7648575" cy="1101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800"/>
              <a:t>Nyatakan fungsi </a:t>
            </a:r>
            <a:r>
              <a:rPr lang="en-US" sz="2800" i="1"/>
              <a:t>f</a:t>
            </a:r>
            <a:r>
              <a:rPr lang="en-US" sz="2800"/>
              <a:t>(</a:t>
            </a:r>
            <a:r>
              <a:rPr lang="en-US" sz="2800" i="1"/>
              <a:t>x</a:t>
            </a:r>
            <a:r>
              <a:rPr lang="en-US" sz="2800"/>
              <a:t>, </a:t>
            </a:r>
            <a:r>
              <a:rPr lang="en-US" sz="2800" i="1"/>
              <a:t>y</a:t>
            </a:r>
            <a:r>
              <a:rPr lang="en-US" sz="2800"/>
              <a:t>, </a:t>
            </a:r>
            <a:r>
              <a:rPr lang="en-US" sz="2800" i="1"/>
              <a:t>z</a:t>
            </a:r>
            <a:r>
              <a:rPr lang="en-US" sz="2800"/>
              <a:t>) = </a:t>
            </a:r>
            <a:r>
              <a:rPr lang="en-US" sz="2800" i="1"/>
              <a:t>xy</a:t>
            </a:r>
            <a:r>
              <a:rPr lang="en-US" sz="2800"/>
              <a:t> + </a:t>
            </a:r>
            <a:r>
              <a:rPr lang="en-US" sz="2800" i="1"/>
              <a:t>x</a:t>
            </a:r>
            <a:r>
              <a:rPr lang="en-US" sz="2800"/>
              <a:t>’</a:t>
            </a:r>
            <a:r>
              <a:rPr lang="en-US" sz="2800" i="1"/>
              <a:t>y</a:t>
            </a:r>
            <a:r>
              <a:rPr lang="en-US" sz="2800"/>
              <a:t> ke dalam rangkaian logika.</a:t>
            </a: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731838" y="2660650"/>
            <a:ext cx="3725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US" u="sng"/>
              <a:t>Jawab</a:t>
            </a:r>
            <a:r>
              <a:rPr lang="en-US"/>
              <a:t>:  (a) Cara pertama </a:t>
            </a:r>
          </a:p>
        </p:txBody>
      </p:sp>
      <p:graphicFrame>
        <p:nvGraphicFramePr>
          <p:cNvPr id="135173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731838" y="3121025"/>
          <a:ext cx="7065962" cy="2914650"/>
        </p:xfrm>
        <a:graphic>
          <a:graphicData uri="http://schemas.openxmlformats.org/presentationml/2006/ole">
            <p:oleObj spid="_x0000_s1026" r:id="rId3" imgW="3494160" imgH="14421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5D7F-C745-408F-AF1A-0DCB02B12153}" type="slidenum">
              <a:rPr lang="en-US"/>
              <a:pPr/>
              <a:t>22</a:t>
            </a:fld>
            <a:endParaRPr lang="en-US"/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309563" y="663575"/>
            <a:ext cx="2676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US"/>
              <a:t>(b) Cara kedua</a:t>
            </a:r>
          </a:p>
        </p:txBody>
      </p:sp>
      <p:graphicFrame>
        <p:nvGraphicFramePr>
          <p:cNvPr id="137221" name="Object 5"/>
          <p:cNvGraphicFramePr>
            <a:graphicFrameLocks noChangeAspect="1"/>
          </p:cNvGraphicFramePr>
          <p:nvPr>
            <p:ph/>
          </p:nvPr>
        </p:nvGraphicFramePr>
        <p:xfrm>
          <a:off x="1076325" y="1470025"/>
          <a:ext cx="7489825" cy="3124200"/>
        </p:xfrm>
        <a:graphic>
          <a:graphicData uri="http://schemas.openxmlformats.org/presentationml/2006/ole">
            <p:oleObj spid="_x0000_s2050" r:id="rId3" imgW="3379680" imgH="1410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C723-1BC3-4A00-94D2-BF66B4C874EB}" type="slidenum">
              <a:rPr lang="en-US"/>
              <a:pPr/>
              <a:t>23</a:t>
            </a:fld>
            <a:endParaRPr lang="en-US"/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0" y="2389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9268" name="Object 4"/>
          <p:cNvGraphicFramePr>
            <a:graphicFrameLocks noChangeAspect="1"/>
          </p:cNvGraphicFramePr>
          <p:nvPr/>
        </p:nvGraphicFramePr>
        <p:xfrm>
          <a:off x="731838" y="1662113"/>
          <a:ext cx="7680325" cy="3754437"/>
        </p:xfrm>
        <a:graphic>
          <a:graphicData uri="http://schemas.openxmlformats.org/presentationml/2006/ole">
            <p:oleObj spid="_x0000_s3074" r:id="rId3" imgW="3434080" imgH="1727200" progId="">
              <p:embed/>
            </p:oleObj>
          </a:graphicData>
        </a:graphic>
      </p:graphicFrame>
      <p:sp>
        <p:nvSpPr>
          <p:cNvPr id="139270" name="Rectangle 6"/>
          <p:cNvSpPr>
            <a:spLocks noChangeArrowheads="1"/>
          </p:cNvSpPr>
          <p:nvPr/>
        </p:nvSpPr>
        <p:spPr bwMode="auto">
          <a:xfrm>
            <a:off x="539750" y="627063"/>
            <a:ext cx="34940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n-US" sz="3600">
                <a:latin typeface="Times New Roman" pitchFamily="18" charset="0"/>
                <a:cs typeface="Times New Roman" pitchFamily="18" charset="0"/>
              </a:rPr>
              <a:t>(c) Cara ketiga </a:t>
            </a:r>
            <a:endParaRPr lang="en-US" sz="540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20F4-D649-4A49-960D-F998D6C5A3A4}" type="slidenum">
              <a:rPr lang="en-US"/>
              <a:pPr/>
              <a:t>24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82638"/>
          </a:xfrm>
        </p:spPr>
        <p:txBody>
          <a:bodyPr/>
          <a:lstStyle/>
          <a:p>
            <a:r>
              <a:rPr lang="en-US" sz="3600" b="1"/>
              <a:t>Penyederhanaan Fungsi Boolean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650" y="1239838"/>
            <a:ext cx="8147050" cy="987425"/>
          </a:xfrm>
        </p:spPr>
        <p:txBody>
          <a:bodyPr/>
          <a:lstStyle/>
          <a:p>
            <a:r>
              <a:rPr lang="en-US"/>
              <a:t>Penyederhanaan Secara Aljabar 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731838" y="18923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US" b="1"/>
              <a:t>Contoh</a:t>
            </a:r>
            <a:r>
              <a:rPr lang="en-US"/>
              <a:t>:</a:t>
            </a:r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1730375" y="2622550"/>
            <a:ext cx="5106988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55588">
              <a:tabLst>
                <a:tab pos="685800" algn="l"/>
              </a:tabLst>
            </a:pPr>
            <a:r>
              <a:rPr lang="en-US" sz="3600" i="1"/>
              <a:t>f</a:t>
            </a:r>
            <a:r>
              <a:rPr lang="en-US" sz="3600"/>
              <a:t>(</a:t>
            </a:r>
            <a:r>
              <a:rPr lang="en-US" sz="3600" i="1"/>
              <a:t>x</a:t>
            </a:r>
            <a:r>
              <a:rPr lang="en-US" sz="3600"/>
              <a:t>, </a:t>
            </a:r>
            <a:r>
              <a:rPr lang="en-US" sz="3600" i="1"/>
              <a:t>y</a:t>
            </a:r>
            <a:r>
              <a:rPr lang="en-US" sz="3600"/>
              <a:t>) = </a:t>
            </a:r>
            <a:r>
              <a:rPr lang="en-US" sz="3600" i="1"/>
              <a:t>x</a:t>
            </a:r>
            <a:r>
              <a:rPr lang="en-US" sz="3600"/>
              <a:t> + </a:t>
            </a:r>
            <a:r>
              <a:rPr lang="en-US" sz="3600" i="1"/>
              <a:t>x</a:t>
            </a:r>
            <a:r>
              <a:rPr lang="en-US" sz="3600"/>
              <a:t>’</a:t>
            </a:r>
            <a:r>
              <a:rPr lang="en-US" sz="3600" i="1"/>
              <a:t>y</a:t>
            </a:r>
            <a:r>
              <a:rPr lang="en-US" sz="3600"/>
              <a:t> </a:t>
            </a:r>
          </a:p>
          <a:p>
            <a:pPr indent="255588">
              <a:tabLst>
                <a:tab pos="685800" algn="l"/>
              </a:tabLst>
            </a:pPr>
            <a:r>
              <a:rPr lang="en-US" sz="3600"/>
              <a:t>          = (</a:t>
            </a:r>
            <a:r>
              <a:rPr lang="en-US" sz="3600" i="1"/>
              <a:t>x</a:t>
            </a:r>
            <a:r>
              <a:rPr lang="en-US" sz="3600"/>
              <a:t> + </a:t>
            </a:r>
            <a:r>
              <a:rPr lang="en-US" sz="3600" i="1"/>
              <a:t>x</a:t>
            </a:r>
            <a:r>
              <a:rPr lang="en-US" sz="3600"/>
              <a:t>’)(</a:t>
            </a:r>
            <a:r>
              <a:rPr lang="en-US" sz="3600" i="1"/>
              <a:t>x</a:t>
            </a:r>
            <a:r>
              <a:rPr lang="en-US" sz="3600"/>
              <a:t> + </a:t>
            </a:r>
            <a:r>
              <a:rPr lang="en-US" sz="3600" i="1"/>
              <a:t>y</a:t>
            </a:r>
            <a:r>
              <a:rPr lang="en-US" sz="3600"/>
              <a:t>) </a:t>
            </a:r>
          </a:p>
          <a:p>
            <a:pPr indent="255588">
              <a:tabLst>
                <a:tab pos="685800" algn="l"/>
              </a:tabLst>
            </a:pPr>
            <a:r>
              <a:rPr lang="en-US" sz="3600"/>
              <a:t>          = 1 </a:t>
            </a:r>
            <a:r>
              <a:rPr lang="en-US" sz="3600">
                <a:sym typeface="Symbol" pitchFamily="18" charset="2"/>
              </a:rPr>
              <a:t></a:t>
            </a:r>
            <a:r>
              <a:rPr lang="en-US" sz="3600"/>
              <a:t> (</a:t>
            </a:r>
            <a:r>
              <a:rPr lang="en-US" sz="3600" i="1">
                <a:sym typeface="Symbol" pitchFamily="18" charset="2"/>
              </a:rPr>
              <a:t>x</a:t>
            </a:r>
            <a:r>
              <a:rPr lang="en-US" sz="3600">
                <a:sym typeface="Symbol" pitchFamily="18" charset="2"/>
              </a:rPr>
              <a:t> + </a:t>
            </a:r>
            <a:r>
              <a:rPr lang="en-US" sz="3600" i="1">
                <a:sym typeface="Symbol" pitchFamily="18" charset="2"/>
              </a:rPr>
              <a:t>y</a:t>
            </a:r>
            <a:r>
              <a:rPr lang="en-US" sz="3600">
                <a:sym typeface="Symbol" pitchFamily="18" charset="2"/>
              </a:rPr>
              <a:t> ) </a:t>
            </a:r>
          </a:p>
          <a:p>
            <a:pPr indent="255588">
              <a:tabLst>
                <a:tab pos="685800" algn="l"/>
              </a:tabLst>
            </a:pPr>
            <a:r>
              <a:rPr lang="en-US" sz="3600">
                <a:sym typeface="Symbol" pitchFamily="18" charset="2"/>
              </a:rPr>
              <a:t>          = </a:t>
            </a:r>
            <a:r>
              <a:rPr lang="en-US" sz="3600" i="1">
                <a:sym typeface="Symbol" pitchFamily="18" charset="2"/>
              </a:rPr>
              <a:t>x</a:t>
            </a:r>
            <a:r>
              <a:rPr lang="en-US" sz="3600">
                <a:sym typeface="Symbol" pitchFamily="18" charset="2"/>
              </a:rPr>
              <a:t> + </a:t>
            </a:r>
            <a:r>
              <a:rPr lang="en-US" sz="3600" i="1">
                <a:sym typeface="Symbol" pitchFamily="18" charset="2"/>
              </a:rPr>
              <a:t>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743A3-5DD8-437E-AE69-0C9DF0E5FB97}" type="slidenum">
              <a:rPr lang="en-US"/>
              <a:pPr/>
              <a:t>25</a:t>
            </a:fld>
            <a:endParaRPr lang="en-US"/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0" y="1160810"/>
            <a:ext cx="9448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>
              <a:tabLst>
                <a:tab pos="685800" algn="l"/>
              </a:tabLst>
            </a:pPr>
            <a:r>
              <a:rPr lang="en-US" sz="3200" i="1" dirty="0"/>
              <a:t>f</a:t>
            </a:r>
            <a:r>
              <a:rPr lang="en-US" sz="3200" dirty="0"/>
              <a:t>(</a:t>
            </a:r>
            <a:r>
              <a:rPr lang="en-US" sz="3200" i="1" dirty="0"/>
              <a:t>x</a:t>
            </a:r>
            <a:r>
              <a:rPr lang="en-US" sz="3200" dirty="0"/>
              <a:t>, </a:t>
            </a:r>
            <a:r>
              <a:rPr lang="en-US" sz="3200" i="1" dirty="0"/>
              <a:t>y</a:t>
            </a:r>
            <a:r>
              <a:rPr lang="en-US" sz="3200" dirty="0"/>
              <a:t>, </a:t>
            </a:r>
            <a:r>
              <a:rPr lang="en-US" sz="3200" i="1" dirty="0"/>
              <a:t>z</a:t>
            </a:r>
            <a:r>
              <a:rPr lang="en-US" sz="3200" dirty="0"/>
              <a:t>)  = </a:t>
            </a:r>
            <a:r>
              <a:rPr lang="en-US" sz="3200" i="1" dirty="0" err="1"/>
              <a:t>x</a:t>
            </a:r>
            <a:r>
              <a:rPr lang="en-US" sz="3200" dirty="0" err="1"/>
              <a:t>’</a:t>
            </a:r>
            <a:r>
              <a:rPr lang="en-US" sz="3200" i="1" dirty="0" err="1"/>
              <a:t>y</a:t>
            </a:r>
            <a:r>
              <a:rPr lang="en-US" sz="3200" dirty="0" err="1"/>
              <a:t>’</a:t>
            </a:r>
            <a:r>
              <a:rPr lang="en-US" sz="3200" i="1" dirty="0" err="1"/>
              <a:t>z</a:t>
            </a:r>
            <a:r>
              <a:rPr lang="en-US" sz="3200" i="1" dirty="0"/>
              <a:t> </a:t>
            </a:r>
            <a:r>
              <a:rPr lang="en-US" sz="3200" dirty="0"/>
              <a:t>+ </a:t>
            </a:r>
            <a:r>
              <a:rPr lang="en-US" sz="3200" i="1" dirty="0" err="1"/>
              <a:t>x</a:t>
            </a:r>
            <a:r>
              <a:rPr lang="en-US" sz="3200" dirty="0" err="1"/>
              <a:t>’</a:t>
            </a:r>
            <a:r>
              <a:rPr lang="en-US" sz="3200" i="1" dirty="0" err="1"/>
              <a:t>yz</a:t>
            </a:r>
            <a:r>
              <a:rPr lang="en-US" sz="3200" dirty="0"/>
              <a:t> + </a:t>
            </a:r>
            <a:r>
              <a:rPr lang="en-US" sz="3200" i="1" dirty="0" err="1"/>
              <a:t>xy</a:t>
            </a:r>
            <a:r>
              <a:rPr lang="en-US" sz="3200" dirty="0"/>
              <a:t>’</a:t>
            </a:r>
          </a:p>
          <a:p>
            <a:pPr indent="457200">
              <a:tabLst>
                <a:tab pos="685800" algn="l"/>
              </a:tabLst>
            </a:pPr>
            <a:r>
              <a:rPr lang="en-US" sz="3200" dirty="0"/>
              <a:t> 	      = </a:t>
            </a:r>
            <a:r>
              <a:rPr lang="en-US" sz="3200" i="1" dirty="0" err="1"/>
              <a:t>x</a:t>
            </a:r>
            <a:r>
              <a:rPr lang="en-US" sz="3200" dirty="0" err="1"/>
              <a:t>’</a:t>
            </a:r>
            <a:r>
              <a:rPr lang="en-US" sz="3200" i="1" dirty="0" err="1"/>
              <a:t>z</a:t>
            </a:r>
            <a:r>
              <a:rPr lang="en-US" sz="3200" dirty="0"/>
              <a:t>(</a:t>
            </a:r>
            <a:r>
              <a:rPr lang="en-US" sz="3200" i="1" dirty="0"/>
              <a:t>y</a:t>
            </a:r>
            <a:r>
              <a:rPr lang="en-US" sz="3200" dirty="0"/>
              <a:t>’ + </a:t>
            </a:r>
            <a:r>
              <a:rPr lang="en-US" sz="3200" i="1" dirty="0"/>
              <a:t>y</a:t>
            </a:r>
            <a:r>
              <a:rPr lang="en-US" sz="3200" dirty="0"/>
              <a:t>) + </a:t>
            </a:r>
            <a:r>
              <a:rPr lang="en-US" sz="3200" i="1" dirty="0" err="1"/>
              <a:t>xy</a:t>
            </a:r>
            <a:r>
              <a:rPr lang="en-US" sz="3200" dirty="0"/>
              <a:t>’ </a:t>
            </a:r>
          </a:p>
          <a:p>
            <a:pPr indent="457200">
              <a:tabLst>
                <a:tab pos="685800" algn="l"/>
              </a:tabLst>
            </a:pPr>
            <a:r>
              <a:rPr lang="en-US" sz="3200" dirty="0"/>
              <a:t>              = </a:t>
            </a:r>
            <a:r>
              <a:rPr lang="en-US" sz="3200" i="1" dirty="0" err="1"/>
              <a:t>x</a:t>
            </a:r>
            <a:r>
              <a:rPr lang="en-US" sz="3200" dirty="0" err="1"/>
              <a:t>’</a:t>
            </a:r>
            <a:r>
              <a:rPr lang="en-US" sz="3200" i="1" dirty="0" err="1"/>
              <a:t>z</a:t>
            </a:r>
            <a:r>
              <a:rPr lang="en-US" sz="3200" dirty="0"/>
              <a:t> + </a:t>
            </a:r>
            <a:r>
              <a:rPr lang="en-US" sz="3200" i="1" dirty="0" err="1"/>
              <a:t>xz</a:t>
            </a:r>
            <a:r>
              <a:rPr lang="en-US" sz="3200" dirty="0"/>
              <a:t>’</a:t>
            </a:r>
          </a:p>
          <a:p>
            <a:pPr indent="457200">
              <a:tabLst>
                <a:tab pos="685800" algn="l"/>
              </a:tabLst>
            </a:pPr>
            <a:endParaRPr lang="en-US" sz="3200" dirty="0"/>
          </a:p>
          <a:p>
            <a:pPr indent="457200">
              <a:tabLst>
                <a:tab pos="685800" algn="l"/>
              </a:tabLst>
            </a:pPr>
            <a:r>
              <a:rPr lang="en-US" sz="3200" i="1" dirty="0"/>
              <a:t>f</a:t>
            </a:r>
            <a:r>
              <a:rPr lang="en-US" sz="3200" dirty="0"/>
              <a:t>(</a:t>
            </a:r>
            <a:r>
              <a:rPr lang="en-US" sz="3200" i="1" dirty="0" err="1"/>
              <a:t>x</a:t>
            </a:r>
            <a:r>
              <a:rPr lang="en-US" sz="3200" dirty="0" err="1"/>
              <a:t>,</a:t>
            </a:r>
            <a:r>
              <a:rPr lang="en-US" sz="3200" i="1" dirty="0" err="1"/>
              <a:t>y</a:t>
            </a:r>
            <a:r>
              <a:rPr lang="en-US" sz="3200" dirty="0" err="1"/>
              <a:t>,</a:t>
            </a:r>
            <a:r>
              <a:rPr lang="en-US" sz="3200" i="1" dirty="0" err="1"/>
              <a:t>z</a:t>
            </a:r>
            <a:r>
              <a:rPr lang="en-US" sz="3200" dirty="0"/>
              <a:t>) = </a:t>
            </a:r>
            <a:r>
              <a:rPr lang="en-US" sz="3200" i="1" dirty="0" err="1"/>
              <a:t>xy</a:t>
            </a:r>
            <a:r>
              <a:rPr lang="en-US" sz="3200" dirty="0"/>
              <a:t> + </a:t>
            </a:r>
            <a:r>
              <a:rPr lang="en-US" sz="3200" i="1" dirty="0" err="1"/>
              <a:t>x</a:t>
            </a:r>
            <a:r>
              <a:rPr lang="en-US" sz="3200" dirty="0" err="1"/>
              <a:t>’</a:t>
            </a:r>
            <a:r>
              <a:rPr lang="en-US" sz="3200" i="1" dirty="0" err="1"/>
              <a:t>z</a:t>
            </a:r>
            <a:r>
              <a:rPr lang="en-US" sz="3200" i="1" dirty="0"/>
              <a:t> </a:t>
            </a:r>
            <a:r>
              <a:rPr lang="en-US" sz="3200" dirty="0"/>
              <a:t>+ </a:t>
            </a:r>
            <a:r>
              <a:rPr lang="en-US" sz="3200" i="1" dirty="0" err="1"/>
              <a:t>yz</a:t>
            </a:r>
            <a:r>
              <a:rPr lang="en-US" sz="3200" dirty="0"/>
              <a:t>  = </a:t>
            </a:r>
            <a:r>
              <a:rPr lang="en-US" sz="3200" i="1" dirty="0" err="1"/>
              <a:t>xy</a:t>
            </a:r>
            <a:r>
              <a:rPr lang="en-US" sz="3200" dirty="0"/>
              <a:t> + </a:t>
            </a:r>
            <a:r>
              <a:rPr lang="en-US" sz="3200" i="1" dirty="0" err="1"/>
              <a:t>x</a:t>
            </a:r>
            <a:r>
              <a:rPr lang="en-US" sz="3200" dirty="0" err="1"/>
              <a:t>’</a:t>
            </a:r>
            <a:r>
              <a:rPr lang="en-US" sz="3200" i="1" dirty="0" err="1"/>
              <a:t>z</a:t>
            </a:r>
            <a:r>
              <a:rPr lang="en-US" sz="3200" dirty="0"/>
              <a:t> + </a:t>
            </a:r>
            <a:r>
              <a:rPr lang="en-US" sz="3200" i="1" dirty="0" err="1"/>
              <a:t>yz</a:t>
            </a:r>
            <a:r>
              <a:rPr lang="en-US" sz="3200" dirty="0"/>
              <a:t>(</a:t>
            </a:r>
            <a:r>
              <a:rPr lang="en-US" sz="3200" i="1" dirty="0"/>
              <a:t>x</a:t>
            </a:r>
            <a:r>
              <a:rPr lang="en-US" sz="3200" dirty="0"/>
              <a:t> + </a:t>
            </a:r>
            <a:r>
              <a:rPr lang="en-US" sz="3200" i="1" dirty="0"/>
              <a:t>x</a:t>
            </a:r>
            <a:r>
              <a:rPr lang="en-US" sz="3200" dirty="0"/>
              <a:t>’)</a:t>
            </a:r>
          </a:p>
          <a:p>
            <a:pPr indent="457200">
              <a:tabLst>
                <a:tab pos="685800" algn="l"/>
              </a:tabLst>
            </a:pPr>
            <a:r>
              <a:rPr lang="en-US" sz="3200" dirty="0"/>
              <a:t>              = </a:t>
            </a:r>
            <a:r>
              <a:rPr lang="en-US" sz="3200" i="1" dirty="0" err="1"/>
              <a:t>xy</a:t>
            </a:r>
            <a:r>
              <a:rPr lang="en-US" sz="3200" dirty="0"/>
              <a:t> + </a:t>
            </a:r>
            <a:r>
              <a:rPr lang="en-US" sz="3200" i="1" dirty="0" err="1"/>
              <a:t>x</a:t>
            </a:r>
            <a:r>
              <a:rPr lang="en-US" sz="3200" dirty="0" err="1"/>
              <a:t>’</a:t>
            </a:r>
            <a:r>
              <a:rPr lang="en-US" sz="3200" i="1" dirty="0" err="1"/>
              <a:t>z</a:t>
            </a:r>
            <a:r>
              <a:rPr lang="en-US" sz="3200" dirty="0"/>
              <a:t> + </a:t>
            </a:r>
            <a:r>
              <a:rPr lang="en-US" sz="3200" i="1" dirty="0"/>
              <a:t>xyz</a:t>
            </a:r>
            <a:r>
              <a:rPr lang="en-US" sz="3200" dirty="0"/>
              <a:t> + </a:t>
            </a:r>
            <a:r>
              <a:rPr lang="en-US" sz="3200" i="1" dirty="0" err="1"/>
              <a:t>x</a:t>
            </a:r>
            <a:r>
              <a:rPr lang="en-US" sz="3200" dirty="0" err="1"/>
              <a:t>’</a:t>
            </a:r>
            <a:r>
              <a:rPr lang="en-US" sz="3200" i="1" dirty="0" err="1"/>
              <a:t>yz</a:t>
            </a:r>
            <a:r>
              <a:rPr lang="en-US" sz="3200" i="1" dirty="0"/>
              <a:t> </a:t>
            </a:r>
            <a:endParaRPr lang="en-US" sz="3200" dirty="0"/>
          </a:p>
          <a:p>
            <a:pPr indent="457200">
              <a:tabLst>
                <a:tab pos="685800" algn="l"/>
              </a:tabLst>
            </a:pPr>
            <a:r>
              <a:rPr lang="en-US" sz="3200" dirty="0"/>
              <a:t>              = </a:t>
            </a:r>
            <a:r>
              <a:rPr lang="en-US" sz="3200" i="1" dirty="0" err="1"/>
              <a:t>xy</a:t>
            </a:r>
            <a:r>
              <a:rPr lang="en-US" sz="3200" dirty="0"/>
              <a:t>(1 + </a:t>
            </a:r>
            <a:r>
              <a:rPr lang="en-US" sz="3200" i="1" dirty="0"/>
              <a:t>z</a:t>
            </a:r>
            <a:r>
              <a:rPr lang="en-US" sz="3200" dirty="0"/>
              <a:t>) + </a:t>
            </a:r>
            <a:r>
              <a:rPr lang="en-US" sz="3200" i="1" dirty="0" err="1"/>
              <a:t>x</a:t>
            </a:r>
            <a:r>
              <a:rPr lang="en-US" sz="3200" dirty="0" err="1"/>
              <a:t>’</a:t>
            </a:r>
            <a:r>
              <a:rPr lang="en-US" sz="3200" i="1" dirty="0" err="1"/>
              <a:t>z</a:t>
            </a:r>
            <a:r>
              <a:rPr lang="en-US" sz="3200" dirty="0"/>
              <a:t>(1 + </a:t>
            </a:r>
            <a:r>
              <a:rPr lang="en-US" sz="3200" i="1" dirty="0"/>
              <a:t>y</a:t>
            </a:r>
            <a:r>
              <a:rPr lang="en-US" sz="3200" dirty="0"/>
              <a:t>) = </a:t>
            </a:r>
            <a:r>
              <a:rPr lang="en-US" sz="3200" i="1" dirty="0" err="1"/>
              <a:t>xy</a:t>
            </a:r>
            <a:r>
              <a:rPr lang="en-US" sz="3200" dirty="0"/>
              <a:t> + </a:t>
            </a:r>
            <a:r>
              <a:rPr lang="en-US" sz="3200" i="1" dirty="0" err="1"/>
              <a:t>x</a:t>
            </a:r>
            <a:r>
              <a:rPr lang="en-US" sz="3200" dirty="0" err="1"/>
              <a:t>’</a:t>
            </a:r>
            <a:r>
              <a:rPr lang="en-US" sz="3200" i="1" dirty="0" err="1"/>
              <a:t>z</a:t>
            </a:r>
            <a:endParaRPr lang="en-US" sz="3200" i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Penyederhanaan Secara Aljabar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400" dirty="0"/>
              <a:t>Tahap minimalisasi rangkaian logika agar efektif dan efisiensi</a:t>
            </a:r>
          </a:p>
          <a:p>
            <a:r>
              <a:rPr lang="nb-NO" sz="2400" dirty="0"/>
              <a:t>Rangkaian dengan jumlah gerbang yang sedikit akan lebih murah harganya, dan tata letak komponen lebih sederhana. </a:t>
            </a:r>
          </a:p>
          <a:p>
            <a:r>
              <a:rPr lang="nb-NO" sz="2400" dirty="0"/>
              <a:t>Salah satu cara untuk meminimalkannya adalah dengan menggunakan aljabar </a:t>
            </a:r>
            <a:r>
              <a:rPr lang="nb-NO" sz="2400" dirty="0" smtClean="0"/>
              <a:t>Boolean.</a:t>
            </a:r>
            <a:endParaRPr lang="en-US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Contoh :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1. 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000"/>
              <a:t>Sehingga rangkaian di atas bisa disederhanakan menjadi :</a:t>
            </a:r>
          </a:p>
        </p:txBody>
      </p:sp>
      <p:graphicFrame>
        <p:nvGraphicFramePr>
          <p:cNvPr id="11162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066800" y="1524000"/>
          <a:ext cx="3733800" cy="1755775"/>
        </p:xfrm>
        <a:graphic>
          <a:graphicData uri="http://schemas.openxmlformats.org/presentationml/2006/ole">
            <p:oleObj spid="_x0000_s4098" name="Visio" r:id="rId4" imgW="1838249" imgH="865632" progId="">
              <p:embed/>
            </p:oleObj>
          </a:graphicData>
        </a:graphic>
      </p:graphicFrame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5410200" y="2743200"/>
            <a:ext cx="3505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/>
          </a:p>
        </p:txBody>
      </p:sp>
      <p:graphicFrame>
        <p:nvGraphicFramePr>
          <p:cNvPr id="11162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5715000" y="1828800"/>
          <a:ext cx="2057400" cy="1377950"/>
        </p:xfrm>
        <a:graphic>
          <a:graphicData uri="http://schemas.openxmlformats.org/presentationml/2006/ole">
            <p:oleObj spid="_x0000_s4099" name="Visio" r:id="rId5" imgW="847344" imgH="567538" progId="">
              <p:embed/>
            </p:oleObj>
          </a:graphicData>
        </a:graphic>
      </p:graphicFrame>
      <p:graphicFrame>
        <p:nvGraphicFramePr>
          <p:cNvPr id="111623" name="Object 7"/>
          <p:cNvGraphicFramePr>
            <a:graphicFrameLocks noChangeAspect="1"/>
          </p:cNvGraphicFramePr>
          <p:nvPr/>
        </p:nvGraphicFramePr>
        <p:xfrm>
          <a:off x="2971800" y="4343400"/>
          <a:ext cx="2590800" cy="1484313"/>
        </p:xfrm>
        <a:graphic>
          <a:graphicData uri="http://schemas.openxmlformats.org/presentationml/2006/ole">
            <p:oleObj spid="_x0000_s4100" name="Visio" r:id="rId6" imgW="873557" imgH="49987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Cont..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2. </a:t>
            </a:r>
          </a:p>
        </p:txBody>
      </p:sp>
      <p:graphicFrame>
        <p:nvGraphicFramePr>
          <p:cNvPr id="11366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295400" y="2133600"/>
          <a:ext cx="3962400" cy="1474788"/>
        </p:xfrm>
        <a:graphic>
          <a:graphicData uri="http://schemas.openxmlformats.org/presentationml/2006/ole">
            <p:oleObj spid="_x0000_s5122" name="Visio" r:id="rId4" imgW="2110740" imgH="786079" progId="">
              <p:embed/>
            </p:oleObj>
          </a:graphicData>
        </a:graphic>
      </p:graphicFrame>
      <p:graphicFrame>
        <p:nvGraphicFramePr>
          <p:cNvPr id="113669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685800" y="4038600"/>
          <a:ext cx="4038600" cy="1649413"/>
        </p:xfrm>
        <a:graphic>
          <a:graphicData uri="http://schemas.openxmlformats.org/presentationml/2006/ole">
            <p:oleObj spid="_x0000_s5123" name="Visio" r:id="rId5" imgW="2283562" imgH="931469" progId="">
              <p:embed/>
            </p:oleObj>
          </a:graphicData>
        </a:graphic>
      </p:graphicFrame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5334000" y="40528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Rangkaian hasil penyederhanaan :</a:t>
            </a:r>
          </a:p>
        </p:txBody>
      </p:sp>
      <p:graphicFrame>
        <p:nvGraphicFramePr>
          <p:cNvPr id="113671" name="Object 7"/>
          <p:cNvGraphicFramePr>
            <a:graphicFrameLocks noChangeAspect="1"/>
          </p:cNvGraphicFramePr>
          <p:nvPr/>
        </p:nvGraphicFramePr>
        <p:xfrm>
          <a:off x="5486400" y="4624388"/>
          <a:ext cx="2971800" cy="862012"/>
        </p:xfrm>
        <a:graphic>
          <a:graphicData uri="http://schemas.openxmlformats.org/presentationml/2006/ole">
            <p:oleObj spid="_x0000_s5124" name="Visio" r:id="rId6" imgW="1484376" imgH="43098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r>
              <a:rPr lang="en-US" sz="2800"/>
              <a:t>Soal Latihan :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1534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Sederhanakanlah rangkaian di bawah ini :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1. 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2.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3.</a:t>
            </a:r>
          </a:p>
        </p:txBody>
      </p:sp>
      <p:graphicFrame>
        <p:nvGraphicFramePr>
          <p:cNvPr id="11571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295400" y="1576388"/>
          <a:ext cx="3352800" cy="1243012"/>
        </p:xfrm>
        <a:graphic>
          <a:graphicData uri="http://schemas.openxmlformats.org/presentationml/2006/ole">
            <p:oleObj spid="_x0000_s6146" name="Visio" r:id="rId4" imgW="1699260" imgH="630936" progId="">
              <p:embed/>
            </p:oleObj>
          </a:graphicData>
        </a:graphic>
      </p:graphicFrame>
      <p:graphicFrame>
        <p:nvGraphicFramePr>
          <p:cNvPr id="11571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1295400" y="3200400"/>
          <a:ext cx="3810000" cy="1428750"/>
        </p:xfrm>
        <a:graphic>
          <a:graphicData uri="http://schemas.openxmlformats.org/presentationml/2006/ole">
            <p:oleObj spid="_x0000_s6147" name="Visio" r:id="rId5" imgW="2289048" imgH="859536" progId="">
              <p:embed/>
            </p:oleObj>
          </a:graphicData>
        </a:graphic>
      </p:graphicFrame>
      <p:graphicFrame>
        <p:nvGraphicFramePr>
          <p:cNvPr id="115718" name="Object 6"/>
          <p:cNvGraphicFramePr>
            <a:graphicFrameLocks noChangeAspect="1"/>
          </p:cNvGraphicFramePr>
          <p:nvPr/>
        </p:nvGraphicFramePr>
        <p:xfrm>
          <a:off x="1295400" y="5070475"/>
          <a:ext cx="4267200" cy="1558925"/>
        </p:xfrm>
        <a:graphic>
          <a:graphicData uri="http://schemas.openxmlformats.org/presentationml/2006/ole">
            <p:oleObj spid="_x0000_s6148" name="Visio" r:id="rId6" imgW="2247900" imgH="82113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1437"/>
            <a:ext cx="8229600" cy="654504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Proses </a:t>
            </a:r>
            <a:r>
              <a:rPr lang="en-US" sz="3200" b="1" dirty="0" err="1" smtClean="0"/>
              <a:t>Perancangan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Rangkaian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Logika</a:t>
            </a:r>
            <a:endParaRPr lang="en-US" sz="3200" b="1" dirty="0"/>
          </a:p>
        </p:txBody>
      </p:sp>
      <p:sp>
        <p:nvSpPr>
          <p:cNvPr id="4" name="Oval 3"/>
          <p:cNvSpPr/>
          <p:nvPr/>
        </p:nvSpPr>
        <p:spPr>
          <a:xfrm>
            <a:off x="5054383" y="1866598"/>
            <a:ext cx="16764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Persamaan</a:t>
            </a:r>
            <a:r>
              <a:rPr lang="en-US" sz="1200" dirty="0" smtClean="0"/>
              <a:t> </a:t>
            </a:r>
            <a:r>
              <a:rPr lang="en-US" sz="1200" dirty="0" err="1" smtClean="0"/>
              <a:t>Logika</a:t>
            </a:r>
            <a:r>
              <a:rPr lang="en-US" sz="1200" dirty="0" smtClean="0"/>
              <a:t> (</a:t>
            </a:r>
            <a:r>
              <a:rPr lang="en-US" sz="1200" dirty="0" err="1" smtClean="0"/>
              <a:t>Sederhana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6" name="Oval 5"/>
          <p:cNvSpPr/>
          <p:nvPr/>
        </p:nvSpPr>
        <p:spPr>
          <a:xfrm>
            <a:off x="5054383" y="4318884"/>
            <a:ext cx="16764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Skema</a:t>
            </a:r>
            <a:r>
              <a:rPr lang="en-US" sz="1200" dirty="0" smtClean="0"/>
              <a:t> </a:t>
            </a:r>
            <a:r>
              <a:rPr lang="en-US" sz="1200" dirty="0" err="1" smtClean="0"/>
              <a:t>Lengkap</a:t>
            </a:r>
            <a:r>
              <a:rPr lang="en-US" sz="1200" dirty="0"/>
              <a:t> (</a:t>
            </a:r>
            <a:r>
              <a:rPr lang="en-US" sz="1200" dirty="0" err="1"/>
              <a:t>Sederhana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7" name="Oval 6"/>
          <p:cNvSpPr/>
          <p:nvPr/>
        </p:nvSpPr>
        <p:spPr>
          <a:xfrm>
            <a:off x="5056444" y="5531748"/>
            <a:ext cx="16764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Implementasi</a:t>
            </a:r>
            <a:r>
              <a:rPr lang="en-US" sz="1200" dirty="0" smtClean="0"/>
              <a:t>/</a:t>
            </a:r>
            <a:r>
              <a:rPr lang="en-US" sz="1200" dirty="0" err="1" smtClean="0"/>
              <a:t>Realisasi</a:t>
            </a:r>
            <a:r>
              <a:rPr lang="en-US" sz="1200" dirty="0"/>
              <a:t> (</a:t>
            </a:r>
            <a:r>
              <a:rPr lang="en-US" sz="1200" dirty="0" err="1"/>
              <a:t>Sederhana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8" name="Oval 7"/>
          <p:cNvSpPr/>
          <p:nvPr/>
        </p:nvSpPr>
        <p:spPr>
          <a:xfrm>
            <a:off x="2685629" y="1871752"/>
            <a:ext cx="16764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Persamaan</a:t>
            </a:r>
            <a:r>
              <a:rPr lang="en-US" sz="1200" dirty="0" smtClean="0"/>
              <a:t> </a:t>
            </a:r>
            <a:r>
              <a:rPr lang="en-US" sz="1200" dirty="0" err="1" smtClean="0"/>
              <a:t>Logika</a:t>
            </a:r>
            <a:r>
              <a:rPr lang="en-US" sz="1200" dirty="0"/>
              <a:t> (</a:t>
            </a:r>
            <a:r>
              <a:rPr lang="en-US" sz="1200" dirty="0" err="1" smtClean="0"/>
              <a:t>Kompleks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504388" y="1345647"/>
            <a:ext cx="1891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Karnough</a:t>
            </a:r>
            <a:r>
              <a:rPr lang="en-US" b="1" dirty="0" smtClean="0">
                <a:solidFill>
                  <a:srgbClr val="FF0000"/>
                </a:solidFill>
              </a:rPr>
              <a:t> Map</a:t>
            </a:r>
          </a:p>
        </p:txBody>
      </p:sp>
      <p:sp>
        <p:nvSpPr>
          <p:cNvPr id="19" name="Oval 18"/>
          <p:cNvSpPr/>
          <p:nvPr/>
        </p:nvSpPr>
        <p:spPr>
          <a:xfrm>
            <a:off x="2685629" y="3106020"/>
            <a:ext cx="1676400" cy="762000"/>
          </a:xfrm>
          <a:prstGeom prst="ellipse">
            <a:avLst/>
          </a:prstGeom>
          <a:ln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Skema</a:t>
            </a:r>
            <a:r>
              <a:rPr lang="en-US" sz="1200" dirty="0" smtClean="0"/>
              <a:t> (</a:t>
            </a:r>
            <a:r>
              <a:rPr lang="en-US" sz="1200" dirty="0" err="1" smtClean="0"/>
              <a:t>Kompleks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4280181" y="2317462"/>
            <a:ext cx="1193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Aljabar</a:t>
            </a:r>
            <a:r>
              <a:rPr lang="en-US" b="1" dirty="0" smtClean="0">
                <a:solidFill>
                  <a:srgbClr val="FF0000"/>
                </a:solidFill>
              </a:rPr>
              <a:t> Boolean</a:t>
            </a:r>
          </a:p>
        </p:txBody>
      </p:sp>
      <p:cxnSp>
        <p:nvCxnSpPr>
          <p:cNvPr id="22" name="Straight Arrow Connector 21"/>
          <p:cNvCxnSpPr>
            <a:stCxn id="8" idx="6"/>
            <a:endCxn id="4" idx="2"/>
          </p:cNvCxnSpPr>
          <p:nvPr/>
        </p:nvCxnSpPr>
        <p:spPr>
          <a:xfrm flipV="1">
            <a:off x="4362029" y="2247598"/>
            <a:ext cx="692354" cy="5154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868974" y="790759"/>
            <a:ext cx="16764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Tabel</a:t>
            </a:r>
            <a:r>
              <a:rPr lang="en-US" sz="1200" dirty="0" smtClean="0"/>
              <a:t> </a:t>
            </a:r>
            <a:r>
              <a:rPr lang="en-US" sz="1200" dirty="0" err="1" smtClean="0"/>
              <a:t>Kebenaran</a:t>
            </a:r>
            <a:endParaRPr lang="en-US" sz="1200" dirty="0"/>
          </a:p>
        </p:txBody>
      </p:sp>
      <p:sp>
        <p:nvSpPr>
          <p:cNvPr id="26" name="Oval 25"/>
          <p:cNvSpPr/>
          <p:nvPr/>
        </p:nvSpPr>
        <p:spPr>
          <a:xfrm>
            <a:off x="5056444" y="3121665"/>
            <a:ext cx="16764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Skema</a:t>
            </a:r>
            <a:r>
              <a:rPr lang="en-US" sz="1200" smtClean="0"/>
              <a:t> (</a:t>
            </a:r>
            <a:r>
              <a:rPr lang="en-US" sz="1200" dirty="0" err="1"/>
              <a:t>Sederhana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28" name="Oval 27"/>
          <p:cNvSpPr/>
          <p:nvPr/>
        </p:nvSpPr>
        <p:spPr>
          <a:xfrm>
            <a:off x="2685629" y="4318884"/>
            <a:ext cx="1676400" cy="762000"/>
          </a:xfrm>
          <a:prstGeom prst="ellipse">
            <a:avLst/>
          </a:prstGeom>
          <a:ln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Skema</a:t>
            </a:r>
            <a:r>
              <a:rPr lang="en-US" sz="1200" dirty="0" smtClean="0"/>
              <a:t> </a:t>
            </a:r>
            <a:r>
              <a:rPr lang="en-US" sz="1200" dirty="0" err="1" smtClean="0"/>
              <a:t>Lengkap</a:t>
            </a:r>
            <a:r>
              <a:rPr lang="en-US" sz="1200" dirty="0"/>
              <a:t> </a:t>
            </a:r>
            <a:r>
              <a:rPr lang="en-US" sz="1200" dirty="0" smtClean="0"/>
              <a:t>(</a:t>
            </a:r>
            <a:r>
              <a:rPr lang="en-US" sz="1200" dirty="0" err="1"/>
              <a:t>K</a:t>
            </a:r>
            <a:r>
              <a:rPr lang="en-US" sz="1200" dirty="0" err="1" smtClean="0"/>
              <a:t>ompleks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2665233" y="1348448"/>
            <a:ext cx="1323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SOP/POS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>
            <a:stCxn id="8" idx="4"/>
            <a:endCxn id="19" idx="0"/>
          </p:cNvCxnSpPr>
          <p:nvPr/>
        </p:nvCxnSpPr>
        <p:spPr>
          <a:xfrm>
            <a:off x="3523829" y="2633752"/>
            <a:ext cx="0" cy="472268"/>
          </a:xfrm>
          <a:prstGeom prst="straightConnector1">
            <a:avLst/>
          </a:prstGeom>
          <a:ln w="57150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9" idx="4"/>
            <a:endCxn id="28" idx="0"/>
          </p:cNvCxnSpPr>
          <p:nvPr/>
        </p:nvCxnSpPr>
        <p:spPr>
          <a:xfrm>
            <a:off x="3523829" y="3868020"/>
            <a:ext cx="0" cy="450864"/>
          </a:xfrm>
          <a:prstGeom prst="straightConnector1">
            <a:avLst/>
          </a:prstGeom>
          <a:ln w="57150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6" idx="4"/>
            <a:endCxn id="6" idx="0"/>
          </p:cNvCxnSpPr>
          <p:nvPr/>
        </p:nvCxnSpPr>
        <p:spPr>
          <a:xfrm flipH="1">
            <a:off x="5892583" y="3883665"/>
            <a:ext cx="2061" cy="435219"/>
          </a:xfrm>
          <a:prstGeom prst="straightConnector1">
            <a:avLst/>
          </a:prstGeom>
          <a:ln w="57150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6" idx="4"/>
            <a:endCxn id="7" idx="0"/>
          </p:cNvCxnSpPr>
          <p:nvPr/>
        </p:nvCxnSpPr>
        <p:spPr>
          <a:xfrm>
            <a:off x="5892583" y="5080884"/>
            <a:ext cx="2061" cy="450864"/>
          </a:xfrm>
          <a:prstGeom prst="straightConnector1">
            <a:avLst/>
          </a:prstGeom>
          <a:ln w="57150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2685629" y="5531748"/>
            <a:ext cx="1676400" cy="762000"/>
          </a:xfrm>
          <a:prstGeom prst="ellipse">
            <a:avLst/>
          </a:prstGeom>
          <a:ln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Implementasi</a:t>
            </a:r>
            <a:r>
              <a:rPr lang="en-US" sz="1200" dirty="0" smtClean="0"/>
              <a:t>/</a:t>
            </a:r>
            <a:r>
              <a:rPr lang="en-US" sz="1200" dirty="0" err="1" smtClean="0"/>
              <a:t>Realisasi</a:t>
            </a:r>
            <a:r>
              <a:rPr lang="en-US" sz="1200" dirty="0"/>
              <a:t> </a:t>
            </a:r>
            <a:r>
              <a:rPr lang="en-US" sz="1200" dirty="0" smtClean="0"/>
              <a:t>(</a:t>
            </a:r>
            <a:r>
              <a:rPr lang="en-US" sz="1200" dirty="0" err="1"/>
              <a:t>K</a:t>
            </a:r>
            <a:r>
              <a:rPr lang="en-US" sz="1200" dirty="0" err="1" smtClean="0"/>
              <a:t>ompleks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28" idx="4"/>
            <a:endCxn id="43" idx="0"/>
          </p:cNvCxnSpPr>
          <p:nvPr/>
        </p:nvCxnSpPr>
        <p:spPr>
          <a:xfrm>
            <a:off x="3523829" y="5080884"/>
            <a:ext cx="0" cy="450864"/>
          </a:xfrm>
          <a:prstGeom prst="straightConnector1">
            <a:avLst/>
          </a:prstGeom>
          <a:ln w="57150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516415" y="3387719"/>
            <a:ext cx="385645" cy="2150"/>
          </a:xfrm>
          <a:prstGeom prst="straightConnector1">
            <a:avLst/>
          </a:prstGeom>
          <a:ln w="5715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516414" y="3479317"/>
            <a:ext cx="385645" cy="2150"/>
          </a:xfrm>
          <a:prstGeom prst="straightConnector1">
            <a:avLst/>
          </a:prstGeom>
          <a:ln w="5715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516413" y="3570915"/>
            <a:ext cx="385645" cy="2150"/>
          </a:xfrm>
          <a:prstGeom prst="straightConnector1">
            <a:avLst/>
          </a:prstGeom>
          <a:ln w="5715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514354" y="4570303"/>
            <a:ext cx="385645" cy="2150"/>
          </a:xfrm>
          <a:prstGeom prst="straightConnector1">
            <a:avLst/>
          </a:prstGeom>
          <a:ln w="5715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514353" y="4661901"/>
            <a:ext cx="385645" cy="2150"/>
          </a:xfrm>
          <a:prstGeom prst="straightConnector1">
            <a:avLst/>
          </a:prstGeom>
          <a:ln w="5715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514352" y="4753499"/>
            <a:ext cx="385645" cy="2150"/>
          </a:xfrm>
          <a:prstGeom prst="straightConnector1">
            <a:avLst/>
          </a:prstGeom>
          <a:ln w="5715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514354" y="5789025"/>
            <a:ext cx="385645" cy="2150"/>
          </a:xfrm>
          <a:prstGeom prst="straightConnector1">
            <a:avLst/>
          </a:prstGeom>
          <a:ln w="5715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514353" y="5880623"/>
            <a:ext cx="385645" cy="2150"/>
          </a:xfrm>
          <a:prstGeom prst="straightConnector1">
            <a:avLst/>
          </a:prstGeom>
          <a:ln w="5715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514352" y="5972221"/>
            <a:ext cx="385645" cy="2150"/>
          </a:xfrm>
          <a:prstGeom prst="straightConnector1">
            <a:avLst/>
          </a:prstGeom>
          <a:ln w="5715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735846" y="790759"/>
            <a:ext cx="16764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Permasalahan</a:t>
            </a:r>
            <a:r>
              <a:rPr lang="en-US" sz="1200" dirty="0" smtClean="0"/>
              <a:t> </a:t>
            </a:r>
            <a:r>
              <a:rPr lang="en-US" sz="1200" dirty="0" err="1" smtClean="0"/>
              <a:t>Riil</a:t>
            </a:r>
            <a:endParaRPr lang="en-US" sz="1200" dirty="0"/>
          </a:p>
        </p:txBody>
      </p:sp>
      <p:cxnSp>
        <p:nvCxnSpPr>
          <p:cNvPr id="62" name="Straight Arrow Connector 61"/>
          <p:cNvCxnSpPr>
            <a:stCxn id="4" idx="0"/>
            <a:endCxn id="25" idx="5"/>
          </p:cNvCxnSpPr>
          <p:nvPr/>
        </p:nvCxnSpPr>
        <p:spPr>
          <a:xfrm flipH="1" flipV="1">
            <a:off x="5299871" y="1441167"/>
            <a:ext cx="592712" cy="425431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69" idx="6"/>
            <a:endCxn id="25" idx="2"/>
          </p:cNvCxnSpPr>
          <p:nvPr/>
        </p:nvCxnSpPr>
        <p:spPr>
          <a:xfrm>
            <a:off x="2412246" y="1171759"/>
            <a:ext cx="1456728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25" idx="3"/>
            <a:endCxn id="8" idx="0"/>
          </p:cNvCxnSpPr>
          <p:nvPr/>
        </p:nvCxnSpPr>
        <p:spPr>
          <a:xfrm flipH="1">
            <a:off x="3523829" y="1441167"/>
            <a:ext cx="590648" cy="430585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4" idx="1"/>
          </p:cNvCxnSpPr>
          <p:nvPr/>
        </p:nvCxnSpPr>
        <p:spPr>
          <a:xfrm>
            <a:off x="4952662" y="1563360"/>
            <a:ext cx="347224" cy="414830"/>
          </a:xfrm>
          <a:prstGeom prst="straightConnector1">
            <a:avLst/>
          </a:prstGeom>
          <a:ln w="38100">
            <a:solidFill>
              <a:srgbClr val="00206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4" idx="4"/>
            <a:endCxn id="26" idx="0"/>
          </p:cNvCxnSpPr>
          <p:nvPr/>
        </p:nvCxnSpPr>
        <p:spPr>
          <a:xfrm>
            <a:off x="5892583" y="2628598"/>
            <a:ext cx="2061" cy="493067"/>
          </a:xfrm>
          <a:prstGeom prst="straightConnector1">
            <a:avLst/>
          </a:prstGeom>
          <a:ln w="57150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endCxn id="8" idx="7"/>
          </p:cNvCxnSpPr>
          <p:nvPr/>
        </p:nvCxnSpPr>
        <p:spPr>
          <a:xfrm flipH="1">
            <a:off x="4116526" y="1598629"/>
            <a:ext cx="360605" cy="384715"/>
          </a:xfrm>
          <a:prstGeom prst="straightConnector1">
            <a:avLst/>
          </a:prstGeom>
          <a:ln w="38100">
            <a:solidFill>
              <a:srgbClr val="00206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V="1">
            <a:off x="595621" y="5277975"/>
            <a:ext cx="6135162" cy="4596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95621" y="4099962"/>
            <a:ext cx="6135162" cy="1037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436439" y="2543482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Perancangan</a:t>
            </a:r>
            <a:endParaRPr lang="en-US" dirty="0"/>
          </a:p>
        </p:txBody>
      </p:sp>
      <p:sp>
        <p:nvSpPr>
          <p:cNvPr id="153" name="Rectangle 152"/>
          <p:cNvSpPr/>
          <p:nvPr/>
        </p:nvSpPr>
        <p:spPr>
          <a:xfrm>
            <a:off x="434378" y="5671134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Realisasi</a:t>
            </a:r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>
            <a:off x="425846" y="4225478"/>
            <a:ext cx="22597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Dan </a:t>
            </a:r>
            <a:r>
              <a:rPr lang="en-US" dirty="0" err="1" smtClean="0"/>
              <a:t>Realisasi</a:t>
            </a:r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7185881" y="4453717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Implementasi</a:t>
            </a:r>
            <a:endParaRPr lang="en-US" dirty="0"/>
          </a:p>
        </p:txBody>
      </p:sp>
      <p:sp>
        <p:nvSpPr>
          <p:cNvPr id="157" name="Rectangle 156"/>
          <p:cNvSpPr/>
          <p:nvPr/>
        </p:nvSpPr>
        <p:spPr>
          <a:xfrm>
            <a:off x="2195907" y="6316995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Minimisasi</a:t>
            </a:r>
            <a:endParaRPr lang="en-US" dirty="0"/>
          </a:p>
        </p:txBody>
      </p:sp>
      <p:cxnSp>
        <p:nvCxnSpPr>
          <p:cNvPr id="158" name="Straight Arrow Connector 157"/>
          <p:cNvCxnSpPr/>
          <p:nvPr/>
        </p:nvCxnSpPr>
        <p:spPr>
          <a:xfrm flipV="1">
            <a:off x="7128160" y="3487020"/>
            <a:ext cx="0" cy="2425728"/>
          </a:xfrm>
          <a:prstGeom prst="straightConnector1">
            <a:avLst/>
          </a:prstGeom>
          <a:ln w="57150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 flipV="1">
            <a:off x="3489778" y="6542925"/>
            <a:ext cx="2434792" cy="8669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H="1">
            <a:off x="4684854" y="609600"/>
            <a:ext cx="51160" cy="6277998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Arc 174"/>
          <p:cNvSpPr/>
          <p:nvPr/>
        </p:nvSpPr>
        <p:spPr>
          <a:xfrm>
            <a:off x="4826732" y="-304800"/>
            <a:ext cx="1293501" cy="3584150"/>
          </a:xfrm>
          <a:prstGeom prst="arc">
            <a:avLst>
              <a:gd name="adj1" fmla="val 6019570"/>
              <a:gd name="adj2" fmla="val 10014212"/>
            </a:avLst>
          </a:prstGeom>
          <a:ln w="28575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Arc 175"/>
          <p:cNvSpPr/>
          <p:nvPr/>
        </p:nvSpPr>
        <p:spPr>
          <a:xfrm flipH="1">
            <a:off x="3337583" y="-306964"/>
            <a:ext cx="1293501" cy="3584150"/>
          </a:xfrm>
          <a:prstGeom prst="arc">
            <a:avLst>
              <a:gd name="adj1" fmla="val 6019570"/>
              <a:gd name="adj2" fmla="val 10014212"/>
            </a:avLst>
          </a:prstGeom>
          <a:ln w="28575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Arc 176"/>
          <p:cNvSpPr/>
          <p:nvPr/>
        </p:nvSpPr>
        <p:spPr>
          <a:xfrm>
            <a:off x="4757538" y="-1269908"/>
            <a:ext cx="2318390" cy="5932884"/>
          </a:xfrm>
          <a:prstGeom prst="arc">
            <a:avLst>
              <a:gd name="adj1" fmla="val 6019570"/>
              <a:gd name="adj2" fmla="val 10014212"/>
            </a:avLst>
          </a:prstGeom>
          <a:ln w="28575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Arc 177"/>
          <p:cNvSpPr/>
          <p:nvPr/>
        </p:nvSpPr>
        <p:spPr>
          <a:xfrm flipH="1">
            <a:off x="2382888" y="-1257766"/>
            <a:ext cx="2318390" cy="5932884"/>
          </a:xfrm>
          <a:prstGeom prst="arc">
            <a:avLst>
              <a:gd name="adj1" fmla="val 6019570"/>
              <a:gd name="adj2" fmla="val 10014212"/>
            </a:avLst>
          </a:prstGeom>
          <a:ln w="28575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>
            <a:off x="4729511" y="-1257766"/>
            <a:ext cx="2360774" cy="7298232"/>
          </a:xfrm>
          <a:prstGeom prst="arc">
            <a:avLst>
              <a:gd name="adj1" fmla="val 6019570"/>
              <a:gd name="adj2" fmla="val 10014212"/>
            </a:avLst>
          </a:prstGeom>
          <a:ln w="28575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flipH="1">
            <a:off x="2330862" y="-1232466"/>
            <a:ext cx="2360774" cy="7298232"/>
          </a:xfrm>
          <a:prstGeom prst="arc">
            <a:avLst>
              <a:gd name="adj1" fmla="val 6019570"/>
              <a:gd name="adj2" fmla="val 10014212"/>
            </a:avLst>
          </a:prstGeom>
          <a:ln w="28575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28024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667000"/>
            <a:ext cx="6172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TERIMA KASIH</a:t>
            </a:r>
            <a:endParaRPr lang="en-US" sz="6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0"/>
            <a:ext cx="8229600" cy="1143000"/>
          </a:xfrm>
        </p:spPr>
        <p:txBody>
          <a:bodyPr/>
          <a:lstStyle/>
          <a:p>
            <a:r>
              <a:rPr lang="sv-SE" sz="2400" dirty="0"/>
              <a:t>M</a:t>
            </a:r>
            <a:r>
              <a:rPr lang="sv-SE" sz="2400" dirty="0" smtClean="0"/>
              <a:t>atematikawan asal Inggris yang pertama kali mendefinisikan istilah Aljabar Boolean sebagai bagian dari sistem logika pada pertengahan abad ke-19.</a:t>
            </a:r>
            <a:endParaRPr lang="en-US" sz="2400" dirty="0"/>
          </a:p>
        </p:txBody>
      </p:sp>
      <p:pic>
        <p:nvPicPr>
          <p:cNvPr id="4" name="Content Placeholder 3" descr="george-bool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1524000"/>
            <a:ext cx="2743200" cy="3555266"/>
          </a:xfr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kern="0" smtClean="0">
                <a:solidFill>
                  <a:schemeClr val="tx1"/>
                </a:solidFill>
              </a:rPr>
              <a:t>Sejarah Aljabar Boolean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Definisi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Aljabar</a:t>
            </a:r>
            <a:r>
              <a:rPr lang="en-US" dirty="0" smtClean="0">
                <a:solidFill>
                  <a:schemeClr val="tx1"/>
                </a:solidFill>
              </a:rPr>
              <a:t> Boolean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848600" cy="4860925"/>
          </a:xfrm>
        </p:spPr>
        <p:txBody>
          <a:bodyPr/>
          <a:lstStyle/>
          <a:p>
            <a:r>
              <a:rPr lang="en-US" sz="2400" dirty="0" smtClean="0"/>
              <a:t>George Boole </a:t>
            </a:r>
            <a:r>
              <a:rPr lang="en-US" sz="2400" dirty="0" err="1" smtClean="0"/>
              <a:t>berhasil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sifat-sifat</a:t>
            </a:r>
            <a:r>
              <a:rPr lang="en-US" sz="2400" dirty="0" smtClean="0"/>
              <a:t> </a:t>
            </a:r>
            <a:r>
              <a:rPr lang="en-US" sz="2400" dirty="0" err="1" smtClean="0"/>
              <a:t>gerbang-gerbang</a:t>
            </a:r>
            <a:r>
              <a:rPr lang="en-US" sz="2400" dirty="0" smtClean="0"/>
              <a:t> </a:t>
            </a:r>
            <a:r>
              <a:rPr lang="en-US" sz="2400" dirty="0" err="1" smtClean="0"/>
              <a:t>logika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sifat-sifat</a:t>
            </a:r>
            <a:r>
              <a:rPr lang="en-US" sz="2400" dirty="0" smtClean="0"/>
              <a:t> </a:t>
            </a:r>
            <a:r>
              <a:rPr lang="en-US" sz="2400" dirty="0" err="1" smtClean="0"/>
              <a:t>Aljabar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dikenal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Aljabar</a:t>
            </a:r>
            <a:r>
              <a:rPr lang="en-US" sz="2400" dirty="0" smtClean="0"/>
              <a:t> Boolean.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Aljabar</a:t>
            </a:r>
            <a:r>
              <a:rPr lang="en-US" sz="2400" dirty="0" smtClean="0"/>
              <a:t> Boolean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aljabar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‘0’ </a:t>
            </a:r>
            <a:r>
              <a:rPr lang="en-US" sz="2400" dirty="0" err="1" smtClean="0"/>
              <a:t>dan</a:t>
            </a:r>
            <a:r>
              <a:rPr lang="en-US" sz="2400" dirty="0" smtClean="0"/>
              <a:t> ‘1’.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(</a:t>
            </a:r>
            <a:r>
              <a:rPr lang="en-US" sz="2400" dirty="0" err="1" smtClean="0"/>
              <a:t>mewakili</a:t>
            </a:r>
            <a:r>
              <a:rPr lang="en-US" sz="2400" dirty="0" smtClean="0"/>
              <a:t>)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(state) </a:t>
            </a:r>
            <a:r>
              <a:rPr lang="en-US" sz="2400" dirty="0" err="1" smtClean="0"/>
              <a:t>suatu</a:t>
            </a:r>
            <a:r>
              <a:rPr lang="en-US" sz="2400" dirty="0" smtClean="0"/>
              <a:t> terminal.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(state </a:t>
            </a:r>
            <a:r>
              <a:rPr lang="en-US" sz="2400" dirty="0" err="1" smtClean="0"/>
              <a:t>ini</a:t>
            </a:r>
            <a:r>
              <a:rPr lang="en-US" sz="2400" dirty="0" smtClean="0"/>
              <a:t>)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dianalogikan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level </a:t>
            </a:r>
            <a:r>
              <a:rPr lang="en-US" sz="2400" dirty="0" err="1" smtClean="0"/>
              <a:t>tegangan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Boolean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Aljabar</a:t>
            </a:r>
            <a:r>
              <a:rPr lang="en-US" sz="2000" dirty="0"/>
              <a:t> Boolean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penyederhanaan</a:t>
            </a:r>
            <a:r>
              <a:rPr lang="en-US" sz="2000" dirty="0"/>
              <a:t> </a:t>
            </a:r>
            <a:r>
              <a:rPr lang="en-US" sz="2000" dirty="0" err="1"/>
              <a:t>persamaan</a:t>
            </a:r>
            <a:r>
              <a:rPr lang="en-US" sz="2000" dirty="0"/>
              <a:t> </a:t>
            </a:r>
            <a:r>
              <a:rPr lang="en-US" sz="2000" dirty="0" err="1"/>
              <a:t>logika</a:t>
            </a:r>
            <a:r>
              <a:rPr lang="en-US" sz="2000" dirty="0"/>
              <a:t>.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persamaan</a:t>
            </a:r>
            <a:r>
              <a:rPr lang="en-US" sz="2000" dirty="0"/>
              <a:t> </a:t>
            </a:r>
            <a:r>
              <a:rPr lang="en-US" sz="2000" dirty="0" err="1"/>
              <a:t>logika</a:t>
            </a:r>
            <a:r>
              <a:rPr lang="en-US" sz="2000" dirty="0"/>
              <a:t> yang </a:t>
            </a:r>
            <a:r>
              <a:rPr lang="en-US" sz="2000" dirty="0" err="1"/>
              <a:t>sederhana</a:t>
            </a:r>
            <a:r>
              <a:rPr lang="en-US" sz="2000" dirty="0"/>
              <a:t> </a:t>
            </a:r>
            <a:r>
              <a:rPr lang="en-US" sz="2000" dirty="0" err="1"/>
              <a:t>berarti</a:t>
            </a:r>
            <a:r>
              <a:rPr lang="en-US" sz="2000" dirty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implementasi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realisasi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logika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keuntungan</a:t>
            </a:r>
            <a:r>
              <a:rPr lang="en-US" sz="2000" dirty="0" smtClean="0"/>
              <a:t> </a:t>
            </a:r>
            <a:r>
              <a:rPr lang="en-US" sz="2000" dirty="0" err="1" smtClean="0"/>
              <a:t>sbb</a:t>
            </a:r>
            <a:r>
              <a:rPr lang="en-US" sz="2000" dirty="0" smtClean="0"/>
              <a:t>:</a:t>
            </a:r>
            <a:endParaRPr lang="en-US" sz="2000" dirty="0"/>
          </a:p>
          <a:p>
            <a:pPr lvl="0"/>
            <a:endParaRPr lang="en-US" sz="2000" dirty="0" smtClean="0"/>
          </a:p>
          <a:p>
            <a:pPr lvl="0"/>
            <a:r>
              <a:rPr lang="en-US" sz="2000" dirty="0" err="1"/>
              <a:t>J</a:t>
            </a:r>
            <a:r>
              <a:rPr lang="en-US" sz="2000" dirty="0" err="1" smtClean="0"/>
              <a:t>umlah</a:t>
            </a:r>
            <a:r>
              <a:rPr lang="en-US" sz="2000" dirty="0" smtClean="0"/>
              <a:t> </a:t>
            </a:r>
            <a:r>
              <a:rPr lang="en-US" sz="2000" dirty="0" err="1"/>
              <a:t>komponen</a:t>
            </a:r>
            <a:r>
              <a:rPr lang="en-US" sz="2000" dirty="0"/>
              <a:t> yang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sedikit</a:t>
            </a:r>
            <a:r>
              <a:rPr lang="en-US" sz="2000" dirty="0" smtClean="0"/>
              <a:t>.</a:t>
            </a:r>
            <a:endParaRPr lang="en-US" sz="2000" dirty="0"/>
          </a:p>
          <a:p>
            <a:pPr lvl="0"/>
            <a:r>
              <a:rPr lang="en-US" sz="2000" dirty="0" err="1"/>
              <a:t>B</a:t>
            </a:r>
            <a:r>
              <a:rPr lang="en-US" sz="2000" dirty="0" err="1" smtClean="0"/>
              <a:t>iaya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murah</a:t>
            </a:r>
            <a:r>
              <a:rPr lang="en-US" sz="2000" dirty="0" smtClean="0"/>
              <a:t>.</a:t>
            </a:r>
            <a:endParaRPr lang="en-US" sz="2000" dirty="0"/>
          </a:p>
          <a:p>
            <a:pPr lvl="0"/>
            <a:r>
              <a:rPr lang="en-US" sz="2000" dirty="0" err="1"/>
              <a:t>Waktu</a:t>
            </a:r>
            <a:r>
              <a:rPr lang="en-US" sz="2000" dirty="0"/>
              <a:t> yang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singkat</a:t>
            </a:r>
            <a:r>
              <a:rPr lang="en-US" sz="2000" dirty="0"/>
              <a:t>.</a:t>
            </a:r>
          </a:p>
          <a:p>
            <a:pPr lvl="0"/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respon</a:t>
            </a:r>
            <a:r>
              <a:rPr lang="en-US" sz="2000" dirty="0" smtClean="0"/>
              <a:t> (</a:t>
            </a:r>
            <a:r>
              <a:rPr lang="en-US" sz="2000" dirty="0" err="1" smtClean="0"/>
              <a:t>tanggapan</a:t>
            </a:r>
            <a:r>
              <a:rPr lang="en-US" sz="2000" dirty="0" smtClean="0"/>
              <a:t>) </a:t>
            </a:r>
            <a:r>
              <a:rPr lang="en-US" sz="2000" dirty="0" err="1"/>
              <a:t>rangkaian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cepat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delay </a:t>
            </a:r>
            <a:r>
              <a:rPr lang="en-US" sz="2000" dirty="0" smtClean="0"/>
              <a:t>(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tunda</a:t>
            </a:r>
            <a:r>
              <a:rPr lang="en-US" sz="2000" dirty="0" smtClean="0"/>
              <a:t>) </a:t>
            </a:r>
            <a:r>
              <a:rPr lang="en-US" sz="2000" dirty="0" err="1"/>
              <a:t>rangkaian</a:t>
            </a:r>
            <a:r>
              <a:rPr lang="en-US" sz="2000" dirty="0"/>
              <a:t> </a:t>
            </a:r>
            <a:r>
              <a:rPr lang="en-US" sz="2000" dirty="0" err="1"/>
              <a:t>berkurang</a:t>
            </a:r>
            <a:r>
              <a:rPr lang="en-US" sz="2000" dirty="0"/>
              <a:t>.</a:t>
            </a:r>
          </a:p>
          <a:p>
            <a:pPr lvl="0"/>
            <a:r>
              <a:rPr lang="en-US" sz="2000" dirty="0" err="1"/>
              <a:t>Ukuran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dimensi</a:t>
            </a:r>
            <a:r>
              <a:rPr lang="en-US" sz="2000" dirty="0" smtClean="0"/>
              <a:t>) </a:t>
            </a:r>
            <a:r>
              <a:rPr lang="en-US" sz="2000" dirty="0" err="1" smtClean="0"/>
              <a:t>fisik</a:t>
            </a:r>
            <a:r>
              <a:rPr lang="en-US" sz="2000" dirty="0" smtClean="0"/>
              <a:t> </a:t>
            </a:r>
            <a:r>
              <a:rPr lang="en-US" sz="2000" dirty="0" err="1"/>
              <a:t>rangkaian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.</a:t>
            </a:r>
          </a:p>
          <a:p>
            <a:pPr lvl="0"/>
            <a:r>
              <a:rPr lang="en-US" sz="2000" dirty="0" err="1"/>
              <a:t>Bobot</a:t>
            </a:r>
            <a:r>
              <a:rPr lang="en-US" sz="2000" dirty="0"/>
              <a:t> </a:t>
            </a:r>
            <a:r>
              <a:rPr lang="en-US" sz="2000" dirty="0" err="1"/>
              <a:t>rangkaian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ringan</a:t>
            </a:r>
            <a:r>
              <a:rPr lang="en-US" sz="2000" dirty="0"/>
              <a:t>.</a:t>
            </a:r>
          </a:p>
          <a:p>
            <a:pPr lvl="0"/>
            <a:r>
              <a:rPr lang="en-US" sz="2000" dirty="0" err="1" smtClean="0"/>
              <a:t>Analisa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mudah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9607759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844"/>
            <a:ext cx="8229600" cy="1143000"/>
          </a:xfrm>
        </p:spPr>
        <p:txBody>
          <a:bodyPr/>
          <a:lstStyle/>
          <a:p>
            <a:r>
              <a:rPr lang="en-US" dirty="0" smtClean="0">
                <a:hlinkClick r:id="" action="ppaction://noaction"/>
              </a:rPr>
              <a:t>TEOREMA BOOLEAN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3812" y="7086600"/>
            <a:ext cx="4040188" cy="639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3951288"/>
          </a:xfrm>
        </p:spPr>
        <p:txBody>
          <a:bodyPr/>
          <a:lstStyle/>
          <a:p>
            <a:r>
              <a:rPr lang="en-US" sz="22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T1</a:t>
            </a:r>
            <a:r>
              <a:rPr lang="en-US" sz="22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200" b="1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hukum</a:t>
            </a:r>
            <a:r>
              <a:rPr lang="en-US" sz="22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b="1" i="1" dirty="0" err="1"/>
              <a:t>K</a:t>
            </a:r>
            <a:r>
              <a:rPr lang="en-US" sz="2200" b="1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omutatif</a:t>
            </a:r>
            <a:r>
              <a:rPr lang="en-US" sz="22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en-US" sz="22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pt-BR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 </a:t>
            </a:r>
            <a:r>
              <a:rPr lang="pt-BR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pt-BR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 B = B + A </a:t>
            </a:r>
          </a:p>
          <a:p>
            <a:pPr marL="457200" indent="-457200">
              <a:buAutoNum type="alphaLcPeriod" startAt="2"/>
            </a:pPr>
            <a:r>
              <a:rPr lang="pt-BR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pt-BR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B = B . A </a:t>
            </a:r>
            <a:endParaRPr lang="pt-BR" sz="22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endParaRPr lang="pt-BR" sz="2200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2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T2. </a:t>
            </a:r>
            <a:r>
              <a:rPr lang="en-US" sz="2200" b="1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hukum</a:t>
            </a:r>
            <a:r>
              <a:rPr lang="en-US" sz="22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b="1" i="1" dirty="0" err="1"/>
              <a:t>A</a:t>
            </a:r>
            <a:r>
              <a:rPr lang="en-US" sz="2200" b="1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sosiatif</a:t>
            </a:r>
            <a:r>
              <a:rPr lang="en-US" sz="22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en-US" sz="22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pt-BR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 </a:t>
            </a:r>
            <a:r>
              <a:rPr lang="pt-BR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 </a:t>
            </a:r>
            <a:r>
              <a:rPr lang="pt-BR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+ B ) + C = A + ( B + C ) </a:t>
            </a:r>
          </a:p>
          <a:p>
            <a:pPr marL="457200" indent="-457200">
              <a:buAutoNum type="alphaLcPeriod" startAt="2"/>
            </a:pPr>
            <a:r>
              <a:rPr lang="pt-BR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</a:t>
            </a:r>
            <a:r>
              <a:rPr lang="pt-BR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. B) . C = A . ( B . C </a:t>
            </a:r>
            <a:r>
              <a:rPr lang="pt-BR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457200" indent="-457200">
              <a:buNone/>
            </a:pPr>
            <a:endParaRPr lang="pt-BR" sz="2200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2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T3. </a:t>
            </a:r>
            <a:r>
              <a:rPr lang="en-US" sz="2200" b="1" i="1" dirty="0" err="1" smtClean="0"/>
              <a:t>hukum</a:t>
            </a:r>
            <a:r>
              <a:rPr lang="en-US" sz="2200" b="1" i="1" dirty="0" smtClean="0"/>
              <a:t> </a:t>
            </a:r>
            <a:r>
              <a:rPr lang="en-US" sz="2200" b="1" i="1" dirty="0" err="1"/>
              <a:t>D</a:t>
            </a:r>
            <a:r>
              <a:rPr lang="en-US" sz="2200" b="1" i="1" dirty="0" err="1" smtClean="0"/>
              <a:t>istribustif</a:t>
            </a:r>
            <a:r>
              <a:rPr lang="en-US" sz="22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en-US" sz="22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pt-BR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pt-BR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</a:t>
            </a:r>
            <a:r>
              <a:rPr lang="pt-BR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 ( B + C ) = A . B + A . C </a:t>
            </a:r>
          </a:p>
          <a:p>
            <a:pPr>
              <a:buNone/>
            </a:pPr>
            <a:r>
              <a:rPr lang="pt-BR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pt-BR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</a:t>
            </a:r>
            <a:r>
              <a:rPr lang="pt-BR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+ ( B . C ) = ( A+B ) . ( A+C ) </a:t>
            </a:r>
            <a:endParaRPr lang="en-US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525000" y="5105400"/>
            <a:ext cx="4041775" cy="639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524000"/>
            <a:ext cx="4041775" cy="3951288"/>
          </a:xfrm>
        </p:spPr>
        <p:txBody>
          <a:bodyPr/>
          <a:lstStyle/>
          <a:p>
            <a:r>
              <a:rPr lang="en-US" sz="22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T4.hukum </a:t>
            </a:r>
            <a:r>
              <a:rPr lang="en-US" sz="2200" b="1" i="1" dirty="0" err="1"/>
              <a:t>I</a:t>
            </a:r>
            <a:r>
              <a:rPr lang="en-US" sz="2200" b="1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dentitas</a:t>
            </a:r>
            <a:r>
              <a:rPr lang="en-US" sz="22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>
              <a:buNone/>
            </a:pPr>
            <a:r>
              <a:rPr lang="en-US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 A = A </a:t>
            </a:r>
            <a:endParaRPr lang="en-US" sz="22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AutoNum type="alphaLcPeriod" startAt="2"/>
            </a:pPr>
            <a:r>
              <a:rPr lang="en-US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 = A </a:t>
            </a:r>
            <a:endParaRPr lang="en-US" sz="22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endParaRPr lang="en-US" sz="22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2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T5.hukum </a:t>
            </a:r>
            <a:r>
              <a:rPr lang="en-US" sz="2200" b="1" i="1" dirty="0" err="1"/>
              <a:t>N</a:t>
            </a:r>
            <a:r>
              <a:rPr lang="en-US" sz="2200" b="1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egasi</a:t>
            </a:r>
            <a:r>
              <a:rPr lang="en-US" sz="22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>
              <a:buNone/>
            </a:pPr>
            <a:r>
              <a:rPr lang="en-US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 ( </a:t>
            </a:r>
            <a:r>
              <a:rPr lang="en-US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A’) = A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</a:t>
            </a:r>
          </a:p>
          <a:p>
            <a:pPr marL="457200" indent="-457200">
              <a:buAutoNum type="alphaLcPeriod" startAt="2"/>
            </a:pPr>
            <a:r>
              <a:rPr lang="en-US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</a:t>
            </a:r>
            <a:r>
              <a:rPr lang="en-US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A’’) = A </a:t>
            </a:r>
            <a:endParaRPr lang="en-US" sz="22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endParaRPr lang="en-US" sz="22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2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T6. </a:t>
            </a:r>
            <a:r>
              <a:rPr lang="en-US" sz="2200" b="1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hukum</a:t>
            </a:r>
            <a:r>
              <a:rPr lang="en-US" sz="22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b="1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Absorpsi</a:t>
            </a:r>
            <a:r>
              <a:rPr lang="en-US" sz="22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</a:t>
            </a:r>
          </a:p>
          <a:p>
            <a:pPr>
              <a:buNone/>
            </a:pPr>
            <a:r>
              <a:rPr lang="en-US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  A </a:t>
            </a:r>
            <a:r>
              <a:rPr lang="en-US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 A. B = 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</a:p>
          <a:p>
            <a:pPr>
              <a:buNone/>
            </a:pPr>
            <a:r>
              <a:rPr lang="en-US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US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.( A + B) = A </a:t>
            </a:r>
          </a:p>
          <a:p>
            <a:endParaRPr lang="en-US" sz="2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T7</a:t>
            </a:r>
          </a:p>
          <a:p>
            <a:pPr marL="514350" indent="-514350">
              <a:buAutoNum type="alphaLcPeriod"/>
            </a:pPr>
            <a:r>
              <a:rPr lang="pt-BR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 </a:t>
            </a:r>
            <a:r>
              <a:rPr lang="pt-BR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 A = A </a:t>
            </a:r>
            <a:endParaRPr lang="pt-BR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None/>
            </a:pPr>
            <a:r>
              <a:rPr lang="pt-BR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pt-BR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pt-BR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pt-BR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 = A </a:t>
            </a:r>
            <a:endParaRPr lang="pt-BR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None/>
            </a:pPr>
            <a:r>
              <a:rPr lang="pt-BR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r>
              <a:rPr lang="pt-BR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pt-BR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pt-BR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 A = </a:t>
            </a:r>
            <a:r>
              <a:rPr lang="pt-BR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</a:p>
          <a:p>
            <a:pPr marL="514350" indent="-514350">
              <a:buAutoNum type="alphaLcPeriod" startAt="4"/>
            </a:pPr>
            <a:r>
              <a:rPr lang="pt-BR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 </a:t>
            </a:r>
            <a:r>
              <a:rPr lang="pt-BR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 = </a:t>
            </a:r>
            <a:r>
              <a:rPr lang="pt-BR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</a:t>
            </a:r>
          </a:p>
          <a:p>
            <a:pPr marL="514350" indent="-514350">
              <a:buNone/>
            </a:pPr>
            <a:endParaRPr lang="pt-BR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T8</a:t>
            </a:r>
          </a:p>
          <a:p>
            <a:pPr marL="514350" indent="-514350">
              <a:buAutoNum type="alphaLcPeriod"/>
            </a:pP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A’+ A = 1</a:t>
            </a:r>
          </a:p>
          <a:p>
            <a:pPr marL="514350" indent="-514350">
              <a:buAutoNum type="alphaLcPeriod"/>
            </a:pPr>
            <a:r>
              <a:rPr lang="en-US" i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’. A = 0 </a:t>
            </a:r>
          </a:p>
          <a:p>
            <a:pPr marL="514350" indent="-514350">
              <a:buNone/>
            </a:pPr>
            <a:endParaRPr lang="pt-BR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T9</a:t>
            </a:r>
          </a:p>
          <a:p>
            <a:pPr marL="514350" indent="-514350">
              <a:buAutoNum type="alphaLcPeriod"/>
            </a:pPr>
            <a:r>
              <a:rPr lang="pt-BR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pt-BR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 A’. B = A + </a:t>
            </a:r>
            <a:r>
              <a:rPr lang="pt-BR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</a:p>
          <a:p>
            <a:pPr marL="514350" indent="-514350">
              <a:buNone/>
            </a:pPr>
            <a:r>
              <a:rPr lang="pt-BR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pt-BR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A.( A’+ B ) = A . B </a:t>
            </a:r>
            <a:endParaRPr lang="pt-BR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None/>
            </a:pPr>
            <a:endParaRPr lang="pt-BR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T10</a:t>
            </a:r>
            <a:r>
              <a:rPr lang="pt-BR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pt-BR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Teorema DE MORGAN’S</a:t>
            </a:r>
          </a:p>
          <a:p>
            <a:pPr marL="514350" indent="-514350">
              <a:buAutoNum type="alphaLcPeriod"/>
            </a:pPr>
            <a:r>
              <a:rPr lang="pt-BR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/(A+B) = /A </a:t>
            </a:r>
            <a:r>
              <a:rPr lang="pt-BR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pt-BR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/B </a:t>
            </a:r>
          </a:p>
          <a:p>
            <a:pPr marL="514350" indent="-514350">
              <a:buNone/>
            </a:pPr>
            <a:r>
              <a:rPr lang="pt-BR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pt-BR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pt-BR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/(</a:t>
            </a:r>
            <a:r>
              <a:rPr lang="pt-BR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. B ) = </a:t>
            </a:r>
            <a:r>
              <a:rPr lang="pt-BR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 </a:t>
            </a:r>
            <a:r>
              <a:rPr lang="pt-BR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 </a:t>
            </a:r>
            <a:r>
              <a:rPr lang="pt-BR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/B </a:t>
            </a:r>
            <a:endParaRPr lang="pt-BR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Teorema</a:t>
            </a:r>
            <a:r>
              <a:rPr lang="en-US" dirty="0" smtClean="0"/>
              <a:t> Boolean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838200"/>
            <a:ext cx="6187888" cy="588739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96200" y="5257800"/>
            <a:ext cx="1327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/(X .X)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/X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96200" y="5791200"/>
            <a:ext cx="1399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/(X +X) = /X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58566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943</Template>
  <TotalTime>949</TotalTime>
  <Words>1029</Words>
  <Application>Microsoft Office PowerPoint</Application>
  <PresentationFormat>On-screen Show (4:3)</PresentationFormat>
  <Paragraphs>196</Paragraphs>
  <Slides>30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Diseño predeterminado</vt:lpstr>
      <vt:lpstr>Visio</vt:lpstr>
      <vt:lpstr>ALJABAR BOOLEAN</vt:lpstr>
      <vt:lpstr>Tujuan</vt:lpstr>
      <vt:lpstr>Proses Perancangan Rangkaian Logika</vt:lpstr>
      <vt:lpstr>Matematikawan asal Inggris yang pertama kali mendefinisikan istilah Aljabar Boolean sebagai bagian dari sistem logika pada pertengahan abad ke-19.</vt:lpstr>
      <vt:lpstr>Definisi Aljabar Boolean</vt:lpstr>
      <vt:lpstr>Manfaat Aljabar Boolean</vt:lpstr>
      <vt:lpstr>TEOREMA BOOLEAN</vt:lpstr>
      <vt:lpstr>Slide 8</vt:lpstr>
      <vt:lpstr>Tabel Teorema Boolean</vt:lpstr>
      <vt:lpstr>Tabel Teorema Boolean</vt:lpstr>
      <vt:lpstr>Contoh Membuat Tabel Kebenaran Dari Persamaan Dan Membuktikan 2 Persamaan Sama Menggunakan Tabel</vt:lpstr>
      <vt:lpstr>Latihan</vt:lpstr>
      <vt:lpstr>Membuat Skema Gerbang dari Persamaan BOOLEAN</vt:lpstr>
      <vt:lpstr>Contoh Cara Penyederhanaan Persamaan Dengan Boolean</vt:lpstr>
      <vt:lpstr>Latihan Soal  (sederhanakan):</vt:lpstr>
      <vt:lpstr>Jawaban:</vt:lpstr>
      <vt:lpstr>Contoh Membuat Skema Gerbang Dasar Dari Persamaan Boolean</vt:lpstr>
      <vt:lpstr>Slide 18</vt:lpstr>
      <vt:lpstr>Slide 19</vt:lpstr>
      <vt:lpstr>Latihan Membuat Skema Gerbang Dari Persamaan</vt:lpstr>
      <vt:lpstr>Aplikasi Aljabar Boolean</vt:lpstr>
      <vt:lpstr>Slide 22</vt:lpstr>
      <vt:lpstr>Slide 23</vt:lpstr>
      <vt:lpstr>Penyederhanaan Fungsi Boolean</vt:lpstr>
      <vt:lpstr>Slide 25</vt:lpstr>
      <vt:lpstr>Penyederhanaan Secara Aljabar</vt:lpstr>
      <vt:lpstr>Slide 27</vt:lpstr>
      <vt:lpstr>Cont..</vt:lpstr>
      <vt:lpstr>Soal Latihan :</vt:lpstr>
      <vt:lpstr>Slide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ALJABAR BOOLEAN</dc:title>
  <dc:creator>kemal</dc:creator>
  <cp:lastModifiedBy>Asus</cp:lastModifiedBy>
  <cp:revision>106</cp:revision>
  <dcterms:created xsi:type="dcterms:W3CDTF">2011-06-16T20:37:59Z</dcterms:created>
  <dcterms:modified xsi:type="dcterms:W3CDTF">2017-03-29T01:10:07Z</dcterms:modified>
</cp:coreProperties>
</file>