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8" r:id="rId26"/>
    <p:sldId id="285" r:id="rId27"/>
    <p:sldId id="286" r:id="rId28"/>
    <p:sldId id="287" r:id="rId29"/>
    <p:sldId id="280" r:id="rId30"/>
    <p:sldId id="281" r:id="rId31"/>
    <p:sldId id="282" r:id="rId32"/>
    <p:sldId id="283" r:id="rId33"/>
    <p:sldId id="284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DAEC"/>
    <a:srgbClr val="E737C1"/>
    <a:srgbClr val="9B477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14" y="-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49D01C3-FF37-48FD-AA16-B74CBCBDFC89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9015BF8-4BD3-40F9-B848-E18BDA27BCC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036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01C3-FF37-48FD-AA16-B74CBCBDFC89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5BF8-4BD3-40F9-B848-E18BDA27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1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01C3-FF37-48FD-AA16-B74CBCBDFC89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5BF8-4BD3-40F9-B848-E18BDA27BCC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814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01C3-FF37-48FD-AA16-B74CBCBDFC89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5BF8-4BD3-40F9-B848-E18BDA27BCC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62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01C3-FF37-48FD-AA16-B74CBCBDFC89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5BF8-4BD3-40F9-B848-E18BDA27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27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01C3-FF37-48FD-AA16-B74CBCBDFC89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5BF8-4BD3-40F9-B848-E18BDA27BCC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837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01C3-FF37-48FD-AA16-B74CBCBDFC89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5BF8-4BD3-40F9-B848-E18BDA27BCC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732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01C3-FF37-48FD-AA16-B74CBCBDFC89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5BF8-4BD3-40F9-B848-E18BDA27BCC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606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01C3-FF37-48FD-AA16-B74CBCBDFC89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5BF8-4BD3-40F9-B848-E18BDA27BCC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91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01C3-FF37-48FD-AA16-B74CBCBDFC89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5BF8-4BD3-40F9-B848-E18BDA27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7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01C3-FF37-48FD-AA16-B74CBCBDFC89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5BF8-4BD3-40F9-B848-E18BDA27BCC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826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01C3-FF37-48FD-AA16-B74CBCBDFC89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5BF8-4BD3-40F9-B848-E18BDA27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7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01C3-FF37-48FD-AA16-B74CBCBDFC89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5BF8-4BD3-40F9-B848-E18BDA27BCC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001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01C3-FF37-48FD-AA16-B74CBCBDFC89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5BF8-4BD3-40F9-B848-E18BDA27BCC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41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01C3-FF37-48FD-AA16-B74CBCBDFC89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5BF8-4BD3-40F9-B848-E18BDA27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0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01C3-FF37-48FD-AA16-B74CBCBDFC89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5BF8-4BD3-40F9-B848-E18BDA27BCC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80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01C3-FF37-48FD-AA16-B74CBCBDFC89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5BF8-4BD3-40F9-B848-E18BDA27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7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49D01C3-FF37-48FD-AA16-B74CBCBDFC89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015BF8-4BD3-40F9-B848-E18BDA27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2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7500" y="508000"/>
            <a:ext cx="9144000" cy="4089399"/>
          </a:xfrm>
        </p:spPr>
        <p:txBody>
          <a:bodyPr>
            <a:noAutofit/>
          </a:bodyPr>
          <a:lstStyle/>
          <a:p>
            <a:pPr marL="102870">
              <a:lnSpc>
                <a:spcPct val="100000"/>
              </a:lnSpc>
              <a:spcBef>
                <a:spcPts val="1100"/>
              </a:spcBef>
            </a:pPr>
            <a:r>
              <a:rPr lang="en-US" sz="8000" b="1" spc="-10" dirty="0" smtClean="0">
                <a:solidFill>
                  <a:srgbClr val="84AA32"/>
                </a:solidFill>
                <a:latin typeface="Gill Sans MT"/>
                <a:cs typeface="Gill Sans MT"/>
              </a:rPr>
              <a:t/>
            </a:r>
            <a:br>
              <a:rPr lang="en-US" sz="8000" b="1" spc="-10" dirty="0" smtClean="0">
                <a:solidFill>
                  <a:srgbClr val="84AA32"/>
                </a:solidFill>
                <a:latin typeface="Gill Sans MT"/>
                <a:cs typeface="Gill Sans MT"/>
              </a:rPr>
            </a:br>
            <a:r>
              <a:rPr lang="en-US" sz="6000" b="1" spc="-10" dirty="0">
                <a:solidFill>
                  <a:srgbClr val="84AA32"/>
                </a:solidFill>
                <a:latin typeface="Gill Sans MT"/>
                <a:cs typeface="Gill Sans MT"/>
              </a:rPr>
              <a:t/>
            </a:r>
            <a:br>
              <a:rPr lang="en-US" sz="6000" b="1" spc="-10" dirty="0">
                <a:solidFill>
                  <a:srgbClr val="84AA32"/>
                </a:solidFill>
                <a:latin typeface="Gill Sans MT"/>
                <a:cs typeface="Gill Sans MT"/>
              </a:rPr>
            </a:br>
            <a:r>
              <a:rPr lang="en-US" sz="6000" b="1" spc="-10" dirty="0" smtClean="0">
                <a:solidFill>
                  <a:srgbClr val="84AA32"/>
                </a:solidFill>
                <a:latin typeface="Gill Sans MT"/>
                <a:cs typeface="Gill Sans MT"/>
              </a:rPr>
              <a:t>English</a:t>
            </a:r>
            <a:r>
              <a:rPr lang="en-US" sz="6000" b="1" spc="-50" dirty="0" smtClean="0">
                <a:solidFill>
                  <a:srgbClr val="84AA32"/>
                </a:solidFill>
                <a:latin typeface="Gill Sans MT"/>
                <a:cs typeface="Gill Sans MT"/>
              </a:rPr>
              <a:t> </a:t>
            </a:r>
            <a:r>
              <a:rPr lang="en-US" b="1" spc="-10" dirty="0" smtClean="0">
                <a:solidFill>
                  <a:srgbClr val="84AA32"/>
                </a:solidFill>
                <a:latin typeface="Gill Sans MT"/>
                <a:cs typeface="Gill Sans MT"/>
              </a:rPr>
              <a:t>Morphology</a:t>
            </a:r>
            <a:r>
              <a:rPr lang="en-US" sz="6000" dirty="0" smtClean="0">
                <a:latin typeface="Gill Sans MT"/>
                <a:cs typeface="Gill Sans MT"/>
              </a:rPr>
              <a:t/>
            </a:r>
            <a:br>
              <a:rPr lang="en-US" sz="6000" dirty="0" smtClean="0">
                <a:latin typeface="Gill Sans MT"/>
                <a:cs typeface="Gill Sans MT"/>
              </a:rPr>
            </a:br>
            <a:r>
              <a:rPr lang="en-US" sz="3600" spc="-5" dirty="0" err="1" smtClean="0">
                <a:solidFill>
                  <a:srgbClr val="310E04"/>
                </a:solidFill>
                <a:latin typeface="Times New Roman"/>
                <a:cs typeface="Times New Roman"/>
              </a:rPr>
              <a:t>Dott.ssa</a:t>
            </a:r>
            <a:r>
              <a:rPr lang="en-US" sz="3600" spc="-5" dirty="0" smtClean="0">
                <a:solidFill>
                  <a:srgbClr val="310E04"/>
                </a:solidFill>
                <a:latin typeface="Times New Roman"/>
                <a:cs typeface="Times New Roman"/>
              </a:rPr>
              <a:t> Gloria</a:t>
            </a:r>
            <a:r>
              <a:rPr lang="en-US" sz="3600" spc="-60" dirty="0" smtClean="0">
                <a:solidFill>
                  <a:srgbClr val="310E04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solidFill>
                  <a:srgbClr val="310E04"/>
                </a:solidFill>
                <a:latin typeface="Times New Roman"/>
                <a:cs typeface="Times New Roman"/>
              </a:rPr>
              <a:t>Cappelli</a:t>
            </a:r>
            <a:r>
              <a:rPr lang="en-US" sz="3600" dirty="0" smtClean="0">
                <a:latin typeface="Times New Roman"/>
                <a:cs typeface="Times New Roman"/>
              </a:rPr>
              <a:t/>
            </a:r>
            <a:br>
              <a:rPr lang="en-US" sz="3600" dirty="0" smtClean="0">
                <a:latin typeface="Times New Roman"/>
                <a:cs typeface="Times New Roman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9662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295402" y="982132"/>
            <a:ext cx="9601196" cy="325856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93041"/>
            <a:r>
              <a:rPr lang="en-US" spc="-5" dirty="0">
                <a:solidFill>
                  <a:srgbClr val="562213"/>
                </a:solidFill>
                <a:latin typeface="Gill Sans MT"/>
                <a:cs typeface="Gill Sans MT"/>
              </a:rPr>
              <a:t>Morphology </a:t>
            </a:r>
            <a:r>
              <a:rPr lang="en-US" spc="-10" dirty="0">
                <a:solidFill>
                  <a:srgbClr val="562213"/>
                </a:solidFill>
                <a:latin typeface="Gill Sans MT"/>
                <a:cs typeface="Gill Sans MT"/>
              </a:rPr>
              <a:t>vs. </a:t>
            </a:r>
            <a:r>
              <a:rPr lang="en-US" spc="-5" dirty="0">
                <a:solidFill>
                  <a:srgbClr val="562213"/>
                </a:solidFill>
                <a:latin typeface="Gill Sans MT"/>
                <a:cs typeface="Gill Sans MT"/>
              </a:rPr>
              <a:t>Etymology</a:t>
            </a:r>
            <a:r>
              <a:rPr lang="en-US" spc="-185" dirty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lang="en-US" spc="-5" dirty="0">
                <a:solidFill>
                  <a:srgbClr val="562213"/>
                </a:solidFill>
                <a:latin typeface="Gill Sans MT"/>
                <a:cs typeface="Gill Sans MT"/>
              </a:rPr>
              <a:t>(3</a:t>
            </a:r>
            <a:r>
              <a:rPr lang="en-US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)</a:t>
            </a:r>
          </a:p>
          <a:p>
            <a:pPr marL="193041"/>
            <a:endParaRPr lang="en-US" sz="3200" spc="-5" dirty="0" smtClean="0">
              <a:solidFill>
                <a:srgbClr val="562213"/>
              </a:solidFill>
              <a:latin typeface="Gill Sans MT"/>
              <a:cs typeface="Gill Sans MT"/>
            </a:endParaRPr>
          </a:p>
          <a:p>
            <a:pPr marR="1905" algn="l">
              <a:lnSpc>
                <a:spcPts val="790"/>
              </a:lnSpc>
              <a:buClr>
                <a:srgbClr val="3791A7"/>
              </a:buClr>
              <a:buSzPct val="78571"/>
              <a:tabLst>
                <a:tab pos="53340" algn="l"/>
              </a:tabLst>
            </a:pPr>
            <a:r>
              <a:rPr lang="en-US" sz="2400" spc="5" dirty="0">
                <a:latin typeface="Gill Sans MT"/>
                <a:cs typeface="Gill Sans MT"/>
              </a:rPr>
              <a:t>If </a:t>
            </a:r>
            <a:r>
              <a:rPr lang="en-US" sz="2400" spc="10" dirty="0">
                <a:latin typeface="Gill Sans MT"/>
                <a:cs typeface="Gill Sans MT"/>
              </a:rPr>
              <a:t>we compare the </a:t>
            </a:r>
            <a:r>
              <a:rPr lang="en-US" sz="2400" spc="5" dirty="0">
                <a:latin typeface="Gill Sans MT"/>
                <a:cs typeface="Gill Sans MT"/>
              </a:rPr>
              <a:t>paraphrases </a:t>
            </a:r>
            <a:r>
              <a:rPr lang="en-US" sz="2400" spc="10" dirty="0">
                <a:latin typeface="Gill Sans MT"/>
                <a:cs typeface="Gill Sans MT"/>
              </a:rPr>
              <a:t>of </a:t>
            </a:r>
            <a:r>
              <a:rPr lang="en-US" sz="2400" spc="5" dirty="0">
                <a:latin typeface="Gill Sans MT"/>
                <a:cs typeface="Gill Sans MT"/>
              </a:rPr>
              <a:t>words </a:t>
            </a:r>
            <a:r>
              <a:rPr lang="en-US" sz="2400" spc="10" dirty="0">
                <a:latin typeface="Gill Sans MT"/>
                <a:cs typeface="Gill Sans MT"/>
              </a:rPr>
              <a:t>containing ‘-</a:t>
            </a:r>
            <a:r>
              <a:rPr lang="en-US" sz="2400" b="1" i="1" spc="10" dirty="0" err="1">
                <a:solidFill>
                  <a:srgbClr val="3791A7"/>
                </a:solidFill>
                <a:latin typeface="Gill Sans MT"/>
                <a:cs typeface="Gill Sans MT"/>
              </a:rPr>
              <a:t>tain</a:t>
            </a:r>
            <a:r>
              <a:rPr lang="en-US" sz="2400" spc="10" dirty="0">
                <a:latin typeface="Gill Sans MT"/>
                <a:cs typeface="Gill Sans MT"/>
              </a:rPr>
              <a:t>’ and  </a:t>
            </a:r>
            <a:r>
              <a:rPr lang="en-US" sz="2400" spc="5" dirty="0">
                <a:latin typeface="Gill Sans MT"/>
                <a:cs typeface="Gill Sans MT"/>
              </a:rPr>
              <a:t>‘</a:t>
            </a:r>
            <a:r>
              <a:rPr lang="en-US" sz="2400" b="1" i="1" spc="5" dirty="0" err="1">
                <a:solidFill>
                  <a:srgbClr val="3791A7"/>
                </a:solidFill>
                <a:latin typeface="Gill Sans MT"/>
                <a:cs typeface="Gill Sans MT"/>
              </a:rPr>
              <a:t>ped</a:t>
            </a:r>
            <a:r>
              <a:rPr lang="en-US" sz="2400" b="1" i="1" spc="5" dirty="0">
                <a:solidFill>
                  <a:srgbClr val="3791A7"/>
                </a:solidFill>
                <a:latin typeface="Gill Sans MT"/>
                <a:cs typeface="Gill Sans MT"/>
              </a:rPr>
              <a:t>-</a:t>
            </a:r>
            <a:r>
              <a:rPr lang="en-US" sz="2400" spc="5" dirty="0">
                <a:latin typeface="Gill Sans MT"/>
                <a:cs typeface="Gill Sans MT"/>
              </a:rPr>
              <a:t>’, they </a:t>
            </a:r>
            <a:endParaRPr lang="en-US" sz="2400" spc="5" dirty="0" smtClean="0">
              <a:latin typeface="Gill Sans MT"/>
              <a:cs typeface="Gill Sans MT"/>
            </a:endParaRPr>
          </a:p>
          <a:p>
            <a:pPr marR="1905" algn="l">
              <a:lnSpc>
                <a:spcPts val="790"/>
              </a:lnSpc>
              <a:buClr>
                <a:srgbClr val="3791A7"/>
              </a:buClr>
              <a:buSzPct val="78571"/>
              <a:tabLst>
                <a:tab pos="53340" algn="l"/>
              </a:tabLst>
            </a:pPr>
            <a:endParaRPr lang="en-US" sz="2400" spc="5" dirty="0">
              <a:latin typeface="Gill Sans MT"/>
              <a:cs typeface="Gill Sans MT"/>
            </a:endParaRPr>
          </a:p>
          <a:p>
            <a:pPr marR="1905" algn="l">
              <a:lnSpc>
                <a:spcPts val="790"/>
              </a:lnSpc>
              <a:buClr>
                <a:srgbClr val="3791A7"/>
              </a:buClr>
              <a:buSzPct val="78571"/>
              <a:tabLst>
                <a:tab pos="53340" algn="l"/>
              </a:tabLst>
            </a:pPr>
            <a:endParaRPr lang="en-US" sz="2400" spc="5" dirty="0" smtClean="0">
              <a:latin typeface="Gill Sans MT"/>
              <a:cs typeface="Gill Sans MT"/>
            </a:endParaRPr>
          </a:p>
          <a:p>
            <a:pPr marR="1905" algn="l">
              <a:lnSpc>
                <a:spcPts val="790"/>
              </a:lnSpc>
              <a:buClr>
                <a:srgbClr val="3791A7"/>
              </a:buClr>
              <a:buSzPct val="78571"/>
              <a:tabLst>
                <a:tab pos="53340" algn="l"/>
              </a:tabLst>
            </a:pPr>
            <a:r>
              <a:rPr lang="en-US" sz="2400" spc="10" dirty="0" smtClean="0">
                <a:latin typeface="Gill Sans MT"/>
                <a:cs typeface="Gill Sans MT"/>
              </a:rPr>
              <a:t>do </a:t>
            </a:r>
            <a:r>
              <a:rPr lang="en-US" sz="2400" u="sng" spc="10" dirty="0">
                <a:latin typeface="Gill Sans MT"/>
                <a:cs typeface="Gill Sans MT"/>
              </a:rPr>
              <a:t>not </a:t>
            </a:r>
            <a:r>
              <a:rPr lang="en-US" sz="2400" spc="5" dirty="0">
                <a:latin typeface="Gill Sans MT"/>
                <a:cs typeface="Gill Sans MT"/>
              </a:rPr>
              <a:t>follow </a:t>
            </a:r>
            <a:r>
              <a:rPr lang="en-US" sz="2400" spc="10" dirty="0">
                <a:latin typeface="Gill Sans MT"/>
                <a:cs typeface="Gill Sans MT"/>
              </a:rPr>
              <a:t>the same pattern </a:t>
            </a:r>
            <a:r>
              <a:rPr lang="en-US" sz="2400" spc="10" dirty="0" smtClean="0">
                <a:latin typeface="Gill Sans MT"/>
                <a:cs typeface="Gill Sans MT"/>
              </a:rPr>
              <a:t>as was </a:t>
            </a:r>
            <a:r>
              <a:rPr lang="en-US" sz="2400" spc="10" dirty="0">
                <a:latin typeface="Gill Sans MT"/>
                <a:cs typeface="Gill Sans MT"/>
              </a:rPr>
              <a:t>the case  with the morphemes </a:t>
            </a:r>
            <a:r>
              <a:rPr lang="en-US" sz="2400" spc="5" dirty="0" smtClean="0">
                <a:latin typeface="Gill Sans MT"/>
                <a:cs typeface="Gill Sans MT"/>
              </a:rPr>
              <a:t>‘-</a:t>
            </a:r>
          </a:p>
          <a:p>
            <a:pPr marR="1905" algn="l">
              <a:lnSpc>
                <a:spcPts val="790"/>
              </a:lnSpc>
              <a:buClr>
                <a:srgbClr val="3791A7"/>
              </a:buClr>
              <a:buSzPct val="78571"/>
              <a:tabLst>
                <a:tab pos="53340" algn="l"/>
              </a:tabLst>
            </a:pPr>
            <a:endParaRPr lang="en-US" sz="2400" b="1" i="1" spc="5" dirty="0">
              <a:solidFill>
                <a:srgbClr val="0032CC"/>
              </a:solidFill>
              <a:latin typeface="Gill Sans MT"/>
              <a:cs typeface="Gill Sans MT"/>
            </a:endParaRPr>
          </a:p>
          <a:p>
            <a:pPr marR="1905" algn="l">
              <a:lnSpc>
                <a:spcPts val="790"/>
              </a:lnSpc>
              <a:buClr>
                <a:srgbClr val="3791A7"/>
              </a:buClr>
              <a:buSzPct val="78571"/>
              <a:tabLst>
                <a:tab pos="53340" algn="l"/>
              </a:tabLst>
            </a:pPr>
            <a:endParaRPr lang="en-US" sz="2400" b="1" i="1" spc="5" dirty="0" smtClean="0">
              <a:solidFill>
                <a:srgbClr val="0032CC"/>
              </a:solidFill>
              <a:latin typeface="Gill Sans MT"/>
              <a:cs typeface="Gill Sans MT"/>
            </a:endParaRPr>
          </a:p>
          <a:p>
            <a:pPr marR="1905" algn="l">
              <a:lnSpc>
                <a:spcPts val="790"/>
              </a:lnSpc>
              <a:buClr>
                <a:srgbClr val="3791A7"/>
              </a:buClr>
              <a:buSzPct val="78571"/>
              <a:tabLst>
                <a:tab pos="53340" algn="l"/>
              </a:tabLst>
            </a:pPr>
            <a:r>
              <a:rPr lang="en-US" sz="2400" b="1" i="1" spc="5" dirty="0" smtClean="0">
                <a:solidFill>
                  <a:srgbClr val="0032CC"/>
                </a:solidFill>
                <a:latin typeface="Gill Sans MT"/>
                <a:cs typeface="Gill Sans MT"/>
              </a:rPr>
              <a:t>less</a:t>
            </a:r>
            <a:r>
              <a:rPr lang="en-US" sz="2400" spc="5" dirty="0">
                <a:latin typeface="Gill Sans MT"/>
                <a:cs typeface="Gill Sans MT"/>
              </a:rPr>
              <a:t>’ </a:t>
            </a:r>
            <a:r>
              <a:rPr lang="en-US" sz="2400" spc="15" dirty="0">
                <a:latin typeface="Gill Sans MT"/>
                <a:cs typeface="Gill Sans MT"/>
              </a:rPr>
              <a:t>or</a:t>
            </a:r>
            <a:r>
              <a:rPr lang="en-US" sz="2400" spc="-150" dirty="0">
                <a:latin typeface="Gill Sans MT"/>
                <a:cs typeface="Gill Sans MT"/>
              </a:rPr>
              <a:t> </a:t>
            </a:r>
            <a:r>
              <a:rPr lang="en-US" sz="2400" spc="5" dirty="0">
                <a:latin typeface="Gill Sans MT"/>
                <a:cs typeface="Gill Sans MT"/>
              </a:rPr>
              <a:t>‘-</a:t>
            </a:r>
            <a:r>
              <a:rPr lang="en-US" sz="2400" b="1" i="1" spc="5" dirty="0">
                <a:solidFill>
                  <a:srgbClr val="0032CC"/>
                </a:solidFill>
                <a:latin typeface="Gill Sans MT"/>
                <a:cs typeface="Gill Sans MT"/>
              </a:rPr>
              <a:t>ness</a:t>
            </a:r>
            <a:r>
              <a:rPr lang="en-US" sz="2400" spc="5" dirty="0" smtClean="0">
                <a:latin typeface="Gill Sans MT"/>
                <a:cs typeface="Gill Sans MT"/>
              </a:rPr>
              <a:t>’.</a:t>
            </a:r>
          </a:p>
          <a:p>
            <a:pPr marR="1905" algn="l">
              <a:lnSpc>
                <a:spcPts val="790"/>
              </a:lnSpc>
              <a:buClr>
                <a:srgbClr val="3791A7"/>
              </a:buClr>
              <a:buSzPct val="78571"/>
              <a:tabLst>
                <a:tab pos="53340" algn="l"/>
              </a:tabLst>
            </a:pPr>
            <a:endParaRPr lang="en-US" sz="2400" dirty="0">
              <a:latin typeface="Gill Sans MT"/>
              <a:cs typeface="Gill Sans MT"/>
            </a:endParaRPr>
          </a:p>
          <a:p>
            <a:pPr algn="l">
              <a:spcBef>
                <a:spcPts val="115"/>
              </a:spcBef>
              <a:buClr>
                <a:srgbClr val="3791A7"/>
              </a:buClr>
              <a:buSzPct val="78571"/>
              <a:tabLst>
                <a:tab pos="53340" algn="l"/>
              </a:tabLst>
            </a:pPr>
            <a:r>
              <a:rPr lang="en-US" sz="2400" spc="15" dirty="0">
                <a:latin typeface="Gill Sans MT"/>
                <a:cs typeface="Gill Sans MT"/>
              </a:rPr>
              <a:t>The </a:t>
            </a:r>
            <a:r>
              <a:rPr lang="en-US" sz="2400" spc="10" dirty="0">
                <a:latin typeface="Gill Sans MT"/>
                <a:cs typeface="Gill Sans MT"/>
              </a:rPr>
              <a:t>meaning of these </a:t>
            </a:r>
            <a:r>
              <a:rPr lang="en-US" sz="2400" spc="5" dirty="0">
                <a:latin typeface="Gill Sans MT"/>
                <a:cs typeface="Gill Sans MT"/>
              </a:rPr>
              <a:t>Latin </a:t>
            </a:r>
            <a:r>
              <a:rPr lang="en-US" sz="2400" spc="10" dirty="0">
                <a:latin typeface="Gill Sans MT"/>
                <a:cs typeface="Gill Sans MT"/>
              </a:rPr>
              <a:t>morphemes </a:t>
            </a:r>
            <a:r>
              <a:rPr lang="en-US" sz="2400" spc="5" dirty="0">
                <a:latin typeface="Gill Sans MT"/>
                <a:cs typeface="Gill Sans MT"/>
              </a:rPr>
              <a:t>is </a:t>
            </a:r>
            <a:r>
              <a:rPr lang="en-US" sz="2400" u="sng" spc="10" dirty="0">
                <a:latin typeface="Gill Sans MT"/>
                <a:cs typeface="Gill Sans MT"/>
              </a:rPr>
              <a:t>not </a:t>
            </a:r>
            <a:r>
              <a:rPr lang="en-US" sz="2400" dirty="0">
                <a:latin typeface="Gill Sans MT"/>
                <a:cs typeface="Gill Sans MT"/>
              </a:rPr>
              <a:t>readily</a:t>
            </a:r>
            <a:r>
              <a:rPr lang="en-US" sz="2400" spc="65" dirty="0">
                <a:latin typeface="Gill Sans MT"/>
                <a:cs typeface="Gill Sans MT"/>
              </a:rPr>
              <a:t> </a:t>
            </a:r>
            <a:r>
              <a:rPr lang="en-US" sz="2400" i="1" spc="5" dirty="0">
                <a:latin typeface="Gill Sans MT"/>
                <a:cs typeface="Gill Sans MT"/>
              </a:rPr>
              <a:t>traceable</a:t>
            </a:r>
            <a:r>
              <a:rPr lang="en-US" sz="2400" spc="5" dirty="0" smtClean="0">
                <a:latin typeface="Gill Sans MT"/>
                <a:cs typeface="Gill Sans MT"/>
              </a:rPr>
              <a:t>.</a:t>
            </a:r>
          </a:p>
          <a:p>
            <a:pPr algn="l">
              <a:spcBef>
                <a:spcPts val="115"/>
              </a:spcBef>
              <a:buClr>
                <a:srgbClr val="3791A7"/>
              </a:buClr>
              <a:buSzPct val="78571"/>
              <a:tabLst>
                <a:tab pos="53340" algn="l"/>
              </a:tabLst>
            </a:pPr>
            <a:endParaRPr lang="en-US" sz="2400" dirty="0">
              <a:latin typeface="Gill Sans MT"/>
              <a:cs typeface="Gill Sans MT"/>
            </a:endParaRPr>
          </a:p>
          <a:p>
            <a:pPr marR="28575" algn="l">
              <a:lnSpc>
                <a:spcPts val="790"/>
              </a:lnSpc>
              <a:spcBef>
                <a:spcPts val="200"/>
              </a:spcBef>
              <a:buClr>
                <a:srgbClr val="3791A7"/>
              </a:buClr>
              <a:buSzPct val="78571"/>
              <a:tabLst>
                <a:tab pos="53340" algn="l"/>
              </a:tabLst>
            </a:pPr>
            <a:r>
              <a:rPr lang="en-US" sz="2400" spc="5" dirty="0">
                <a:latin typeface="Gill Sans MT"/>
                <a:cs typeface="Gill Sans MT"/>
              </a:rPr>
              <a:t>It is </a:t>
            </a:r>
            <a:r>
              <a:rPr lang="en-US" sz="2400" i="1" spc="10" dirty="0">
                <a:latin typeface="Gill Sans MT"/>
                <a:cs typeface="Gill Sans MT"/>
              </a:rPr>
              <a:t>unclear</a:t>
            </a:r>
            <a:r>
              <a:rPr lang="en-US" sz="2400" spc="10" dirty="0">
                <a:latin typeface="Gill Sans MT"/>
                <a:cs typeface="Gill Sans MT"/>
              </a:rPr>
              <a:t>, </a:t>
            </a:r>
            <a:r>
              <a:rPr lang="en-US" sz="2400" spc="5" dirty="0">
                <a:latin typeface="Gill Sans MT"/>
                <a:cs typeface="Gill Sans MT"/>
              </a:rPr>
              <a:t>from </a:t>
            </a:r>
            <a:r>
              <a:rPr lang="en-US" sz="2400" spc="10" dirty="0">
                <a:latin typeface="Gill Sans MT"/>
                <a:cs typeface="Gill Sans MT"/>
              </a:rPr>
              <a:t>the point of </a:t>
            </a:r>
            <a:r>
              <a:rPr lang="en-US" sz="2400" spc="5" dirty="0">
                <a:latin typeface="Gill Sans MT"/>
                <a:cs typeface="Gill Sans MT"/>
              </a:rPr>
              <a:t>view </a:t>
            </a:r>
            <a:r>
              <a:rPr lang="en-US" sz="2400" spc="10" dirty="0">
                <a:latin typeface="Gill Sans MT"/>
                <a:cs typeface="Gill Sans MT"/>
              </a:rPr>
              <a:t>of </a:t>
            </a:r>
            <a:r>
              <a:rPr lang="en-US" sz="2400" spc="-5" dirty="0">
                <a:latin typeface="Gill Sans MT"/>
                <a:cs typeface="Gill Sans MT"/>
              </a:rPr>
              <a:t>today’s </a:t>
            </a:r>
            <a:r>
              <a:rPr lang="en-US" sz="2400" spc="5" dirty="0">
                <a:latin typeface="Gill Sans MT"/>
                <a:cs typeface="Gill Sans MT"/>
              </a:rPr>
              <a:t>English, </a:t>
            </a:r>
            <a:r>
              <a:rPr lang="en-US" sz="2400" spc="10" dirty="0">
                <a:latin typeface="Gill Sans MT"/>
                <a:cs typeface="Gill Sans MT"/>
              </a:rPr>
              <a:t>what the  meaning of </a:t>
            </a:r>
            <a:r>
              <a:rPr lang="en-US" sz="2400" spc="10" dirty="0" smtClean="0">
                <a:latin typeface="Gill Sans MT"/>
                <a:cs typeface="Gill Sans MT"/>
              </a:rPr>
              <a:t>‘</a:t>
            </a:r>
          </a:p>
          <a:p>
            <a:pPr marL="53340" marR="28575" indent="-53340" algn="l">
              <a:lnSpc>
                <a:spcPts val="790"/>
              </a:lnSpc>
              <a:spcBef>
                <a:spcPts val="200"/>
              </a:spcBef>
              <a:buClr>
                <a:srgbClr val="3791A7"/>
              </a:buClr>
              <a:buSzPct val="78571"/>
              <a:buFont typeface="Wingdings 2"/>
              <a:buChar char=""/>
              <a:tabLst>
                <a:tab pos="53340" algn="l"/>
              </a:tabLst>
            </a:pPr>
            <a:endParaRPr lang="en-US" sz="2400" spc="10" dirty="0">
              <a:latin typeface="Gill Sans MT"/>
              <a:cs typeface="Gill Sans MT"/>
            </a:endParaRPr>
          </a:p>
          <a:p>
            <a:pPr marR="28575" algn="l">
              <a:lnSpc>
                <a:spcPts val="790"/>
              </a:lnSpc>
              <a:spcBef>
                <a:spcPts val="200"/>
              </a:spcBef>
              <a:buClr>
                <a:srgbClr val="3791A7"/>
              </a:buClr>
              <a:buSzPct val="78571"/>
              <a:tabLst>
                <a:tab pos="53340" algn="l"/>
              </a:tabLst>
            </a:pPr>
            <a:r>
              <a:rPr lang="en-US" sz="2400" spc="10" dirty="0" smtClean="0">
                <a:latin typeface="Gill Sans MT"/>
                <a:cs typeface="Gill Sans MT"/>
              </a:rPr>
              <a:t>-</a:t>
            </a:r>
            <a:r>
              <a:rPr lang="en-US" sz="2400" b="1" i="1" spc="10" dirty="0" err="1">
                <a:solidFill>
                  <a:srgbClr val="3791A7"/>
                </a:solidFill>
                <a:latin typeface="Gill Sans MT"/>
                <a:cs typeface="Gill Sans MT"/>
              </a:rPr>
              <a:t>tain</a:t>
            </a:r>
            <a:r>
              <a:rPr lang="en-US" sz="2400" spc="10" dirty="0">
                <a:latin typeface="Gill Sans MT"/>
                <a:cs typeface="Gill Sans MT"/>
              </a:rPr>
              <a:t>’ </a:t>
            </a:r>
            <a:r>
              <a:rPr lang="en-US" sz="2400" spc="5" dirty="0">
                <a:latin typeface="Gill Sans MT"/>
                <a:cs typeface="Gill Sans MT"/>
              </a:rPr>
              <a:t>in </a:t>
            </a:r>
            <a:r>
              <a:rPr lang="en-US" sz="2400" spc="10" dirty="0">
                <a:latin typeface="Gill Sans MT"/>
                <a:cs typeface="Gill Sans MT"/>
              </a:rPr>
              <a:t>these </a:t>
            </a:r>
            <a:r>
              <a:rPr lang="en-US" sz="2400" spc="5" dirty="0">
                <a:latin typeface="Gill Sans MT"/>
                <a:cs typeface="Gill Sans MT"/>
              </a:rPr>
              <a:t>words </a:t>
            </a:r>
            <a:r>
              <a:rPr lang="en-US" sz="2400" spc="10" dirty="0">
                <a:latin typeface="Gill Sans MT"/>
                <a:cs typeface="Gill Sans MT"/>
              </a:rPr>
              <a:t>might</a:t>
            </a:r>
            <a:r>
              <a:rPr lang="en-US" sz="2400" spc="-110" dirty="0">
                <a:latin typeface="Gill Sans MT"/>
                <a:cs typeface="Gill Sans MT"/>
              </a:rPr>
              <a:t> </a:t>
            </a:r>
            <a:r>
              <a:rPr lang="en-US" sz="2400" spc="10" dirty="0">
                <a:latin typeface="Gill Sans MT"/>
                <a:cs typeface="Gill Sans MT"/>
              </a:rPr>
              <a:t>be.</a:t>
            </a:r>
            <a:endParaRPr lang="en-US" sz="2400" dirty="0">
              <a:latin typeface="Gill Sans MT"/>
              <a:cs typeface="Gill Sans MT"/>
            </a:endParaRPr>
          </a:p>
          <a:p>
            <a:pPr marL="193041" algn="l"/>
            <a:endParaRPr lang="en-US" dirty="0">
              <a:latin typeface="Gill Sans MT"/>
              <a:cs typeface="Gill Sans MT"/>
            </a:endParaRPr>
          </a:p>
          <a:p>
            <a:pPr>
              <a:spcBef>
                <a:spcPts val="26"/>
              </a:spcBef>
            </a:pPr>
            <a:endParaRPr lang="en-US" sz="6000" dirty="0">
              <a:latin typeface="Times New Roman"/>
              <a:cs typeface="Times New Roman"/>
            </a:endParaRPr>
          </a:p>
        </p:txBody>
      </p:sp>
      <p:sp>
        <p:nvSpPr>
          <p:cNvPr id="7" name="object 60"/>
          <p:cNvSpPr/>
          <p:nvPr/>
        </p:nvSpPr>
        <p:spPr>
          <a:xfrm>
            <a:off x="5937238" y="4240696"/>
            <a:ext cx="317523" cy="386903"/>
          </a:xfrm>
          <a:custGeom>
            <a:avLst/>
            <a:gdLst/>
            <a:ahLst/>
            <a:cxnLst/>
            <a:rect l="l" t="t" r="r" b="b"/>
            <a:pathLst>
              <a:path w="131445" h="152400">
                <a:moveTo>
                  <a:pt x="131063" y="114299"/>
                </a:moveTo>
                <a:lnTo>
                  <a:pt x="0" y="114299"/>
                </a:lnTo>
                <a:lnTo>
                  <a:pt x="65531" y="152399"/>
                </a:lnTo>
                <a:lnTo>
                  <a:pt x="131063" y="114299"/>
                </a:lnTo>
                <a:close/>
              </a:path>
              <a:path w="131445" h="152400">
                <a:moveTo>
                  <a:pt x="97535" y="0"/>
                </a:moveTo>
                <a:lnTo>
                  <a:pt x="32003" y="0"/>
                </a:lnTo>
                <a:lnTo>
                  <a:pt x="32003" y="114299"/>
                </a:lnTo>
                <a:lnTo>
                  <a:pt x="97535" y="114299"/>
                </a:lnTo>
                <a:lnTo>
                  <a:pt x="97535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Rounded Rectangle 9"/>
          <p:cNvSpPr/>
          <p:nvPr/>
        </p:nvSpPr>
        <p:spPr>
          <a:xfrm>
            <a:off x="3570514" y="5406440"/>
            <a:ext cx="1973943" cy="61698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09656" y="5406439"/>
            <a:ext cx="1973943" cy="61698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ject 66"/>
          <p:cNvSpPr txBox="1"/>
          <p:nvPr/>
        </p:nvSpPr>
        <p:spPr>
          <a:xfrm>
            <a:off x="887896" y="4996071"/>
            <a:ext cx="11834191" cy="8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  <a:buClr>
                <a:srgbClr val="3791A7"/>
              </a:buClr>
              <a:buSzPct val="78571"/>
              <a:tabLst>
                <a:tab pos="53340" algn="l"/>
              </a:tabLst>
            </a:pPr>
            <a:r>
              <a:rPr sz="2400" spc="10" dirty="0">
                <a:latin typeface="Gill Sans MT"/>
                <a:cs typeface="Gill Sans MT"/>
              </a:rPr>
              <a:t>These </a:t>
            </a:r>
            <a:r>
              <a:rPr sz="2400" spc="5" dirty="0">
                <a:latin typeface="Gill Sans MT"/>
                <a:cs typeface="Gill Sans MT"/>
              </a:rPr>
              <a:t>words are </a:t>
            </a:r>
            <a:r>
              <a:rPr sz="2400" b="1" i="1" spc="10" dirty="0">
                <a:solidFill>
                  <a:srgbClr val="FF3299"/>
                </a:solidFill>
                <a:latin typeface="Gill Sans MT"/>
                <a:cs typeface="Gill Sans MT"/>
              </a:rPr>
              <a:t>etymologically </a:t>
            </a:r>
            <a:r>
              <a:rPr sz="2400" b="1" i="1" spc="10" dirty="0">
                <a:solidFill>
                  <a:srgbClr val="0032CC"/>
                </a:solidFill>
                <a:latin typeface="Gill Sans MT"/>
                <a:cs typeface="Gill Sans MT"/>
              </a:rPr>
              <a:t>complex</a:t>
            </a:r>
            <a:r>
              <a:rPr sz="2400" spc="10" dirty="0">
                <a:latin typeface="Gill Sans MT"/>
                <a:cs typeface="Gill Sans MT"/>
              </a:rPr>
              <a:t>, </a:t>
            </a:r>
            <a:r>
              <a:rPr sz="2400" b="1" u="sng" spc="15" dirty="0">
                <a:solidFill>
                  <a:srgbClr val="FF0000"/>
                </a:solidFill>
                <a:latin typeface="Gill Sans MT"/>
                <a:cs typeface="Gill Sans MT"/>
              </a:rPr>
              <a:t>BUT </a:t>
            </a:r>
            <a:r>
              <a:rPr sz="2400" spc="5" dirty="0">
                <a:latin typeface="Gill Sans MT"/>
                <a:cs typeface="Gill Sans MT"/>
              </a:rPr>
              <a:t>they</a:t>
            </a:r>
            <a:r>
              <a:rPr sz="2400" spc="-80" dirty="0">
                <a:latin typeface="Gill Sans MT"/>
                <a:cs typeface="Gill Sans MT"/>
              </a:rPr>
              <a:t> </a:t>
            </a:r>
            <a:r>
              <a:rPr sz="2400" spc="5" dirty="0" smtClean="0">
                <a:latin typeface="Gill Sans MT"/>
                <a:cs typeface="Gill Sans MT"/>
              </a:rPr>
              <a:t>are</a:t>
            </a:r>
            <a:r>
              <a:rPr lang="en-US" sz="2400" spc="5" dirty="0">
                <a:latin typeface="Gill Sans MT"/>
                <a:cs typeface="Gill Sans MT"/>
              </a:rPr>
              <a:t> </a:t>
            </a:r>
            <a:r>
              <a:rPr sz="2400" b="1" i="1" spc="10" dirty="0" smtClean="0">
                <a:solidFill>
                  <a:srgbClr val="0032CC"/>
                </a:solidFill>
                <a:latin typeface="Gill Sans MT"/>
                <a:cs typeface="Gill Sans MT"/>
              </a:rPr>
              <a:t>simplex </a:t>
            </a:r>
            <a:r>
              <a:rPr sz="2400" spc="5" dirty="0">
                <a:latin typeface="Gill Sans MT"/>
                <a:cs typeface="Gill Sans MT"/>
              </a:rPr>
              <a:t>in </a:t>
            </a:r>
            <a:r>
              <a:rPr sz="2400" spc="-5" dirty="0">
                <a:latin typeface="Gill Sans MT"/>
                <a:cs typeface="Gill Sans MT"/>
              </a:rPr>
              <a:t>today’s</a:t>
            </a:r>
            <a:r>
              <a:rPr sz="2400" spc="-15" dirty="0">
                <a:latin typeface="Gill Sans MT"/>
                <a:cs typeface="Gill Sans MT"/>
              </a:rPr>
              <a:t> </a:t>
            </a:r>
            <a:r>
              <a:rPr sz="2400" spc="5" dirty="0" smtClean="0">
                <a:latin typeface="Gill Sans MT"/>
                <a:cs typeface="Gill Sans MT"/>
              </a:rPr>
              <a:t>English</a:t>
            </a:r>
            <a:endParaRPr lang="en-US" sz="2400" dirty="0">
              <a:latin typeface="Times New Roman"/>
              <a:cs typeface="Times New Roman"/>
            </a:endParaRPr>
          </a:p>
          <a:p>
            <a:pPr>
              <a:lnSpc>
                <a:spcPts val="815"/>
              </a:lnSpc>
              <a:buClr>
                <a:srgbClr val="3791A7"/>
              </a:buClr>
              <a:buSzPct val="78571"/>
              <a:tabLst>
                <a:tab pos="53340" algn="l"/>
              </a:tabLst>
            </a:pPr>
            <a:endParaRPr lang="en-US" sz="2400" b="1" spc="10" dirty="0">
              <a:latin typeface="Times New Roman"/>
              <a:cs typeface="Times New Roman"/>
            </a:endParaRPr>
          </a:p>
          <a:p>
            <a:pPr>
              <a:lnSpc>
                <a:spcPts val="815"/>
              </a:lnSpc>
              <a:buClr>
                <a:srgbClr val="3791A7"/>
              </a:buClr>
              <a:buSzPct val="78571"/>
              <a:tabLst>
                <a:tab pos="53340" algn="l"/>
              </a:tabLst>
            </a:pPr>
            <a:endParaRPr lang="en-US" sz="2400" b="1" spc="10" dirty="0" smtClean="0">
              <a:latin typeface="Times New Roman"/>
              <a:cs typeface="Times New Roman"/>
            </a:endParaRPr>
          </a:p>
          <a:p>
            <a:pPr>
              <a:lnSpc>
                <a:spcPts val="815"/>
              </a:lnSpc>
              <a:buClr>
                <a:srgbClr val="3791A7"/>
              </a:buClr>
              <a:buSzPct val="78571"/>
              <a:tabLst>
                <a:tab pos="53340" algn="l"/>
              </a:tabLst>
            </a:pPr>
            <a:endParaRPr lang="en-US" sz="2400" b="1" spc="10" dirty="0">
              <a:latin typeface="Times New Roman"/>
              <a:cs typeface="Times New Roman"/>
            </a:endParaRPr>
          </a:p>
          <a:p>
            <a:pPr>
              <a:lnSpc>
                <a:spcPts val="815"/>
              </a:lnSpc>
              <a:buClr>
                <a:srgbClr val="3791A7"/>
              </a:buClr>
              <a:buSzPct val="78571"/>
              <a:tabLst>
                <a:tab pos="53340" algn="l"/>
              </a:tabLst>
            </a:pPr>
            <a:endParaRPr lang="en-US" sz="2400" b="1" spc="10" dirty="0" smtClean="0">
              <a:latin typeface="Times New Roman"/>
              <a:cs typeface="Times New Roman"/>
            </a:endParaRPr>
          </a:p>
          <a:p>
            <a:pPr>
              <a:lnSpc>
                <a:spcPts val="815"/>
              </a:lnSpc>
              <a:buClr>
                <a:srgbClr val="3791A7"/>
              </a:buClr>
              <a:buSzPct val="78571"/>
              <a:tabLst>
                <a:tab pos="53340" algn="l"/>
              </a:tabLst>
            </a:pPr>
            <a:endParaRPr lang="en-US" sz="2400" b="1" spc="10" dirty="0" smtClean="0">
              <a:latin typeface="Times New Roman"/>
              <a:cs typeface="Times New Roman"/>
            </a:endParaRPr>
          </a:p>
          <a:p>
            <a:pPr>
              <a:lnSpc>
                <a:spcPts val="815"/>
              </a:lnSpc>
              <a:buClr>
                <a:srgbClr val="3791A7"/>
              </a:buClr>
              <a:buSzPct val="78571"/>
              <a:tabLst>
                <a:tab pos="53340" algn="l"/>
              </a:tabLst>
            </a:pPr>
            <a:endParaRPr lang="en-US" sz="2400" b="1" spc="10" dirty="0">
              <a:latin typeface="Times New Roman"/>
              <a:cs typeface="Times New Roman"/>
            </a:endParaRPr>
          </a:p>
          <a:p>
            <a:pPr>
              <a:lnSpc>
                <a:spcPts val="815"/>
              </a:lnSpc>
              <a:buClr>
                <a:srgbClr val="3791A7"/>
              </a:buClr>
              <a:buSzPct val="78571"/>
              <a:tabLst>
                <a:tab pos="53340" algn="l"/>
              </a:tabLst>
            </a:pPr>
            <a:r>
              <a:rPr lang="en-US" sz="2400" b="1" spc="10" dirty="0">
                <a:latin typeface="Times New Roman"/>
                <a:cs typeface="Times New Roman"/>
              </a:rPr>
              <a:t> </a:t>
            </a:r>
            <a:r>
              <a:rPr lang="en-US" sz="2400" b="1" spc="10" dirty="0" smtClean="0">
                <a:latin typeface="Times New Roman"/>
                <a:cs typeface="Times New Roman"/>
              </a:rPr>
              <a:t>                                    </a:t>
            </a:r>
            <a:r>
              <a:rPr sz="2400" b="1" spc="10" dirty="0" smtClean="0">
                <a:latin typeface="Times New Roman"/>
                <a:cs typeface="Times New Roman"/>
              </a:rPr>
              <a:t>Morphology</a:t>
            </a:r>
            <a:r>
              <a:rPr lang="en-US" sz="2400" b="1" spc="10" dirty="0" smtClean="0">
                <a:latin typeface="Times New Roman"/>
                <a:cs typeface="Times New Roman"/>
              </a:rPr>
              <a:t>	       </a:t>
            </a:r>
            <a:r>
              <a:rPr sz="2400" spc="15" dirty="0" smtClean="0">
                <a:solidFill>
                  <a:srgbClr val="FF0000"/>
                </a:solidFill>
                <a:latin typeface="Gill Sans MT"/>
                <a:cs typeface="Gill Sans MT"/>
              </a:rPr>
              <a:t>≠</a:t>
            </a:r>
            <a:r>
              <a:rPr sz="2400" spc="15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lang="en-US" sz="24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spc="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sz="4000" b="1" spc="15" baseline="3968" dirty="0" smtClean="0">
                <a:latin typeface="Times New Roman"/>
                <a:cs typeface="Times New Roman"/>
              </a:rPr>
              <a:t>Etymology</a:t>
            </a:r>
            <a:endParaRPr sz="4000" baseline="3968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331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1391" y="887895"/>
            <a:ext cx="10561983" cy="5506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3960" algn="ctr">
              <a:spcBef>
                <a:spcPts val="1035"/>
              </a:spcBef>
            </a:pPr>
            <a:r>
              <a:rPr lang="en-US" sz="6600" spc="-15" dirty="0" smtClean="0">
                <a:solidFill>
                  <a:srgbClr val="562213"/>
                </a:solidFill>
                <a:latin typeface="Gill Sans MT"/>
                <a:cs typeface="Gill Sans MT"/>
              </a:rPr>
              <a:t>Exercise…</a:t>
            </a:r>
            <a:endParaRPr lang="en-US" sz="6600" dirty="0" smtClean="0">
              <a:latin typeface="Gill Sans MT"/>
              <a:cs typeface="Gill Sans MT"/>
            </a:endParaRPr>
          </a:p>
          <a:p>
            <a:pPr marL="394336" indent="-83821">
              <a:spcBef>
                <a:spcPts val="575"/>
              </a:spcBef>
              <a:buClr>
                <a:srgbClr val="FF0000"/>
              </a:buClr>
              <a:buSzPct val="78571"/>
              <a:buFont typeface="Wingdings"/>
              <a:buChar char=""/>
              <a:tabLst>
                <a:tab pos="394971" algn="l"/>
              </a:tabLst>
            </a:pPr>
            <a:r>
              <a:rPr lang="en-US" sz="2400" spc="10" dirty="0" smtClean="0">
                <a:latin typeface="Gill Sans MT"/>
                <a:cs typeface="Gill Sans MT"/>
              </a:rPr>
              <a:t>Complex </a:t>
            </a:r>
            <a:r>
              <a:rPr lang="en-US" sz="2400" spc="15" dirty="0" smtClean="0">
                <a:latin typeface="Gill Sans MT"/>
                <a:cs typeface="Gill Sans MT"/>
              </a:rPr>
              <a:t>or </a:t>
            </a:r>
            <a:r>
              <a:rPr lang="en-US" sz="2400" spc="10" dirty="0" smtClean="0">
                <a:latin typeface="Gill Sans MT"/>
                <a:cs typeface="Gill Sans MT"/>
              </a:rPr>
              <a:t>Simplex</a:t>
            </a:r>
            <a:r>
              <a:rPr lang="en-US" sz="2400" spc="-40" dirty="0" smtClean="0">
                <a:latin typeface="Gill Sans MT"/>
                <a:cs typeface="Gill Sans MT"/>
              </a:rPr>
              <a:t> </a:t>
            </a:r>
            <a:r>
              <a:rPr lang="en-US" sz="2400" spc="5" dirty="0" smtClean="0">
                <a:latin typeface="Gill Sans MT"/>
                <a:cs typeface="Gill Sans MT"/>
              </a:rPr>
              <a:t>words?</a:t>
            </a:r>
            <a:endParaRPr lang="en-US" sz="2400" dirty="0" smtClean="0">
              <a:latin typeface="Gill Sans MT"/>
              <a:cs typeface="Gill Sans MT"/>
            </a:endParaRPr>
          </a:p>
          <a:p>
            <a:pPr marL="375922" indent="-65405">
              <a:spcBef>
                <a:spcPts val="540"/>
              </a:spcBef>
              <a:buClr>
                <a:srgbClr val="3791A7"/>
              </a:buClr>
              <a:buSzPct val="78571"/>
              <a:buFont typeface="Wingdings 2"/>
              <a:buChar char=""/>
              <a:tabLst>
                <a:tab pos="376557" algn="l"/>
                <a:tab pos="1269370" algn="l"/>
                <a:tab pos="1779912" algn="l"/>
              </a:tabLst>
            </a:pPr>
            <a:r>
              <a:rPr lang="en-US" sz="2000" spc="7" baseline="3968" dirty="0" smtClean="0">
                <a:latin typeface="Gill Sans MT"/>
                <a:cs typeface="Gill Sans MT"/>
              </a:rPr>
              <a:t>thinker</a:t>
            </a:r>
            <a:r>
              <a:rPr lang="en-US" sz="2000" spc="7" baseline="3968" dirty="0" smtClean="0">
                <a:latin typeface="Times New Roman"/>
                <a:cs typeface="Times New Roman"/>
              </a:rPr>
              <a:t>		</a:t>
            </a:r>
            <a:r>
              <a:rPr lang="en-US" sz="2000" b="1" spc="20" dirty="0" smtClean="0">
                <a:solidFill>
                  <a:srgbClr val="FF0000"/>
                </a:solidFill>
                <a:latin typeface="Arial"/>
                <a:cs typeface="Arial"/>
              </a:rPr>
              <a:t>C	</a:t>
            </a:r>
            <a:r>
              <a:rPr lang="en-US" sz="2000" spc="10" dirty="0" smtClean="0">
                <a:latin typeface="Arial"/>
                <a:cs typeface="Arial"/>
              </a:rPr>
              <a:t>think -</a:t>
            </a:r>
            <a:r>
              <a:rPr lang="en-US" sz="2000" spc="-85" dirty="0" smtClean="0">
                <a:latin typeface="Arial"/>
                <a:cs typeface="Arial"/>
              </a:rPr>
              <a:t> </a:t>
            </a:r>
            <a:r>
              <a:rPr lang="en-US" sz="2000" spc="10" dirty="0" err="1" smtClean="0">
                <a:latin typeface="Arial"/>
                <a:cs typeface="Arial"/>
              </a:rPr>
              <a:t>er</a:t>
            </a:r>
            <a:endParaRPr lang="en-US" sz="2000" dirty="0" smtClean="0">
              <a:latin typeface="Arial"/>
              <a:cs typeface="Arial"/>
            </a:endParaRPr>
          </a:p>
          <a:p>
            <a:pPr marL="375922" indent="-65405">
              <a:spcBef>
                <a:spcPts val="215"/>
              </a:spcBef>
              <a:buClr>
                <a:srgbClr val="3791A7"/>
              </a:buClr>
              <a:buSzPct val="78571"/>
              <a:buFont typeface="Wingdings 2"/>
              <a:buChar char=""/>
              <a:tabLst>
                <a:tab pos="376557" algn="l"/>
                <a:tab pos="1271910" algn="l"/>
                <a:tab pos="1779912" algn="l"/>
              </a:tabLst>
            </a:pPr>
            <a:r>
              <a:rPr lang="en-US" sz="2000" spc="15" baseline="3968" dirty="0" smtClean="0">
                <a:latin typeface="Gill Sans MT"/>
                <a:cs typeface="Gill Sans MT"/>
              </a:rPr>
              <a:t>student</a:t>
            </a:r>
            <a:r>
              <a:rPr lang="en-US" sz="2000" spc="15" baseline="3968" dirty="0" smtClean="0">
                <a:latin typeface="Times New Roman"/>
                <a:cs typeface="Times New Roman"/>
              </a:rPr>
              <a:t>		</a:t>
            </a:r>
            <a:r>
              <a:rPr lang="en-US" sz="2000" b="1" spc="20" dirty="0" smtClean="0">
                <a:solidFill>
                  <a:srgbClr val="0032CC"/>
                </a:solidFill>
                <a:latin typeface="Arial"/>
                <a:cs typeface="Arial"/>
              </a:rPr>
              <a:t>S	</a:t>
            </a:r>
            <a:r>
              <a:rPr lang="en-US" sz="2000" spc="15" dirty="0" smtClean="0">
                <a:latin typeface="Arial"/>
                <a:cs typeface="Arial"/>
              </a:rPr>
              <a:t>student</a:t>
            </a:r>
            <a:endParaRPr lang="en-US" sz="2000" dirty="0" smtClean="0">
              <a:latin typeface="Arial"/>
              <a:cs typeface="Arial"/>
            </a:endParaRPr>
          </a:p>
          <a:p>
            <a:pPr marL="375922" indent="-65405">
              <a:spcBef>
                <a:spcPts val="215"/>
              </a:spcBef>
              <a:buClr>
                <a:srgbClr val="3791A7"/>
              </a:buClr>
              <a:buSzPct val="78571"/>
              <a:buFont typeface="Wingdings 2"/>
              <a:buChar char=""/>
              <a:tabLst>
                <a:tab pos="376557" algn="l"/>
                <a:tab pos="1269370" algn="l"/>
                <a:tab pos="1779912" algn="l"/>
              </a:tabLst>
            </a:pPr>
            <a:r>
              <a:rPr lang="en-US" sz="2000" spc="7" baseline="3968" dirty="0" smtClean="0">
                <a:latin typeface="Gill Sans MT"/>
                <a:cs typeface="Gill Sans MT"/>
              </a:rPr>
              <a:t>unfair</a:t>
            </a:r>
            <a:r>
              <a:rPr lang="en-US" sz="2000" spc="7" baseline="3968" dirty="0" smtClean="0">
                <a:latin typeface="Times New Roman"/>
                <a:cs typeface="Times New Roman"/>
              </a:rPr>
              <a:t>		</a:t>
            </a:r>
            <a:r>
              <a:rPr lang="en-US" sz="2000" b="1" spc="20" dirty="0" smtClean="0">
                <a:solidFill>
                  <a:srgbClr val="FF0000"/>
                </a:solidFill>
                <a:latin typeface="Arial"/>
                <a:cs typeface="Arial"/>
              </a:rPr>
              <a:t>C	</a:t>
            </a:r>
            <a:r>
              <a:rPr lang="en-US" sz="2000" spc="15" dirty="0" smtClean="0">
                <a:latin typeface="Arial"/>
                <a:cs typeface="Arial"/>
              </a:rPr>
              <a:t>un </a:t>
            </a:r>
            <a:r>
              <a:rPr lang="en-US" sz="2000" spc="10" dirty="0" smtClean="0">
                <a:latin typeface="Arial"/>
                <a:cs typeface="Arial"/>
              </a:rPr>
              <a:t>-</a:t>
            </a:r>
            <a:r>
              <a:rPr lang="en-US" sz="2000" spc="-100" dirty="0" smtClean="0">
                <a:latin typeface="Arial"/>
                <a:cs typeface="Arial"/>
              </a:rPr>
              <a:t> </a:t>
            </a:r>
            <a:r>
              <a:rPr lang="en-US" sz="2000" spc="10" dirty="0" smtClean="0">
                <a:latin typeface="Arial"/>
                <a:cs typeface="Arial"/>
              </a:rPr>
              <a:t>fair</a:t>
            </a:r>
            <a:endParaRPr lang="en-US" sz="2000" dirty="0" smtClean="0">
              <a:latin typeface="Arial"/>
              <a:cs typeface="Arial"/>
            </a:endParaRPr>
          </a:p>
          <a:p>
            <a:pPr marL="375922" indent="-65405">
              <a:spcBef>
                <a:spcPts val="215"/>
              </a:spcBef>
              <a:buClr>
                <a:srgbClr val="3791A7"/>
              </a:buClr>
              <a:buSzPct val="78571"/>
              <a:buFont typeface="Wingdings 2"/>
              <a:buChar char=""/>
              <a:tabLst>
                <a:tab pos="376557" algn="l"/>
                <a:tab pos="1269370" algn="l"/>
                <a:tab pos="1779912" algn="l"/>
              </a:tabLst>
            </a:pPr>
            <a:r>
              <a:rPr lang="en-US" sz="2000" spc="15" baseline="3968" dirty="0" smtClean="0">
                <a:latin typeface="Gill Sans MT"/>
                <a:cs typeface="Gill Sans MT"/>
              </a:rPr>
              <a:t>excellent</a:t>
            </a:r>
            <a:r>
              <a:rPr lang="en-US" sz="2000" spc="15" baseline="3968" dirty="0" smtClean="0">
                <a:latin typeface="Times New Roman"/>
                <a:cs typeface="Times New Roman"/>
              </a:rPr>
              <a:t>		</a:t>
            </a:r>
            <a:r>
              <a:rPr lang="en-US" sz="2000" b="1" spc="20" dirty="0" smtClean="0">
                <a:solidFill>
                  <a:srgbClr val="FF0000"/>
                </a:solidFill>
                <a:latin typeface="Arial"/>
                <a:cs typeface="Arial"/>
              </a:rPr>
              <a:t>C	</a:t>
            </a:r>
            <a:r>
              <a:rPr lang="en-US" sz="2000" spc="10" dirty="0" smtClean="0">
                <a:latin typeface="Arial"/>
                <a:cs typeface="Arial"/>
              </a:rPr>
              <a:t>excel(l) -</a:t>
            </a:r>
            <a:r>
              <a:rPr lang="en-US" sz="2000" spc="-80" dirty="0" smtClean="0">
                <a:latin typeface="Arial"/>
                <a:cs typeface="Arial"/>
              </a:rPr>
              <a:t> </a:t>
            </a:r>
            <a:r>
              <a:rPr lang="en-US" sz="2000" spc="10" dirty="0" err="1" smtClean="0">
                <a:latin typeface="Arial"/>
                <a:cs typeface="Arial"/>
              </a:rPr>
              <a:t>ent</a:t>
            </a:r>
            <a:endParaRPr lang="en-US" sz="2000" dirty="0" smtClean="0">
              <a:latin typeface="Arial"/>
              <a:cs typeface="Arial"/>
            </a:endParaRPr>
          </a:p>
          <a:p>
            <a:pPr marL="375922" indent="-65405">
              <a:spcBef>
                <a:spcPts val="215"/>
              </a:spcBef>
              <a:buClr>
                <a:srgbClr val="3791A7"/>
              </a:buClr>
              <a:buSzPct val="78571"/>
              <a:buFont typeface="Wingdings 2"/>
              <a:buChar char=""/>
              <a:tabLst>
                <a:tab pos="376557" algn="l"/>
                <a:tab pos="1271910" algn="l"/>
                <a:tab pos="1779912" algn="l"/>
              </a:tabLst>
            </a:pPr>
            <a:r>
              <a:rPr lang="en-US" sz="2000" spc="7" baseline="3968" dirty="0" smtClean="0">
                <a:latin typeface="Gill Sans MT"/>
                <a:cs typeface="Gill Sans MT"/>
              </a:rPr>
              <a:t>ugly</a:t>
            </a:r>
            <a:r>
              <a:rPr lang="en-US" sz="2000" spc="7" baseline="3968" dirty="0" smtClean="0">
                <a:latin typeface="Times New Roman"/>
                <a:cs typeface="Times New Roman"/>
              </a:rPr>
              <a:t>		</a:t>
            </a:r>
            <a:r>
              <a:rPr lang="en-US" sz="2000" b="1" spc="20" dirty="0" smtClean="0">
                <a:solidFill>
                  <a:srgbClr val="0032CC"/>
                </a:solidFill>
                <a:latin typeface="Arial"/>
                <a:cs typeface="Arial"/>
              </a:rPr>
              <a:t>S	</a:t>
            </a:r>
            <a:r>
              <a:rPr lang="en-US" sz="2000" spc="10" dirty="0" smtClean="0">
                <a:latin typeface="Arial"/>
                <a:cs typeface="Arial"/>
              </a:rPr>
              <a:t>ugly</a:t>
            </a:r>
            <a:endParaRPr lang="en-US" sz="2000" dirty="0" smtClean="0">
              <a:latin typeface="Arial"/>
              <a:cs typeface="Arial"/>
            </a:endParaRPr>
          </a:p>
          <a:p>
            <a:pPr marL="375922" indent="-65405">
              <a:spcBef>
                <a:spcPts val="215"/>
              </a:spcBef>
              <a:buClr>
                <a:srgbClr val="3791A7"/>
              </a:buClr>
              <a:buSzPct val="78571"/>
              <a:buFont typeface="Wingdings 2"/>
              <a:buChar char=""/>
              <a:tabLst>
                <a:tab pos="376557" algn="l"/>
                <a:tab pos="1269370" algn="l"/>
                <a:tab pos="1779912" algn="l"/>
              </a:tabLst>
            </a:pPr>
            <a:r>
              <a:rPr lang="en-US" sz="2000" spc="15" baseline="3968" dirty="0" smtClean="0">
                <a:latin typeface="Gill Sans MT"/>
                <a:cs typeface="Gill Sans MT"/>
              </a:rPr>
              <a:t>postmodernist</a:t>
            </a:r>
            <a:r>
              <a:rPr lang="en-US" sz="2000" spc="15" baseline="3968" dirty="0" smtClean="0">
                <a:latin typeface="Times New Roman"/>
                <a:cs typeface="Times New Roman"/>
              </a:rPr>
              <a:t>	</a:t>
            </a:r>
            <a:r>
              <a:rPr lang="en-US" sz="2000" b="1" spc="20" dirty="0" smtClean="0">
                <a:solidFill>
                  <a:srgbClr val="FF0000"/>
                </a:solidFill>
                <a:latin typeface="Arial"/>
                <a:cs typeface="Arial"/>
              </a:rPr>
              <a:t>C	</a:t>
            </a:r>
            <a:r>
              <a:rPr lang="en-US" sz="2000" spc="15" dirty="0" smtClean="0">
                <a:latin typeface="Arial"/>
                <a:cs typeface="Arial"/>
              </a:rPr>
              <a:t>post </a:t>
            </a:r>
            <a:r>
              <a:rPr lang="en-US" sz="2000" spc="10" dirty="0" smtClean="0">
                <a:latin typeface="Arial"/>
                <a:cs typeface="Arial"/>
              </a:rPr>
              <a:t>- </a:t>
            </a:r>
            <a:r>
              <a:rPr lang="en-US" sz="2000" spc="15" dirty="0" smtClean="0">
                <a:latin typeface="Arial"/>
                <a:cs typeface="Arial"/>
              </a:rPr>
              <a:t>modern </a:t>
            </a:r>
            <a:r>
              <a:rPr lang="en-US" sz="2000" spc="10" dirty="0" smtClean="0">
                <a:latin typeface="Arial"/>
                <a:cs typeface="Arial"/>
              </a:rPr>
              <a:t>-</a:t>
            </a:r>
            <a:r>
              <a:rPr lang="en-US" sz="2000" spc="-105" dirty="0" smtClean="0">
                <a:latin typeface="Arial"/>
                <a:cs typeface="Arial"/>
              </a:rPr>
              <a:t> </a:t>
            </a:r>
            <a:r>
              <a:rPr lang="en-US" sz="2000" spc="10" dirty="0" err="1" smtClean="0">
                <a:latin typeface="Arial"/>
                <a:cs typeface="Arial"/>
              </a:rPr>
              <a:t>ist</a:t>
            </a:r>
            <a:endParaRPr lang="en-US" sz="2000" dirty="0" smtClean="0">
              <a:latin typeface="Arial"/>
              <a:cs typeface="Arial"/>
            </a:endParaRPr>
          </a:p>
          <a:p>
            <a:pPr marL="375922" indent="-65405">
              <a:spcBef>
                <a:spcPts val="204"/>
              </a:spcBef>
              <a:buClr>
                <a:srgbClr val="3791A7"/>
              </a:buClr>
              <a:buSzPct val="78571"/>
              <a:buFont typeface="Wingdings 2"/>
              <a:buChar char=""/>
              <a:tabLst>
                <a:tab pos="376557" algn="l"/>
                <a:tab pos="1271910" algn="l"/>
                <a:tab pos="1779912" algn="l"/>
              </a:tabLst>
            </a:pPr>
            <a:r>
              <a:rPr lang="en-US" sz="2000" spc="10" dirty="0" smtClean="0">
                <a:latin typeface="Gill Sans MT"/>
                <a:cs typeface="Gill Sans MT"/>
              </a:rPr>
              <a:t>paper</a:t>
            </a:r>
            <a:r>
              <a:rPr lang="en-US" sz="2000" spc="10" dirty="0" smtClean="0">
                <a:latin typeface="Times New Roman"/>
                <a:cs typeface="Times New Roman"/>
              </a:rPr>
              <a:t>		</a:t>
            </a:r>
            <a:r>
              <a:rPr lang="en-US" sz="2000" b="1" spc="20" dirty="0" smtClean="0">
                <a:solidFill>
                  <a:srgbClr val="0032CC"/>
                </a:solidFill>
                <a:latin typeface="Arial"/>
                <a:cs typeface="Arial"/>
              </a:rPr>
              <a:t>S	</a:t>
            </a:r>
            <a:r>
              <a:rPr lang="en-US" sz="2000" spc="15" dirty="0" smtClean="0">
                <a:latin typeface="Arial"/>
                <a:cs typeface="Arial"/>
              </a:rPr>
              <a:t>paper</a:t>
            </a:r>
            <a:endParaRPr lang="en-US" sz="2000" dirty="0" smtClean="0">
              <a:latin typeface="Arial"/>
              <a:cs typeface="Arial"/>
            </a:endParaRPr>
          </a:p>
          <a:p>
            <a:pPr marL="375922" indent="-65405">
              <a:spcBef>
                <a:spcPts val="215"/>
              </a:spcBef>
              <a:buClr>
                <a:srgbClr val="3791A7"/>
              </a:buClr>
              <a:buSzPct val="78571"/>
              <a:buFont typeface="Wingdings 2"/>
              <a:buChar char=""/>
              <a:tabLst>
                <a:tab pos="376557" algn="l"/>
                <a:tab pos="1269370" algn="l"/>
                <a:tab pos="1779912" algn="l"/>
              </a:tabLst>
            </a:pPr>
            <a:r>
              <a:rPr lang="en-US" sz="2000" spc="5" dirty="0" smtClean="0">
                <a:latin typeface="Gill Sans MT"/>
                <a:cs typeface="Gill Sans MT"/>
              </a:rPr>
              <a:t>classroom</a:t>
            </a:r>
            <a:r>
              <a:rPr lang="en-US" sz="2000" spc="5" dirty="0" smtClean="0">
                <a:latin typeface="Times New Roman"/>
                <a:cs typeface="Times New Roman"/>
              </a:rPr>
              <a:t>	</a:t>
            </a:r>
            <a:r>
              <a:rPr lang="en-US" sz="2000" b="1" spc="20" dirty="0" smtClean="0">
                <a:solidFill>
                  <a:srgbClr val="FF0000"/>
                </a:solidFill>
                <a:latin typeface="Arial"/>
                <a:cs typeface="Arial"/>
              </a:rPr>
              <a:t>C	</a:t>
            </a:r>
            <a:r>
              <a:rPr lang="en-US" sz="2000" spc="10" dirty="0" smtClean="0">
                <a:latin typeface="Arial"/>
                <a:cs typeface="Arial"/>
              </a:rPr>
              <a:t>class -</a:t>
            </a:r>
            <a:r>
              <a:rPr lang="en-US" sz="2000" spc="-85" dirty="0" smtClean="0">
                <a:latin typeface="Arial"/>
                <a:cs typeface="Arial"/>
              </a:rPr>
              <a:t> </a:t>
            </a:r>
            <a:r>
              <a:rPr lang="en-US" sz="2000" spc="15" dirty="0" smtClean="0">
                <a:latin typeface="Arial"/>
                <a:cs typeface="Arial"/>
              </a:rPr>
              <a:t>room</a:t>
            </a:r>
            <a:endParaRPr lang="en-US" sz="2000" dirty="0" smtClean="0">
              <a:latin typeface="Arial"/>
              <a:cs typeface="Arial"/>
            </a:endParaRPr>
          </a:p>
          <a:p>
            <a:pPr marL="375922" indent="-65405">
              <a:spcBef>
                <a:spcPts val="215"/>
              </a:spcBef>
              <a:buClr>
                <a:srgbClr val="3791A7"/>
              </a:buClr>
              <a:buSzPct val="78571"/>
              <a:buFont typeface="Wingdings 2"/>
              <a:buChar char=""/>
              <a:tabLst>
                <a:tab pos="376557" algn="l"/>
                <a:tab pos="1269370" algn="l"/>
                <a:tab pos="1779912" algn="l"/>
              </a:tabLst>
            </a:pPr>
            <a:r>
              <a:rPr lang="en-US" sz="2000" spc="5" dirty="0" smtClean="0">
                <a:latin typeface="Gill Sans MT"/>
                <a:cs typeface="Gill Sans MT"/>
              </a:rPr>
              <a:t>trial</a:t>
            </a:r>
            <a:r>
              <a:rPr lang="en-US" sz="2000" spc="5" dirty="0" smtClean="0">
                <a:latin typeface="Times New Roman"/>
                <a:cs typeface="Times New Roman"/>
              </a:rPr>
              <a:t>		</a:t>
            </a:r>
            <a:r>
              <a:rPr lang="en-US" sz="2000" b="1" spc="20" dirty="0" smtClean="0">
                <a:solidFill>
                  <a:srgbClr val="FF0000"/>
                </a:solidFill>
                <a:latin typeface="Arial"/>
                <a:cs typeface="Arial"/>
              </a:rPr>
              <a:t>C	</a:t>
            </a:r>
            <a:r>
              <a:rPr lang="en-US" sz="2000" spc="10" dirty="0" smtClean="0">
                <a:latin typeface="Arial"/>
                <a:cs typeface="Arial"/>
              </a:rPr>
              <a:t>try -</a:t>
            </a:r>
            <a:r>
              <a:rPr lang="en-US" sz="2000" spc="-100" dirty="0" smtClean="0">
                <a:latin typeface="Arial"/>
                <a:cs typeface="Arial"/>
              </a:rPr>
              <a:t> </a:t>
            </a:r>
            <a:r>
              <a:rPr lang="en-US" sz="2000" spc="10" dirty="0" smtClean="0">
                <a:latin typeface="Arial"/>
                <a:cs typeface="Arial"/>
              </a:rPr>
              <a:t>al</a:t>
            </a:r>
            <a:endParaRPr lang="en-US" sz="2000" dirty="0" smtClean="0">
              <a:latin typeface="Arial"/>
              <a:cs typeface="Arial"/>
            </a:endParaRPr>
          </a:p>
          <a:p>
            <a:pPr marL="375922" indent="-65405">
              <a:spcBef>
                <a:spcPts val="215"/>
              </a:spcBef>
              <a:buClr>
                <a:srgbClr val="3791A7"/>
              </a:buClr>
              <a:buSzPct val="78571"/>
              <a:buFont typeface="Wingdings 2"/>
              <a:buChar char=""/>
              <a:tabLst>
                <a:tab pos="376557" algn="l"/>
                <a:tab pos="1269370" algn="l"/>
                <a:tab pos="1779912" algn="l"/>
              </a:tabLst>
            </a:pPr>
            <a:r>
              <a:rPr lang="en-US" sz="2000" dirty="0" smtClean="0">
                <a:latin typeface="Gill Sans MT"/>
                <a:cs typeface="Gill Sans MT"/>
              </a:rPr>
              <a:t>sadly</a:t>
            </a:r>
            <a:r>
              <a:rPr lang="en-US" sz="2000" dirty="0" smtClean="0">
                <a:latin typeface="Times New Roman"/>
                <a:cs typeface="Times New Roman"/>
              </a:rPr>
              <a:t>		</a:t>
            </a:r>
            <a:r>
              <a:rPr lang="en-US" sz="2000" b="1" spc="20" dirty="0" smtClean="0">
                <a:solidFill>
                  <a:srgbClr val="FF0000"/>
                </a:solidFill>
                <a:latin typeface="Arial"/>
                <a:cs typeface="Arial"/>
              </a:rPr>
              <a:t>C	</a:t>
            </a:r>
            <a:r>
              <a:rPr lang="en-US" sz="2000" spc="15" dirty="0" smtClean="0">
                <a:latin typeface="Arial"/>
                <a:cs typeface="Arial"/>
              </a:rPr>
              <a:t>sad </a:t>
            </a:r>
            <a:r>
              <a:rPr lang="en-US" sz="2000" spc="10" dirty="0" smtClean="0">
                <a:latin typeface="Arial"/>
                <a:cs typeface="Arial"/>
              </a:rPr>
              <a:t>-</a:t>
            </a:r>
            <a:r>
              <a:rPr lang="en-US" sz="2000" spc="-105" dirty="0" smtClean="0">
                <a:latin typeface="Arial"/>
                <a:cs typeface="Arial"/>
              </a:rPr>
              <a:t> </a:t>
            </a:r>
            <a:r>
              <a:rPr lang="en-US" sz="2000" spc="10" dirty="0" err="1" smtClean="0">
                <a:latin typeface="Arial"/>
                <a:cs typeface="Arial"/>
              </a:rPr>
              <a:t>ly</a:t>
            </a:r>
            <a:endParaRPr lang="en-US" sz="2000" dirty="0" smtClean="0">
              <a:latin typeface="Arial"/>
              <a:cs typeface="Arial"/>
            </a:endParaRPr>
          </a:p>
          <a:p>
            <a:pPr marL="375922" indent="-65405">
              <a:spcBef>
                <a:spcPts val="225"/>
              </a:spcBef>
              <a:buClr>
                <a:srgbClr val="3791A7"/>
              </a:buClr>
              <a:buSzPct val="78571"/>
              <a:buFont typeface="Wingdings 2"/>
              <a:buChar char=""/>
              <a:tabLst>
                <a:tab pos="376557" algn="l"/>
                <a:tab pos="1269370" algn="l"/>
                <a:tab pos="1779912" algn="l"/>
              </a:tabLst>
            </a:pPr>
            <a:r>
              <a:rPr lang="en-US" sz="2000" spc="10" dirty="0" smtClean="0">
                <a:latin typeface="Gill Sans MT"/>
                <a:cs typeface="Gill Sans MT"/>
              </a:rPr>
              <a:t>dogs</a:t>
            </a:r>
            <a:r>
              <a:rPr lang="en-US" sz="2000" spc="10" dirty="0" smtClean="0">
                <a:latin typeface="Times New Roman"/>
                <a:cs typeface="Times New Roman"/>
              </a:rPr>
              <a:t>		</a:t>
            </a:r>
            <a:r>
              <a:rPr lang="en-US" sz="2000" b="1" spc="20" dirty="0" smtClean="0">
                <a:solidFill>
                  <a:srgbClr val="FF0000"/>
                </a:solidFill>
                <a:latin typeface="Arial"/>
                <a:cs typeface="Arial"/>
              </a:rPr>
              <a:t>C	</a:t>
            </a:r>
            <a:r>
              <a:rPr lang="en-US" sz="2000" spc="15" dirty="0" smtClean="0">
                <a:latin typeface="Arial"/>
                <a:cs typeface="Arial"/>
              </a:rPr>
              <a:t>dog </a:t>
            </a:r>
            <a:r>
              <a:rPr lang="en-US" sz="2000" spc="10" dirty="0" smtClean="0">
                <a:latin typeface="Arial"/>
                <a:cs typeface="Arial"/>
              </a:rPr>
              <a:t>-</a:t>
            </a:r>
            <a:r>
              <a:rPr lang="en-US" sz="2000" spc="-110" dirty="0" smtClean="0">
                <a:latin typeface="Arial"/>
                <a:cs typeface="Arial"/>
              </a:rPr>
              <a:t> </a:t>
            </a:r>
            <a:r>
              <a:rPr lang="en-US" sz="2000" spc="15" dirty="0" smtClean="0">
                <a:latin typeface="Arial"/>
                <a:cs typeface="Arial"/>
              </a:rPr>
              <a:t>s</a:t>
            </a:r>
            <a:endParaRPr lang="en-US" sz="2000" dirty="0" smtClean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91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904" y="980661"/>
            <a:ext cx="10455966" cy="548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6861" algn="ctr"/>
            <a:r>
              <a:rPr lang="en-US" sz="4000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Morphemes </a:t>
            </a:r>
            <a:r>
              <a:rPr lang="en-US" sz="4000" spc="-10" dirty="0" smtClean="0">
                <a:solidFill>
                  <a:srgbClr val="562213"/>
                </a:solidFill>
                <a:latin typeface="Gill Sans MT"/>
                <a:cs typeface="Gill Sans MT"/>
              </a:rPr>
              <a:t>vs. </a:t>
            </a:r>
            <a:r>
              <a:rPr lang="en-US" sz="4000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Syllables</a:t>
            </a:r>
            <a:r>
              <a:rPr lang="en-US" sz="4000" spc="-240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lang="en-US" sz="4000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(1)</a:t>
            </a:r>
            <a:endParaRPr lang="en-US" sz="4000" dirty="0" smtClean="0">
              <a:latin typeface="Gill Sans MT"/>
              <a:cs typeface="Gill Sans MT"/>
            </a:endParaRPr>
          </a:p>
          <a:p>
            <a:pPr marL="53340" indent="-53340">
              <a:spcBef>
                <a:spcPts val="675"/>
              </a:spcBef>
              <a:buClr>
                <a:srgbClr val="3791A7"/>
              </a:buClr>
              <a:buSzPct val="76923"/>
              <a:buFont typeface="Wingdings 2"/>
              <a:buChar char=""/>
              <a:tabLst>
                <a:tab pos="53340" algn="l"/>
              </a:tabLst>
            </a:pPr>
            <a:r>
              <a:rPr lang="en-US" sz="2800" b="1" spc="10" dirty="0" smtClean="0">
                <a:solidFill>
                  <a:srgbClr val="0032CC"/>
                </a:solidFill>
                <a:latin typeface="Gill Sans MT"/>
                <a:cs typeface="Gill Sans MT"/>
              </a:rPr>
              <a:t>Morphemes </a:t>
            </a:r>
            <a:r>
              <a:rPr lang="en-US" sz="2800" spc="5" dirty="0" smtClean="0">
                <a:latin typeface="Gill Sans MT"/>
                <a:cs typeface="Gill Sans MT"/>
              </a:rPr>
              <a:t>should </a:t>
            </a:r>
            <a:r>
              <a:rPr lang="en-US" sz="2800" u="sng" spc="10" dirty="0" smtClean="0">
                <a:latin typeface="Gill Sans MT"/>
                <a:cs typeface="Gill Sans MT"/>
              </a:rPr>
              <a:t>not </a:t>
            </a:r>
            <a:r>
              <a:rPr lang="en-US" sz="2800" spc="10" dirty="0" smtClean="0">
                <a:latin typeface="Gill Sans MT"/>
                <a:cs typeface="Gill Sans MT"/>
              </a:rPr>
              <a:t>be confused </a:t>
            </a:r>
            <a:r>
              <a:rPr lang="en-US" sz="2800" spc="5" dirty="0" smtClean="0">
                <a:latin typeface="Gill Sans MT"/>
                <a:cs typeface="Gill Sans MT"/>
              </a:rPr>
              <a:t>with</a:t>
            </a:r>
            <a:r>
              <a:rPr lang="en-US" sz="2800" spc="-80" dirty="0" smtClean="0">
                <a:latin typeface="Gill Sans MT"/>
                <a:cs typeface="Gill Sans MT"/>
              </a:rPr>
              <a:t> </a:t>
            </a:r>
            <a:r>
              <a:rPr lang="en-US" sz="2800" b="1" spc="5" dirty="0" smtClean="0">
                <a:solidFill>
                  <a:srgbClr val="FF3299"/>
                </a:solidFill>
                <a:latin typeface="Gill Sans MT"/>
                <a:cs typeface="Gill Sans MT"/>
              </a:rPr>
              <a:t>syllables</a:t>
            </a:r>
            <a:r>
              <a:rPr lang="en-US" sz="2800" spc="5" dirty="0" smtClean="0">
                <a:latin typeface="Gill Sans MT"/>
                <a:cs typeface="Gill Sans MT"/>
              </a:rPr>
              <a:t>.</a:t>
            </a: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2400" spc="5" dirty="0" smtClean="0">
              <a:latin typeface="Gill Sans MT"/>
            </a:endParaRPr>
          </a:p>
          <a:p>
            <a:pPr marL="53340" indent="-53340">
              <a:spcBef>
                <a:spcPts val="675"/>
              </a:spcBef>
              <a:buClr>
                <a:srgbClr val="3791A7"/>
              </a:buClr>
              <a:buSzPct val="76923"/>
              <a:buFont typeface="Wingdings 2"/>
              <a:buChar char=""/>
              <a:tabLst>
                <a:tab pos="53340" algn="l"/>
              </a:tabLst>
            </a:pPr>
            <a:r>
              <a:rPr lang="en-US" spc="10" dirty="0" smtClean="0">
                <a:latin typeface="Arial"/>
                <a:cs typeface="Arial"/>
              </a:rPr>
              <a:t>a </a:t>
            </a:r>
            <a:r>
              <a:rPr lang="en-US" spc="5" dirty="0" smtClean="0">
                <a:latin typeface="Arial"/>
                <a:cs typeface="Arial"/>
              </a:rPr>
              <a:t>unit</a:t>
            </a:r>
            <a:r>
              <a:rPr lang="en-US" spc="-15" dirty="0" smtClean="0">
                <a:latin typeface="Arial"/>
                <a:cs typeface="Arial"/>
              </a:rPr>
              <a:t> </a:t>
            </a:r>
            <a:r>
              <a:rPr lang="en-US" spc="5" dirty="0" smtClean="0">
                <a:latin typeface="Arial"/>
                <a:cs typeface="Arial"/>
              </a:rPr>
              <a:t>of</a:t>
            </a:r>
            <a:r>
              <a:rPr lang="en-US" spc="20" dirty="0" smtClean="0">
                <a:latin typeface="Arial"/>
                <a:cs typeface="Arial"/>
              </a:rPr>
              <a:t> </a:t>
            </a:r>
            <a:r>
              <a:rPr lang="en-US" b="1" i="1" spc="10" dirty="0" smtClean="0">
                <a:solidFill>
                  <a:srgbClr val="FF0000"/>
                </a:solidFill>
                <a:latin typeface="Arial"/>
                <a:cs typeface="Arial"/>
              </a:rPr>
              <a:t>meaning					</a:t>
            </a:r>
            <a:r>
              <a:rPr lang="en-US" spc="10" dirty="0" smtClean="0">
                <a:latin typeface="Arial"/>
                <a:cs typeface="Arial"/>
              </a:rPr>
              <a:t>a </a:t>
            </a:r>
            <a:r>
              <a:rPr lang="en-US" spc="5" dirty="0" smtClean="0">
                <a:latin typeface="Arial"/>
                <a:cs typeface="Arial"/>
              </a:rPr>
              <a:t>unit of</a:t>
            </a:r>
            <a:r>
              <a:rPr lang="en-US" spc="-80" dirty="0" smtClean="0">
                <a:latin typeface="Arial"/>
                <a:cs typeface="Arial"/>
              </a:rPr>
              <a:t> </a:t>
            </a:r>
            <a:r>
              <a:rPr lang="en-US" b="1" i="1" spc="5" dirty="0" smtClean="0">
                <a:solidFill>
                  <a:srgbClr val="FF0000"/>
                </a:solidFill>
                <a:latin typeface="Arial"/>
                <a:cs typeface="Arial"/>
              </a:rPr>
              <a:t>sound</a:t>
            </a:r>
          </a:p>
          <a:p>
            <a:pPr marL="53340" indent="-53340">
              <a:spcBef>
                <a:spcPts val="675"/>
              </a:spcBef>
              <a:buClr>
                <a:srgbClr val="3791A7"/>
              </a:buClr>
              <a:buSzPct val="76923"/>
              <a:buFont typeface="Wingdings 2"/>
              <a:buChar char=""/>
              <a:tabLst>
                <a:tab pos="53340" algn="l"/>
              </a:tabLst>
            </a:pPr>
            <a:endParaRPr lang="en-US" sz="1050" dirty="0" smtClean="0">
              <a:latin typeface="Arial"/>
              <a:cs typeface="Arial"/>
            </a:endParaRPr>
          </a:p>
          <a:p>
            <a:pPr marL="53340" indent="-53340">
              <a:spcBef>
                <a:spcPts val="395"/>
              </a:spcBef>
              <a:buClr>
                <a:srgbClr val="3791A7"/>
              </a:buClr>
              <a:buSzPct val="76923"/>
              <a:buFont typeface="Wingdings 2"/>
              <a:buChar char=""/>
              <a:tabLst>
                <a:tab pos="53340" algn="l"/>
              </a:tabLst>
            </a:pPr>
            <a:r>
              <a:rPr lang="en-US" sz="2000" spc="5" dirty="0" smtClean="0">
                <a:latin typeface="Gill Sans MT"/>
                <a:cs typeface="Gill Sans MT"/>
              </a:rPr>
              <a:t>Sometimes a </a:t>
            </a:r>
            <a:r>
              <a:rPr lang="en-US" sz="2000" i="1" spc="5" dirty="0" smtClean="0">
                <a:latin typeface="Gill Sans MT"/>
                <a:cs typeface="Gill Sans MT"/>
              </a:rPr>
              <a:t>single </a:t>
            </a:r>
            <a:r>
              <a:rPr lang="en-US" sz="2000" spc="10" dirty="0" smtClean="0">
                <a:latin typeface="Gill Sans MT"/>
                <a:cs typeface="Gill Sans MT"/>
              </a:rPr>
              <a:t>morpheme </a:t>
            </a:r>
            <a:r>
              <a:rPr lang="en-US" sz="2000" spc="5" dirty="0" smtClean="0">
                <a:latin typeface="Gill Sans MT"/>
                <a:cs typeface="Gill Sans MT"/>
              </a:rPr>
              <a:t>has </a:t>
            </a:r>
            <a:r>
              <a:rPr lang="en-US" sz="2000" i="1" dirty="0" smtClean="0">
                <a:latin typeface="Gill Sans MT"/>
                <a:cs typeface="Gill Sans MT"/>
              </a:rPr>
              <a:t>several</a:t>
            </a:r>
            <a:r>
              <a:rPr lang="en-US" sz="2000" i="1" spc="-20" dirty="0" smtClean="0">
                <a:latin typeface="Gill Sans MT"/>
                <a:cs typeface="Gill Sans MT"/>
              </a:rPr>
              <a:t> </a:t>
            </a:r>
            <a:r>
              <a:rPr lang="en-US" sz="2000" spc="5" dirty="0" smtClean="0">
                <a:latin typeface="Gill Sans MT"/>
                <a:cs typeface="Gill Sans MT"/>
              </a:rPr>
              <a:t>syllables.</a:t>
            </a:r>
            <a:endParaRPr lang="en-US" sz="2000" dirty="0" smtClean="0">
              <a:latin typeface="Gill Sans MT"/>
              <a:cs typeface="Gill Sans MT"/>
            </a:endParaRPr>
          </a:p>
          <a:p>
            <a:pPr marL="52705" indent="-53340">
              <a:lnSpc>
                <a:spcPct val="103099"/>
              </a:lnSpc>
              <a:spcBef>
                <a:spcPts val="190"/>
              </a:spcBef>
            </a:pPr>
            <a:r>
              <a:rPr lang="en-US" sz="2000" spc="5" dirty="0" smtClean="0">
                <a:latin typeface="Gill Sans MT"/>
                <a:cs typeface="Gill Sans MT"/>
              </a:rPr>
              <a:t>e.g. English speakers would probably consider the </a:t>
            </a:r>
            <a:r>
              <a:rPr lang="en-US" sz="2000" dirty="0" smtClean="0">
                <a:latin typeface="Gill Sans MT"/>
                <a:cs typeface="Gill Sans MT"/>
              </a:rPr>
              <a:t>word </a:t>
            </a:r>
            <a:r>
              <a:rPr lang="en-US" sz="2000" spc="5" dirty="0" smtClean="0">
                <a:latin typeface="Gill Sans MT"/>
                <a:cs typeface="Gill Sans MT"/>
              </a:rPr>
              <a:t>"</a:t>
            </a:r>
            <a:r>
              <a:rPr lang="en-US" sz="2000" b="1" spc="5" dirty="0" smtClean="0">
                <a:solidFill>
                  <a:srgbClr val="3791A7"/>
                </a:solidFill>
                <a:latin typeface="Gill Sans MT"/>
                <a:cs typeface="Gill Sans MT"/>
              </a:rPr>
              <a:t>hurricane</a:t>
            </a:r>
            <a:r>
              <a:rPr lang="en-US" sz="2000" spc="5" dirty="0" smtClean="0">
                <a:latin typeface="Gill Sans MT"/>
                <a:cs typeface="Gill Sans MT"/>
              </a:rPr>
              <a:t>"  as a </a:t>
            </a:r>
            <a:r>
              <a:rPr lang="en-US" sz="2000" b="1" i="1" spc="5" dirty="0" smtClean="0">
                <a:solidFill>
                  <a:srgbClr val="FF3299"/>
                </a:solidFill>
                <a:latin typeface="Gill Sans MT"/>
                <a:cs typeface="Gill Sans MT"/>
              </a:rPr>
              <a:t>single</a:t>
            </a:r>
            <a:r>
              <a:rPr lang="en-US" sz="2000" b="1" i="1" spc="-25" dirty="0" smtClean="0">
                <a:solidFill>
                  <a:srgbClr val="FF3299"/>
                </a:solidFill>
                <a:latin typeface="Gill Sans MT"/>
                <a:cs typeface="Gill Sans MT"/>
              </a:rPr>
              <a:t> </a:t>
            </a:r>
            <a:r>
              <a:rPr lang="en-US" sz="2000" b="1" i="1" spc="5" dirty="0" smtClean="0">
                <a:solidFill>
                  <a:srgbClr val="FF3299"/>
                </a:solidFill>
                <a:latin typeface="Gill Sans MT"/>
                <a:cs typeface="Gill Sans MT"/>
              </a:rPr>
              <a:t>morpheme</a:t>
            </a:r>
            <a:r>
              <a:rPr lang="en-US" sz="2000" spc="5" dirty="0" smtClean="0">
                <a:latin typeface="Gill Sans MT"/>
                <a:cs typeface="Gill Sans MT"/>
              </a:rPr>
              <a:t>.</a:t>
            </a:r>
            <a:endParaRPr lang="en-US" sz="2000" dirty="0" smtClean="0">
              <a:latin typeface="Gill Sans MT"/>
              <a:cs typeface="Gill Sans MT"/>
            </a:endParaRP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r>
              <a:rPr lang="en-US" spc="5" dirty="0" smtClean="0">
                <a:latin typeface="Gill Sans MT"/>
                <a:cs typeface="Gill Sans MT"/>
              </a:rPr>
              <a:t>(derived</a:t>
            </a:r>
            <a:r>
              <a:rPr lang="en-US" spc="-25" dirty="0" smtClean="0">
                <a:latin typeface="Gill Sans MT"/>
                <a:cs typeface="Gill Sans MT"/>
              </a:rPr>
              <a:t> </a:t>
            </a:r>
            <a:r>
              <a:rPr lang="en-US" spc="5" dirty="0" smtClean="0">
                <a:latin typeface="Gill Sans MT"/>
                <a:cs typeface="Gill Sans MT"/>
              </a:rPr>
              <a:t>from</a:t>
            </a:r>
            <a:r>
              <a:rPr lang="en-US" spc="10" dirty="0" smtClean="0">
                <a:latin typeface="Gill Sans MT"/>
                <a:cs typeface="Gill Sans MT"/>
              </a:rPr>
              <a:t> </a:t>
            </a:r>
            <a:r>
              <a:rPr lang="en-US" spc="5" dirty="0" smtClean="0">
                <a:latin typeface="Gill Sans MT"/>
                <a:cs typeface="Gill Sans MT"/>
              </a:rPr>
              <a:t>Spanish,</a:t>
            </a:r>
            <a:r>
              <a:rPr lang="en-US" spc="-80" dirty="0" smtClean="0">
                <a:latin typeface="Gill Sans MT"/>
                <a:cs typeface="Gill Sans MT"/>
              </a:rPr>
              <a:t> </a:t>
            </a:r>
            <a:r>
              <a:rPr lang="en-US" spc="5" dirty="0" smtClean="0">
                <a:latin typeface="Gill Sans MT"/>
                <a:cs typeface="Gill Sans MT"/>
              </a:rPr>
              <a:t>which</a:t>
            </a:r>
            <a:r>
              <a:rPr lang="en-US" spc="10" dirty="0" smtClean="0">
                <a:latin typeface="Gill Sans MT"/>
                <a:cs typeface="Gill Sans MT"/>
              </a:rPr>
              <a:t> </a:t>
            </a:r>
            <a:r>
              <a:rPr lang="en-US" spc="5" dirty="0" smtClean="0">
                <a:latin typeface="Gill Sans MT"/>
                <a:cs typeface="Gill Sans MT"/>
              </a:rPr>
              <a:t>in</a:t>
            </a:r>
            <a:r>
              <a:rPr lang="en-US" spc="10" dirty="0" smtClean="0">
                <a:latin typeface="Gill Sans MT"/>
                <a:cs typeface="Gill Sans MT"/>
              </a:rPr>
              <a:t> </a:t>
            </a:r>
            <a:r>
              <a:rPr lang="en-US" spc="5" dirty="0" smtClean="0">
                <a:latin typeface="Gill Sans MT"/>
                <a:cs typeface="Gill Sans MT"/>
              </a:rPr>
              <a:t>turn</a:t>
            </a:r>
            <a:r>
              <a:rPr lang="en-US" spc="-5" dirty="0" smtClean="0">
                <a:latin typeface="Gill Sans MT"/>
                <a:cs typeface="Gill Sans MT"/>
              </a:rPr>
              <a:t> </a:t>
            </a:r>
            <a:r>
              <a:rPr lang="en-US" spc="5" dirty="0" smtClean="0">
                <a:latin typeface="Gill Sans MT"/>
                <a:cs typeface="Gill Sans MT"/>
              </a:rPr>
              <a:t>drew</a:t>
            </a:r>
            <a:r>
              <a:rPr lang="en-US" spc="10" dirty="0" smtClean="0">
                <a:latin typeface="Gill Sans MT"/>
                <a:cs typeface="Gill Sans MT"/>
              </a:rPr>
              <a:t> </a:t>
            </a:r>
            <a:r>
              <a:rPr lang="en-US" spc="5" dirty="0" smtClean="0">
                <a:latin typeface="Gill Sans MT"/>
                <a:cs typeface="Gill Sans MT"/>
              </a:rPr>
              <a:t>the</a:t>
            </a:r>
            <a:r>
              <a:rPr lang="en-US" spc="-5" dirty="0" smtClean="0">
                <a:latin typeface="Gill Sans MT"/>
                <a:cs typeface="Gill Sans MT"/>
              </a:rPr>
              <a:t> </a:t>
            </a:r>
            <a:r>
              <a:rPr lang="en-US" dirty="0" smtClean="0">
                <a:latin typeface="Gill Sans MT"/>
                <a:cs typeface="Gill Sans MT"/>
              </a:rPr>
              <a:t>word</a:t>
            </a:r>
            <a:r>
              <a:rPr lang="en-US" spc="20" dirty="0" smtClean="0">
                <a:latin typeface="Gill Sans MT"/>
                <a:cs typeface="Gill Sans MT"/>
              </a:rPr>
              <a:t> </a:t>
            </a:r>
            <a:r>
              <a:rPr lang="en-US" spc="5" dirty="0" smtClean="0">
                <a:latin typeface="Gill Sans MT"/>
                <a:cs typeface="Gill Sans MT"/>
              </a:rPr>
              <a:t>from</a:t>
            </a:r>
            <a:r>
              <a:rPr lang="en-US" spc="-90" dirty="0" smtClean="0">
                <a:latin typeface="Gill Sans MT"/>
                <a:cs typeface="Gill Sans MT"/>
              </a:rPr>
              <a:t> </a:t>
            </a:r>
            <a:r>
              <a:rPr lang="en-US" spc="-10" dirty="0" err="1" smtClean="0">
                <a:latin typeface="Gill Sans MT"/>
                <a:cs typeface="Gill Sans MT"/>
              </a:rPr>
              <a:t>Taino</a:t>
            </a:r>
            <a:r>
              <a:rPr lang="en-US" spc="-10" dirty="0" smtClean="0">
                <a:latin typeface="Gill Sans MT"/>
                <a:cs typeface="Gill Sans MT"/>
              </a:rPr>
              <a:t>,</a:t>
            </a:r>
            <a:r>
              <a:rPr lang="en-US" spc="-70" dirty="0" smtClean="0">
                <a:latin typeface="Gill Sans MT"/>
                <a:cs typeface="Gill Sans MT"/>
              </a:rPr>
              <a:t> </a:t>
            </a:r>
            <a:r>
              <a:rPr lang="en-US" spc="10" dirty="0" smtClean="0">
                <a:latin typeface="Gill Sans MT"/>
                <a:cs typeface="Gill Sans MT"/>
              </a:rPr>
              <a:t>an  </a:t>
            </a:r>
            <a:r>
              <a:rPr lang="en-US" dirty="0" smtClean="0">
                <a:latin typeface="Gill Sans MT"/>
                <a:cs typeface="Gill Sans MT"/>
              </a:rPr>
              <a:t>Arawak </a:t>
            </a:r>
            <a:r>
              <a:rPr lang="en-US" spc="5" dirty="0" smtClean="0">
                <a:latin typeface="Gill Sans MT"/>
                <a:cs typeface="Gill Sans MT"/>
              </a:rPr>
              <a:t>language from the</a:t>
            </a:r>
            <a:r>
              <a:rPr lang="en-US" spc="-5" dirty="0" smtClean="0">
                <a:latin typeface="Gill Sans MT"/>
                <a:cs typeface="Gill Sans MT"/>
              </a:rPr>
              <a:t> </a:t>
            </a:r>
            <a:r>
              <a:rPr lang="en-US" spc="5" dirty="0" smtClean="0">
                <a:latin typeface="Gill Sans MT"/>
                <a:cs typeface="Gill Sans MT"/>
              </a:rPr>
              <a:t>Caribbean)</a:t>
            </a: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1000" spc="5" dirty="0" smtClean="0">
              <a:latin typeface="Gill Sans MT"/>
              <a:cs typeface="Gill Sans MT"/>
            </a:endParaRP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r>
              <a:rPr lang="en-US" spc="5" dirty="0" smtClean="0">
                <a:latin typeface="Gill Sans MT"/>
                <a:cs typeface="Gill Sans MT"/>
              </a:rPr>
              <a:t>At </a:t>
            </a:r>
            <a:r>
              <a:rPr lang="en-US" spc="10" dirty="0" smtClean="0">
                <a:latin typeface="Gill Sans MT"/>
                <a:cs typeface="Gill Sans MT"/>
              </a:rPr>
              <a:t>other </a:t>
            </a:r>
            <a:r>
              <a:rPr lang="en-US" spc="5" dirty="0" smtClean="0">
                <a:latin typeface="Gill Sans MT"/>
                <a:cs typeface="Gill Sans MT"/>
              </a:rPr>
              <a:t>times a </a:t>
            </a:r>
            <a:r>
              <a:rPr lang="en-US" spc="10" dirty="0" smtClean="0">
                <a:latin typeface="Gill Sans MT"/>
                <a:cs typeface="Gill Sans MT"/>
              </a:rPr>
              <a:t>morpheme </a:t>
            </a:r>
            <a:r>
              <a:rPr lang="en-US" dirty="0" smtClean="0">
                <a:latin typeface="Gill Sans MT"/>
                <a:cs typeface="Gill Sans MT"/>
              </a:rPr>
              <a:t>will </a:t>
            </a:r>
            <a:r>
              <a:rPr lang="en-US" spc="10" dirty="0" smtClean="0">
                <a:latin typeface="Gill Sans MT"/>
                <a:cs typeface="Gill Sans MT"/>
              </a:rPr>
              <a:t>use </a:t>
            </a:r>
            <a:r>
              <a:rPr lang="en-US" b="1" i="1" spc="5" dirty="0" smtClean="0">
                <a:solidFill>
                  <a:srgbClr val="0032CC"/>
                </a:solidFill>
                <a:latin typeface="Gill Sans MT"/>
                <a:cs typeface="Gill Sans MT"/>
              </a:rPr>
              <a:t>less </a:t>
            </a:r>
            <a:r>
              <a:rPr lang="en-US" spc="5" dirty="0" smtClean="0">
                <a:latin typeface="Gill Sans MT"/>
                <a:cs typeface="Gill Sans MT"/>
              </a:rPr>
              <a:t>than </a:t>
            </a:r>
            <a:r>
              <a:rPr lang="en-US" spc="10" dirty="0" smtClean="0">
                <a:latin typeface="Gill Sans MT"/>
                <a:cs typeface="Gill Sans MT"/>
              </a:rPr>
              <a:t>one</a:t>
            </a:r>
            <a:r>
              <a:rPr lang="en-US" spc="-30" dirty="0" smtClean="0">
                <a:latin typeface="Gill Sans MT"/>
                <a:cs typeface="Gill Sans MT"/>
              </a:rPr>
              <a:t> </a:t>
            </a:r>
            <a:r>
              <a:rPr lang="en-US" spc="5" dirty="0" smtClean="0">
                <a:latin typeface="Gill Sans MT"/>
                <a:cs typeface="Gill Sans MT"/>
              </a:rPr>
              <a:t>syllable.</a:t>
            </a: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1050" dirty="0" smtClean="0">
              <a:latin typeface="Gill Sans MT"/>
              <a:cs typeface="Gill Sans MT"/>
            </a:endParaRPr>
          </a:p>
          <a:p>
            <a:pPr marL="258446">
              <a:spcBef>
                <a:spcPts val="440"/>
              </a:spcBef>
            </a:pPr>
            <a:r>
              <a:rPr lang="en-US" b="1" spc="10" dirty="0" smtClean="0">
                <a:solidFill>
                  <a:srgbClr val="3791A7"/>
                </a:solidFill>
                <a:latin typeface="Gill Sans MT"/>
                <a:cs typeface="Gill Sans MT"/>
              </a:rPr>
              <a:t>cats </a:t>
            </a:r>
            <a:r>
              <a:rPr lang="en-US" spc="5" dirty="0" smtClean="0">
                <a:latin typeface="Gill Sans MT"/>
                <a:cs typeface="Gill Sans MT"/>
              </a:rPr>
              <a:t>has </a:t>
            </a:r>
            <a:r>
              <a:rPr lang="en-US" b="1" spc="5" dirty="0" smtClean="0">
                <a:solidFill>
                  <a:srgbClr val="0032CC"/>
                </a:solidFill>
                <a:latin typeface="Gill Sans MT"/>
                <a:cs typeface="Gill Sans MT"/>
              </a:rPr>
              <a:t>two </a:t>
            </a:r>
            <a:r>
              <a:rPr lang="en-US" spc="10" dirty="0" smtClean="0">
                <a:latin typeface="Gill Sans MT"/>
                <a:cs typeface="Gill Sans MT"/>
              </a:rPr>
              <a:t>morphemes </a:t>
            </a:r>
            <a:r>
              <a:rPr lang="en-US" spc="5" dirty="0" smtClean="0">
                <a:latin typeface="Gill Sans MT"/>
                <a:cs typeface="Gill Sans MT"/>
              </a:rPr>
              <a:t>in </a:t>
            </a:r>
            <a:r>
              <a:rPr lang="en-US" spc="10" dirty="0" smtClean="0">
                <a:latin typeface="Gill Sans MT"/>
                <a:cs typeface="Gill Sans MT"/>
              </a:rPr>
              <a:t>one </a:t>
            </a:r>
            <a:r>
              <a:rPr lang="en-US" spc="5" dirty="0" smtClean="0">
                <a:latin typeface="Gill Sans MT"/>
                <a:cs typeface="Gill Sans MT"/>
              </a:rPr>
              <a:t>syllable:</a:t>
            </a:r>
            <a:r>
              <a:rPr lang="en-US" spc="-135" dirty="0" smtClean="0">
                <a:latin typeface="Gill Sans MT"/>
                <a:cs typeface="Gill Sans MT"/>
              </a:rPr>
              <a:t> </a:t>
            </a:r>
            <a:r>
              <a:rPr lang="en-US" dirty="0" smtClean="0">
                <a:latin typeface="Gill Sans MT"/>
                <a:cs typeface="Gill Sans MT"/>
              </a:rPr>
              <a:t>'feline' </a:t>
            </a:r>
            <a:r>
              <a:rPr lang="en-US" spc="10" dirty="0" smtClean="0">
                <a:solidFill>
                  <a:srgbClr val="FF0000"/>
                </a:solidFill>
                <a:latin typeface="Gill Sans MT"/>
                <a:cs typeface="Gill Sans MT"/>
              </a:rPr>
              <a:t>+ </a:t>
            </a:r>
            <a:r>
              <a:rPr lang="en-US" spc="5" dirty="0" smtClean="0">
                <a:latin typeface="Gill Sans MT"/>
                <a:cs typeface="Gill Sans MT"/>
              </a:rPr>
              <a:t>'plural'.</a:t>
            </a:r>
            <a:endParaRPr lang="en-US" dirty="0" smtClean="0">
              <a:latin typeface="Gill Sans MT"/>
              <a:cs typeface="Gill Sans MT"/>
            </a:endParaRPr>
          </a:p>
          <a:p>
            <a:pPr marL="860429" marR="237491" indent="-600713">
              <a:lnSpc>
                <a:spcPct val="103099"/>
              </a:lnSpc>
              <a:spcBef>
                <a:spcPts val="80"/>
              </a:spcBef>
            </a:pPr>
            <a:r>
              <a:rPr lang="en-US" b="1" spc="5" dirty="0" smtClean="0">
                <a:solidFill>
                  <a:srgbClr val="3791A7"/>
                </a:solidFill>
                <a:latin typeface="Gill Sans MT"/>
                <a:cs typeface="Gill Sans MT"/>
              </a:rPr>
              <a:t>cats’ </a:t>
            </a:r>
            <a:r>
              <a:rPr lang="en-US" spc="5" dirty="0" smtClean="0">
                <a:latin typeface="Gill Sans MT"/>
                <a:cs typeface="Gill Sans MT"/>
              </a:rPr>
              <a:t>has </a:t>
            </a:r>
            <a:r>
              <a:rPr lang="en-US" b="1" spc="5" dirty="0" smtClean="0">
                <a:solidFill>
                  <a:srgbClr val="0032CC"/>
                </a:solidFill>
                <a:latin typeface="Gill Sans MT"/>
                <a:cs typeface="Gill Sans MT"/>
              </a:rPr>
              <a:t>three </a:t>
            </a:r>
            <a:r>
              <a:rPr lang="en-US" spc="10" dirty="0" smtClean="0">
                <a:latin typeface="Gill Sans MT"/>
                <a:cs typeface="Gill Sans MT"/>
              </a:rPr>
              <a:t>morphemes </a:t>
            </a:r>
            <a:r>
              <a:rPr lang="en-US" spc="5" dirty="0" smtClean="0">
                <a:latin typeface="Gill Sans MT"/>
                <a:cs typeface="Gill Sans MT"/>
              </a:rPr>
              <a:t>in a single syllable: </a:t>
            </a:r>
            <a:r>
              <a:rPr lang="en-US" dirty="0" smtClean="0">
                <a:latin typeface="Gill Sans MT"/>
                <a:cs typeface="Gill Sans MT"/>
              </a:rPr>
              <a:t>'feline' </a:t>
            </a:r>
            <a:r>
              <a:rPr lang="en-US" spc="10" dirty="0" smtClean="0">
                <a:solidFill>
                  <a:srgbClr val="FF0000"/>
                </a:solidFill>
                <a:latin typeface="Gill Sans MT"/>
                <a:cs typeface="Gill Sans MT"/>
              </a:rPr>
              <a:t>+  </a:t>
            </a:r>
            <a:r>
              <a:rPr lang="en-US" spc="5" dirty="0" smtClean="0">
                <a:latin typeface="Gill Sans MT"/>
                <a:cs typeface="Gill Sans MT"/>
              </a:rPr>
              <a:t>'plural' </a:t>
            </a:r>
            <a:r>
              <a:rPr lang="en-US" spc="10" dirty="0" smtClean="0">
                <a:solidFill>
                  <a:srgbClr val="FF0000"/>
                </a:solidFill>
                <a:latin typeface="Gill Sans MT"/>
                <a:cs typeface="Gill Sans MT"/>
              </a:rPr>
              <a:t>+ </a:t>
            </a:r>
            <a:r>
              <a:rPr lang="en-US" spc="5" dirty="0" smtClean="0">
                <a:latin typeface="Gill Sans MT"/>
                <a:cs typeface="Gill Sans MT"/>
              </a:rPr>
              <a:t>'belonging</a:t>
            </a:r>
            <a:r>
              <a:rPr lang="en-US" spc="-70" dirty="0" smtClean="0">
                <a:latin typeface="Gill Sans MT"/>
                <a:cs typeface="Gill Sans MT"/>
              </a:rPr>
              <a:t> </a:t>
            </a:r>
            <a:r>
              <a:rPr lang="en-US" spc="5" dirty="0" smtClean="0">
                <a:latin typeface="Gill Sans MT"/>
                <a:cs typeface="Gill Sans MT"/>
              </a:rPr>
              <a:t>to'.</a:t>
            </a:r>
            <a:endParaRPr lang="en-US" dirty="0" smtClean="0">
              <a:latin typeface="Gill Sans MT"/>
              <a:cs typeface="Gill Sans MT"/>
            </a:endParaRP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dirty="0" smtClean="0">
              <a:latin typeface="Gill Sans MT"/>
              <a:cs typeface="Gill Sans MT"/>
            </a:endParaRP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1000" dirty="0"/>
          </a:p>
        </p:txBody>
      </p:sp>
      <p:sp>
        <p:nvSpPr>
          <p:cNvPr id="4" name="object 88"/>
          <p:cNvSpPr/>
          <p:nvPr/>
        </p:nvSpPr>
        <p:spPr>
          <a:xfrm>
            <a:off x="1585820" y="2240845"/>
            <a:ext cx="256232" cy="375175"/>
          </a:xfrm>
          <a:custGeom>
            <a:avLst/>
            <a:gdLst/>
            <a:ahLst/>
            <a:cxnLst/>
            <a:rect l="l" t="t" r="r" b="b"/>
            <a:pathLst>
              <a:path w="22860" h="109854">
                <a:moveTo>
                  <a:pt x="7619" y="86867"/>
                </a:moveTo>
                <a:lnTo>
                  <a:pt x="0" y="86867"/>
                </a:lnTo>
                <a:lnTo>
                  <a:pt x="10667" y="109727"/>
                </a:lnTo>
                <a:lnTo>
                  <a:pt x="21234" y="89915"/>
                </a:lnTo>
                <a:lnTo>
                  <a:pt x="7619" y="89915"/>
                </a:lnTo>
                <a:lnTo>
                  <a:pt x="7619" y="86867"/>
                </a:lnTo>
                <a:close/>
              </a:path>
              <a:path w="22860" h="109854">
                <a:moveTo>
                  <a:pt x="13715" y="0"/>
                </a:moveTo>
                <a:lnTo>
                  <a:pt x="7619" y="0"/>
                </a:lnTo>
                <a:lnTo>
                  <a:pt x="7619" y="89915"/>
                </a:lnTo>
                <a:lnTo>
                  <a:pt x="13715" y="89915"/>
                </a:lnTo>
                <a:lnTo>
                  <a:pt x="13715" y="0"/>
                </a:lnTo>
                <a:close/>
              </a:path>
              <a:path w="22860" h="109854">
                <a:moveTo>
                  <a:pt x="22859" y="86867"/>
                </a:moveTo>
                <a:lnTo>
                  <a:pt x="13715" y="86867"/>
                </a:lnTo>
                <a:lnTo>
                  <a:pt x="13715" y="89915"/>
                </a:lnTo>
                <a:lnTo>
                  <a:pt x="21234" y="89915"/>
                </a:lnTo>
                <a:lnTo>
                  <a:pt x="22859" y="86867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8"/>
          <p:cNvSpPr/>
          <p:nvPr/>
        </p:nvSpPr>
        <p:spPr>
          <a:xfrm>
            <a:off x="7701699" y="2240845"/>
            <a:ext cx="256232" cy="375175"/>
          </a:xfrm>
          <a:custGeom>
            <a:avLst/>
            <a:gdLst/>
            <a:ahLst/>
            <a:cxnLst/>
            <a:rect l="l" t="t" r="r" b="b"/>
            <a:pathLst>
              <a:path w="22860" h="109854">
                <a:moveTo>
                  <a:pt x="7619" y="86867"/>
                </a:moveTo>
                <a:lnTo>
                  <a:pt x="0" y="86867"/>
                </a:lnTo>
                <a:lnTo>
                  <a:pt x="10667" y="109727"/>
                </a:lnTo>
                <a:lnTo>
                  <a:pt x="21234" y="89915"/>
                </a:lnTo>
                <a:lnTo>
                  <a:pt x="7619" y="89915"/>
                </a:lnTo>
                <a:lnTo>
                  <a:pt x="7619" y="86867"/>
                </a:lnTo>
                <a:close/>
              </a:path>
              <a:path w="22860" h="109854">
                <a:moveTo>
                  <a:pt x="13715" y="0"/>
                </a:moveTo>
                <a:lnTo>
                  <a:pt x="7619" y="0"/>
                </a:lnTo>
                <a:lnTo>
                  <a:pt x="7619" y="89915"/>
                </a:lnTo>
                <a:lnTo>
                  <a:pt x="13715" y="89915"/>
                </a:lnTo>
                <a:lnTo>
                  <a:pt x="13715" y="0"/>
                </a:lnTo>
                <a:close/>
              </a:path>
              <a:path w="22860" h="109854">
                <a:moveTo>
                  <a:pt x="22859" y="86867"/>
                </a:moveTo>
                <a:lnTo>
                  <a:pt x="13715" y="86867"/>
                </a:lnTo>
                <a:lnTo>
                  <a:pt x="13715" y="89915"/>
                </a:lnTo>
                <a:lnTo>
                  <a:pt x="21234" y="89915"/>
                </a:lnTo>
                <a:lnTo>
                  <a:pt x="22859" y="86867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82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904" y="980661"/>
            <a:ext cx="10455966" cy="5169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8952"/>
            <a:endParaRPr lang="en-US" sz="4800" spc="-5" dirty="0" smtClean="0">
              <a:solidFill>
                <a:srgbClr val="562213"/>
              </a:solidFill>
              <a:latin typeface="Gill Sans MT"/>
              <a:cs typeface="Gill Sans MT"/>
            </a:endParaRPr>
          </a:p>
          <a:p>
            <a:pPr marL="488952"/>
            <a:r>
              <a:rPr lang="en-US" sz="4800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Characteristics of</a:t>
            </a:r>
            <a:r>
              <a:rPr lang="en-US" sz="4800" spc="-13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lang="en-US" sz="4800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Morphemes</a:t>
            </a:r>
          </a:p>
          <a:p>
            <a:pPr>
              <a:spcBef>
                <a:spcPts val="54"/>
              </a:spcBef>
            </a:pPr>
            <a:endParaRPr lang="en-US" sz="3600" dirty="0" smtClean="0">
              <a:latin typeface="Times New Roman"/>
              <a:cs typeface="Times New Roman"/>
            </a:endParaRPr>
          </a:p>
          <a:p>
            <a:pPr marL="484507" marR="644528" indent="33020">
              <a:lnSpc>
                <a:spcPts val="1060"/>
              </a:lnSpc>
            </a:pPr>
            <a:r>
              <a:rPr lang="en-US" sz="3200" spc="5" dirty="0" smtClean="0">
                <a:latin typeface="Gill Sans MT"/>
                <a:cs typeface="Gill Sans MT"/>
              </a:rPr>
              <a:t>Morphemes </a:t>
            </a:r>
            <a:r>
              <a:rPr lang="en-US" sz="3200" spc="-10" dirty="0" smtClean="0">
                <a:latin typeface="Gill Sans MT"/>
                <a:cs typeface="Gill Sans MT"/>
              </a:rPr>
              <a:t>have </a:t>
            </a:r>
            <a:r>
              <a:rPr lang="en-US" sz="3200" spc="5" dirty="0" smtClean="0">
                <a:latin typeface="Gill Sans MT"/>
                <a:cs typeface="Gill Sans MT"/>
              </a:rPr>
              <a:t>four </a:t>
            </a:r>
            <a:r>
              <a:rPr lang="en-US" sz="3200" b="1" spc="5" dirty="0" smtClean="0">
                <a:latin typeface="Gill Sans MT"/>
                <a:cs typeface="Gill Sans MT"/>
              </a:rPr>
              <a:t>defining  characteristics</a:t>
            </a:r>
            <a:r>
              <a:rPr lang="en-US" sz="3200" spc="5" dirty="0" smtClean="0">
                <a:latin typeface="Gill Sans MT"/>
                <a:cs typeface="Gill Sans MT"/>
              </a:rPr>
              <a:t>:</a:t>
            </a:r>
            <a:endParaRPr lang="en-US" sz="3200" dirty="0" smtClean="0">
              <a:latin typeface="Gill Sans MT"/>
              <a:cs typeface="Gill Sans MT"/>
            </a:endParaRPr>
          </a:p>
          <a:p>
            <a:pPr marL="741682" marR="295276" indent="-342900">
              <a:lnSpc>
                <a:spcPct val="108400"/>
              </a:lnSpc>
              <a:spcBef>
                <a:spcPts val="335"/>
              </a:spcBef>
              <a:buFont typeface="+mj-lt"/>
              <a:buAutoNum type="arabicPeriod"/>
            </a:pPr>
            <a:r>
              <a:rPr lang="en-US" sz="3200" b="1" spc="10" dirty="0" smtClean="0">
                <a:latin typeface="Gill Sans MT"/>
                <a:cs typeface="Gill Sans MT"/>
              </a:rPr>
              <a:t>They </a:t>
            </a:r>
            <a:r>
              <a:rPr lang="en-US" sz="3200" b="1" spc="5" dirty="0" smtClean="0">
                <a:latin typeface="Gill Sans MT"/>
                <a:cs typeface="Gill Sans MT"/>
              </a:rPr>
              <a:t>cannot </a:t>
            </a:r>
            <a:r>
              <a:rPr lang="en-US" sz="3200" b="1" spc="10" dirty="0" smtClean="0">
                <a:latin typeface="Gill Sans MT"/>
                <a:cs typeface="Gill Sans MT"/>
              </a:rPr>
              <a:t>be </a:t>
            </a:r>
            <a:r>
              <a:rPr lang="en-US" sz="3200" b="1" spc="5" dirty="0" smtClean="0">
                <a:solidFill>
                  <a:srgbClr val="FEB809"/>
                </a:solidFill>
                <a:latin typeface="Gill Sans MT"/>
                <a:cs typeface="Gill Sans MT"/>
              </a:rPr>
              <a:t>subdivided</a:t>
            </a:r>
            <a:r>
              <a:rPr lang="en-US" sz="3200" b="1" spc="5" dirty="0" smtClean="0">
                <a:latin typeface="Gill Sans MT"/>
                <a:cs typeface="Gill Sans MT"/>
              </a:rPr>
              <a:t>.  </a:t>
            </a:r>
          </a:p>
          <a:p>
            <a:pPr marL="741682" marR="295276" indent="-342900">
              <a:lnSpc>
                <a:spcPct val="108400"/>
              </a:lnSpc>
              <a:spcBef>
                <a:spcPts val="335"/>
              </a:spcBef>
              <a:buFont typeface="+mj-lt"/>
              <a:buAutoNum type="arabicPeriod"/>
            </a:pPr>
            <a:r>
              <a:rPr lang="en-US" sz="3200" b="1" spc="10" dirty="0" smtClean="0">
                <a:latin typeface="Gill Sans MT"/>
                <a:cs typeface="Gill Sans MT"/>
              </a:rPr>
              <a:t>They </a:t>
            </a:r>
            <a:r>
              <a:rPr lang="en-US" sz="3200" b="1" spc="5" dirty="0" smtClean="0">
                <a:solidFill>
                  <a:srgbClr val="FEB809"/>
                </a:solidFill>
                <a:latin typeface="Gill Sans MT"/>
                <a:cs typeface="Gill Sans MT"/>
              </a:rPr>
              <a:t>add </a:t>
            </a:r>
            <a:r>
              <a:rPr lang="en-US" sz="3200" b="1" spc="10" dirty="0" smtClean="0">
                <a:solidFill>
                  <a:srgbClr val="FEB809"/>
                </a:solidFill>
                <a:latin typeface="Gill Sans MT"/>
                <a:cs typeface="Gill Sans MT"/>
              </a:rPr>
              <a:t>meaning </a:t>
            </a:r>
            <a:r>
              <a:rPr lang="en-US" sz="3200" b="1" spc="10" dirty="0" smtClean="0">
                <a:latin typeface="Gill Sans MT"/>
                <a:cs typeface="Gill Sans MT"/>
              </a:rPr>
              <a:t>to a </a:t>
            </a:r>
            <a:r>
              <a:rPr lang="en-US" sz="3200" b="1" spc="-5" dirty="0" smtClean="0">
                <a:latin typeface="Gill Sans MT"/>
                <a:cs typeface="Gill Sans MT"/>
              </a:rPr>
              <a:t>word. </a:t>
            </a:r>
          </a:p>
          <a:p>
            <a:pPr marL="741682" marR="295276" indent="-342900">
              <a:lnSpc>
                <a:spcPct val="108400"/>
              </a:lnSpc>
              <a:spcBef>
                <a:spcPts val="335"/>
              </a:spcBef>
              <a:buFont typeface="+mj-lt"/>
              <a:buAutoNum type="arabicPeriod"/>
            </a:pPr>
            <a:r>
              <a:rPr lang="en-US" sz="3200" b="1" spc="10" dirty="0" smtClean="0">
                <a:latin typeface="Gill Sans MT"/>
                <a:cs typeface="Gill Sans MT"/>
              </a:rPr>
              <a:t>They can </a:t>
            </a:r>
            <a:r>
              <a:rPr lang="en-US" sz="3200" b="1" spc="5" dirty="0" smtClean="0">
                <a:latin typeface="Gill Sans MT"/>
                <a:cs typeface="Gill Sans MT"/>
              </a:rPr>
              <a:t>appear in </a:t>
            </a:r>
            <a:r>
              <a:rPr lang="en-US" sz="3200" b="1" spc="5" dirty="0" smtClean="0">
                <a:solidFill>
                  <a:srgbClr val="FEB809"/>
                </a:solidFill>
                <a:latin typeface="Gill Sans MT"/>
                <a:cs typeface="Gill Sans MT"/>
              </a:rPr>
              <a:t>many</a:t>
            </a:r>
            <a:r>
              <a:rPr lang="en-US" sz="3200" b="1" spc="-5" dirty="0" smtClean="0">
                <a:solidFill>
                  <a:srgbClr val="FEB809"/>
                </a:solidFill>
                <a:latin typeface="Gill Sans MT"/>
                <a:cs typeface="Gill Sans MT"/>
              </a:rPr>
              <a:t> </a:t>
            </a:r>
            <a:r>
              <a:rPr lang="en-US" sz="3200" b="1" dirty="0" smtClean="0">
                <a:solidFill>
                  <a:srgbClr val="FEB809"/>
                </a:solidFill>
                <a:latin typeface="Gill Sans MT"/>
                <a:cs typeface="Gill Sans MT"/>
              </a:rPr>
              <a:t>different</a:t>
            </a:r>
            <a:r>
              <a:rPr lang="en-US" sz="3200" dirty="0">
                <a:latin typeface="Gill Sans MT"/>
                <a:cs typeface="Gill Sans MT"/>
              </a:rPr>
              <a:t> </a:t>
            </a:r>
            <a:r>
              <a:rPr lang="en-US" sz="3200" b="1" dirty="0" smtClean="0">
                <a:solidFill>
                  <a:srgbClr val="FEB809"/>
                </a:solidFill>
                <a:latin typeface="Gill Sans MT"/>
                <a:cs typeface="Gill Sans MT"/>
              </a:rPr>
              <a:t>words</a:t>
            </a:r>
            <a:r>
              <a:rPr lang="en-US" sz="3200" b="1" dirty="0" smtClean="0">
                <a:latin typeface="Gill Sans MT"/>
                <a:cs typeface="Gill Sans MT"/>
              </a:rPr>
              <a:t>.</a:t>
            </a:r>
            <a:endParaRPr lang="en-US" sz="3200" dirty="0">
              <a:latin typeface="Gill Sans MT"/>
              <a:cs typeface="Gill Sans MT"/>
            </a:endParaRPr>
          </a:p>
          <a:p>
            <a:pPr marL="741682" marR="295276" indent="-342900">
              <a:lnSpc>
                <a:spcPct val="108400"/>
              </a:lnSpc>
              <a:spcBef>
                <a:spcPts val="335"/>
              </a:spcBef>
              <a:buFont typeface="+mj-lt"/>
              <a:buAutoNum type="arabicPeriod"/>
            </a:pPr>
            <a:r>
              <a:rPr lang="en-US" sz="3200" b="1" spc="10" dirty="0" smtClean="0">
                <a:latin typeface="Gill Sans MT"/>
                <a:cs typeface="Gill Sans MT"/>
              </a:rPr>
              <a:t>They can </a:t>
            </a:r>
            <a:r>
              <a:rPr lang="en-US" sz="3200" b="1" spc="-10" dirty="0" smtClean="0">
                <a:latin typeface="Gill Sans MT"/>
                <a:cs typeface="Gill Sans MT"/>
              </a:rPr>
              <a:t>have </a:t>
            </a:r>
            <a:r>
              <a:rPr lang="en-US" sz="3200" b="1" dirty="0" smtClean="0">
                <a:solidFill>
                  <a:srgbClr val="FEB809"/>
                </a:solidFill>
                <a:latin typeface="Gill Sans MT"/>
                <a:cs typeface="Gill Sans MT"/>
              </a:rPr>
              <a:t>any </a:t>
            </a:r>
            <a:r>
              <a:rPr lang="en-US" sz="3200" b="1" spc="5" dirty="0" smtClean="0">
                <a:solidFill>
                  <a:srgbClr val="FEB809"/>
                </a:solidFill>
                <a:latin typeface="Gill Sans MT"/>
                <a:cs typeface="Gill Sans MT"/>
              </a:rPr>
              <a:t>number of  syllables</a:t>
            </a:r>
            <a:r>
              <a:rPr lang="en-US" sz="3200" b="1" spc="5" dirty="0" smtClean="0">
                <a:latin typeface="Gill Sans MT"/>
                <a:cs typeface="Gill Sans MT"/>
              </a:rPr>
              <a:t>.</a:t>
            </a:r>
            <a:endParaRPr lang="en-US" sz="3200" dirty="0" smtClean="0">
              <a:latin typeface="Gill Sans MT"/>
              <a:cs typeface="Gill Sans MT"/>
            </a:endParaRP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dirty="0" smtClean="0">
              <a:latin typeface="Gill Sans MT"/>
              <a:cs typeface="Gill Sans MT"/>
            </a:endParaRP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2519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148" y="980661"/>
            <a:ext cx="10455966" cy="5184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5586" indent="-150496">
              <a:spcBef>
                <a:spcPts val="869"/>
              </a:spcBef>
              <a:buAutoNum type="arabicPeriod"/>
              <a:tabLst>
                <a:tab pos="236221" algn="l"/>
              </a:tabLst>
            </a:pPr>
            <a:r>
              <a:rPr lang="en-US" sz="4000" spc="-10" dirty="0" smtClean="0">
                <a:solidFill>
                  <a:srgbClr val="562213"/>
                </a:solidFill>
                <a:latin typeface="Gill Sans MT"/>
                <a:cs typeface="Gill Sans MT"/>
              </a:rPr>
              <a:t>One form, </a:t>
            </a:r>
            <a:r>
              <a:rPr lang="en-US" sz="4000" spc="-15" dirty="0" smtClean="0">
                <a:solidFill>
                  <a:srgbClr val="562213"/>
                </a:solidFill>
                <a:latin typeface="Gill Sans MT"/>
                <a:cs typeface="Gill Sans MT"/>
              </a:rPr>
              <a:t>two </a:t>
            </a:r>
            <a:r>
              <a:rPr lang="en-US" sz="4000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(or </a:t>
            </a:r>
            <a:r>
              <a:rPr lang="en-US" sz="4000" spc="-15" dirty="0" smtClean="0">
                <a:solidFill>
                  <a:srgbClr val="562213"/>
                </a:solidFill>
                <a:latin typeface="Gill Sans MT"/>
                <a:cs typeface="Gill Sans MT"/>
              </a:rPr>
              <a:t>more)</a:t>
            </a:r>
            <a:r>
              <a:rPr lang="en-US" sz="4000" spc="-15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lang="en-US" sz="4000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meanings</a:t>
            </a:r>
          </a:p>
          <a:p>
            <a:pPr marL="365127" marR="97155" indent="17780">
              <a:lnSpc>
                <a:spcPts val="790"/>
              </a:lnSpc>
              <a:spcBef>
                <a:spcPts val="1065"/>
              </a:spcBef>
            </a:pPr>
            <a:endParaRPr lang="en-US" sz="2400" u="sng" spc="-25" dirty="0" smtClean="0">
              <a:latin typeface="Gill Sans MT"/>
              <a:cs typeface="Gill Sans MT"/>
            </a:endParaRPr>
          </a:p>
          <a:p>
            <a:pPr marL="365127" marR="97155" indent="17780">
              <a:lnSpc>
                <a:spcPts val="790"/>
              </a:lnSpc>
              <a:spcBef>
                <a:spcPts val="1065"/>
              </a:spcBef>
            </a:pPr>
            <a:r>
              <a:rPr lang="en-US" sz="2400" u="sng" spc="-25" dirty="0" smtClean="0">
                <a:latin typeface="Gill Sans MT"/>
                <a:cs typeface="Gill Sans MT"/>
              </a:rPr>
              <a:t>Two </a:t>
            </a:r>
            <a:r>
              <a:rPr lang="en-US" sz="2400" spc="5" dirty="0" smtClean="0">
                <a:latin typeface="Gill Sans MT"/>
                <a:cs typeface="Gill Sans MT"/>
              </a:rPr>
              <a:t>different </a:t>
            </a:r>
            <a:r>
              <a:rPr lang="en-US" sz="2400" b="1" i="1" spc="15" dirty="0" smtClean="0">
                <a:solidFill>
                  <a:srgbClr val="0032CC"/>
                </a:solidFill>
                <a:latin typeface="Gill Sans MT"/>
                <a:cs typeface="Gill Sans MT"/>
              </a:rPr>
              <a:t>meanings </a:t>
            </a:r>
            <a:r>
              <a:rPr lang="en-US" sz="2400" spc="10" dirty="0" smtClean="0">
                <a:latin typeface="Gill Sans MT"/>
                <a:cs typeface="Gill Sans MT"/>
              </a:rPr>
              <a:t>can </a:t>
            </a:r>
            <a:r>
              <a:rPr lang="en-US" sz="2400" spc="15" dirty="0" smtClean="0">
                <a:latin typeface="Gill Sans MT"/>
                <a:cs typeface="Gill Sans MT"/>
              </a:rPr>
              <a:t>be </a:t>
            </a:r>
            <a:r>
              <a:rPr lang="en-US" sz="2400" spc="5" dirty="0" smtClean="0">
                <a:latin typeface="Gill Sans MT"/>
                <a:cs typeface="Gill Sans MT"/>
              </a:rPr>
              <a:t>expressed </a:t>
            </a:r>
            <a:r>
              <a:rPr lang="en-US" sz="2400" spc="10" dirty="0" smtClean="0">
                <a:latin typeface="Gill Sans MT"/>
                <a:cs typeface="Gill Sans MT"/>
              </a:rPr>
              <a:t>using the </a:t>
            </a:r>
            <a:r>
              <a:rPr lang="en-US" sz="2400" u="sng" spc="10" dirty="0" smtClean="0">
                <a:latin typeface="Gill Sans MT"/>
                <a:cs typeface="Gill Sans MT"/>
              </a:rPr>
              <a:t>same  </a:t>
            </a:r>
            <a:r>
              <a:rPr lang="en-US" sz="2400" spc="10" dirty="0" smtClean="0">
                <a:latin typeface="Gill Sans MT"/>
                <a:cs typeface="Gill Sans MT"/>
              </a:rPr>
              <a:t>arrangement of</a:t>
            </a:r>
          </a:p>
          <a:p>
            <a:pPr marL="365127" marR="97155" indent="17780">
              <a:lnSpc>
                <a:spcPts val="790"/>
              </a:lnSpc>
              <a:spcBef>
                <a:spcPts val="1065"/>
              </a:spcBef>
            </a:pPr>
            <a:r>
              <a:rPr lang="en-US" sz="2400" spc="10" dirty="0" smtClean="0">
                <a:latin typeface="Gill Sans MT"/>
                <a:cs typeface="Gill Sans MT"/>
              </a:rPr>
              <a:t> </a:t>
            </a:r>
            <a:r>
              <a:rPr lang="en-US" sz="2400" b="1" i="1" spc="10" dirty="0" smtClean="0">
                <a:latin typeface="Gill Sans MT"/>
                <a:cs typeface="Gill Sans MT"/>
              </a:rPr>
              <a:t>sounds</a:t>
            </a:r>
            <a:r>
              <a:rPr lang="en-US" sz="2400" spc="10" dirty="0" smtClean="0">
                <a:latin typeface="Gill Sans MT"/>
                <a:cs typeface="Gill Sans MT"/>
              </a:rPr>
              <a:t>. Since </a:t>
            </a:r>
            <a:r>
              <a:rPr lang="en-US" sz="2400" spc="5" dirty="0" smtClean="0">
                <a:latin typeface="Gill Sans MT"/>
                <a:cs typeface="Gill Sans MT"/>
              </a:rPr>
              <a:t>there are clearly </a:t>
            </a:r>
            <a:r>
              <a:rPr lang="en-US" sz="2400" spc="10" dirty="0" smtClean="0">
                <a:latin typeface="Gill Sans MT"/>
                <a:cs typeface="Gill Sans MT"/>
              </a:rPr>
              <a:t>two </a:t>
            </a:r>
            <a:r>
              <a:rPr lang="en-US" sz="2400" spc="5" dirty="0" smtClean="0">
                <a:latin typeface="Gill Sans MT"/>
                <a:cs typeface="Gill Sans MT"/>
              </a:rPr>
              <a:t>different  </a:t>
            </a:r>
            <a:r>
              <a:rPr lang="en-US" sz="2400" spc="10" dirty="0" smtClean="0">
                <a:latin typeface="Gill Sans MT"/>
                <a:cs typeface="Gill Sans MT"/>
              </a:rPr>
              <a:t>and </a:t>
            </a:r>
            <a:r>
              <a:rPr lang="en-US" sz="2400" spc="5" dirty="0" smtClean="0">
                <a:latin typeface="Gill Sans MT"/>
                <a:cs typeface="Gill Sans MT"/>
              </a:rPr>
              <a:t>unrelated </a:t>
            </a:r>
            <a:r>
              <a:rPr lang="en-US" sz="2400" spc="10" dirty="0" smtClean="0">
                <a:latin typeface="Gill Sans MT"/>
                <a:cs typeface="Gill Sans MT"/>
              </a:rPr>
              <a:t>meanings, we </a:t>
            </a:r>
          </a:p>
          <a:p>
            <a:pPr marL="365127" marR="97155" indent="17780">
              <a:lnSpc>
                <a:spcPts val="790"/>
              </a:lnSpc>
              <a:spcBef>
                <a:spcPts val="1065"/>
              </a:spcBef>
            </a:pPr>
            <a:r>
              <a:rPr lang="en-US" sz="2400" spc="10" dirty="0" smtClean="0">
                <a:latin typeface="Gill Sans MT"/>
                <a:cs typeface="Gill Sans MT"/>
              </a:rPr>
              <a:t>would want to </a:t>
            </a:r>
            <a:r>
              <a:rPr lang="en-US" sz="2400" dirty="0" smtClean="0">
                <a:latin typeface="Gill Sans MT"/>
                <a:cs typeface="Gill Sans MT"/>
              </a:rPr>
              <a:t>say </a:t>
            </a:r>
            <a:r>
              <a:rPr lang="en-US" sz="2400" spc="10" dirty="0" smtClean="0">
                <a:latin typeface="Gill Sans MT"/>
                <a:cs typeface="Gill Sans MT"/>
              </a:rPr>
              <a:t>that </a:t>
            </a:r>
            <a:r>
              <a:rPr lang="en-US" sz="2400" spc="5" dirty="0" smtClean="0">
                <a:latin typeface="Gill Sans MT"/>
                <a:cs typeface="Gill Sans MT"/>
              </a:rPr>
              <a:t>there are  </a:t>
            </a:r>
            <a:r>
              <a:rPr lang="en-US" sz="2400" b="1" i="1" spc="10" dirty="0" smtClean="0">
                <a:solidFill>
                  <a:srgbClr val="FF3299"/>
                </a:solidFill>
                <a:latin typeface="Gill Sans MT"/>
                <a:cs typeface="Gill Sans MT"/>
              </a:rPr>
              <a:t>two </a:t>
            </a:r>
          </a:p>
          <a:p>
            <a:pPr marL="365127" marR="97155" indent="17780">
              <a:lnSpc>
                <a:spcPts val="790"/>
              </a:lnSpc>
              <a:spcBef>
                <a:spcPts val="1065"/>
              </a:spcBef>
            </a:pPr>
            <a:endParaRPr lang="en-US" sz="2400" b="1" i="1" spc="10" dirty="0">
              <a:solidFill>
                <a:srgbClr val="FF3299"/>
              </a:solidFill>
              <a:latin typeface="Gill Sans MT"/>
              <a:cs typeface="Gill Sans MT"/>
            </a:endParaRPr>
          </a:p>
          <a:p>
            <a:pPr marL="365127" marR="97155" indent="17780">
              <a:lnSpc>
                <a:spcPts val="790"/>
              </a:lnSpc>
              <a:spcBef>
                <a:spcPts val="1065"/>
              </a:spcBef>
            </a:pPr>
            <a:r>
              <a:rPr lang="en-US" sz="2400" b="1" i="1" spc="5" dirty="0" smtClean="0">
                <a:solidFill>
                  <a:srgbClr val="FF3299"/>
                </a:solidFill>
                <a:latin typeface="Gill Sans MT"/>
                <a:cs typeface="Gill Sans MT"/>
              </a:rPr>
              <a:t>different</a:t>
            </a:r>
            <a:r>
              <a:rPr lang="en-US" sz="2400" b="1" i="1" spc="-5" dirty="0" smtClean="0">
                <a:solidFill>
                  <a:srgbClr val="FF3299"/>
                </a:solidFill>
                <a:latin typeface="Gill Sans MT"/>
                <a:cs typeface="Gill Sans MT"/>
              </a:rPr>
              <a:t> </a:t>
            </a:r>
            <a:r>
              <a:rPr lang="en-US" sz="2400" b="1" i="1" spc="10" dirty="0" smtClean="0">
                <a:solidFill>
                  <a:srgbClr val="FF3299"/>
                </a:solidFill>
                <a:latin typeface="Gill Sans MT"/>
                <a:cs typeface="Gill Sans MT"/>
              </a:rPr>
              <a:t>morphemes</a:t>
            </a:r>
            <a:r>
              <a:rPr lang="en-US" sz="2400" spc="10" dirty="0" smtClean="0">
                <a:latin typeface="Gill Sans MT"/>
                <a:cs typeface="Gill Sans MT"/>
              </a:rPr>
              <a:t>.</a:t>
            </a:r>
          </a:p>
          <a:p>
            <a:pPr marL="365127" marR="97155" indent="17780">
              <a:lnSpc>
                <a:spcPts val="790"/>
              </a:lnSpc>
              <a:spcBef>
                <a:spcPts val="1065"/>
              </a:spcBef>
            </a:pPr>
            <a:endParaRPr lang="en-US" sz="1600" dirty="0" smtClean="0">
              <a:latin typeface="Gill Sans MT"/>
              <a:cs typeface="Gill Sans MT"/>
            </a:endParaRPr>
          </a:p>
          <a:p>
            <a:pPr marL="365761" lvl="1" indent="-53340">
              <a:spcBef>
                <a:spcPts val="375"/>
              </a:spcBef>
              <a:buClr>
                <a:srgbClr val="3791A7"/>
              </a:buClr>
              <a:buSzPct val="78571"/>
              <a:buFont typeface="Wingdings"/>
              <a:buChar char=""/>
              <a:tabLst>
                <a:tab pos="365761" algn="l"/>
              </a:tabLst>
            </a:pPr>
            <a:r>
              <a:rPr lang="en-US" sz="2000" spc="15" dirty="0" smtClean="0">
                <a:latin typeface="Gill Sans MT"/>
                <a:cs typeface="Gill Sans MT"/>
              </a:rPr>
              <a:t>The</a:t>
            </a:r>
            <a:r>
              <a:rPr lang="en-US" sz="2000" spc="-45" dirty="0" smtClean="0">
                <a:latin typeface="Gill Sans MT"/>
                <a:cs typeface="Gill Sans MT"/>
              </a:rPr>
              <a:t> </a:t>
            </a:r>
            <a:r>
              <a:rPr lang="en-US" sz="2000" spc="10" dirty="0" smtClean="0">
                <a:latin typeface="Gill Sans MT"/>
                <a:cs typeface="Gill Sans MT"/>
              </a:rPr>
              <a:t>case</a:t>
            </a:r>
            <a:r>
              <a:rPr lang="en-US" sz="2000" spc="-15" dirty="0" smtClean="0">
                <a:latin typeface="Gill Sans MT"/>
                <a:cs typeface="Gill Sans MT"/>
              </a:rPr>
              <a:t> </a:t>
            </a:r>
            <a:r>
              <a:rPr lang="en-US" sz="2000" spc="10" dirty="0" smtClean="0">
                <a:latin typeface="Gill Sans MT"/>
                <a:cs typeface="Gill Sans MT"/>
              </a:rPr>
              <a:t>of</a:t>
            </a:r>
            <a:r>
              <a:rPr lang="en-US" sz="2000" spc="-100" dirty="0" smtClean="0">
                <a:latin typeface="Gill Sans MT"/>
                <a:cs typeface="Gill Sans MT"/>
              </a:rPr>
              <a:t> </a:t>
            </a:r>
            <a:r>
              <a:rPr lang="en-US" sz="2000" spc="5" dirty="0" smtClean="0">
                <a:latin typeface="Gill Sans MT"/>
                <a:cs typeface="Gill Sans MT"/>
              </a:rPr>
              <a:t>‘</a:t>
            </a:r>
            <a:r>
              <a:rPr lang="en-US" sz="2000" b="1" i="1" spc="5" dirty="0" smtClean="0">
                <a:solidFill>
                  <a:srgbClr val="3791A7"/>
                </a:solidFill>
                <a:latin typeface="Gill Sans MT"/>
                <a:cs typeface="Gill Sans MT"/>
              </a:rPr>
              <a:t>in</a:t>
            </a:r>
            <a:r>
              <a:rPr lang="en-US" sz="2000" spc="5" dirty="0" smtClean="0">
                <a:latin typeface="Gill Sans MT"/>
                <a:cs typeface="Gill Sans MT"/>
              </a:rPr>
              <a:t>-’:</a:t>
            </a:r>
            <a:endParaRPr lang="en-US" sz="2000" dirty="0" smtClean="0">
              <a:latin typeface="Gill Sans MT"/>
              <a:cs typeface="Gill Sans MT"/>
            </a:endParaRPr>
          </a:p>
          <a:p>
            <a:pPr marL="591187" marR="375922">
              <a:lnSpc>
                <a:spcPct val="115700"/>
              </a:lnSpc>
            </a:pPr>
            <a:r>
              <a:rPr lang="en-US" sz="2000" b="1" spc="10" dirty="0" smtClean="0">
                <a:solidFill>
                  <a:srgbClr val="3791A7"/>
                </a:solidFill>
                <a:latin typeface="Gill Sans MT"/>
                <a:cs typeface="Gill Sans MT"/>
              </a:rPr>
              <a:t>in- </a:t>
            </a:r>
            <a:r>
              <a:rPr lang="en-US" sz="2000" spc="30" dirty="0" smtClean="0">
                <a:latin typeface="Arial"/>
                <a:cs typeface="Arial"/>
              </a:rPr>
              <a:t>→ </a:t>
            </a:r>
            <a:r>
              <a:rPr lang="en-US" sz="2000" b="1" spc="10" dirty="0" smtClean="0">
                <a:latin typeface="Gill Sans MT"/>
                <a:cs typeface="Gill Sans MT"/>
              </a:rPr>
              <a:t>'not' </a:t>
            </a:r>
            <a:r>
              <a:rPr lang="en-US" sz="2000" spc="5" dirty="0" smtClean="0">
                <a:latin typeface="Gill Sans MT"/>
                <a:cs typeface="Gill Sans MT"/>
              </a:rPr>
              <a:t>in words </a:t>
            </a:r>
            <a:r>
              <a:rPr lang="en-US" sz="2000" dirty="0" smtClean="0">
                <a:latin typeface="Gill Sans MT"/>
                <a:cs typeface="Gill Sans MT"/>
              </a:rPr>
              <a:t>like </a:t>
            </a:r>
            <a:r>
              <a:rPr lang="en-US" sz="2000" b="1" spc="10" dirty="0" smtClean="0">
                <a:solidFill>
                  <a:srgbClr val="3791A7"/>
                </a:solidFill>
                <a:latin typeface="Gill Sans MT"/>
                <a:cs typeface="Gill Sans MT"/>
              </a:rPr>
              <a:t>in</a:t>
            </a:r>
            <a:r>
              <a:rPr lang="en-US" sz="2000" spc="10" dirty="0" smtClean="0">
                <a:latin typeface="Gill Sans MT"/>
                <a:cs typeface="Gill Sans MT"/>
              </a:rPr>
              <a:t>capable, </a:t>
            </a:r>
            <a:r>
              <a:rPr lang="en-US" sz="2000" b="1" spc="5" dirty="0" smtClean="0">
                <a:solidFill>
                  <a:srgbClr val="3791A7"/>
                </a:solidFill>
                <a:latin typeface="Gill Sans MT"/>
                <a:cs typeface="Gill Sans MT"/>
              </a:rPr>
              <a:t>in</a:t>
            </a:r>
            <a:r>
              <a:rPr lang="en-US" sz="2000" spc="5" dirty="0" smtClean="0">
                <a:latin typeface="Gill Sans MT"/>
                <a:cs typeface="Gill Sans MT"/>
              </a:rPr>
              <a:t>sufficient  </a:t>
            </a:r>
          </a:p>
          <a:p>
            <a:pPr marL="591187" marR="375922">
              <a:lnSpc>
                <a:spcPct val="115700"/>
              </a:lnSpc>
            </a:pPr>
            <a:r>
              <a:rPr lang="en-US" sz="2000" b="1" spc="10" dirty="0" smtClean="0">
                <a:solidFill>
                  <a:srgbClr val="3791A7"/>
                </a:solidFill>
                <a:latin typeface="Gill Sans MT"/>
                <a:cs typeface="Gill Sans MT"/>
              </a:rPr>
              <a:t>in-</a:t>
            </a:r>
            <a:r>
              <a:rPr lang="en-US" sz="2000" b="1" spc="-15" dirty="0" smtClean="0">
                <a:solidFill>
                  <a:srgbClr val="3791A7"/>
                </a:solidFill>
                <a:latin typeface="Gill Sans MT"/>
                <a:cs typeface="Gill Sans MT"/>
              </a:rPr>
              <a:t> </a:t>
            </a:r>
            <a:r>
              <a:rPr lang="en-US" sz="2000" b="1" spc="30" dirty="0" smtClean="0">
                <a:latin typeface="Arial"/>
                <a:cs typeface="Arial"/>
              </a:rPr>
              <a:t>→</a:t>
            </a:r>
            <a:r>
              <a:rPr lang="en-US" sz="2000" b="1" spc="10" dirty="0" smtClean="0">
                <a:latin typeface="Arial"/>
                <a:cs typeface="Arial"/>
              </a:rPr>
              <a:t> </a:t>
            </a:r>
            <a:r>
              <a:rPr lang="en-US" sz="2000" spc="5" dirty="0" smtClean="0">
                <a:latin typeface="Gill Sans MT"/>
                <a:cs typeface="Gill Sans MT"/>
              </a:rPr>
              <a:t>'</a:t>
            </a:r>
            <a:r>
              <a:rPr lang="en-US" sz="2000" b="1" spc="5" dirty="0" smtClean="0">
                <a:latin typeface="Gill Sans MT"/>
                <a:cs typeface="Gill Sans MT"/>
              </a:rPr>
              <a:t>into,</a:t>
            </a:r>
            <a:r>
              <a:rPr lang="en-US" sz="2000" b="1" spc="-70" dirty="0" smtClean="0">
                <a:latin typeface="Gill Sans MT"/>
                <a:cs typeface="Gill Sans MT"/>
              </a:rPr>
              <a:t> </a:t>
            </a:r>
            <a:r>
              <a:rPr lang="en-US" sz="2000" b="1" spc="10" dirty="0" smtClean="0">
                <a:latin typeface="Gill Sans MT"/>
                <a:cs typeface="Gill Sans MT"/>
              </a:rPr>
              <a:t>within</a:t>
            </a:r>
            <a:r>
              <a:rPr lang="en-US" sz="2000" spc="10" dirty="0" smtClean="0">
                <a:latin typeface="Gill Sans MT"/>
                <a:cs typeface="Gill Sans MT"/>
              </a:rPr>
              <a:t>',</a:t>
            </a:r>
            <a:r>
              <a:rPr lang="en-US" sz="2000" spc="-95" dirty="0" smtClean="0">
                <a:latin typeface="Gill Sans MT"/>
                <a:cs typeface="Gill Sans MT"/>
              </a:rPr>
              <a:t> </a:t>
            </a:r>
            <a:r>
              <a:rPr lang="en-US" sz="2000" spc="10" dirty="0" smtClean="0">
                <a:latin typeface="Gill Sans MT"/>
                <a:cs typeface="Gill Sans MT"/>
              </a:rPr>
              <a:t>as</a:t>
            </a:r>
            <a:r>
              <a:rPr lang="en-US" sz="2000" spc="20" dirty="0" smtClean="0">
                <a:latin typeface="Gill Sans MT"/>
                <a:cs typeface="Gill Sans MT"/>
              </a:rPr>
              <a:t> </a:t>
            </a:r>
            <a:r>
              <a:rPr lang="en-US" sz="2000" spc="5" dirty="0" smtClean="0">
                <a:latin typeface="Gill Sans MT"/>
                <a:cs typeface="Gill Sans MT"/>
              </a:rPr>
              <a:t>in </a:t>
            </a:r>
            <a:r>
              <a:rPr lang="en-US" sz="2000" b="1" spc="10" dirty="0" smtClean="0">
                <a:solidFill>
                  <a:srgbClr val="3791A7"/>
                </a:solidFill>
                <a:latin typeface="Gill Sans MT"/>
                <a:cs typeface="Gill Sans MT"/>
              </a:rPr>
              <a:t>in</a:t>
            </a:r>
            <a:r>
              <a:rPr lang="en-US" sz="2000" spc="10" dirty="0" smtClean="0">
                <a:latin typeface="Gill Sans MT"/>
                <a:cs typeface="Gill Sans MT"/>
              </a:rPr>
              <a:t>vade,</a:t>
            </a:r>
            <a:r>
              <a:rPr lang="en-US" sz="2000" spc="-70" dirty="0" smtClean="0">
                <a:latin typeface="Gill Sans MT"/>
                <a:cs typeface="Gill Sans MT"/>
              </a:rPr>
              <a:t> </a:t>
            </a:r>
            <a:r>
              <a:rPr lang="en-US" sz="2000" b="1" spc="10" dirty="0" smtClean="0">
                <a:solidFill>
                  <a:srgbClr val="3791A7"/>
                </a:solidFill>
                <a:latin typeface="Gill Sans MT"/>
                <a:cs typeface="Gill Sans MT"/>
              </a:rPr>
              <a:t>in</a:t>
            </a:r>
            <a:r>
              <a:rPr lang="en-US" sz="2000" spc="10" dirty="0" smtClean="0">
                <a:latin typeface="Gill Sans MT"/>
                <a:cs typeface="Gill Sans MT"/>
              </a:rPr>
              <a:t>clude</a:t>
            </a:r>
            <a:endParaRPr lang="en-US" sz="2000" dirty="0" smtClean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lang="en-US" sz="1600" dirty="0" smtClean="0">
              <a:latin typeface="Times New Roman"/>
              <a:cs typeface="Times New Roman"/>
            </a:endParaRPr>
          </a:p>
          <a:p>
            <a:pPr>
              <a:spcBef>
                <a:spcPts val="20"/>
              </a:spcBef>
            </a:pPr>
            <a:endParaRPr lang="en-US" sz="2800" dirty="0" smtClean="0">
              <a:latin typeface="Times New Roman"/>
              <a:cs typeface="Times New Roman"/>
            </a:endParaRPr>
          </a:p>
          <a:p>
            <a:pPr marL="365127" marR="37465" indent="-15240">
              <a:lnSpc>
                <a:spcPts val="790"/>
              </a:lnSpc>
            </a:pPr>
            <a:r>
              <a:rPr lang="en-US" sz="2400" spc="10" dirty="0" smtClean="0">
                <a:latin typeface="Gill Sans MT"/>
                <a:cs typeface="Gill Sans MT"/>
              </a:rPr>
              <a:t>These </a:t>
            </a:r>
            <a:r>
              <a:rPr lang="en-US" sz="2400" spc="5" dirty="0" smtClean="0">
                <a:latin typeface="Gill Sans MT"/>
                <a:cs typeface="Gill Sans MT"/>
              </a:rPr>
              <a:t>similarities are just </a:t>
            </a:r>
            <a:r>
              <a:rPr lang="en-US" sz="2400" i="1" spc="5" dirty="0" smtClean="0">
                <a:latin typeface="Gill Sans MT"/>
                <a:cs typeface="Gill Sans MT"/>
              </a:rPr>
              <a:t>accidental </a:t>
            </a:r>
            <a:r>
              <a:rPr lang="en-US" sz="2400" spc="10" dirty="0" smtClean="0">
                <a:latin typeface="Gill Sans MT"/>
                <a:cs typeface="Gill Sans MT"/>
              </a:rPr>
              <a:t>and </a:t>
            </a:r>
            <a:r>
              <a:rPr lang="en-US" sz="2400" spc="5" dirty="0" smtClean="0">
                <a:latin typeface="Gill Sans MT"/>
                <a:cs typeface="Gill Sans MT"/>
              </a:rPr>
              <a:t>typically </a:t>
            </a:r>
            <a:r>
              <a:rPr lang="en-US" sz="2400" spc="10" dirty="0" smtClean="0">
                <a:latin typeface="Gill Sans MT"/>
                <a:cs typeface="Gill Sans MT"/>
              </a:rPr>
              <a:t>the </a:t>
            </a:r>
            <a:r>
              <a:rPr lang="en-US" sz="2400" spc="5" dirty="0" smtClean="0">
                <a:latin typeface="Gill Sans MT"/>
                <a:cs typeface="Gill Sans MT"/>
              </a:rPr>
              <a:t>origins </a:t>
            </a:r>
            <a:r>
              <a:rPr lang="en-US" sz="2400" spc="10" dirty="0" smtClean="0">
                <a:latin typeface="Gill Sans MT"/>
                <a:cs typeface="Gill Sans MT"/>
              </a:rPr>
              <a:t>of  the two</a:t>
            </a:r>
          </a:p>
          <a:p>
            <a:pPr marL="365127" marR="37465" indent="-15240">
              <a:lnSpc>
                <a:spcPts val="790"/>
              </a:lnSpc>
            </a:pPr>
            <a:endParaRPr lang="en-US" sz="2400" spc="10" dirty="0">
              <a:latin typeface="Gill Sans MT"/>
              <a:cs typeface="Gill Sans MT"/>
            </a:endParaRPr>
          </a:p>
          <a:p>
            <a:pPr marL="365127" marR="37465" indent="-15240">
              <a:lnSpc>
                <a:spcPts val="790"/>
              </a:lnSpc>
            </a:pPr>
            <a:endParaRPr lang="en-US" sz="2400" spc="10" dirty="0">
              <a:latin typeface="Gill Sans MT"/>
              <a:cs typeface="Gill Sans MT"/>
            </a:endParaRPr>
          </a:p>
          <a:p>
            <a:pPr marL="365127" marR="37465" indent="-15240">
              <a:lnSpc>
                <a:spcPts val="790"/>
              </a:lnSpc>
            </a:pPr>
            <a:r>
              <a:rPr lang="en-US" sz="2400" spc="10" dirty="0" smtClean="0">
                <a:latin typeface="Gill Sans MT"/>
                <a:cs typeface="Gill Sans MT"/>
              </a:rPr>
              <a:t>morphemes </a:t>
            </a:r>
            <a:r>
              <a:rPr lang="en-US" sz="2400" spc="5" dirty="0" smtClean="0">
                <a:latin typeface="Gill Sans MT"/>
                <a:cs typeface="Gill Sans MT"/>
              </a:rPr>
              <a:t>are completely</a:t>
            </a:r>
            <a:r>
              <a:rPr lang="en-US" sz="2400" spc="-5" dirty="0" smtClean="0">
                <a:latin typeface="Gill Sans MT"/>
                <a:cs typeface="Gill Sans MT"/>
              </a:rPr>
              <a:t> </a:t>
            </a:r>
            <a:r>
              <a:rPr lang="en-US" sz="2400" b="1" i="1" spc="10" dirty="0" smtClean="0">
                <a:solidFill>
                  <a:srgbClr val="0032CC"/>
                </a:solidFill>
                <a:latin typeface="Gill Sans MT"/>
                <a:cs typeface="Gill Sans MT"/>
              </a:rPr>
              <a:t>unrelated</a:t>
            </a:r>
            <a:r>
              <a:rPr lang="en-US" sz="1600" spc="10" dirty="0" smtClean="0">
                <a:latin typeface="Gill Sans MT"/>
                <a:cs typeface="Gill Sans MT"/>
              </a:rPr>
              <a:t>.</a:t>
            </a:r>
            <a:endParaRPr lang="en-US" sz="1600" dirty="0" smtClean="0">
              <a:latin typeface="Gill Sans MT"/>
              <a:cs typeface="Gill Sans MT"/>
            </a:endParaRP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dirty="0" smtClean="0">
              <a:latin typeface="Gill Sans MT"/>
              <a:cs typeface="Gill Sans MT"/>
            </a:endParaRP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1485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148" y="980661"/>
            <a:ext cx="10455966" cy="5588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8280" marR="43815" indent="-129539">
              <a:spcBef>
                <a:spcPts val="869"/>
              </a:spcBef>
              <a:buAutoNum type="arabicPeriod" startAt="2"/>
              <a:tabLst>
                <a:tab pos="208916" algn="l"/>
              </a:tabLst>
            </a:pPr>
            <a:r>
              <a:rPr lang="en-US" sz="4000" spc="-80" dirty="0" smtClean="0">
                <a:solidFill>
                  <a:srgbClr val="562213"/>
                </a:solidFill>
                <a:latin typeface="Gill Sans MT"/>
                <a:cs typeface="Gill Sans MT"/>
              </a:rPr>
              <a:t>Two </a:t>
            </a:r>
            <a:r>
              <a:rPr lang="en-US" sz="4000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(or </a:t>
            </a:r>
            <a:r>
              <a:rPr lang="en-US" sz="4000" spc="-15" dirty="0" smtClean="0">
                <a:solidFill>
                  <a:srgbClr val="562213"/>
                </a:solidFill>
                <a:latin typeface="Gill Sans MT"/>
                <a:cs typeface="Gill Sans MT"/>
              </a:rPr>
              <a:t>more) </a:t>
            </a:r>
            <a:r>
              <a:rPr lang="en-US" sz="4000" spc="-10" dirty="0" smtClean="0">
                <a:solidFill>
                  <a:srgbClr val="562213"/>
                </a:solidFill>
                <a:latin typeface="Gill Sans MT"/>
                <a:cs typeface="Gill Sans MT"/>
              </a:rPr>
              <a:t>forms, </a:t>
            </a:r>
            <a:r>
              <a:rPr lang="en-US" sz="4000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one</a:t>
            </a:r>
            <a:r>
              <a:rPr lang="en-US" sz="4000" spc="-10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lang="en-US" sz="4000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meaning</a:t>
            </a:r>
          </a:p>
          <a:p>
            <a:pPr marL="78741" marR="43815">
              <a:spcBef>
                <a:spcPts val="869"/>
              </a:spcBef>
              <a:tabLst>
                <a:tab pos="208916" algn="l"/>
              </a:tabLst>
            </a:pPr>
            <a:r>
              <a:rPr lang="en-US" sz="2400" spc="15" dirty="0" smtClean="0">
                <a:latin typeface="Gill Sans MT"/>
                <a:cs typeface="Gill Sans MT"/>
              </a:rPr>
              <a:t>When </a:t>
            </a:r>
            <a:r>
              <a:rPr lang="en-US" sz="2400" u="sng" spc="10" dirty="0" smtClean="0">
                <a:latin typeface="Gill Sans MT"/>
                <a:cs typeface="Gill Sans MT"/>
              </a:rPr>
              <a:t>two </a:t>
            </a:r>
            <a:r>
              <a:rPr lang="en-US" sz="2400" spc="5" dirty="0" smtClean="0">
                <a:latin typeface="Gill Sans MT"/>
                <a:cs typeface="Gill Sans MT"/>
              </a:rPr>
              <a:t>different </a:t>
            </a:r>
            <a:r>
              <a:rPr lang="en-US" sz="2400" b="1" i="1" spc="10" dirty="0" smtClean="0">
                <a:latin typeface="Gill Sans MT"/>
                <a:cs typeface="Gill Sans MT"/>
              </a:rPr>
              <a:t>forms </a:t>
            </a:r>
            <a:r>
              <a:rPr lang="en-US" sz="2400" spc="5" dirty="0" smtClean="0">
                <a:latin typeface="Gill Sans MT"/>
                <a:cs typeface="Gill Sans MT"/>
              </a:rPr>
              <a:t>have </a:t>
            </a:r>
            <a:r>
              <a:rPr lang="en-US" sz="2400" spc="10" dirty="0" smtClean="0">
                <a:latin typeface="Gill Sans MT"/>
                <a:cs typeface="Gill Sans MT"/>
              </a:rPr>
              <a:t>the </a:t>
            </a:r>
            <a:r>
              <a:rPr lang="en-US" sz="2400" u="sng" spc="10" dirty="0" smtClean="0">
                <a:latin typeface="Gill Sans MT"/>
                <a:cs typeface="Gill Sans MT"/>
              </a:rPr>
              <a:t>same </a:t>
            </a:r>
            <a:r>
              <a:rPr lang="en-US" sz="2400" b="1" i="1" spc="10" dirty="0" smtClean="0">
                <a:solidFill>
                  <a:srgbClr val="0032CC"/>
                </a:solidFill>
                <a:latin typeface="Gill Sans MT"/>
                <a:cs typeface="Gill Sans MT"/>
              </a:rPr>
              <a:t>meaning</a:t>
            </a:r>
            <a:r>
              <a:rPr lang="en-US" sz="2400" spc="10" dirty="0" smtClean="0">
                <a:latin typeface="Gill Sans MT"/>
                <a:cs typeface="Gill Sans MT"/>
              </a:rPr>
              <a:t>, </a:t>
            </a:r>
            <a:r>
              <a:rPr lang="en-US" sz="2400" spc="5" dirty="0" smtClean="0">
                <a:latin typeface="Gill Sans MT"/>
                <a:cs typeface="Gill Sans MT"/>
              </a:rPr>
              <a:t>they </a:t>
            </a:r>
            <a:r>
              <a:rPr lang="en-US" sz="2400" spc="10" dirty="0" smtClean="0">
                <a:latin typeface="Gill Sans MT"/>
                <a:cs typeface="Gill Sans MT"/>
              </a:rPr>
              <a:t>could  </a:t>
            </a:r>
            <a:r>
              <a:rPr lang="en-US" sz="2400" spc="15" dirty="0" smtClean="0">
                <a:latin typeface="Gill Sans MT"/>
                <a:cs typeface="Gill Sans MT"/>
              </a:rPr>
              <a:t>be </a:t>
            </a:r>
            <a:r>
              <a:rPr lang="en-US" sz="2400" u="sng" spc="5" dirty="0" smtClean="0">
                <a:latin typeface="Gill Sans MT"/>
                <a:cs typeface="Gill Sans MT"/>
              </a:rPr>
              <a:t>different </a:t>
            </a:r>
            <a:r>
              <a:rPr lang="en-US" sz="2400" b="1" i="1" spc="10" dirty="0" smtClean="0">
                <a:solidFill>
                  <a:srgbClr val="FF3299"/>
                </a:solidFill>
                <a:latin typeface="Gill Sans MT"/>
                <a:cs typeface="Gill Sans MT"/>
              </a:rPr>
              <a:t>morphemes</a:t>
            </a:r>
            <a:r>
              <a:rPr lang="en-US" sz="2400" spc="10" dirty="0" smtClean="0">
                <a:latin typeface="Gill Sans MT"/>
                <a:cs typeface="Gill Sans MT"/>
              </a:rPr>
              <a:t>, </a:t>
            </a:r>
            <a:r>
              <a:rPr lang="en-US" sz="2400" spc="15" dirty="0" smtClean="0">
                <a:latin typeface="Gill Sans MT"/>
                <a:cs typeface="Gill Sans MT"/>
              </a:rPr>
              <a:t>or </a:t>
            </a:r>
            <a:r>
              <a:rPr lang="en-US" sz="2400" spc="5" dirty="0" smtClean="0">
                <a:latin typeface="Gill Sans MT"/>
                <a:cs typeface="Gill Sans MT"/>
              </a:rPr>
              <a:t>they </a:t>
            </a:r>
            <a:r>
              <a:rPr lang="en-US" sz="2400" spc="10" dirty="0" smtClean="0">
                <a:latin typeface="Gill Sans MT"/>
                <a:cs typeface="Gill Sans MT"/>
              </a:rPr>
              <a:t>might </a:t>
            </a:r>
            <a:r>
              <a:rPr lang="en-US" sz="2400" spc="15" dirty="0" smtClean="0">
                <a:latin typeface="Gill Sans MT"/>
                <a:cs typeface="Gill Sans MT"/>
              </a:rPr>
              <a:t>be </a:t>
            </a:r>
            <a:r>
              <a:rPr lang="en-US" sz="2400" spc="10" dirty="0" smtClean="0">
                <a:latin typeface="Gill Sans MT"/>
                <a:cs typeface="Gill Sans MT"/>
              </a:rPr>
              <a:t>a </a:t>
            </a:r>
            <a:r>
              <a:rPr lang="en-US" sz="2400" u="sng" spc="5" dirty="0" smtClean="0">
                <a:latin typeface="Gill Sans MT"/>
                <a:cs typeface="Gill Sans MT"/>
              </a:rPr>
              <a:t>single</a:t>
            </a:r>
            <a:r>
              <a:rPr lang="en-US" sz="2400" u="sng" spc="-45" dirty="0" smtClean="0">
                <a:latin typeface="Gill Sans MT"/>
                <a:cs typeface="Gill Sans MT"/>
              </a:rPr>
              <a:t> </a:t>
            </a:r>
            <a:r>
              <a:rPr lang="en-US" sz="2400" b="1" i="1" spc="10" dirty="0" smtClean="0">
                <a:solidFill>
                  <a:srgbClr val="FF3299"/>
                </a:solidFill>
                <a:latin typeface="Gill Sans MT"/>
                <a:cs typeface="Gill Sans MT"/>
              </a:rPr>
              <a:t>morpheme</a:t>
            </a:r>
            <a:r>
              <a:rPr lang="en-US" sz="2400" spc="10" dirty="0" smtClean="0">
                <a:latin typeface="Gill Sans MT"/>
                <a:cs typeface="Gill Sans MT"/>
              </a:rPr>
              <a:t>.</a:t>
            </a:r>
            <a:endParaRPr lang="en-US" sz="2400" dirty="0">
              <a:latin typeface="Gill Sans MT"/>
              <a:cs typeface="Gill Sans MT"/>
            </a:endParaRPr>
          </a:p>
          <a:p>
            <a:pPr marL="78741" marR="43815">
              <a:spcBef>
                <a:spcPts val="869"/>
              </a:spcBef>
              <a:tabLst>
                <a:tab pos="208916" algn="l"/>
              </a:tabLst>
            </a:pPr>
            <a:r>
              <a:rPr lang="en-US" sz="2400" b="1" spc="-60" dirty="0" smtClean="0">
                <a:latin typeface="Gill Sans MT"/>
                <a:cs typeface="Gill Sans MT"/>
              </a:rPr>
              <a:t>T</a:t>
            </a:r>
            <a:r>
              <a:rPr lang="en-US" b="1" spc="-60" dirty="0" smtClean="0">
                <a:latin typeface="Gill Sans MT"/>
                <a:cs typeface="Gill Sans MT"/>
              </a:rPr>
              <a:t>wo </a:t>
            </a:r>
            <a:r>
              <a:rPr lang="en-US" b="1" spc="-10" dirty="0" smtClean="0">
                <a:latin typeface="Gill Sans MT"/>
                <a:cs typeface="Gill Sans MT"/>
              </a:rPr>
              <a:t>forms, one meaning </a:t>
            </a:r>
            <a:r>
              <a:rPr lang="en-US" b="1" spc="-5" dirty="0" smtClean="0">
                <a:latin typeface="Gill Sans MT"/>
                <a:cs typeface="Gill Sans MT"/>
              </a:rPr>
              <a:t>= </a:t>
            </a:r>
            <a:r>
              <a:rPr lang="en-US" b="1" spc="-10" dirty="0" smtClean="0">
                <a:latin typeface="Gill Sans MT"/>
                <a:cs typeface="Gill Sans MT"/>
              </a:rPr>
              <a:t>two</a:t>
            </a:r>
            <a:r>
              <a:rPr lang="en-US" b="1" spc="-45" dirty="0" smtClean="0">
                <a:latin typeface="Gill Sans MT"/>
                <a:cs typeface="Gill Sans MT"/>
              </a:rPr>
              <a:t> </a:t>
            </a:r>
            <a:r>
              <a:rPr lang="en-US" b="1" spc="-10" dirty="0" smtClean="0">
                <a:latin typeface="Gill Sans MT"/>
                <a:cs typeface="Gill Sans MT"/>
              </a:rPr>
              <a:t>morphemes</a:t>
            </a:r>
            <a:endParaRPr lang="en-US" dirty="0">
              <a:latin typeface="Gill Sans MT"/>
              <a:cs typeface="Gill Sans MT"/>
            </a:endParaRPr>
          </a:p>
          <a:p>
            <a:pPr marL="78741" marR="43815">
              <a:spcBef>
                <a:spcPts val="869"/>
              </a:spcBef>
              <a:tabLst>
                <a:tab pos="208916" algn="l"/>
              </a:tabLst>
            </a:pPr>
            <a:r>
              <a:rPr lang="en-US" sz="2400" spc="10" dirty="0" smtClean="0">
                <a:latin typeface="Gill Sans MT"/>
                <a:cs typeface="Gill Sans MT"/>
              </a:rPr>
              <a:t>There </a:t>
            </a:r>
            <a:r>
              <a:rPr lang="en-US" sz="2400" spc="5" dirty="0" smtClean="0">
                <a:latin typeface="Gill Sans MT"/>
                <a:cs typeface="Gill Sans MT"/>
              </a:rPr>
              <a:t>are </a:t>
            </a:r>
            <a:r>
              <a:rPr lang="en-US" sz="2400" spc="10" dirty="0" smtClean="0">
                <a:latin typeface="Gill Sans MT"/>
                <a:cs typeface="Gill Sans MT"/>
              </a:rPr>
              <a:t>two </a:t>
            </a:r>
            <a:r>
              <a:rPr lang="en-US" sz="2400" spc="5" dirty="0" smtClean="0">
                <a:latin typeface="Gill Sans MT"/>
                <a:cs typeface="Gill Sans MT"/>
              </a:rPr>
              <a:t>situations in </a:t>
            </a:r>
            <a:r>
              <a:rPr lang="en-US" sz="2400" spc="10" dirty="0" smtClean="0">
                <a:latin typeface="Gill Sans MT"/>
                <a:cs typeface="Gill Sans MT"/>
              </a:rPr>
              <a:t>which two forms </a:t>
            </a:r>
            <a:r>
              <a:rPr lang="en-US" sz="2400" spc="5" dirty="0" smtClean="0">
                <a:latin typeface="Gill Sans MT"/>
                <a:cs typeface="Gill Sans MT"/>
              </a:rPr>
              <a:t>have </a:t>
            </a:r>
            <a:r>
              <a:rPr lang="en-US" sz="2400" spc="10" dirty="0" smtClean="0">
                <a:latin typeface="Gill Sans MT"/>
                <a:cs typeface="Gill Sans MT"/>
              </a:rPr>
              <a:t>the same  meaning, but </a:t>
            </a:r>
            <a:r>
              <a:rPr lang="en-US" sz="2400" spc="5" dirty="0" smtClean="0">
                <a:latin typeface="Gill Sans MT"/>
                <a:cs typeface="Gill Sans MT"/>
              </a:rPr>
              <a:t>they are different</a:t>
            </a:r>
            <a:r>
              <a:rPr lang="en-US" sz="2400" spc="-70" dirty="0" smtClean="0">
                <a:latin typeface="Gill Sans MT"/>
                <a:cs typeface="Gill Sans MT"/>
              </a:rPr>
              <a:t> </a:t>
            </a:r>
            <a:r>
              <a:rPr lang="en-US" sz="2400" spc="10" dirty="0" smtClean="0">
                <a:latin typeface="Gill Sans MT"/>
                <a:cs typeface="Gill Sans MT"/>
              </a:rPr>
              <a:t>morphemes.</a:t>
            </a:r>
            <a:endParaRPr lang="en-US" sz="2400" dirty="0" smtClean="0">
              <a:latin typeface="Gill Sans MT"/>
              <a:cs typeface="Gill Sans MT"/>
            </a:endParaRPr>
          </a:p>
          <a:p>
            <a:pPr marL="288926">
              <a:spcBef>
                <a:spcPts val="390"/>
              </a:spcBef>
            </a:pPr>
            <a:r>
              <a:rPr lang="en-US" sz="2400" b="1" spc="10" dirty="0" smtClean="0">
                <a:solidFill>
                  <a:srgbClr val="FF0000"/>
                </a:solidFill>
                <a:latin typeface="Gill Sans MT"/>
                <a:cs typeface="Gill Sans MT"/>
              </a:rPr>
              <a:t>1. </a:t>
            </a:r>
            <a:r>
              <a:rPr lang="en-US" sz="2400" spc="15" dirty="0" smtClean="0">
                <a:latin typeface="Gill Sans MT"/>
                <a:cs typeface="Gill Sans MT"/>
              </a:rPr>
              <a:t>The </a:t>
            </a:r>
            <a:r>
              <a:rPr lang="en-US" sz="2400" b="1" i="1" spc="10" dirty="0" smtClean="0">
                <a:latin typeface="Gill Sans MT"/>
                <a:cs typeface="Gill Sans MT"/>
              </a:rPr>
              <a:t>forms </a:t>
            </a:r>
            <a:r>
              <a:rPr lang="en-US" sz="2400" spc="5" dirty="0" smtClean="0">
                <a:latin typeface="Gill Sans MT"/>
                <a:cs typeface="Gill Sans MT"/>
              </a:rPr>
              <a:t>are usually </a:t>
            </a:r>
            <a:r>
              <a:rPr lang="en-US" sz="2400" spc="10" dirty="0" smtClean="0">
                <a:latin typeface="Gill Sans MT"/>
                <a:cs typeface="Gill Sans MT"/>
              </a:rPr>
              <a:t>rather </a:t>
            </a:r>
            <a:r>
              <a:rPr lang="en-US" sz="2400" u="sng" spc="5" dirty="0" smtClean="0">
                <a:latin typeface="Gill Sans MT"/>
                <a:cs typeface="Gill Sans MT"/>
              </a:rPr>
              <a:t>different </a:t>
            </a:r>
            <a:r>
              <a:rPr lang="en-US" sz="2400" spc="5" dirty="0" smtClean="0">
                <a:latin typeface="Gill Sans MT"/>
                <a:cs typeface="Gill Sans MT"/>
              </a:rPr>
              <a:t>from </a:t>
            </a:r>
            <a:r>
              <a:rPr lang="en-US" sz="2400" spc="15" dirty="0" smtClean="0">
                <a:latin typeface="Gill Sans MT"/>
                <a:cs typeface="Gill Sans MT"/>
              </a:rPr>
              <a:t>one</a:t>
            </a:r>
            <a:r>
              <a:rPr lang="en-US" sz="2400" spc="-90" dirty="0" smtClean="0">
                <a:latin typeface="Gill Sans MT"/>
                <a:cs typeface="Gill Sans MT"/>
              </a:rPr>
              <a:t> </a:t>
            </a:r>
            <a:r>
              <a:rPr lang="en-US" sz="2400" dirty="0" smtClean="0">
                <a:latin typeface="Gill Sans MT"/>
                <a:cs typeface="Gill Sans MT"/>
              </a:rPr>
              <a:t>another.</a:t>
            </a:r>
          </a:p>
          <a:p>
            <a:pPr marL="568327" marR="808993">
              <a:lnSpc>
                <a:spcPct val="115700"/>
              </a:lnSpc>
              <a:spcBef>
                <a:spcPts val="265"/>
              </a:spcBef>
            </a:pPr>
            <a:r>
              <a:rPr lang="en-US" sz="2400" b="1" spc="15" dirty="0" err="1" smtClean="0">
                <a:solidFill>
                  <a:srgbClr val="FEB809"/>
                </a:solidFill>
                <a:latin typeface="Gill Sans MT"/>
                <a:cs typeface="Gill Sans MT"/>
              </a:rPr>
              <a:t>andr</a:t>
            </a:r>
            <a:r>
              <a:rPr lang="en-US" sz="2400" b="1" spc="15" dirty="0" smtClean="0">
                <a:solidFill>
                  <a:srgbClr val="FEB809"/>
                </a:solidFill>
                <a:latin typeface="Gill Sans MT"/>
                <a:cs typeface="Gill Sans MT"/>
              </a:rPr>
              <a:t> </a:t>
            </a:r>
            <a:r>
              <a:rPr lang="en-US" sz="2400" spc="30" dirty="0" smtClean="0">
                <a:latin typeface="Arial"/>
                <a:cs typeface="Arial"/>
              </a:rPr>
              <a:t>→ </a:t>
            </a:r>
            <a:r>
              <a:rPr lang="en-US" sz="2400" b="1" spc="10" dirty="0" smtClean="0">
                <a:latin typeface="Gill Sans MT"/>
                <a:cs typeface="Gill Sans MT"/>
              </a:rPr>
              <a:t>'man, male' </a:t>
            </a:r>
            <a:r>
              <a:rPr lang="en-US" sz="2400" spc="10" dirty="0" smtClean="0">
                <a:latin typeface="Gill Sans MT"/>
                <a:cs typeface="Gill Sans MT"/>
              </a:rPr>
              <a:t>as </a:t>
            </a:r>
            <a:r>
              <a:rPr lang="en-US" sz="2400" spc="5" dirty="0" smtClean="0">
                <a:latin typeface="Gill Sans MT"/>
                <a:cs typeface="Gill Sans MT"/>
              </a:rPr>
              <a:t>in</a:t>
            </a:r>
            <a:r>
              <a:rPr lang="en-US" sz="2400" spc="-130" dirty="0" smtClean="0">
                <a:latin typeface="Gill Sans MT"/>
                <a:cs typeface="Gill Sans MT"/>
              </a:rPr>
              <a:t> </a:t>
            </a:r>
            <a:r>
              <a:rPr lang="en-US" sz="2400" b="1" spc="10" dirty="0" smtClean="0">
                <a:solidFill>
                  <a:srgbClr val="FEB809"/>
                </a:solidFill>
                <a:latin typeface="Gill Sans MT"/>
                <a:cs typeface="Gill Sans MT"/>
              </a:rPr>
              <a:t>andr</a:t>
            </a:r>
            <a:r>
              <a:rPr lang="en-US" sz="2400" spc="10" dirty="0" smtClean="0">
                <a:latin typeface="Gill Sans MT"/>
                <a:cs typeface="Gill Sans MT"/>
              </a:rPr>
              <a:t>oid  </a:t>
            </a:r>
            <a:r>
              <a:rPr lang="en-US" sz="2400" b="1" spc="10" dirty="0" err="1" smtClean="0">
                <a:solidFill>
                  <a:srgbClr val="FEB809"/>
                </a:solidFill>
                <a:latin typeface="Gill Sans MT"/>
                <a:cs typeface="Gill Sans MT"/>
              </a:rPr>
              <a:t>vir</a:t>
            </a:r>
            <a:r>
              <a:rPr lang="en-US" sz="2400" b="1" spc="10" dirty="0" smtClean="0">
                <a:solidFill>
                  <a:srgbClr val="FEB809"/>
                </a:solidFill>
                <a:latin typeface="Gill Sans MT"/>
                <a:cs typeface="Gill Sans MT"/>
              </a:rPr>
              <a:t> </a:t>
            </a:r>
            <a:r>
              <a:rPr lang="en-US" sz="2400" spc="30" dirty="0" smtClean="0">
                <a:latin typeface="Arial"/>
                <a:cs typeface="Arial"/>
              </a:rPr>
              <a:t>→ </a:t>
            </a:r>
            <a:r>
              <a:rPr lang="en-US" sz="2400" b="1" spc="10" dirty="0" smtClean="0">
                <a:latin typeface="Gill Sans MT"/>
                <a:cs typeface="Gill Sans MT"/>
              </a:rPr>
              <a:t>'man, male' </a:t>
            </a:r>
            <a:r>
              <a:rPr lang="en-US" sz="2400" spc="10" dirty="0" smtClean="0">
                <a:latin typeface="Gill Sans MT"/>
                <a:cs typeface="Gill Sans MT"/>
              </a:rPr>
              <a:t>as</a:t>
            </a:r>
            <a:r>
              <a:rPr lang="en-US" sz="2400" spc="-125" dirty="0" smtClean="0">
                <a:latin typeface="Gill Sans MT"/>
                <a:cs typeface="Gill Sans MT"/>
              </a:rPr>
              <a:t> </a:t>
            </a:r>
            <a:r>
              <a:rPr lang="en-US" sz="2400" spc="5" dirty="0" smtClean="0">
                <a:latin typeface="Gill Sans MT"/>
                <a:cs typeface="Gill Sans MT"/>
              </a:rPr>
              <a:t>in </a:t>
            </a:r>
            <a:r>
              <a:rPr lang="en-US" sz="2400" b="1" spc="5" dirty="0" smtClean="0">
                <a:solidFill>
                  <a:srgbClr val="FEB809"/>
                </a:solidFill>
                <a:latin typeface="Gill Sans MT"/>
                <a:cs typeface="Gill Sans MT"/>
              </a:rPr>
              <a:t>vir</a:t>
            </a:r>
            <a:r>
              <a:rPr lang="en-US" sz="2400" spc="5" dirty="0" smtClean="0">
                <a:latin typeface="Gill Sans MT"/>
                <a:cs typeface="Gill Sans MT"/>
              </a:rPr>
              <a:t>ile</a:t>
            </a:r>
            <a:endParaRPr lang="en-US" sz="2400" dirty="0" smtClean="0">
              <a:latin typeface="Gill Sans MT"/>
              <a:cs typeface="Gill Sans MT"/>
            </a:endParaRPr>
          </a:p>
          <a:p>
            <a:pPr>
              <a:spcBef>
                <a:spcPts val="33"/>
              </a:spcBef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288926" marR="72390">
              <a:lnSpc>
                <a:spcPts val="790"/>
              </a:lnSpc>
            </a:pPr>
            <a:r>
              <a:rPr lang="en-US" sz="2400" spc="10" dirty="0" smtClean="0">
                <a:latin typeface="Gill Sans MT"/>
                <a:cs typeface="Gill Sans MT"/>
              </a:rPr>
              <a:t>Both morphemes </a:t>
            </a:r>
            <a:r>
              <a:rPr lang="en-US" sz="2400" b="1" i="1" spc="15" dirty="0" smtClean="0">
                <a:solidFill>
                  <a:srgbClr val="0032CC"/>
                </a:solidFill>
                <a:latin typeface="Gill Sans MT"/>
                <a:cs typeface="Gill Sans MT"/>
              </a:rPr>
              <a:t>mean </a:t>
            </a:r>
            <a:r>
              <a:rPr lang="en-US" sz="2400" spc="10" dirty="0" smtClean="0">
                <a:latin typeface="Gill Sans MT"/>
                <a:cs typeface="Gill Sans MT"/>
              </a:rPr>
              <a:t>the </a:t>
            </a:r>
            <a:r>
              <a:rPr lang="en-US" sz="2400" u="sng" spc="10" dirty="0" smtClean="0">
                <a:latin typeface="Gill Sans MT"/>
                <a:cs typeface="Gill Sans MT"/>
              </a:rPr>
              <a:t>same </a:t>
            </a:r>
            <a:r>
              <a:rPr lang="en-US" sz="2400" spc="5" dirty="0" smtClean="0">
                <a:latin typeface="Gill Sans MT"/>
                <a:cs typeface="Gill Sans MT"/>
              </a:rPr>
              <a:t>thing, </a:t>
            </a:r>
            <a:r>
              <a:rPr lang="en-US" sz="2400" b="1" u="sng" spc="15" dirty="0" smtClean="0">
                <a:solidFill>
                  <a:srgbClr val="FF0000"/>
                </a:solidFill>
                <a:latin typeface="Gill Sans MT"/>
                <a:cs typeface="Gill Sans MT"/>
              </a:rPr>
              <a:t>but </a:t>
            </a:r>
            <a:r>
              <a:rPr lang="en-US" sz="2400" spc="5" dirty="0" smtClean="0">
                <a:latin typeface="Gill Sans MT"/>
                <a:cs typeface="Gill Sans MT"/>
              </a:rPr>
              <a:t>they are </a:t>
            </a:r>
            <a:r>
              <a:rPr lang="en-US" sz="2400" u="sng" spc="10" dirty="0" smtClean="0">
                <a:latin typeface="Gill Sans MT"/>
                <a:cs typeface="Gill Sans MT"/>
              </a:rPr>
              <a:t>very  </a:t>
            </a:r>
            <a:r>
              <a:rPr lang="en-US" sz="2400" spc="5" dirty="0" smtClean="0">
                <a:latin typeface="Gill Sans MT"/>
                <a:cs typeface="Gill Sans MT"/>
              </a:rPr>
              <a:t>different in </a:t>
            </a:r>
            <a:r>
              <a:rPr lang="en-US" sz="2400" b="1" spc="5" dirty="0" smtClean="0">
                <a:latin typeface="Gill Sans MT"/>
                <a:cs typeface="Gill Sans MT"/>
              </a:rPr>
              <a:t>form.</a:t>
            </a:r>
          </a:p>
          <a:p>
            <a:pPr marL="288926" marR="72390">
              <a:lnSpc>
                <a:spcPts val="790"/>
              </a:lnSpc>
            </a:pPr>
            <a:r>
              <a:rPr lang="en-US" sz="2400" spc="5" dirty="0" smtClean="0">
                <a:latin typeface="Gill Sans MT"/>
                <a:cs typeface="Gill Sans MT"/>
              </a:rPr>
              <a:t> </a:t>
            </a:r>
          </a:p>
          <a:p>
            <a:pPr marL="288926" marR="72390">
              <a:lnSpc>
                <a:spcPts val="790"/>
              </a:lnSpc>
            </a:pPr>
            <a:endParaRPr lang="en-US" sz="2400" b="1" i="1" spc="5" dirty="0" smtClean="0">
              <a:latin typeface="Gill Sans MT"/>
              <a:cs typeface="Gill Sans MT"/>
            </a:endParaRPr>
          </a:p>
          <a:p>
            <a:pPr marL="288926" marR="72390">
              <a:lnSpc>
                <a:spcPts val="790"/>
              </a:lnSpc>
            </a:pPr>
            <a:r>
              <a:rPr lang="en-US" sz="2400" spc="15" dirty="0" smtClean="0">
                <a:latin typeface="Gill Sans MT"/>
                <a:cs typeface="Gill Sans MT"/>
              </a:rPr>
              <a:t>They </a:t>
            </a:r>
            <a:r>
              <a:rPr lang="en-US" sz="2400" spc="5" dirty="0" smtClean="0">
                <a:latin typeface="Gill Sans MT"/>
                <a:cs typeface="Gill Sans MT"/>
              </a:rPr>
              <a:t>have completely different origins, </a:t>
            </a:r>
            <a:r>
              <a:rPr lang="en-US" sz="2400" spc="10" dirty="0" smtClean="0">
                <a:latin typeface="Gill Sans MT"/>
                <a:cs typeface="Gill Sans MT"/>
              </a:rPr>
              <a:t>and we  want to think of them as </a:t>
            </a:r>
          </a:p>
          <a:p>
            <a:pPr marL="288926" marR="72390">
              <a:lnSpc>
                <a:spcPts val="790"/>
              </a:lnSpc>
            </a:pPr>
            <a:endParaRPr lang="en-US" sz="2400" b="1" i="1" spc="10" dirty="0">
              <a:solidFill>
                <a:srgbClr val="FF3299"/>
              </a:solidFill>
              <a:latin typeface="Gill Sans MT"/>
              <a:cs typeface="Gill Sans MT"/>
            </a:endParaRPr>
          </a:p>
          <a:p>
            <a:pPr marL="288926" marR="72390">
              <a:lnSpc>
                <a:spcPts val="790"/>
              </a:lnSpc>
            </a:pPr>
            <a:endParaRPr lang="en-US" sz="2400" b="1" i="1" spc="10" dirty="0" smtClean="0">
              <a:solidFill>
                <a:srgbClr val="FF3299"/>
              </a:solidFill>
              <a:latin typeface="Gill Sans MT"/>
              <a:cs typeface="Gill Sans MT"/>
            </a:endParaRPr>
          </a:p>
          <a:p>
            <a:pPr marL="288926" marR="72390">
              <a:lnSpc>
                <a:spcPts val="790"/>
              </a:lnSpc>
            </a:pPr>
            <a:endParaRPr lang="en-US" sz="2400" b="1" i="1" spc="10" dirty="0">
              <a:solidFill>
                <a:srgbClr val="FF3299"/>
              </a:solidFill>
              <a:latin typeface="Gill Sans MT"/>
              <a:cs typeface="Gill Sans MT"/>
            </a:endParaRPr>
          </a:p>
          <a:p>
            <a:pPr marL="288926" marR="72390">
              <a:lnSpc>
                <a:spcPts val="790"/>
              </a:lnSpc>
            </a:pPr>
            <a:r>
              <a:rPr lang="en-US" sz="2400" b="1" i="1" spc="5" dirty="0" smtClean="0">
                <a:solidFill>
                  <a:srgbClr val="FF3299"/>
                </a:solidFill>
                <a:latin typeface="Gill Sans MT"/>
                <a:cs typeface="Gill Sans MT"/>
              </a:rPr>
              <a:t>different</a:t>
            </a:r>
            <a:r>
              <a:rPr lang="en-US" sz="2400" b="1" i="1" spc="15" dirty="0" smtClean="0">
                <a:solidFill>
                  <a:srgbClr val="FF3299"/>
                </a:solidFill>
                <a:latin typeface="Gill Sans MT"/>
                <a:cs typeface="Gill Sans MT"/>
              </a:rPr>
              <a:t> </a:t>
            </a:r>
            <a:r>
              <a:rPr lang="en-US" sz="2400" b="1" i="1" spc="10" dirty="0" smtClean="0">
                <a:solidFill>
                  <a:srgbClr val="FF3299"/>
                </a:solidFill>
                <a:latin typeface="Gill Sans MT"/>
                <a:cs typeface="Gill Sans MT"/>
              </a:rPr>
              <a:t>morphemes</a:t>
            </a:r>
            <a:r>
              <a:rPr lang="en-US" sz="2400" spc="10" dirty="0" smtClean="0">
                <a:latin typeface="Gill Sans MT"/>
                <a:cs typeface="Gill Sans MT"/>
              </a:rPr>
              <a:t>.</a:t>
            </a:r>
            <a:endParaRPr lang="en-US" sz="2400" dirty="0" smtClean="0">
              <a:latin typeface="Gill Sans MT"/>
              <a:cs typeface="Gill Sans MT"/>
            </a:endParaRP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dirty="0" smtClean="0">
              <a:latin typeface="Gill Sans MT"/>
              <a:cs typeface="Gill Sans MT"/>
            </a:endParaRP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4532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148" y="980661"/>
            <a:ext cx="10455966" cy="5557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14"/>
              </a:spcBef>
            </a:pPr>
            <a:r>
              <a:rPr lang="en-US" sz="4000" b="1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Allomorphs</a:t>
            </a:r>
            <a:endParaRPr lang="en-US" sz="4000" b="1" dirty="0" smtClean="0">
              <a:latin typeface="Gill Sans MT"/>
              <a:cs typeface="Gill Sans MT"/>
            </a:endParaRPr>
          </a:p>
          <a:p>
            <a:pPr marL="342902" indent="-53340">
              <a:spcBef>
                <a:spcPts val="1105"/>
              </a:spcBef>
              <a:buClr>
                <a:srgbClr val="3791A7"/>
              </a:buClr>
              <a:buSzPct val="78571"/>
              <a:buFont typeface="Wingdings 2"/>
              <a:buChar char=""/>
              <a:tabLst>
                <a:tab pos="342902" algn="l"/>
              </a:tabLst>
            </a:pPr>
            <a:r>
              <a:rPr lang="en-US" sz="2400" spc="15" dirty="0" smtClean="0">
                <a:latin typeface="Gill Sans MT"/>
                <a:cs typeface="Gill Sans MT"/>
              </a:rPr>
              <a:t>The </a:t>
            </a:r>
            <a:r>
              <a:rPr lang="en-US" sz="2400" spc="10" dirty="0" smtClean="0">
                <a:latin typeface="Gill Sans MT"/>
                <a:cs typeface="Gill Sans MT"/>
              </a:rPr>
              <a:t>same </a:t>
            </a:r>
            <a:r>
              <a:rPr lang="en-US" sz="2400" spc="15" dirty="0" smtClean="0">
                <a:latin typeface="Gill Sans MT"/>
                <a:cs typeface="Gill Sans MT"/>
              </a:rPr>
              <a:t>morpheme </a:t>
            </a:r>
            <a:r>
              <a:rPr lang="en-US" sz="2400" spc="10" dirty="0" smtClean="0">
                <a:latin typeface="Gill Sans MT"/>
                <a:cs typeface="Gill Sans MT"/>
              </a:rPr>
              <a:t>can </a:t>
            </a:r>
            <a:r>
              <a:rPr lang="en-US" sz="2400" spc="15" dirty="0" smtClean="0">
                <a:latin typeface="Gill Sans MT"/>
                <a:cs typeface="Gill Sans MT"/>
              </a:rPr>
              <a:t>be </a:t>
            </a:r>
            <a:r>
              <a:rPr lang="en-US" sz="2400" spc="5" dirty="0" err="1" smtClean="0">
                <a:latin typeface="Gill Sans MT"/>
                <a:cs typeface="Gill Sans MT"/>
              </a:rPr>
              <a:t>realised</a:t>
            </a:r>
            <a:r>
              <a:rPr lang="en-US" sz="2400" spc="5" dirty="0" smtClean="0">
                <a:latin typeface="Gill Sans MT"/>
                <a:cs typeface="Gill Sans MT"/>
              </a:rPr>
              <a:t> in different</a:t>
            </a:r>
            <a:r>
              <a:rPr lang="en-US" sz="2400" spc="-25" dirty="0" smtClean="0">
                <a:latin typeface="Gill Sans MT"/>
                <a:cs typeface="Gill Sans MT"/>
              </a:rPr>
              <a:t> </a:t>
            </a:r>
            <a:r>
              <a:rPr lang="en-US" sz="2400" spc="5" dirty="0" smtClean="0">
                <a:latin typeface="Gill Sans MT"/>
                <a:cs typeface="Gill Sans MT"/>
              </a:rPr>
              <a:t>ways.</a:t>
            </a:r>
            <a:endParaRPr lang="en-US" sz="2400" dirty="0" smtClean="0">
              <a:latin typeface="Gill Sans MT"/>
              <a:cs typeface="Gill Sans MT"/>
            </a:endParaRPr>
          </a:p>
          <a:p>
            <a:pPr marL="342902" indent="-53340">
              <a:lnSpc>
                <a:spcPts val="815"/>
              </a:lnSpc>
              <a:spcBef>
                <a:spcPts val="130"/>
              </a:spcBef>
              <a:buClr>
                <a:srgbClr val="3791A7"/>
              </a:buClr>
              <a:buSzPct val="78571"/>
              <a:buFont typeface="Wingdings 2"/>
              <a:buChar char=""/>
              <a:tabLst>
                <a:tab pos="342902" algn="l"/>
              </a:tabLst>
            </a:pPr>
            <a:endParaRPr lang="en-US" sz="2400" spc="15" dirty="0" smtClean="0">
              <a:latin typeface="Gill Sans MT"/>
              <a:cs typeface="Gill Sans MT"/>
            </a:endParaRPr>
          </a:p>
          <a:p>
            <a:pPr marL="342902" indent="-53340">
              <a:lnSpc>
                <a:spcPts val="815"/>
              </a:lnSpc>
              <a:spcBef>
                <a:spcPts val="130"/>
              </a:spcBef>
              <a:buClr>
                <a:srgbClr val="3791A7"/>
              </a:buClr>
              <a:buSzPct val="78571"/>
              <a:buFont typeface="Wingdings 2"/>
              <a:buChar char=""/>
              <a:tabLst>
                <a:tab pos="342902" algn="l"/>
              </a:tabLst>
            </a:pPr>
            <a:endParaRPr lang="en-US" sz="2400" spc="15" dirty="0" smtClean="0">
              <a:latin typeface="Gill Sans MT"/>
              <a:cs typeface="Gill Sans MT"/>
            </a:endParaRPr>
          </a:p>
          <a:p>
            <a:pPr marL="342902" indent="-53340">
              <a:lnSpc>
                <a:spcPts val="815"/>
              </a:lnSpc>
              <a:spcBef>
                <a:spcPts val="130"/>
              </a:spcBef>
              <a:buClr>
                <a:srgbClr val="3791A7"/>
              </a:buClr>
              <a:buSzPct val="78571"/>
              <a:buFont typeface="Wingdings 2"/>
              <a:buChar char=""/>
              <a:tabLst>
                <a:tab pos="342902" algn="l"/>
              </a:tabLst>
            </a:pPr>
            <a:r>
              <a:rPr lang="en-US" sz="2400" spc="15" dirty="0" smtClean="0">
                <a:latin typeface="Gill Sans MT"/>
                <a:cs typeface="Gill Sans MT"/>
              </a:rPr>
              <a:t>The </a:t>
            </a:r>
            <a:r>
              <a:rPr lang="en-US" sz="2400" i="1" spc="5" dirty="0" smtClean="0">
                <a:latin typeface="Gill Sans MT"/>
                <a:cs typeface="Gill Sans MT"/>
              </a:rPr>
              <a:t>different </a:t>
            </a:r>
            <a:r>
              <a:rPr lang="en-US" sz="2400" spc="5" dirty="0" err="1" smtClean="0">
                <a:latin typeface="Gill Sans MT"/>
                <a:cs typeface="Gill Sans MT"/>
              </a:rPr>
              <a:t>realisations</a:t>
            </a:r>
            <a:r>
              <a:rPr lang="en-US" sz="2400" spc="5" dirty="0" smtClean="0">
                <a:latin typeface="Gill Sans MT"/>
                <a:cs typeface="Gill Sans MT"/>
              </a:rPr>
              <a:t> </a:t>
            </a:r>
            <a:r>
              <a:rPr lang="en-US" sz="2400" spc="10" dirty="0" smtClean="0">
                <a:latin typeface="Gill Sans MT"/>
                <a:cs typeface="Gill Sans MT"/>
              </a:rPr>
              <a:t>of the </a:t>
            </a:r>
            <a:r>
              <a:rPr lang="en-US" sz="2400" i="1" spc="10" dirty="0" smtClean="0">
                <a:latin typeface="Gill Sans MT"/>
                <a:cs typeface="Gill Sans MT"/>
              </a:rPr>
              <a:t>same </a:t>
            </a:r>
            <a:r>
              <a:rPr lang="en-US" sz="2400" spc="15" dirty="0" smtClean="0">
                <a:latin typeface="Gill Sans MT"/>
                <a:cs typeface="Gill Sans MT"/>
              </a:rPr>
              <a:t>morpheme </a:t>
            </a:r>
            <a:r>
              <a:rPr lang="en-US" sz="2400" spc="5" dirty="0" smtClean="0">
                <a:latin typeface="Gill Sans MT"/>
                <a:cs typeface="Gill Sans MT"/>
              </a:rPr>
              <a:t>are</a:t>
            </a:r>
            <a:r>
              <a:rPr lang="en-US" sz="2400" spc="-5" dirty="0" smtClean="0">
                <a:latin typeface="Gill Sans MT"/>
                <a:cs typeface="Gill Sans MT"/>
              </a:rPr>
              <a:t> </a:t>
            </a:r>
            <a:r>
              <a:rPr lang="en-US" sz="2400" spc="5" dirty="0" smtClean="0">
                <a:latin typeface="Gill Sans MT"/>
                <a:cs typeface="Gill Sans MT"/>
              </a:rPr>
              <a:t>called</a:t>
            </a:r>
            <a:r>
              <a:rPr lang="en-US" sz="2400" dirty="0">
                <a:latin typeface="Gill Sans MT"/>
                <a:cs typeface="Gill Sans MT"/>
              </a:rPr>
              <a:t> </a:t>
            </a:r>
            <a:r>
              <a:rPr lang="en-US" sz="2400" b="1" spc="20" dirty="0" smtClean="0">
                <a:solidFill>
                  <a:srgbClr val="FF3299"/>
                </a:solidFill>
                <a:latin typeface="Gill Sans MT"/>
                <a:cs typeface="Gill Sans MT"/>
              </a:rPr>
              <a:t>ALLOMORPHS</a:t>
            </a:r>
            <a:r>
              <a:rPr lang="en-US" sz="2400" spc="20" dirty="0" smtClean="0">
                <a:latin typeface="Gill Sans MT"/>
                <a:cs typeface="Gill Sans MT"/>
              </a:rPr>
              <a:t>.</a:t>
            </a:r>
            <a:endParaRPr lang="en-US" sz="2400" dirty="0" smtClean="0">
              <a:latin typeface="Gill Sans MT"/>
              <a:cs typeface="Gill Sans MT"/>
            </a:endParaRPr>
          </a:p>
          <a:p>
            <a:pPr marL="342902" indent="-53340">
              <a:lnSpc>
                <a:spcPts val="815"/>
              </a:lnSpc>
              <a:spcBef>
                <a:spcPts val="130"/>
              </a:spcBef>
              <a:buClr>
                <a:srgbClr val="3791A7"/>
              </a:buClr>
              <a:buSzPct val="78571"/>
              <a:buFont typeface="Wingdings 2"/>
              <a:buChar char=""/>
              <a:tabLst>
                <a:tab pos="342902" algn="l"/>
              </a:tabLst>
            </a:pPr>
            <a:endParaRPr lang="en-US" sz="2400" spc="10" dirty="0" smtClean="0">
              <a:latin typeface="Gill Sans MT"/>
              <a:cs typeface="Gill Sans MT"/>
            </a:endParaRPr>
          </a:p>
          <a:p>
            <a:pPr marL="342902" indent="-53340">
              <a:lnSpc>
                <a:spcPts val="815"/>
              </a:lnSpc>
              <a:spcBef>
                <a:spcPts val="130"/>
              </a:spcBef>
              <a:buClr>
                <a:srgbClr val="3791A7"/>
              </a:buClr>
              <a:buSzPct val="78571"/>
              <a:buFont typeface="Wingdings 2"/>
              <a:buChar char=""/>
              <a:tabLst>
                <a:tab pos="342902" algn="l"/>
              </a:tabLst>
            </a:pPr>
            <a:endParaRPr lang="en-US" sz="2400" spc="10" dirty="0">
              <a:latin typeface="Gill Sans MT"/>
              <a:cs typeface="Gill Sans MT"/>
            </a:endParaRPr>
          </a:p>
          <a:p>
            <a:pPr marL="342902" indent="-53340">
              <a:lnSpc>
                <a:spcPts val="815"/>
              </a:lnSpc>
              <a:spcBef>
                <a:spcPts val="130"/>
              </a:spcBef>
              <a:buClr>
                <a:srgbClr val="3791A7"/>
              </a:buClr>
              <a:buSzPct val="78571"/>
              <a:buFont typeface="Wingdings 2"/>
              <a:buChar char=""/>
              <a:tabLst>
                <a:tab pos="342902" algn="l"/>
              </a:tabLst>
            </a:pPr>
            <a:r>
              <a:rPr lang="en-US" sz="2400" spc="10" dirty="0" smtClean="0">
                <a:latin typeface="Gill Sans MT"/>
                <a:cs typeface="Gill Sans MT"/>
              </a:rPr>
              <a:t>This </a:t>
            </a:r>
            <a:r>
              <a:rPr lang="en-US" sz="2400" spc="5" dirty="0" smtClean="0">
                <a:latin typeface="Gill Sans MT"/>
                <a:cs typeface="Gill Sans MT"/>
              </a:rPr>
              <a:t>is usually </a:t>
            </a:r>
            <a:r>
              <a:rPr lang="en-US" sz="2400" spc="10" dirty="0" smtClean="0">
                <a:latin typeface="Gill Sans MT"/>
                <a:cs typeface="Gill Sans MT"/>
              </a:rPr>
              <a:t>the </a:t>
            </a:r>
            <a:r>
              <a:rPr lang="en-US" sz="2400" spc="5" dirty="0" smtClean="0">
                <a:latin typeface="Gill Sans MT"/>
                <a:cs typeface="Gill Sans MT"/>
              </a:rPr>
              <a:t>result </a:t>
            </a:r>
            <a:r>
              <a:rPr lang="en-US" sz="2400" spc="10" dirty="0" smtClean="0">
                <a:latin typeface="Gill Sans MT"/>
                <a:cs typeface="Gill Sans MT"/>
              </a:rPr>
              <a:t>of </a:t>
            </a:r>
            <a:r>
              <a:rPr lang="en-US" sz="2400" i="1" spc="5" dirty="0" smtClean="0">
                <a:solidFill>
                  <a:srgbClr val="FEB809"/>
                </a:solidFill>
                <a:latin typeface="Gill Sans MT"/>
                <a:cs typeface="Gill Sans MT"/>
              </a:rPr>
              <a:t>phonology </a:t>
            </a:r>
            <a:r>
              <a:rPr lang="en-US" sz="2400" spc="5" dirty="0" smtClean="0">
                <a:latin typeface="Gill Sans MT"/>
                <a:cs typeface="Gill Sans MT"/>
              </a:rPr>
              <a:t>interacting</a:t>
            </a:r>
            <a:r>
              <a:rPr lang="en-US" sz="2400" spc="75" dirty="0" smtClean="0">
                <a:latin typeface="Gill Sans MT"/>
                <a:cs typeface="Gill Sans MT"/>
              </a:rPr>
              <a:t> </a:t>
            </a:r>
            <a:r>
              <a:rPr lang="en-US" sz="2400" spc="10" dirty="0" smtClean="0">
                <a:latin typeface="Gill Sans MT"/>
                <a:cs typeface="Gill Sans MT"/>
              </a:rPr>
              <a:t>with</a:t>
            </a:r>
            <a:r>
              <a:rPr lang="en-US" sz="2400" dirty="0">
                <a:latin typeface="Gill Sans MT"/>
                <a:cs typeface="Gill Sans MT"/>
              </a:rPr>
              <a:t> </a:t>
            </a:r>
            <a:r>
              <a:rPr lang="en-US" sz="2400" i="1" spc="5" dirty="0" smtClean="0">
                <a:solidFill>
                  <a:srgbClr val="FEB809"/>
                </a:solidFill>
                <a:latin typeface="Gill Sans MT"/>
                <a:cs typeface="Gill Sans MT"/>
              </a:rPr>
              <a:t>morphology</a:t>
            </a:r>
            <a:r>
              <a:rPr lang="en-US" sz="2400" spc="5" dirty="0" smtClean="0">
                <a:latin typeface="Gill Sans MT"/>
                <a:cs typeface="Gill Sans MT"/>
              </a:rPr>
              <a:t>.</a:t>
            </a:r>
          </a:p>
          <a:p>
            <a:pPr marL="342902" indent="-53340">
              <a:lnSpc>
                <a:spcPts val="815"/>
              </a:lnSpc>
              <a:spcBef>
                <a:spcPts val="130"/>
              </a:spcBef>
              <a:buClr>
                <a:srgbClr val="3791A7"/>
              </a:buClr>
              <a:buSzPct val="78571"/>
              <a:buFont typeface="Wingdings 2"/>
              <a:buChar char=""/>
              <a:tabLst>
                <a:tab pos="342902" algn="l"/>
              </a:tabLst>
            </a:pPr>
            <a:endParaRPr lang="en-US" sz="700" spc="5" dirty="0">
              <a:latin typeface="Gill Sans MT"/>
              <a:cs typeface="Gill Sans MT"/>
            </a:endParaRPr>
          </a:p>
          <a:p>
            <a:pPr marL="342902" indent="-53340">
              <a:lnSpc>
                <a:spcPts val="815"/>
              </a:lnSpc>
              <a:spcBef>
                <a:spcPts val="130"/>
              </a:spcBef>
              <a:buClr>
                <a:srgbClr val="3791A7"/>
              </a:buClr>
              <a:buSzPct val="78571"/>
              <a:buFont typeface="Wingdings 2"/>
              <a:buChar char=""/>
              <a:tabLst>
                <a:tab pos="342902" algn="l"/>
              </a:tabLst>
            </a:pPr>
            <a:endParaRPr lang="en-US" sz="700" spc="5" dirty="0" smtClean="0">
              <a:latin typeface="Gill Sans MT"/>
              <a:cs typeface="Gill Sans MT"/>
            </a:endParaRPr>
          </a:p>
          <a:p>
            <a:pPr marL="342902" indent="-53340">
              <a:lnSpc>
                <a:spcPts val="815"/>
              </a:lnSpc>
              <a:spcBef>
                <a:spcPts val="130"/>
              </a:spcBef>
              <a:buClr>
                <a:srgbClr val="3791A7"/>
              </a:buClr>
              <a:buSzPct val="78571"/>
              <a:buFont typeface="Wingdings 2"/>
              <a:buChar char=""/>
              <a:tabLst>
                <a:tab pos="342902" algn="l"/>
              </a:tabLst>
            </a:pPr>
            <a:endParaRPr lang="en-US" sz="700" dirty="0" smtClean="0">
              <a:latin typeface="Gill Sans MT"/>
              <a:cs typeface="Gill Sans MT"/>
            </a:endParaRPr>
          </a:p>
          <a:p>
            <a:pPr marL="2367917" marR="252730" lvl="5">
              <a:lnSpc>
                <a:spcPct val="116700"/>
              </a:lnSpc>
              <a:spcBef>
                <a:spcPts val="280"/>
              </a:spcBef>
              <a:buClr>
                <a:srgbClr val="3791A7"/>
              </a:buClr>
              <a:buSzPct val="83333"/>
              <a:tabLst>
                <a:tab pos="594362" algn="l"/>
                <a:tab pos="1137924" algn="l"/>
                <a:tab pos="1654817" algn="l"/>
                <a:tab pos="2212349" algn="l"/>
              </a:tabLst>
            </a:pPr>
            <a:r>
              <a:rPr lang="en-US" dirty="0" smtClean="0">
                <a:latin typeface="Gill Sans MT"/>
                <a:cs typeface="Gill Sans MT"/>
              </a:rPr>
              <a:t>in-elegant</a:t>
            </a:r>
            <a:r>
              <a:rPr lang="en-US" dirty="0" smtClean="0">
                <a:latin typeface="Times New Roman"/>
                <a:cs typeface="Times New Roman"/>
              </a:rPr>
              <a:t>			           </a:t>
            </a:r>
            <a:r>
              <a:rPr lang="en-US" dirty="0" err="1" smtClean="0">
                <a:latin typeface="Gill Sans MT"/>
                <a:cs typeface="Gill Sans MT"/>
              </a:rPr>
              <a:t>im</a:t>
            </a:r>
            <a:r>
              <a:rPr lang="en-US" dirty="0" smtClean="0">
                <a:latin typeface="Gill Sans MT"/>
                <a:cs typeface="Gill Sans MT"/>
              </a:rPr>
              <a:t>-polite</a:t>
            </a:r>
            <a:r>
              <a:rPr lang="en-US" dirty="0" smtClean="0">
                <a:latin typeface="Times New Roman"/>
                <a:cs typeface="Times New Roman"/>
              </a:rPr>
              <a:t>	</a:t>
            </a:r>
          </a:p>
          <a:p>
            <a:pPr marL="2367917" marR="252730" lvl="5">
              <a:lnSpc>
                <a:spcPct val="116700"/>
              </a:lnSpc>
              <a:spcBef>
                <a:spcPts val="280"/>
              </a:spcBef>
              <a:buClr>
                <a:srgbClr val="3791A7"/>
              </a:buClr>
              <a:buSzPct val="83333"/>
              <a:tabLst>
                <a:tab pos="594362" algn="l"/>
                <a:tab pos="1137924" algn="l"/>
                <a:tab pos="1654817" algn="l"/>
                <a:tab pos="2212349" algn="l"/>
              </a:tabLst>
            </a:pPr>
            <a:r>
              <a:rPr lang="en-US" spc="-5" dirty="0" err="1" smtClean="0">
                <a:latin typeface="Gill Sans MT"/>
                <a:cs typeface="Gill Sans MT"/>
              </a:rPr>
              <a:t>il</a:t>
            </a:r>
            <a:r>
              <a:rPr lang="en-US" spc="-5" dirty="0" smtClean="0">
                <a:latin typeface="Gill Sans MT"/>
                <a:cs typeface="Gill Sans MT"/>
              </a:rPr>
              <a:t>-legal </a:t>
            </a:r>
            <a:r>
              <a:rPr lang="en-US" spc="-5" dirty="0" smtClean="0">
                <a:latin typeface="Times New Roman"/>
                <a:cs typeface="Times New Roman"/>
              </a:rPr>
              <a:t>		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pc="-10" dirty="0" err="1" smtClean="0">
                <a:latin typeface="Gill Sans MT"/>
                <a:cs typeface="Gill Sans MT"/>
              </a:rPr>
              <a:t>ir</a:t>
            </a:r>
            <a:r>
              <a:rPr lang="en-US" spc="-10" dirty="0" smtClean="0">
                <a:latin typeface="Gill Sans MT"/>
                <a:cs typeface="Gill Sans MT"/>
              </a:rPr>
              <a:t>-regular </a:t>
            </a:r>
            <a:r>
              <a:rPr lang="en-US" dirty="0" smtClean="0">
                <a:latin typeface="Gill Sans MT"/>
                <a:cs typeface="Gill Sans MT"/>
              </a:rPr>
              <a:t>‘</a:t>
            </a:r>
            <a:r>
              <a:rPr lang="en-US" b="1" i="1" dirty="0" smtClean="0">
                <a:solidFill>
                  <a:srgbClr val="3791A7"/>
                </a:solidFill>
                <a:latin typeface="Gill Sans MT"/>
                <a:cs typeface="Gill Sans MT"/>
              </a:rPr>
              <a:t>in</a:t>
            </a:r>
            <a:r>
              <a:rPr lang="en-US" dirty="0" smtClean="0">
                <a:latin typeface="Gill Sans MT"/>
                <a:cs typeface="Gill Sans MT"/>
              </a:rPr>
              <a:t>-’,‘</a:t>
            </a:r>
            <a:r>
              <a:rPr lang="en-US" b="1" i="1" dirty="0" err="1" smtClean="0">
                <a:solidFill>
                  <a:srgbClr val="3791A7"/>
                </a:solidFill>
                <a:latin typeface="Gill Sans MT"/>
                <a:cs typeface="Gill Sans MT"/>
              </a:rPr>
              <a:t>im</a:t>
            </a:r>
            <a:r>
              <a:rPr lang="en-US" dirty="0" smtClean="0">
                <a:latin typeface="Gill Sans MT"/>
                <a:cs typeface="Gill Sans MT"/>
              </a:rPr>
              <a:t>-’,‘</a:t>
            </a:r>
            <a:r>
              <a:rPr lang="en-US" b="1" i="1" dirty="0" err="1" smtClean="0">
                <a:solidFill>
                  <a:srgbClr val="3791A7"/>
                </a:solidFill>
                <a:latin typeface="Gill Sans MT"/>
                <a:cs typeface="Gill Sans MT"/>
              </a:rPr>
              <a:t>il</a:t>
            </a:r>
            <a:r>
              <a:rPr lang="en-US" dirty="0" smtClean="0">
                <a:latin typeface="Gill Sans MT"/>
                <a:cs typeface="Gill Sans MT"/>
              </a:rPr>
              <a:t>-’, </a:t>
            </a:r>
            <a:r>
              <a:rPr lang="en-US" spc="-5" dirty="0" smtClean="0">
                <a:latin typeface="Gill Sans MT"/>
                <a:cs typeface="Gill Sans MT"/>
              </a:rPr>
              <a:t>‘</a:t>
            </a:r>
            <a:r>
              <a:rPr lang="en-US" b="1" i="1" spc="-5" dirty="0" err="1" smtClean="0">
                <a:solidFill>
                  <a:srgbClr val="3791A7"/>
                </a:solidFill>
                <a:latin typeface="Gill Sans MT"/>
                <a:cs typeface="Gill Sans MT"/>
              </a:rPr>
              <a:t>ir</a:t>
            </a:r>
            <a:r>
              <a:rPr lang="en-US" spc="-5" dirty="0" smtClean="0">
                <a:latin typeface="Gill Sans MT"/>
                <a:cs typeface="Gill Sans MT"/>
              </a:rPr>
              <a:t>-’ </a:t>
            </a:r>
          </a:p>
          <a:p>
            <a:pPr marL="2367917" marR="252730" lvl="5">
              <a:lnSpc>
                <a:spcPct val="116700"/>
              </a:lnSpc>
              <a:spcBef>
                <a:spcPts val="280"/>
              </a:spcBef>
              <a:buClr>
                <a:srgbClr val="3791A7"/>
              </a:buClr>
              <a:buSzPct val="83333"/>
              <a:tabLst>
                <a:tab pos="594362" algn="l"/>
                <a:tab pos="1137924" algn="l"/>
                <a:tab pos="1654817" algn="l"/>
                <a:tab pos="2212349" algn="l"/>
              </a:tabLst>
            </a:pPr>
            <a:r>
              <a:rPr lang="en-US" spc="10" dirty="0" smtClean="0">
                <a:latin typeface="Arial"/>
                <a:cs typeface="Arial"/>
              </a:rPr>
              <a:t>→</a:t>
            </a:r>
            <a:r>
              <a:rPr lang="en-US" spc="-20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Gill Sans MT"/>
                <a:cs typeface="Gill Sans MT"/>
              </a:rPr>
              <a:t>allomorphs</a:t>
            </a:r>
          </a:p>
          <a:p>
            <a:pPr marL="289561">
              <a:spcBef>
                <a:spcPts val="340"/>
              </a:spcBef>
              <a:buClr>
                <a:srgbClr val="3791A7"/>
              </a:buClr>
              <a:buSzPct val="71428"/>
              <a:tabLst>
                <a:tab pos="344806" algn="l"/>
              </a:tabLst>
            </a:pPr>
            <a:endParaRPr lang="en-US" sz="700" spc="10" dirty="0" smtClean="0">
              <a:latin typeface="Gill Sans MT"/>
              <a:cs typeface="Gill Sans MT"/>
            </a:endParaRPr>
          </a:p>
          <a:p>
            <a:pPr marL="289561">
              <a:spcBef>
                <a:spcPts val="340"/>
              </a:spcBef>
              <a:buClr>
                <a:srgbClr val="3791A7"/>
              </a:buClr>
              <a:buSzPct val="71428"/>
              <a:tabLst>
                <a:tab pos="344806" algn="l"/>
              </a:tabLst>
            </a:pPr>
            <a:endParaRPr lang="en-US" sz="700" spc="10" dirty="0" smtClean="0">
              <a:latin typeface="Gill Sans MT"/>
              <a:cs typeface="Gill Sans MT"/>
            </a:endParaRPr>
          </a:p>
          <a:p>
            <a:pPr marL="344171" indent="-54610">
              <a:spcBef>
                <a:spcPts val="340"/>
              </a:spcBef>
              <a:buClr>
                <a:srgbClr val="3791A7"/>
              </a:buClr>
              <a:buSzPct val="71428"/>
              <a:buFont typeface="Wingdings 2"/>
              <a:buChar char=""/>
              <a:tabLst>
                <a:tab pos="344806" algn="l"/>
              </a:tabLst>
            </a:pPr>
            <a:r>
              <a:rPr lang="en-US" sz="1600" spc="10" dirty="0" smtClean="0">
                <a:latin typeface="Gill Sans MT"/>
                <a:cs typeface="Gill Sans MT"/>
              </a:rPr>
              <a:t>Consider the </a:t>
            </a:r>
            <a:r>
              <a:rPr lang="en-US" sz="1600" spc="5" dirty="0" smtClean="0">
                <a:latin typeface="Gill Sans MT"/>
                <a:cs typeface="Gill Sans MT"/>
              </a:rPr>
              <a:t>different </a:t>
            </a:r>
            <a:r>
              <a:rPr lang="en-US" sz="1600" spc="5" dirty="0" err="1" smtClean="0">
                <a:latin typeface="Gill Sans MT"/>
                <a:cs typeface="Gill Sans MT"/>
              </a:rPr>
              <a:t>realisations</a:t>
            </a:r>
            <a:r>
              <a:rPr lang="en-US" sz="1600" spc="5" dirty="0" smtClean="0">
                <a:latin typeface="Gill Sans MT"/>
                <a:cs typeface="Gill Sans MT"/>
              </a:rPr>
              <a:t> </a:t>
            </a:r>
            <a:r>
              <a:rPr lang="en-US" sz="1600" spc="10" dirty="0" smtClean="0">
                <a:latin typeface="Gill Sans MT"/>
                <a:cs typeface="Gill Sans MT"/>
              </a:rPr>
              <a:t>of the </a:t>
            </a:r>
            <a:r>
              <a:rPr lang="en-US" sz="1600" spc="15" dirty="0" smtClean="0">
                <a:latin typeface="Gill Sans MT"/>
                <a:cs typeface="Gill Sans MT"/>
              </a:rPr>
              <a:t>morpheme</a:t>
            </a:r>
            <a:r>
              <a:rPr lang="en-US" sz="1600" spc="30" dirty="0" smtClean="0">
                <a:latin typeface="Gill Sans MT"/>
                <a:cs typeface="Gill Sans MT"/>
              </a:rPr>
              <a:t> </a:t>
            </a:r>
            <a:r>
              <a:rPr lang="en-US" sz="1600" spc="5" dirty="0" smtClean="0">
                <a:latin typeface="Gill Sans MT"/>
                <a:cs typeface="Gill Sans MT"/>
              </a:rPr>
              <a:t>{plural}:</a:t>
            </a:r>
            <a:endParaRPr lang="en-US" sz="1600" dirty="0" smtClean="0">
              <a:latin typeface="Gill Sans MT"/>
              <a:cs typeface="Gill Sans MT"/>
            </a:endParaRPr>
          </a:p>
          <a:p>
            <a:pPr marL="568327">
              <a:spcBef>
                <a:spcPts val="400"/>
              </a:spcBef>
              <a:tabLst>
                <a:tab pos="1404626" algn="l"/>
              </a:tabLst>
            </a:pPr>
            <a:r>
              <a:rPr lang="en-US" sz="1600" dirty="0" smtClean="0">
                <a:latin typeface="Gill Sans MT"/>
                <a:cs typeface="Gill Sans MT"/>
              </a:rPr>
              <a:t>car</a:t>
            </a:r>
            <a:r>
              <a:rPr lang="en-US" sz="1600" spc="-10" dirty="0" smtClean="0">
                <a:latin typeface="Gill Sans MT"/>
                <a:cs typeface="Gill Sans MT"/>
              </a:rPr>
              <a:t> </a:t>
            </a:r>
            <a:r>
              <a:rPr lang="en-US" sz="1600" spc="5" dirty="0" smtClean="0">
                <a:latin typeface="Gill Sans MT"/>
                <a:cs typeface="Gill Sans MT"/>
              </a:rPr>
              <a:t>&gt;</a:t>
            </a:r>
            <a:r>
              <a:rPr lang="en-US" sz="1600" spc="-5" dirty="0" smtClean="0">
                <a:latin typeface="Gill Sans MT"/>
                <a:cs typeface="Gill Sans MT"/>
              </a:rPr>
              <a:t> </a:t>
            </a:r>
            <a:r>
              <a:rPr lang="en-US" sz="1600" dirty="0" smtClean="0">
                <a:latin typeface="Gill Sans MT"/>
                <a:cs typeface="Gill Sans MT"/>
              </a:rPr>
              <a:t>car</a:t>
            </a:r>
            <a:r>
              <a:rPr lang="en-US" sz="1600" b="1" i="1" dirty="0" smtClean="0">
                <a:solidFill>
                  <a:srgbClr val="3791A7"/>
                </a:solidFill>
                <a:latin typeface="Gill Sans MT"/>
                <a:cs typeface="Gill Sans MT"/>
              </a:rPr>
              <a:t>s</a:t>
            </a:r>
            <a:r>
              <a:rPr lang="en-US" sz="1600" b="1" i="1" dirty="0" smtClean="0">
                <a:solidFill>
                  <a:srgbClr val="3791A7"/>
                </a:solidFill>
                <a:latin typeface="Times New Roman"/>
                <a:cs typeface="Times New Roman"/>
              </a:rPr>
              <a:t>			</a:t>
            </a:r>
            <a:r>
              <a:rPr lang="en-US" sz="1600" spc="10" dirty="0" smtClean="0">
                <a:latin typeface="Arial"/>
                <a:cs typeface="Arial"/>
              </a:rPr>
              <a:t>→ </a:t>
            </a:r>
            <a:r>
              <a:rPr lang="en-US" sz="1600" dirty="0" smtClean="0">
                <a:latin typeface="Gill Sans MT"/>
                <a:cs typeface="Gill Sans MT"/>
              </a:rPr>
              <a:t>(Regular</a:t>
            </a:r>
            <a:r>
              <a:rPr lang="en-US" sz="1600" spc="-105" dirty="0" smtClean="0">
                <a:latin typeface="Gill Sans MT"/>
                <a:cs typeface="Gill Sans MT"/>
              </a:rPr>
              <a:t> </a:t>
            </a:r>
            <a:r>
              <a:rPr lang="en-US" sz="1600" dirty="0" smtClean="0">
                <a:latin typeface="Gill Sans MT"/>
                <a:cs typeface="Gill Sans MT"/>
              </a:rPr>
              <a:t>form)</a:t>
            </a:r>
          </a:p>
          <a:p>
            <a:pPr marL="568327">
              <a:spcBef>
                <a:spcPts val="120"/>
              </a:spcBef>
              <a:tabLst>
                <a:tab pos="1404626" algn="l"/>
              </a:tabLst>
            </a:pPr>
            <a:r>
              <a:rPr lang="en-US" sz="1600" dirty="0" smtClean="0">
                <a:latin typeface="Gill Sans MT"/>
                <a:cs typeface="Gill Sans MT"/>
              </a:rPr>
              <a:t>m</a:t>
            </a:r>
            <a:r>
              <a:rPr lang="en-US" sz="1600" b="1" i="1" dirty="0" smtClean="0">
                <a:solidFill>
                  <a:srgbClr val="3791A7"/>
                </a:solidFill>
                <a:latin typeface="Gill Sans MT"/>
                <a:cs typeface="Gill Sans MT"/>
              </a:rPr>
              <a:t>ou</a:t>
            </a:r>
            <a:r>
              <a:rPr lang="en-US" sz="1600" dirty="0" smtClean="0">
                <a:latin typeface="Gill Sans MT"/>
                <a:cs typeface="Gill Sans MT"/>
              </a:rPr>
              <a:t>se</a:t>
            </a:r>
            <a:r>
              <a:rPr lang="en-US" sz="1600" spc="-5" dirty="0" smtClean="0">
                <a:latin typeface="Gill Sans MT"/>
                <a:cs typeface="Gill Sans MT"/>
              </a:rPr>
              <a:t> </a:t>
            </a:r>
            <a:r>
              <a:rPr lang="en-US" sz="1600" spc="5" dirty="0" smtClean="0">
                <a:latin typeface="Gill Sans MT"/>
                <a:cs typeface="Gill Sans MT"/>
              </a:rPr>
              <a:t>&gt; </a:t>
            </a:r>
            <a:r>
              <a:rPr lang="en-US" sz="1600" dirty="0" smtClean="0">
                <a:latin typeface="Gill Sans MT"/>
                <a:cs typeface="Gill Sans MT"/>
              </a:rPr>
              <a:t>m</a:t>
            </a:r>
            <a:r>
              <a:rPr lang="en-US" sz="1600" b="1" i="1" dirty="0" smtClean="0">
                <a:solidFill>
                  <a:srgbClr val="3791A7"/>
                </a:solidFill>
                <a:latin typeface="Gill Sans MT"/>
                <a:cs typeface="Gill Sans MT"/>
              </a:rPr>
              <a:t>i</a:t>
            </a:r>
            <a:r>
              <a:rPr lang="en-US" sz="1600" dirty="0" smtClean="0">
                <a:latin typeface="Gill Sans MT"/>
                <a:cs typeface="Gill Sans MT"/>
              </a:rPr>
              <a:t>ce</a:t>
            </a:r>
            <a:r>
              <a:rPr lang="en-US" sz="1600" dirty="0" smtClean="0">
                <a:latin typeface="Times New Roman"/>
                <a:cs typeface="Times New Roman"/>
              </a:rPr>
              <a:t>		</a:t>
            </a:r>
            <a:r>
              <a:rPr lang="en-US" sz="1600" spc="10" dirty="0" smtClean="0">
                <a:latin typeface="Arial"/>
                <a:cs typeface="Arial"/>
              </a:rPr>
              <a:t>→ </a:t>
            </a:r>
            <a:r>
              <a:rPr lang="en-US" sz="1600" spc="-5" dirty="0" smtClean="0">
                <a:latin typeface="Gill Sans MT"/>
                <a:cs typeface="Gill Sans MT"/>
              </a:rPr>
              <a:t>vowel</a:t>
            </a:r>
            <a:r>
              <a:rPr lang="en-US" sz="1600" spc="-75" dirty="0" smtClean="0">
                <a:latin typeface="Gill Sans MT"/>
                <a:cs typeface="Gill Sans MT"/>
              </a:rPr>
              <a:t> </a:t>
            </a:r>
            <a:r>
              <a:rPr lang="en-US" sz="1600" dirty="0" smtClean="0">
                <a:latin typeface="Gill Sans MT"/>
                <a:cs typeface="Gill Sans MT"/>
              </a:rPr>
              <a:t>change</a:t>
            </a:r>
          </a:p>
          <a:p>
            <a:pPr marL="568327">
              <a:spcBef>
                <a:spcPts val="120"/>
              </a:spcBef>
              <a:tabLst>
                <a:tab pos="1424311" algn="l"/>
              </a:tabLst>
            </a:pPr>
            <a:r>
              <a:rPr lang="en-US" sz="1600" spc="5" dirty="0" smtClean="0">
                <a:latin typeface="Gill Sans MT"/>
                <a:cs typeface="Gill Sans MT"/>
              </a:rPr>
              <a:t>t</a:t>
            </a:r>
            <a:r>
              <a:rPr lang="en-US" sz="1600" b="1" i="1" spc="5" dirty="0" smtClean="0">
                <a:solidFill>
                  <a:srgbClr val="3791A7"/>
                </a:solidFill>
                <a:latin typeface="Gill Sans MT"/>
                <a:cs typeface="Gill Sans MT"/>
              </a:rPr>
              <a:t>oo</a:t>
            </a:r>
            <a:r>
              <a:rPr lang="en-US" sz="1600" spc="5" dirty="0" smtClean="0">
                <a:latin typeface="Gill Sans MT"/>
                <a:cs typeface="Gill Sans MT"/>
              </a:rPr>
              <a:t>th</a:t>
            </a:r>
            <a:r>
              <a:rPr lang="en-US" sz="1600" spc="-30" dirty="0" smtClean="0">
                <a:latin typeface="Gill Sans MT"/>
                <a:cs typeface="Gill Sans MT"/>
              </a:rPr>
              <a:t> </a:t>
            </a:r>
            <a:r>
              <a:rPr lang="en-US" sz="1600" spc="5" dirty="0" smtClean="0">
                <a:latin typeface="Gill Sans MT"/>
                <a:cs typeface="Gill Sans MT"/>
              </a:rPr>
              <a:t>&gt; t</a:t>
            </a:r>
            <a:r>
              <a:rPr lang="en-US" sz="1600" b="1" i="1" spc="5" dirty="0" smtClean="0">
                <a:solidFill>
                  <a:srgbClr val="3791A7"/>
                </a:solidFill>
                <a:latin typeface="Gill Sans MT"/>
                <a:cs typeface="Gill Sans MT"/>
              </a:rPr>
              <a:t>ee</a:t>
            </a:r>
            <a:r>
              <a:rPr lang="en-US" sz="1600" spc="5" dirty="0" smtClean="0">
                <a:latin typeface="Gill Sans MT"/>
                <a:cs typeface="Gill Sans MT"/>
              </a:rPr>
              <a:t>th</a:t>
            </a:r>
            <a:r>
              <a:rPr lang="en-US" sz="1600" spc="5" dirty="0" smtClean="0">
                <a:latin typeface="Times New Roman"/>
                <a:cs typeface="Times New Roman"/>
              </a:rPr>
              <a:t>		</a:t>
            </a:r>
            <a:r>
              <a:rPr lang="en-US" sz="1600" spc="10" dirty="0" smtClean="0">
                <a:latin typeface="Arial"/>
                <a:cs typeface="Arial"/>
              </a:rPr>
              <a:t>→ </a:t>
            </a:r>
            <a:r>
              <a:rPr lang="en-US" sz="1600" spc="-5" dirty="0" smtClean="0">
                <a:latin typeface="Gill Sans MT"/>
                <a:cs typeface="Gill Sans MT"/>
              </a:rPr>
              <a:t>vowel</a:t>
            </a:r>
            <a:r>
              <a:rPr lang="en-US" sz="1600" spc="-65" dirty="0" smtClean="0">
                <a:latin typeface="Gill Sans MT"/>
                <a:cs typeface="Gill Sans MT"/>
              </a:rPr>
              <a:t> </a:t>
            </a:r>
            <a:r>
              <a:rPr lang="en-US" sz="1600" dirty="0" smtClean="0">
                <a:latin typeface="Gill Sans MT"/>
                <a:cs typeface="Gill Sans MT"/>
              </a:rPr>
              <a:t>change</a:t>
            </a:r>
          </a:p>
          <a:p>
            <a:pPr marL="568327" marR="374017">
              <a:lnSpc>
                <a:spcPct val="116700"/>
              </a:lnSpc>
              <a:tabLst>
                <a:tab pos="1424311" algn="l"/>
              </a:tabLst>
            </a:pPr>
            <a:r>
              <a:rPr lang="en-US" sz="1600" dirty="0" smtClean="0">
                <a:latin typeface="Gill Sans MT"/>
                <a:cs typeface="Gill Sans MT"/>
              </a:rPr>
              <a:t>ch</a:t>
            </a:r>
            <a:r>
              <a:rPr lang="en-US" sz="1600" b="1" i="1" dirty="0" smtClean="0">
                <a:solidFill>
                  <a:srgbClr val="3791A7"/>
                </a:solidFill>
                <a:latin typeface="Gill Sans MT"/>
                <a:cs typeface="Gill Sans MT"/>
              </a:rPr>
              <a:t>i</a:t>
            </a:r>
            <a:r>
              <a:rPr lang="en-US" sz="1600" dirty="0" smtClean="0">
                <a:latin typeface="Gill Sans MT"/>
                <a:cs typeface="Gill Sans MT"/>
              </a:rPr>
              <a:t>ld</a:t>
            </a:r>
            <a:r>
              <a:rPr lang="en-US" sz="1600" spc="10" dirty="0" smtClean="0">
                <a:latin typeface="Gill Sans MT"/>
                <a:cs typeface="Gill Sans MT"/>
              </a:rPr>
              <a:t> </a:t>
            </a:r>
            <a:r>
              <a:rPr lang="en-US" sz="1600" spc="5" dirty="0" smtClean="0">
                <a:latin typeface="Gill Sans MT"/>
                <a:cs typeface="Gill Sans MT"/>
              </a:rPr>
              <a:t>&gt;</a:t>
            </a:r>
            <a:r>
              <a:rPr lang="en-US" sz="1600" spc="25" dirty="0" smtClean="0">
                <a:latin typeface="Gill Sans MT"/>
                <a:cs typeface="Gill Sans MT"/>
              </a:rPr>
              <a:t> </a:t>
            </a:r>
            <a:r>
              <a:rPr lang="en-US" sz="1600" dirty="0" smtClean="0">
                <a:latin typeface="Gill Sans MT"/>
                <a:cs typeface="Gill Sans MT"/>
              </a:rPr>
              <a:t>ch</a:t>
            </a:r>
            <a:r>
              <a:rPr lang="en-US" sz="1600" b="1" i="1" dirty="0" smtClean="0">
                <a:solidFill>
                  <a:srgbClr val="3791A7"/>
                </a:solidFill>
                <a:latin typeface="Gill Sans MT"/>
                <a:cs typeface="Gill Sans MT"/>
              </a:rPr>
              <a:t>i</a:t>
            </a:r>
            <a:r>
              <a:rPr lang="en-US" sz="1600" dirty="0" smtClean="0">
                <a:latin typeface="Gill Sans MT"/>
                <a:cs typeface="Gill Sans MT"/>
              </a:rPr>
              <a:t>l</a:t>
            </a:r>
            <a:r>
              <a:rPr lang="en-US" sz="1600" b="1" i="1" dirty="0" smtClean="0">
                <a:solidFill>
                  <a:srgbClr val="3791A7"/>
                </a:solidFill>
                <a:latin typeface="Gill Sans MT"/>
                <a:cs typeface="Gill Sans MT"/>
              </a:rPr>
              <a:t>dren</a:t>
            </a:r>
            <a:r>
              <a:rPr lang="en-US" sz="1600" b="1" i="1" dirty="0" smtClean="0">
                <a:solidFill>
                  <a:srgbClr val="3791A7"/>
                </a:solidFill>
                <a:latin typeface="Times New Roman"/>
                <a:cs typeface="Times New Roman"/>
              </a:rPr>
              <a:t>	</a:t>
            </a:r>
            <a:r>
              <a:rPr lang="en-US" sz="1600" spc="10" dirty="0" smtClean="0">
                <a:latin typeface="Arial"/>
                <a:cs typeface="Arial"/>
              </a:rPr>
              <a:t>→ </a:t>
            </a:r>
            <a:r>
              <a:rPr lang="en-US" sz="1600" spc="-5" dirty="0" smtClean="0">
                <a:latin typeface="Gill Sans MT"/>
                <a:cs typeface="Gill Sans MT"/>
              </a:rPr>
              <a:t>vowel </a:t>
            </a:r>
            <a:r>
              <a:rPr lang="en-US" sz="1600" dirty="0" smtClean="0">
                <a:latin typeface="Gill Sans MT"/>
                <a:cs typeface="Gill Sans MT"/>
              </a:rPr>
              <a:t>change </a:t>
            </a:r>
            <a:r>
              <a:rPr lang="en-US" sz="1600" spc="5" dirty="0" smtClean="0">
                <a:latin typeface="Gill Sans MT"/>
                <a:cs typeface="Gill Sans MT"/>
              </a:rPr>
              <a:t>+</a:t>
            </a:r>
            <a:r>
              <a:rPr lang="en-US" sz="1600" spc="-55" dirty="0" smtClean="0">
                <a:latin typeface="Gill Sans MT"/>
                <a:cs typeface="Gill Sans MT"/>
              </a:rPr>
              <a:t> </a:t>
            </a:r>
            <a:r>
              <a:rPr lang="en-US" sz="1600" dirty="0" smtClean="0">
                <a:latin typeface="Gill Sans MT"/>
                <a:cs typeface="Gill Sans MT"/>
              </a:rPr>
              <a:t>suffix</a:t>
            </a:r>
            <a:r>
              <a:rPr lang="en-US" sz="1600" spc="-80" dirty="0" smtClean="0">
                <a:latin typeface="Gill Sans MT"/>
                <a:cs typeface="Gill Sans MT"/>
              </a:rPr>
              <a:t> </a:t>
            </a:r>
            <a:r>
              <a:rPr lang="en-US" sz="1600" dirty="0" smtClean="0">
                <a:latin typeface="Gill Sans MT"/>
                <a:cs typeface="Gill Sans MT"/>
              </a:rPr>
              <a:t>‘-</a:t>
            </a:r>
            <a:r>
              <a:rPr lang="en-US" sz="1600" b="1" i="1" dirty="0" err="1" smtClean="0">
                <a:solidFill>
                  <a:srgbClr val="3791A7"/>
                </a:solidFill>
                <a:latin typeface="Gill Sans MT"/>
                <a:cs typeface="Gill Sans MT"/>
              </a:rPr>
              <a:t>ren</a:t>
            </a:r>
            <a:r>
              <a:rPr lang="en-US" sz="1600" dirty="0" smtClean="0">
                <a:latin typeface="Gill Sans MT"/>
                <a:cs typeface="Gill Sans MT"/>
              </a:rPr>
              <a:t>’ </a:t>
            </a:r>
          </a:p>
          <a:p>
            <a:pPr marL="568327" marR="374017">
              <a:lnSpc>
                <a:spcPct val="116700"/>
              </a:lnSpc>
              <a:tabLst>
                <a:tab pos="1424311" algn="l"/>
              </a:tabLst>
            </a:pPr>
            <a:r>
              <a:rPr lang="en-US" sz="1600" dirty="0" smtClean="0">
                <a:latin typeface="Gill Sans MT"/>
                <a:cs typeface="Gill Sans MT"/>
              </a:rPr>
              <a:t>sheep</a:t>
            </a:r>
            <a:r>
              <a:rPr lang="en-US" sz="1600" spc="-5" dirty="0" smtClean="0">
                <a:latin typeface="Gill Sans MT"/>
                <a:cs typeface="Gill Sans MT"/>
              </a:rPr>
              <a:t> </a:t>
            </a:r>
            <a:r>
              <a:rPr lang="en-US" sz="1600" spc="5" dirty="0" smtClean="0">
                <a:latin typeface="Gill Sans MT"/>
                <a:cs typeface="Gill Sans MT"/>
              </a:rPr>
              <a:t>&gt;</a:t>
            </a:r>
            <a:r>
              <a:rPr lang="en-US" sz="1600" spc="15" dirty="0" smtClean="0">
                <a:latin typeface="Gill Sans MT"/>
                <a:cs typeface="Gill Sans MT"/>
              </a:rPr>
              <a:t> </a:t>
            </a:r>
            <a:r>
              <a:rPr lang="en-US" sz="1600" dirty="0" smtClean="0">
                <a:latin typeface="Gill Sans MT"/>
                <a:cs typeface="Gill Sans MT"/>
              </a:rPr>
              <a:t>sheep</a:t>
            </a:r>
            <a:r>
              <a:rPr lang="en-US" sz="1600" dirty="0" smtClean="0">
                <a:latin typeface="Times New Roman"/>
                <a:cs typeface="Times New Roman"/>
              </a:rPr>
              <a:t>		</a:t>
            </a:r>
            <a:r>
              <a:rPr lang="en-US" sz="1600" spc="10" dirty="0" smtClean="0">
                <a:latin typeface="Arial"/>
                <a:cs typeface="Arial"/>
              </a:rPr>
              <a:t>→ </a:t>
            </a:r>
            <a:r>
              <a:rPr lang="en-US" sz="1600" spc="-5" dirty="0" smtClean="0">
                <a:latin typeface="Gill Sans MT"/>
                <a:cs typeface="Gill Sans MT"/>
              </a:rPr>
              <a:t>zero</a:t>
            </a:r>
            <a:r>
              <a:rPr lang="en-US" sz="1600" spc="-80" dirty="0" smtClean="0">
                <a:latin typeface="Gill Sans MT"/>
                <a:cs typeface="Gill Sans MT"/>
              </a:rPr>
              <a:t> </a:t>
            </a:r>
            <a:r>
              <a:rPr lang="en-US" sz="1600" dirty="0" smtClean="0">
                <a:latin typeface="Gill Sans MT"/>
                <a:cs typeface="Gill Sans MT"/>
              </a:rPr>
              <a:t>morph</a:t>
            </a: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1000" dirty="0"/>
          </a:p>
        </p:txBody>
      </p:sp>
      <p:sp>
        <p:nvSpPr>
          <p:cNvPr id="3" name="object 48"/>
          <p:cNvSpPr/>
          <p:nvPr/>
        </p:nvSpPr>
        <p:spPr>
          <a:xfrm>
            <a:off x="2293820" y="3270405"/>
            <a:ext cx="851541" cy="666451"/>
          </a:xfrm>
          <a:custGeom>
            <a:avLst/>
            <a:gdLst/>
            <a:ahLst/>
            <a:cxnLst/>
            <a:rect l="l" t="t" r="r" b="b"/>
            <a:pathLst>
              <a:path w="114300" h="93345">
                <a:moveTo>
                  <a:pt x="76199" y="77723"/>
                </a:moveTo>
                <a:lnTo>
                  <a:pt x="76199" y="92963"/>
                </a:lnTo>
                <a:lnTo>
                  <a:pt x="80572" y="89816"/>
                </a:lnTo>
                <a:lnTo>
                  <a:pt x="77723" y="88391"/>
                </a:lnTo>
                <a:lnTo>
                  <a:pt x="80771" y="86069"/>
                </a:lnTo>
                <a:lnTo>
                  <a:pt x="80771" y="79247"/>
                </a:lnTo>
                <a:lnTo>
                  <a:pt x="77723" y="79247"/>
                </a:lnTo>
                <a:lnTo>
                  <a:pt x="76199" y="77723"/>
                </a:lnTo>
                <a:close/>
              </a:path>
              <a:path w="114300" h="93345">
                <a:moveTo>
                  <a:pt x="80771" y="89672"/>
                </a:moveTo>
                <a:lnTo>
                  <a:pt x="80572" y="89816"/>
                </a:lnTo>
                <a:lnTo>
                  <a:pt x="80771" y="89915"/>
                </a:lnTo>
                <a:lnTo>
                  <a:pt x="80771" y="89672"/>
                </a:lnTo>
                <a:close/>
              </a:path>
              <a:path w="114300" h="93345">
                <a:moveTo>
                  <a:pt x="80771" y="86069"/>
                </a:moveTo>
                <a:lnTo>
                  <a:pt x="77723" y="88391"/>
                </a:lnTo>
                <a:lnTo>
                  <a:pt x="80572" y="89816"/>
                </a:lnTo>
                <a:lnTo>
                  <a:pt x="80771" y="89672"/>
                </a:lnTo>
                <a:lnTo>
                  <a:pt x="80771" y="86069"/>
                </a:lnTo>
                <a:close/>
              </a:path>
              <a:path w="114300" h="93345">
                <a:moveTo>
                  <a:pt x="107727" y="65531"/>
                </a:moveTo>
                <a:lnTo>
                  <a:pt x="80771" y="86069"/>
                </a:lnTo>
                <a:lnTo>
                  <a:pt x="80771" y="89672"/>
                </a:lnTo>
                <a:lnTo>
                  <a:pt x="112183" y="67055"/>
                </a:lnTo>
                <a:lnTo>
                  <a:pt x="109727" y="67055"/>
                </a:lnTo>
                <a:lnTo>
                  <a:pt x="107727" y="65531"/>
                </a:lnTo>
                <a:close/>
              </a:path>
              <a:path w="114300" h="93345">
                <a:moveTo>
                  <a:pt x="36575" y="0"/>
                </a:moveTo>
                <a:lnTo>
                  <a:pt x="0" y="0"/>
                </a:lnTo>
                <a:lnTo>
                  <a:pt x="0" y="44195"/>
                </a:lnTo>
                <a:lnTo>
                  <a:pt x="1523" y="48767"/>
                </a:lnTo>
                <a:lnTo>
                  <a:pt x="3047" y="51815"/>
                </a:lnTo>
                <a:lnTo>
                  <a:pt x="4571" y="56387"/>
                </a:lnTo>
                <a:lnTo>
                  <a:pt x="39623" y="76199"/>
                </a:lnTo>
                <a:lnTo>
                  <a:pt x="51815" y="79247"/>
                </a:lnTo>
                <a:lnTo>
                  <a:pt x="76199" y="79247"/>
                </a:lnTo>
                <a:lnTo>
                  <a:pt x="76199" y="77723"/>
                </a:lnTo>
                <a:lnTo>
                  <a:pt x="80771" y="77723"/>
                </a:lnTo>
                <a:lnTo>
                  <a:pt x="80771" y="76199"/>
                </a:lnTo>
                <a:lnTo>
                  <a:pt x="64007" y="76199"/>
                </a:lnTo>
                <a:lnTo>
                  <a:pt x="39623" y="73151"/>
                </a:lnTo>
                <a:lnTo>
                  <a:pt x="41147" y="73151"/>
                </a:lnTo>
                <a:lnTo>
                  <a:pt x="30479" y="70103"/>
                </a:lnTo>
                <a:lnTo>
                  <a:pt x="21335" y="65531"/>
                </a:lnTo>
                <a:lnTo>
                  <a:pt x="13715" y="59435"/>
                </a:lnTo>
                <a:lnTo>
                  <a:pt x="7619" y="53339"/>
                </a:lnTo>
                <a:lnTo>
                  <a:pt x="3047" y="44195"/>
                </a:lnTo>
                <a:lnTo>
                  <a:pt x="3047" y="4571"/>
                </a:lnTo>
                <a:lnTo>
                  <a:pt x="1523" y="4571"/>
                </a:lnTo>
                <a:lnTo>
                  <a:pt x="3047" y="3047"/>
                </a:lnTo>
                <a:lnTo>
                  <a:pt x="36575" y="3047"/>
                </a:lnTo>
                <a:lnTo>
                  <a:pt x="36575" y="0"/>
                </a:lnTo>
                <a:close/>
              </a:path>
              <a:path w="114300" h="93345">
                <a:moveTo>
                  <a:pt x="80771" y="77723"/>
                </a:moveTo>
                <a:lnTo>
                  <a:pt x="76199" y="77723"/>
                </a:lnTo>
                <a:lnTo>
                  <a:pt x="77723" y="79247"/>
                </a:lnTo>
                <a:lnTo>
                  <a:pt x="80771" y="79247"/>
                </a:lnTo>
                <a:lnTo>
                  <a:pt x="80771" y="77723"/>
                </a:lnTo>
                <a:close/>
              </a:path>
              <a:path w="114300" h="93345">
                <a:moveTo>
                  <a:pt x="109727" y="64007"/>
                </a:moveTo>
                <a:lnTo>
                  <a:pt x="107727" y="65531"/>
                </a:lnTo>
                <a:lnTo>
                  <a:pt x="109727" y="67055"/>
                </a:lnTo>
                <a:lnTo>
                  <a:pt x="109727" y="64007"/>
                </a:lnTo>
                <a:close/>
              </a:path>
              <a:path w="114300" h="93345">
                <a:moveTo>
                  <a:pt x="112294" y="64007"/>
                </a:moveTo>
                <a:lnTo>
                  <a:pt x="109727" y="64007"/>
                </a:lnTo>
                <a:lnTo>
                  <a:pt x="109727" y="67055"/>
                </a:lnTo>
                <a:lnTo>
                  <a:pt x="112183" y="67055"/>
                </a:lnTo>
                <a:lnTo>
                  <a:pt x="114299" y="65531"/>
                </a:lnTo>
                <a:lnTo>
                  <a:pt x="112294" y="64007"/>
                </a:lnTo>
                <a:close/>
              </a:path>
              <a:path w="114300" h="93345">
                <a:moveTo>
                  <a:pt x="82215" y="41147"/>
                </a:moveTo>
                <a:lnTo>
                  <a:pt x="80771" y="41147"/>
                </a:lnTo>
                <a:lnTo>
                  <a:pt x="80771" y="44994"/>
                </a:lnTo>
                <a:lnTo>
                  <a:pt x="107727" y="65531"/>
                </a:lnTo>
                <a:lnTo>
                  <a:pt x="109727" y="64007"/>
                </a:lnTo>
                <a:lnTo>
                  <a:pt x="112294" y="64007"/>
                </a:lnTo>
                <a:lnTo>
                  <a:pt x="82215" y="41147"/>
                </a:lnTo>
                <a:close/>
              </a:path>
              <a:path w="114300" h="93345">
                <a:moveTo>
                  <a:pt x="32003" y="3047"/>
                </a:moveTo>
                <a:lnTo>
                  <a:pt x="32003" y="41147"/>
                </a:lnTo>
                <a:lnTo>
                  <a:pt x="35051" y="47243"/>
                </a:lnTo>
                <a:lnTo>
                  <a:pt x="38099" y="48767"/>
                </a:lnTo>
                <a:lnTo>
                  <a:pt x="51815" y="53339"/>
                </a:lnTo>
                <a:lnTo>
                  <a:pt x="64007" y="54863"/>
                </a:lnTo>
                <a:lnTo>
                  <a:pt x="80771" y="54863"/>
                </a:lnTo>
                <a:lnTo>
                  <a:pt x="80771" y="51815"/>
                </a:lnTo>
                <a:lnTo>
                  <a:pt x="76199" y="51815"/>
                </a:lnTo>
                <a:lnTo>
                  <a:pt x="76199" y="50291"/>
                </a:lnTo>
                <a:lnTo>
                  <a:pt x="64007" y="50291"/>
                </a:lnTo>
                <a:lnTo>
                  <a:pt x="53339" y="48767"/>
                </a:lnTo>
                <a:lnTo>
                  <a:pt x="48767" y="48767"/>
                </a:lnTo>
                <a:lnTo>
                  <a:pt x="39623" y="45719"/>
                </a:lnTo>
                <a:lnTo>
                  <a:pt x="41147" y="45719"/>
                </a:lnTo>
                <a:lnTo>
                  <a:pt x="38099" y="44195"/>
                </a:lnTo>
                <a:lnTo>
                  <a:pt x="37337" y="42671"/>
                </a:lnTo>
                <a:lnTo>
                  <a:pt x="36575" y="42671"/>
                </a:lnTo>
                <a:lnTo>
                  <a:pt x="36575" y="4571"/>
                </a:lnTo>
                <a:lnTo>
                  <a:pt x="35051" y="4571"/>
                </a:lnTo>
                <a:lnTo>
                  <a:pt x="32003" y="3047"/>
                </a:lnTo>
                <a:close/>
              </a:path>
              <a:path w="114300" h="93345">
                <a:moveTo>
                  <a:pt x="76199" y="36575"/>
                </a:moveTo>
                <a:lnTo>
                  <a:pt x="76199" y="51815"/>
                </a:lnTo>
                <a:lnTo>
                  <a:pt x="77723" y="50291"/>
                </a:lnTo>
                <a:lnTo>
                  <a:pt x="80771" y="50291"/>
                </a:lnTo>
                <a:lnTo>
                  <a:pt x="80771" y="44994"/>
                </a:lnTo>
                <a:lnTo>
                  <a:pt x="77723" y="42671"/>
                </a:lnTo>
                <a:lnTo>
                  <a:pt x="80771" y="41147"/>
                </a:lnTo>
                <a:lnTo>
                  <a:pt x="82215" y="41147"/>
                </a:lnTo>
                <a:lnTo>
                  <a:pt x="76199" y="36575"/>
                </a:lnTo>
                <a:close/>
              </a:path>
              <a:path w="114300" h="93345">
                <a:moveTo>
                  <a:pt x="80771" y="50291"/>
                </a:moveTo>
                <a:lnTo>
                  <a:pt x="77723" y="50291"/>
                </a:lnTo>
                <a:lnTo>
                  <a:pt x="76199" y="51815"/>
                </a:lnTo>
                <a:lnTo>
                  <a:pt x="80771" y="51815"/>
                </a:lnTo>
                <a:lnTo>
                  <a:pt x="80771" y="50291"/>
                </a:lnTo>
                <a:close/>
              </a:path>
              <a:path w="114300" h="93345">
                <a:moveTo>
                  <a:pt x="80771" y="41147"/>
                </a:moveTo>
                <a:lnTo>
                  <a:pt x="77723" y="42671"/>
                </a:lnTo>
                <a:lnTo>
                  <a:pt x="80771" y="44994"/>
                </a:lnTo>
                <a:lnTo>
                  <a:pt x="80771" y="41147"/>
                </a:lnTo>
                <a:close/>
              </a:path>
              <a:path w="114300" h="93345">
                <a:moveTo>
                  <a:pt x="36575" y="41147"/>
                </a:moveTo>
                <a:lnTo>
                  <a:pt x="36575" y="42671"/>
                </a:lnTo>
                <a:lnTo>
                  <a:pt x="37337" y="42671"/>
                </a:lnTo>
                <a:lnTo>
                  <a:pt x="36575" y="41147"/>
                </a:lnTo>
                <a:close/>
              </a:path>
              <a:path w="114300" h="93345">
                <a:moveTo>
                  <a:pt x="3047" y="3047"/>
                </a:moveTo>
                <a:lnTo>
                  <a:pt x="1523" y="4571"/>
                </a:lnTo>
                <a:lnTo>
                  <a:pt x="3047" y="4571"/>
                </a:lnTo>
                <a:lnTo>
                  <a:pt x="3047" y="3047"/>
                </a:lnTo>
                <a:close/>
              </a:path>
              <a:path w="114300" h="93345">
                <a:moveTo>
                  <a:pt x="32003" y="3047"/>
                </a:moveTo>
                <a:lnTo>
                  <a:pt x="3047" y="3047"/>
                </a:lnTo>
                <a:lnTo>
                  <a:pt x="3047" y="4571"/>
                </a:lnTo>
                <a:lnTo>
                  <a:pt x="32003" y="4571"/>
                </a:lnTo>
                <a:lnTo>
                  <a:pt x="32003" y="3047"/>
                </a:lnTo>
                <a:close/>
              </a:path>
              <a:path w="114300" h="93345">
                <a:moveTo>
                  <a:pt x="36575" y="3047"/>
                </a:moveTo>
                <a:lnTo>
                  <a:pt x="32003" y="3047"/>
                </a:lnTo>
                <a:lnTo>
                  <a:pt x="35051" y="4571"/>
                </a:lnTo>
                <a:lnTo>
                  <a:pt x="36575" y="4571"/>
                </a:lnTo>
                <a:lnTo>
                  <a:pt x="36575" y="3047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67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148" y="523296"/>
            <a:ext cx="10455966" cy="951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6" algn="ctr"/>
            <a:r>
              <a:rPr lang="en-US" sz="4000" spc="-5" dirty="0" smtClean="0">
                <a:solidFill>
                  <a:srgbClr val="FEB809"/>
                </a:solidFill>
                <a:latin typeface="Gill Sans MT"/>
                <a:cs typeface="Gill Sans MT"/>
              </a:rPr>
              <a:t>B</a:t>
            </a:r>
            <a:r>
              <a:rPr lang="en-US" sz="4000" spc="5" dirty="0" smtClean="0">
                <a:solidFill>
                  <a:srgbClr val="FEB809"/>
                </a:solidFill>
                <a:latin typeface="Gill Sans MT"/>
                <a:cs typeface="Gill Sans MT"/>
              </a:rPr>
              <a:t>a</a:t>
            </a:r>
            <a:r>
              <a:rPr lang="en-US" sz="4000" dirty="0" smtClean="0">
                <a:solidFill>
                  <a:srgbClr val="FEB809"/>
                </a:solidFill>
                <a:latin typeface="Gill Sans MT"/>
                <a:cs typeface="Gill Sans MT"/>
              </a:rPr>
              <a:t>s</a:t>
            </a:r>
            <a:r>
              <a:rPr lang="en-US" sz="4000" spc="-5" dirty="0" smtClean="0">
                <a:solidFill>
                  <a:srgbClr val="FEB809"/>
                </a:solidFill>
                <a:latin typeface="Gill Sans MT"/>
                <a:cs typeface="Gill Sans MT"/>
              </a:rPr>
              <a:t>e</a:t>
            </a:r>
            <a:r>
              <a:rPr lang="en-US" sz="4000" dirty="0" smtClean="0">
                <a:solidFill>
                  <a:srgbClr val="FEB809"/>
                </a:solidFill>
                <a:latin typeface="Gill Sans MT"/>
                <a:cs typeface="Gill Sans MT"/>
              </a:rPr>
              <a:t>s</a:t>
            </a:r>
            <a:endParaRPr lang="en-US" sz="4000" dirty="0" smtClean="0">
              <a:latin typeface="Gill Sans MT"/>
              <a:cs typeface="Gill Sans MT"/>
            </a:endParaRPr>
          </a:p>
          <a:p>
            <a:pPr algn="ctr"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1000" dirty="0"/>
          </a:p>
        </p:txBody>
      </p:sp>
      <p:sp>
        <p:nvSpPr>
          <p:cNvPr id="3" name="Rectangle 2"/>
          <p:cNvSpPr/>
          <p:nvPr/>
        </p:nvSpPr>
        <p:spPr>
          <a:xfrm>
            <a:off x="1710267" y="1277566"/>
            <a:ext cx="2265201" cy="14562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Clr>
                <a:srgbClr val="3791A7"/>
              </a:buClr>
              <a:buFont typeface="Arial" panose="020B0604020202020204" pitchFamily="34" charset="0"/>
              <a:buChar char="•"/>
              <a:tabLst>
                <a:tab pos="56515" algn="l"/>
              </a:tabLst>
            </a:pPr>
            <a:r>
              <a:rPr lang="en-US" sz="2000" spc="15" dirty="0" smtClean="0">
                <a:latin typeface="Arial"/>
                <a:cs typeface="Arial"/>
              </a:rPr>
              <a:t>agree</a:t>
            </a:r>
            <a:endParaRPr lang="en-US" sz="2000" dirty="0" smtClean="0">
              <a:latin typeface="Arial"/>
              <a:cs typeface="Arial"/>
            </a:endParaRPr>
          </a:p>
          <a:p>
            <a:pPr marL="342900" indent="-342900">
              <a:spcBef>
                <a:spcPts val="130"/>
              </a:spcBef>
              <a:buClr>
                <a:srgbClr val="3791A7"/>
              </a:buClr>
              <a:buFont typeface="Arial" panose="020B0604020202020204" pitchFamily="34" charset="0"/>
              <a:buChar char="•"/>
              <a:tabLst>
                <a:tab pos="56515" algn="l"/>
              </a:tabLst>
            </a:pPr>
            <a:r>
              <a:rPr lang="en-US" sz="2000" spc="20" dirty="0" smtClean="0">
                <a:latin typeface="Arial"/>
                <a:cs typeface="Arial"/>
              </a:rPr>
              <a:t>c</a:t>
            </a:r>
            <a:r>
              <a:rPr lang="en-US" sz="2000" spc="15" dirty="0" smtClean="0">
                <a:latin typeface="Arial"/>
                <a:cs typeface="Arial"/>
              </a:rPr>
              <a:t>on</a:t>
            </a:r>
            <a:r>
              <a:rPr lang="en-US" sz="2000" spc="20" dirty="0" smtClean="0">
                <a:latin typeface="Arial"/>
                <a:cs typeface="Arial"/>
              </a:rPr>
              <a:t>s</a:t>
            </a:r>
            <a:r>
              <a:rPr lang="en-US" sz="2000" spc="5" dirty="0" smtClean="0">
                <a:latin typeface="Arial"/>
                <a:cs typeface="Arial"/>
              </a:rPr>
              <a:t>tr</a:t>
            </a:r>
            <a:r>
              <a:rPr lang="en-US" sz="2000" spc="15" dirty="0" smtClean="0">
                <a:latin typeface="Arial"/>
                <a:cs typeface="Arial"/>
              </a:rPr>
              <a:t>u</a:t>
            </a:r>
            <a:r>
              <a:rPr lang="en-US" sz="2000" spc="20" dirty="0" smtClean="0">
                <a:latin typeface="Arial"/>
                <a:cs typeface="Arial"/>
              </a:rPr>
              <a:t>c</a:t>
            </a:r>
            <a:r>
              <a:rPr lang="en-US" sz="2000" spc="5" dirty="0" smtClean="0">
                <a:latin typeface="Arial"/>
                <a:cs typeface="Arial"/>
              </a:rPr>
              <a:t>t</a:t>
            </a:r>
            <a:endParaRPr lang="en-US" sz="2000" dirty="0" smtClean="0">
              <a:latin typeface="Arial"/>
              <a:cs typeface="Arial"/>
            </a:endParaRPr>
          </a:p>
          <a:p>
            <a:pPr marL="342900" indent="-342900">
              <a:spcBef>
                <a:spcPts val="130"/>
              </a:spcBef>
              <a:buClr>
                <a:srgbClr val="3791A7"/>
              </a:buClr>
              <a:buFont typeface="Arial" panose="020B0604020202020204" pitchFamily="34" charset="0"/>
              <a:buChar char="•"/>
              <a:tabLst>
                <a:tab pos="56515" algn="l"/>
              </a:tabLst>
            </a:pPr>
            <a:r>
              <a:rPr lang="en-US" sz="2000" spc="15" dirty="0" smtClean="0">
                <a:latin typeface="Arial"/>
                <a:cs typeface="Arial"/>
              </a:rPr>
              <a:t>cheer</a:t>
            </a:r>
            <a:endParaRPr lang="en-US" sz="2000" dirty="0" smtClean="0">
              <a:latin typeface="Arial"/>
              <a:cs typeface="Arial"/>
            </a:endParaRPr>
          </a:p>
          <a:p>
            <a:pPr marL="342900" indent="-342900">
              <a:spcBef>
                <a:spcPts val="130"/>
              </a:spcBef>
              <a:buClr>
                <a:srgbClr val="3791A7"/>
              </a:buClr>
              <a:buFont typeface="Arial" panose="020B0604020202020204" pitchFamily="34" charset="0"/>
              <a:buChar char="•"/>
              <a:tabLst>
                <a:tab pos="56515" algn="l"/>
              </a:tabLst>
            </a:pPr>
            <a:r>
              <a:rPr lang="en-US" sz="2000" spc="10" dirty="0" smtClean="0">
                <a:latin typeface="Arial"/>
                <a:cs typeface="Arial"/>
              </a:rPr>
              <a:t>create</a:t>
            </a:r>
            <a:endParaRPr lang="en-US" sz="2000" dirty="0" smtClean="0">
              <a:latin typeface="Arial"/>
              <a:cs typeface="Arial"/>
            </a:endParaRPr>
          </a:p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74996" y="1277567"/>
            <a:ext cx="2308270" cy="14562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Clr>
                <a:srgbClr val="0032CC"/>
              </a:buClr>
              <a:buFont typeface="Arial" panose="020B0604020202020204" pitchFamily="34" charset="0"/>
              <a:buChar char="•"/>
              <a:tabLst>
                <a:tab pos="56515" algn="l"/>
              </a:tabLst>
            </a:pPr>
            <a:r>
              <a:rPr lang="en-US" sz="2000" spc="10" dirty="0" smtClean="0">
                <a:latin typeface="Arial"/>
                <a:cs typeface="Arial"/>
              </a:rPr>
              <a:t>disagree</a:t>
            </a:r>
            <a:endParaRPr lang="en-US" sz="2000" dirty="0" smtClean="0">
              <a:latin typeface="Arial"/>
              <a:cs typeface="Arial"/>
            </a:endParaRPr>
          </a:p>
          <a:p>
            <a:pPr marL="342900" indent="-342900">
              <a:buClr>
                <a:srgbClr val="0032CC"/>
              </a:buClr>
              <a:buFont typeface="Arial" panose="020B0604020202020204" pitchFamily="34" charset="0"/>
              <a:buChar char="•"/>
              <a:tabLst>
                <a:tab pos="56515" algn="l"/>
              </a:tabLst>
            </a:pPr>
            <a:r>
              <a:rPr lang="en-US" sz="2000" spc="10" dirty="0" smtClean="0">
                <a:latin typeface="Arial"/>
                <a:cs typeface="Arial"/>
              </a:rPr>
              <a:t>construction</a:t>
            </a:r>
          </a:p>
          <a:p>
            <a:pPr marL="342900" indent="-342900">
              <a:buClr>
                <a:srgbClr val="0032CC"/>
              </a:buClr>
              <a:buFont typeface="Arial" panose="020B0604020202020204" pitchFamily="34" charset="0"/>
              <a:buChar char="•"/>
              <a:tabLst>
                <a:tab pos="56515" algn="l"/>
              </a:tabLst>
            </a:pPr>
            <a:r>
              <a:rPr lang="en-US" sz="2000" spc="10" dirty="0" smtClean="0">
                <a:latin typeface="Arial"/>
                <a:cs typeface="Arial"/>
              </a:rPr>
              <a:t>cheerful</a:t>
            </a:r>
            <a:endParaRPr lang="en-US" sz="2000" dirty="0" smtClean="0">
              <a:latin typeface="Arial"/>
              <a:cs typeface="Arial"/>
            </a:endParaRPr>
          </a:p>
          <a:p>
            <a:pPr marL="342900" indent="-342900">
              <a:buClr>
                <a:srgbClr val="0032CC"/>
              </a:buClr>
              <a:buFont typeface="Arial" panose="020B0604020202020204" pitchFamily="34" charset="0"/>
              <a:buChar char="•"/>
              <a:tabLst>
                <a:tab pos="56515" algn="l"/>
              </a:tabLst>
            </a:pPr>
            <a:r>
              <a:rPr lang="en-US" sz="2000" spc="10" dirty="0" smtClean="0">
                <a:latin typeface="Arial"/>
                <a:cs typeface="Arial"/>
              </a:rPr>
              <a:t>recreation</a:t>
            </a:r>
            <a:endParaRPr lang="en-US" sz="2000" dirty="0" smtClean="0">
              <a:latin typeface="Arial"/>
              <a:cs typeface="Arial"/>
            </a:endParaRP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82794" y="1277566"/>
            <a:ext cx="2253605" cy="143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Clr>
                <a:srgbClr val="FF3299"/>
              </a:buClr>
              <a:buFont typeface="Arial" panose="020B0604020202020204" pitchFamily="34" charset="0"/>
              <a:buChar char="•"/>
              <a:tabLst>
                <a:tab pos="56515" algn="l"/>
              </a:tabLst>
            </a:pPr>
            <a:r>
              <a:rPr lang="en-US" sz="2000" spc="15" dirty="0" err="1" smtClean="0">
                <a:latin typeface="Arial"/>
                <a:cs typeface="Arial"/>
              </a:rPr>
              <a:t>d</a:t>
            </a:r>
            <a:r>
              <a:rPr lang="en-US" sz="2000" spc="10" dirty="0" err="1" smtClean="0">
                <a:latin typeface="Arial"/>
                <a:cs typeface="Arial"/>
              </a:rPr>
              <a:t>i</a:t>
            </a:r>
            <a:r>
              <a:rPr lang="en-US" sz="2000" spc="20" dirty="0" err="1" smtClean="0">
                <a:latin typeface="Arial"/>
                <a:cs typeface="Arial"/>
              </a:rPr>
              <a:t>s</a:t>
            </a:r>
            <a:r>
              <a:rPr lang="en-US" sz="2000" spc="15" dirty="0" err="1" smtClean="0">
                <a:latin typeface="Arial"/>
                <a:cs typeface="Arial"/>
              </a:rPr>
              <a:t>ag</a:t>
            </a:r>
            <a:r>
              <a:rPr lang="en-US" sz="2000" spc="5" dirty="0" err="1" smtClean="0">
                <a:latin typeface="Arial"/>
                <a:cs typeface="Arial"/>
              </a:rPr>
              <a:t>r</a:t>
            </a:r>
            <a:r>
              <a:rPr lang="en-US" sz="2000" spc="15" dirty="0" err="1" smtClean="0">
                <a:latin typeface="Arial"/>
                <a:cs typeface="Arial"/>
              </a:rPr>
              <a:t>ee</a:t>
            </a:r>
            <a:r>
              <a:rPr lang="en-US" sz="2000" spc="25" dirty="0" err="1" smtClean="0">
                <a:latin typeface="Arial"/>
                <a:cs typeface="Arial"/>
              </a:rPr>
              <a:t>m</a:t>
            </a:r>
            <a:r>
              <a:rPr lang="en-US" sz="2000" spc="15" dirty="0" err="1" smtClean="0">
                <a:latin typeface="Arial"/>
                <a:cs typeface="Arial"/>
              </a:rPr>
              <a:t>e</a:t>
            </a:r>
            <a:endParaRPr lang="en-US" sz="2000" spc="15" dirty="0" smtClean="0">
              <a:latin typeface="Arial"/>
              <a:cs typeface="Arial"/>
            </a:endParaRPr>
          </a:p>
          <a:p>
            <a:pPr marL="342900" indent="-342900">
              <a:buClr>
                <a:srgbClr val="FF3299"/>
              </a:buClr>
              <a:buFont typeface="Arial" panose="020B0604020202020204" pitchFamily="34" charset="0"/>
              <a:buChar char="•"/>
              <a:tabLst>
                <a:tab pos="56515" algn="l"/>
              </a:tabLst>
            </a:pPr>
            <a:r>
              <a:rPr lang="en-US" sz="2000" spc="20" dirty="0" smtClean="0">
                <a:latin typeface="Arial"/>
                <a:cs typeface="Arial"/>
              </a:rPr>
              <a:t>c</a:t>
            </a:r>
            <a:r>
              <a:rPr lang="en-US" sz="2000" spc="15" dirty="0" smtClean="0">
                <a:latin typeface="Arial"/>
                <a:cs typeface="Arial"/>
              </a:rPr>
              <a:t>on</a:t>
            </a:r>
            <a:r>
              <a:rPr lang="en-US" sz="2000" spc="20" dirty="0" smtClean="0">
                <a:latin typeface="Arial"/>
                <a:cs typeface="Arial"/>
              </a:rPr>
              <a:t>s</a:t>
            </a:r>
            <a:r>
              <a:rPr lang="en-US" sz="2000" spc="5" dirty="0" smtClean="0">
                <a:latin typeface="Arial"/>
                <a:cs typeface="Arial"/>
              </a:rPr>
              <a:t>tr</a:t>
            </a:r>
            <a:r>
              <a:rPr lang="en-US" sz="2000" spc="15" dirty="0" smtClean="0">
                <a:latin typeface="Arial"/>
                <a:cs typeface="Arial"/>
              </a:rPr>
              <a:t>u</a:t>
            </a:r>
            <a:r>
              <a:rPr lang="en-US" sz="2000" spc="20" dirty="0" smtClean="0">
                <a:latin typeface="Arial"/>
                <a:cs typeface="Arial"/>
              </a:rPr>
              <a:t>c</a:t>
            </a:r>
            <a:r>
              <a:rPr lang="en-US" sz="2000" spc="5" dirty="0" smtClean="0">
                <a:latin typeface="Arial"/>
                <a:cs typeface="Arial"/>
              </a:rPr>
              <a:t>t</a:t>
            </a:r>
            <a:r>
              <a:rPr lang="en-US" sz="2000" spc="10" dirty="0" smtClean="0">
                <a:latin typeface="Arial"/>
                <a:cs typeface="Arial"/>
              </a:rPr>
              <a:t>i</a:t>
            </a:r>
            <a:r>
              <a:rPr lang="en-US" sz="2000" spc="15" dirty="0" smtClean="0">
                <a:latin typeface="Arial"/>
                <a:cs typeface="Arial"/>
              </a:rPr>
              <a:t>onal</a:t>
            </a:r>
          </a:p>
          <a:p>
            <a:pPr marL="342900" indent="-342900">
              <a:buClr>
                <a:srgbClr val="FF3299"/>
              </a:buClr>
              <a:buFont typeface="Arial" panose="020B0604020202020204" pitchFamily="34" charset="0"/>
              <a:buChar char="•"/>
              <a:tabLst>
                <a:tab pos="56515" algn="l"/>
              </a:tabLst>
            </a:pPr>
            <a:r>
              <a:rPr lang="en-US" sz="2000" spc="10" dirty="0" err="1" smtClean="0">
                <a:latin typeface="Arial"/>
                <a:cs typeface="Arial"/>
              </a:rPr>
              <a:t>cheerfulnes</a:t>
            </a:r>
            <a:endParaRPr lang="en-US" sz="2000" spc="10" dirty="0" smtClean="0">
              <a:latin typeface="Arial"/>
              <a:cs typeface="Arial"/>
            </a:endParaRPr>
          </a:p>
          <a:p>
            <a:pPr marL="342900" indent="-342900">
              <a:buClr>
                <a:srgbClr val="FF3299"/>
              </a:buClr>
              <a:buFont typeface="Arial" panose="020B0604020202020204" pitchFamily="34" charset="0"/>
              <a:buChar char="•"/>
              <a:tabLst>
                <a:tab pos="56515" algn="l"/>
              </a:tabLst>
            </a:pPr>
            <a:r>
              <a:rPr lang="en-US" sz="2000" spc="10" dirty="0" smtClean="0">
                <a:latin typeface="Arial"/>
                <a:cs typeface="Arial"/>
              </a:rPr>
              <a:t>recreational</a:t>
            </a:r>
            <a:endParaRPr lang="en-US" sz="2000" dirty="0" smtClean="0">
              <a:latin typeface="Arial"/>
              <a:cs typeface="Arial"/>
            </a:endParaRP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01148" y="3012330"/>
            <a:ext cx="10455966" cy="409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2700">
              <a:lnSpc>
                <a:spcPts val="720"/>
              </a:lnSpc>
              <a:buClr>
                <a:srgbClr val="3791A7"/>
              </a:buClr>
              <a:buSzPct val="76923"/>
              <a:tabLst>
                <a:tab pos="50800" algn="l"/>
              </a:tabLst>
            </a:pPr>
            <a:r>
              <a:rPr lang="en-US" sz="2400" spc="-5" dirty="0" smtClean="0">
                <a:latin typeface="Gill Sans MT"/>
                <a:cs typeface="Gill Sans MT"/>
              </a:rPr>
              <a:t>Words </a:t>
            </a:r>
            <a:r>
              <a:rPr lang="en-US" sz="2400" spc="5" dirty="0" smtClean="0">
                <a:latin typeface="Gill Sans MT"/>
                <a:cs typeface="Gill Sans MT"/>
              </a:rPr>
              <a:t>in (1) </a:t>
            </a:r>
            <a:r>
              <a:rPr lang="en-US" sz="2400" dirty="0" smtClean="0">
                <a:latin typeface="Gill Sans MT"/>
                <a:cs typeface="Gill Sans MT"/>
              </a:rPr>
              <a:t>give </a:t>
            </a:r>
            <a:r>
              <a:rPr lang="en-US" sz="2400" spc="5" dirty="0" smtClean="0">
                <a:latin typeface="Gill Sans MT"/>
                <a:cs typeface="Gill Sans MT"/>
              </a:rPr>
              <a:t>the bases </a:t>
            </a:r>
            <a:r>
              <a:rPr lang="en-US" sz="2400" dirty="0" smtClean="0">
                <a:latin typeface="Gill Sans MT"/>
                <a:cs typeface="Gill Sans MT"/>
              </a:rPr>
              <a:t>for </a:t>
            </a:r>
            <a:r>
              <a:rPr lang="en-US" sz="2400" spc="5" dirty="0" smtClean="0">
                <a:latin typeface="Gill Sans MT"/>
                <a:cs typeface="Gill Sans MT"/>
              </a:rPr>
              <a:t>the derivatives in (2), which in turn contain the</a:t>
            </a:r>
          </a:p>
          <a:p>
            <a:pPr marR="12700">
              <a:lnSpc>
                <a:spcPts val="720"/>
              </a:lnSpc>
              <a:buClr>
                <a:srgbClr val="3791A7"/>
              </a:buClr>
              <a:buSzPct val="76923"/>
              <a:buFont typeface="Wingdings 2"/>
              <a:buChar char=""/>
              <a:tabLst>
                <a:tab pos="50800" algn="l"/>
              </a:tabLst>
            </a:pPr>
            <a:endParaRPr lang="en-US" sz="2400" spc="5" dirty="0" smtClean="0">
              <a:latin typeface="Gill Sans MT"/>
              <a:cs typeface="Gill Sans MT"/>
            </a:endParaRPr>
          </a:p>
          <a:p>
            <a:pPr marR="12700">
              <a:lnSpc>
                <a:spcPts val="720"/>
              </a:lnSpc>
              <a:buClr>
                <a:srgbClr val="3791A7"/>
              </a:buClr>
              <a:buSzPct val="76923"/>
              <a:buFont typeface="Wingdings 2"/>
              <a:buChar char=""/>
              <a:tabLst>
                <a:tab pos="50800" algn="l"/>
              </a:tabLst>
            </a:pPr>
            <a:endParaRPr lang="en-US" sz="2400" spc="5" dirty="0">
              <a:latin typeface="Gill Sans MT"/>
              <a:cs typeface="Gill Sans MT"/>
            </a:endParaRPr>
          </a:p>
          <a:p>
            <a:pPr marR="12700">
              <a:lnSpc>
                <a:spcPts val="720"/>
              </a:lnSpc>
              <a:buClr>
                <a:srgbClr val="3791A7"/>
              </a:buClr>
              <a:buSzPct val="76923"/>
              <a:buFont typeface="Wingdings 2"/>
              <a:buChar char=""/>
              <a:tabLst>
                <a:tab pos="50800" algn="l"/>
              </a:tabLst>
            </a:pPr>
            <a:r>
              <a:rPr lang="en-US" sz="2400" spc="5" dirty="0" smtClean="0">
                <a:latin typeface="Gill Sans MT"/>
                <a:cs typeface="Gill Sans MT"/>
              </a:rPr>
              <a:t>bases </a:t>
            </a:r>
            <a:r>
              <a:rPr lang="en-US" sz="2400" dirty="0" smtClean="0">
                <a:latin typeface="Gill Sans MT"/>
                <a:cs typeface="Gill Sans MT"/>
              </a:rPr>
              <a:t>for </a:t>
            </a:r>
            <a:r>
              <a:rPr lang="en-US" sz="2400" spc="5" dirty="0" smtClean="0">
                <a:latin typeface="Gill Sans MT"/>
                <a:cs typeface="Gill Sans MT"/>
              </a:rPr>
              <a:t>the derivatives in</a:t>
            </a:r>
            <a:r>
              <a:rPr lang="en-US" sz="2400" spc="-40" dirty="0" smtClean="0">
                <a:latin typeface="Gill Sans MT"/>
                <a:cs typeface="Gill Sans MT"/>
              </a:rPr>
              <a:t> </a:t>
            </a:r>
            <a:r>
              <a:rPr lang="en-US" sz="2400" spc="5" dirty="0" smtClean="0">
                <a:latin typeface="Gill Sans MT"/>
                <a:cs typeface="Gill Sans MT"/>
              </a:rPr>
              <a:t>(3).</a:t>
            </a:r>
            <a:endParaRPr lang="en-US" sz="2400" dirty="0" smtClean="0">
              <a:latin typeface="Gill Sans MT"/>
              <a:cs typeface="Gill Sans MT"/>
            </a:endParaRPr>
          </a:p>
          <a:p>
            <a:pPr marL="60960" indent="-60960">
              <a:spcBef>
                <a:spcPts val="114"/>
              </a:spcBef>
              <a:buClr>
                <a:srgbClr val="3791A7"/>
              </a:buClr>
              <a:buSzPct val="76923"/>
              <a:buFont typeface="Wingdings 2"/>
              <a:buChar char=""/>
              <a:tabLst>
                <a:tab pos="60960" algn="l"/>
              </a:tabLst>
            </a:pPr>
            <a:r>
              <a:rPr lang="en-US" sz="2400" spc="-10" dirty="0" smtClean="0">
                <a:latin typeface="Gill Sans MT"/>
                <a:cs typeface="Gill Sans MT"/>
              </a:rPr>
              <a:t>However, </a:t>
            </a:r>
            <a:r>
              <a:rPr lang="en-US" sz="2400" spc="5" dirty="0" smtClean="0">
                <a:latin typeface="Gill Sans MT"/>
                <a:cs typeface="Gill Sans MT"/>
              </a:rPr>
              <a:t>bases in (1) </a:t>
            </a:r>
            <a:r>
              <a:rPr lang="en-US" sz="2400" u="sng" dirty="0" smtClean="0">
                <a:latin typeface="Gill Sans MT"/>
                <a:cs typeface="Gill Sans MT"/>
              </a:rPr>
              <a:t>differ </a:t>
            </a:r>
            <a:r>
              <a:rPr lang="en-US" sz="2400" spc="5" dirty="0" smtClean="0">
                <a:latin typeface="Gill Sans MT"/>
                <a:cs typeface="Gill Sans MT"/>
              </a:rPr>
              <a:t>from bases in</a:t>
            </a:r>
            <a:r>
              <a:rPr lang="en-US" sz="2400" spc="-35" dirty="0" smtClean="0">
                <a:latin typeface="Gill Sans MT"/>
                <a:cs typeface="Gill Sans MT"/>
              </a:rPr>
              <a:t> </a:t>
            </a:r>
            <a:r>
              <a:rPr lang="en-US" sz="2400" spc="5" dirty="0" smtClean="0">
                <a:latin typeface="Gill Sans MT"/>
                <a:cs typeface="Gill Sans MT"/>
              </a:rPr>
              <a:t>(2).</a:t>
            </a:r>
            <a:endParaRPr lang="en-US" sz="2400" dirty="0">
              <a:latin typeface="Gill Sans MT"/>
              <a:cs typeface="Gill Sans MT"/>
            </a:endParaRPr>
          </a:p>
          <a:p>
            <a:pPr marL="60960" indent="-60960">
              <a:spcBef>
                <a:spcPts val="114"/>
              </a:spcBef>
              <a:buClr>
                <a:srgbClr val="3791A7"/>
              </a:buClr>
              <a:buSzPct val="76923"/>
              <a:buFont typeface="Wingdings 2"/>
              <a:buChar char=""/>
              <a:tabLst>
                <a:tab pos="60960" algn="l"/>
              </a:tabLst>
            </a:pPr>
            <a:r>
              <a:rPr lang="en-US" sz="2400" spc="5" dirty="0" smtClean="0">
                <a:latin typeface="Gill Sans MT"/>
                <a:cs typeface="Gill Sans MT"/>
              </a:rPr>
              <a:t>Bases in (1) </a:t>
            </a:r>
            <a:r>
              <a:rPr lang="en-US" sz="2400" spc="10" dirty="0" smtClean="0">
                <a:latin typeface="Gill Sans MT"/>
                <a:cs typeface="Gill Sans MT"/>
              </a:rPr>
              <a:t>do </a:t>
            </a:r>
            <a:r>
              <a:rPr lang="en-US" sz="2400" u="sng" spc="10" dirty="0" smtClean="0">
                <a:latin typeface="Gill Sans MT"/>
                <a:cs typeface="Gill Sans MT"/>
              </a:rPr>
              <a:t>not </a:t>
            </a:r>
            <a:r>
              <a:rPr lang="en-US" sz="2400" spc="5" dirty="0" smtClean="0">
                <a:latin typeface="Gill Sans MT"/>
                <a:cs typeface="Gill Sans MT"/>
              </a:rPr>
              <a:t>contain any further morphemes, </a:t>
            </a:r>
            <a:r>
              <a:rPr lang="en-US" sz="2400" dirty="0" smtClean="0">
                <a:latin typeface="Gill Sans MT"/>
                <a:cs typeface="Gill Sans MT"/>
              </a:rPr>
              <a:t>therefore </a:t>
            </a:r>
            <a:r>
              <a:rPr lang="en-US" sz="2400" spc="5" dirty="0" smtClean="0">
                <a:latin typeface="Gill Sans MT"/>
                <a:cs typeface="Gill Sans MT"/>
              </a:rPr>
              <a:t>they  </a:t>
            </a:r>
            <a:r>
              <a:rPr lang="en-US" sz="2400" spc="10" dirty="0" smtClean="0">
                <a:latin typeface="Gill Sans MT"/>
                <a:cs typeface="Gill Sans MT"/>
              </a:rPr>
              <a:t>cannot be </a:t>
            </a:r>
            <a:r>
              <a:rPr lang="en-US" sz="2400" spc="5" dirty="0" err="1" smtClean="0">
                <a:latin typeface="Gill Sans MT"/>
                <a:cs typeface="Gill Sans MT"/>
              </a:rPr>
              <a:t>analysed</a:t>
            </a:r>
            <a:r>
              <a:rPr lang="en-US" sz="2400" spc="5" dirty="0" smtClean="0">
                <a:latin typeface="Gill Sans MT"/>
                <a:cs typeface="Gill Sans MT"/>
              </a:rPr>
              <a:t> into constituent morphemes, </a:t>
            </a:r>
            <a:r>
              <a:rPr lang="en-US" sz="2400" dirty="0" smtClean="0">
                <a:latin typeface="Gill Sans MT"/>
                <a:cs typeface="Gill Sans MT"/>
              </a:rPr>
              <a:t>unlike </a:t>
            </a:r>
            <a:r>
              <a:rPr lang="en-US" sz="2400" spc="5" dirty="0" smtClean="0">
                <a:latin typeface="Gill Sans MT"/>
                <a:cs typeface="Gill Sans MT"/>
              </a:rPr>
              <a:t>bases in</a:t>
            </a:r>
            <a:r>
              <a:rPr lang="en-US" sz="2400" spc="-50" dirty="0" smtClean="0">
                <a:latin typeface="Gill Sans MT"/>
                <a:cs typeface="Gill Sans MT"/>
              </a:rPr>
              <a:t> </a:t>
            </a:r>
            <a:r>
              <a:rPr lang="en-US" sz="2400" spc="5" dirty="0" smtClean="0">
                <a:latin typeface="Gill Sans MT"/>
                <a:cs typeface="Gill Sans MT"/>
              </a:rPr>
              <a:t>(2).</a:t>
            </a:r>
            <a:endParaRPr lang="en-US" sz="2400" dirty="0" smtClean="0">
              <a:latin typeface="Gill Sans MT"/>
              <a:cs typeface="Gill Sans MT"/>
            </a:endParaRPr>
          </a:p>
          <a:p>
            <a:pPr marL="60960" indent="-60960">
              <a:spcBef>
                <a:spcPts val="114"/>
              </a:spcBef>
              <a:buClr>
                <a:srgbClr val="3791A7"/>
              </a:buClr>
              <a:buSzPct val="84615"/>
              <a:buFont typeface="Wingdings 2"/>
              <a:buChar char=""/>
              <a:tabLst>
                <a:tab pos="60960" algn="l"/>
              </a:tabLst>
            </a:pPr>
            <a:r>
              <a:rPr lang="en-US" sz="2400" spc="5" dirty="0" smtClean="0">
                <a:latin typeface="Gill Sans MT"/>
                <a:cs typeface="Gill Sans MT"/>
              </a:rPr>
              <a:t>Bases in (1) </a:t>
            </a:r>
            <a:r>
              <a:rPr lang="en-US" sz="2400" dirty="0" smtClean="0">
                <a:latin typeface="Gill Sans MT"/>
                <a:cs typeface="Gill Sans MT"/>
              </a:rPr>
              <a:t>are </a:t>
            </a:r>
            <a:r>
              <a:rPr lang="en-US" sz="2400" b="1" i="1" spc="5" dirty="0" smtClean="0">
                <a:solidFill>
                  <a:srgbClr val="0032CC"/>
                </a:solidFill>
                <a:latin typeface="Gill Sans MT"/>
                <a:cs typeface="Gill Sans MT"/>
              </a:rPr>
              <a:t>simplex </a:t>
            </a:r>
            <a:r>
              <a:rPr lang="en-US" sz="2400" spc="10" dirty="0" smtClean="0">
                <a:latin typeface="Gill Sans MT"/>
                <a:cs typeface="Gill Sans MT"/>
              </a:rPr>
              <a:t>and </a:t>
            </a:r>
            <a:r>
              <a:rPr lang="en-US" sz="2400" spc="5" dirty="0" smtClean="0">
                <a:latin typeface="Gill Sans MT"/>
                <a:cs typeface="Gill Sans MT"/>
              </a:rPr>
              <a:t>they </a:t>
            </a:r>
            <a:r>
              <a:rPr lang="en-US" sz="2400" dirty="0" smtClean="0">
                <a:latin typeface="Gill Sans MT"/>
                <a:cs typeface="Gill Sans MT"/>
              </a:rPr>
              <a:t>are </a:t>
            </a:r>
            <a:r>
              <a:rPr lang="en-US" sz="2400" spc="5" dirty="0" smtClean="0">
                <a:latin typeface="Gill Sans MT"/>
                <a:cs typeface="Gill Sans MT"/>
              </a:rPr>
              <a:t>called</a:t>
            </a:r>
            <a:r>
              <a:rPr lang="en-US" sz="2400" spc="-25" dirty="0" smtClean="0">
                <a:latin typeface="Gill Sans MT"/>
                <a:cs typeface="Gill Sans MT"/>
              </a:rPr>
              <a:t> </a:t>
            </a:r>
            <a:r>
              <a:rPr lang="en-US" sz="2400" b="1" dirty="0" smtClean="0">
                <a:solidFill>
                  <a:srgbClr val="FF3299"/>
                </a:solidFill>
                <a:latin typeface="Gill Sans MT"/>
                <a:cs typeface="Gill Sans MT"/>
              </a:rPr>
              <a:t>ROOTS</a:t>
            </a:r>
            <a:r>
              <a:rPr lang="en-US" sz="2400" dirty="0" smtClean="0">
                <a:latin typeface="Gill Sans MT"/>
                <a:cs typeface="Gill Sans MT"/>
              </a:rPr>
              <a:t>.</a:t>
            </a:r>
          </a:p>
          <a:p>
            <a:pPr marL="60960" indent="-60960">
              <a:spcBef>
                <a:spcPts val="120"/>
              </a:spcBef>
              <a:buClr>
                <a:srgbClr val="3791A7"/>
              </a:buClr>
              <a:buSzPct val="76923"/>
              <a:buFont typeface="Wingdings 2"/>
              <a:buChar char=""/>
              <a:tabLst>
                <a:tab pos="60960" algn="l"/>
              </a:tabLst>
            </a:pPr>
            <a:r>
              <a:rPr lang="en-US" sz="2400" spc="5" dirty="0" smtClean="0">
                <a:latin typeface="Gill Sans MT"/>
                <a:cs typeface="Gill Sans MT"/>
              </a:rPr>
              <a:t>Bases in (2) </a:t>
            </a:r>
            <a:r>
              <a:rPr lang="en-US" sz="2400" dirty="0" smtClean="0">
                <a:latin typeface="Gill Sans MT"/>
                <a:cs typeface="Gill Sans MT"/>
              </a:rPr>
              <a:t>are</a:t>
            </a:r>
            <a:r>
              <a:rPr lang="en-US" sz="2400" spc="-40" dirty="0" smtClean="0">
                <a:latin typeface="Gill Sans MT"/>
                <a:cs typeface="Gill Sans MT"/>
              </a:rPr>
              <a:t> </a:t>
            </a:r>
            <a:r>
              <a:rPr lang="en-US" sz="2400" b="1" i="1" spc="5" dirty="0" smtClean="0">
                <a:solidFill>
                  <a:srgbClr val="0032CC"/>
                </a:solidFill>
                <a:latin typeface="Gill Sans MT"/>
                <a:cs typeface="Gill Sans MT"/>
              </a:rPr>
              <a:t>complex</a:t>
            </a:r>
            <a:r>
              <a:rPr lang="en-US" sz="2400" spc="5" dirty="0" smtClean="0">
                <a:latin typeface="Gill Sans MT"/>
                <a:cs typeface="Gill Sans MT"/>
              </a:rPr>
              <a:t>:</a:t>
            </a:r>
            <a:endParaRPr lang="en-US" sz="2400" dirty="0" smtClean="0">
              <a:latin typeface="Gill Sans MT"/>
              <a:cs typeface="Gill Sans MT"/>
            </a:endParaRPr>
          </a:p>
          <a:p>
            <a:pPr marL="278766" marR="144146">
              <a:lnSpc>
                <a:spcPct val="117200"/>
              </a:lnSpc>
              <a:spcBef>
                <a:spcPts val="210"/>
              </a:spcBef>
            </a:pPr>
            <a:r>
              <a:rPr lang="en-US" sz="2400" dirty="0" smtClean="0">
                <a:latin typeface="Gill Sans MT"/>
                <a:cs typeface="Gill Sans MT"/>
              </a:rPr>
              <a:t>	‘</a:t>
            </a:r>
            <a:r>
              <a:rPr lang="en-US" sz="2400" b="1" dirty="0" smtClean="0">
                <a:solidFill>
                  <a:srgbClr val="3791A7"/>
                </a:solidFill>
                <a:latin typeface="Gill Sans MT"/>
                <a:cs typeface="Gill Sans MT"/>
              </a:rPr>
              <a:t>disagree</a:t>
            </a:r>
            <a:r>
              <a:rPr lang="en-US" sz="2400" dirty="0" smtClean="0">
                <a:latin typeface="Gill Sans MT"/>
                <a:cs typeface="Gill Sans MT"/>
              </a:rPr>
              <a:t>’ </a:t>
            </a:r>
            <a:r>
              <a:rPr lang="en-US" sz="2400" spc="10" dirty="0" smtClean="0">
                <a:latin typeface="Arial"/>
                <a:cs typeface="Arial"/>
              </a:rPr>
              <a:t>→ </a:t>
            </a:r>
            <a:r>
              <a:rPr lang="en-US" sz="2400" dirty="0" smtClean="0">
                <a:latin typeface="Gill Sans MT"/>
                <a:cs typeface="Gill Sans MT"/>
              </a:rPr>
              <a:t>dis-, agree </a:t>
            </a:r>
            <a:r>
              <a:rPr lang="en-US" sz="2400" spc="10" dirty="0" smtClean="0">
                <a:latin typeface="Arial"/>
                <a:cs typeface="Arial"/>
              </a:rPr>
              <a:t>→ </a:t>
            </a:r>
            <a:r>
              <a:rPr lang="en-US" sz="2400" b="1" spc="5" dirty="0" smtClean="0">
                <a:latin typeface="Gill Sans MT"/>
                <a:cs typeface="Gill Sans MT"/>
              </a:rPr>
              <a:t>2 </a:t>
            </a:r>
            <a:r>
              <a:rPr lang="en-US" sz="2400" dirty="0" smtClean="0">
                <a:latin typeface="Gill Sans MT"/>
                <a:cs typeface="Gill Sans MT"/>
              </a:rPr>
              <a:t>constituent morphemes  </a:t>
            </a:r>
          </a:p>
          <a:p>
            <a:pPr marL="278766" marR="144146">
              <a:lnSpc>
                <a:spcPct val="117200"/>
              </a:lnSpc>
              <a:spcBef>
                <a:spcPts val="210"/>
              </a:spcBef>
            </a:pPr>
            <a:r>
              <a:rPr lang="en-US" sz="2400" dirty="0" smtClean="0">
                <a:latin typeface="Gill Sans MT"/>
                <a:cs typeface="Gill Sans MT"/>
              </a:rPr>
              <a:t>	‘</a:t>
            </a:r>
            <a:r>
              <a:rPr lang="en-US" sz="2400" b="1" dirty="0" smtClean="0">
                <a:solidFill>
                  <a:srgbClr val="3791A7"/>
                </a:solidFill>
                <a:latin typeface="Gill Sans MT"/>
                <a:cs typeface="Gill Sans MT"/>
              </a:rPr>
              <a:t>recreation</a:t>
            </a:r>
            <a:r>
              <a:rPr lang="en-US" sz="2400" dirty="0" smtClean="0">
                <a:latin typeface="Gill Sans MT"/>
                <a:cs typeface="Gill Sans MT"/>
              </a:rPr>
              <a:t>’</a:t>
            </a:r>
            <a:r>
              <a:rPr lang="en-US" sz="2400" spc="-40" dirty="0" smtClean="0">
                <a:latin typeface="Gill Sans MT"/>
                <a:cs typeface="Gill Sans MT"/>
              </a:rPr>
              <a:t> </a:t>
            </a:r>
            <a:r>
              <a:rPr lang="en-US" sz="2400" spc="10" dirty="0" smtClean="0">
                <a:latin typeface="Arial"/>
                <a:cs typeface="Arial"/>
              </a:rPr>
              <a:t>→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spc="-5" dirty="0" smtClean="0">
                <a:latin typeface="Gill Sans MT"/>
                <a:cs typeface="Gill Sans MT"/>
              </a:rPr>
              <a:t>re-,</a:t>
            </a:r>
            <a:r>
              <a:rPr lang="en-US" sz="2400" spc="-50" dirty="0" smtClean="0">
                <a:latin typeface="Gill Sans MT"/>
                <a:cs typeface="Gill Sans MT"/>
              </a:rPr>
              <a:t> </a:t>
            </a:r>
            <a:r>
              <a:rPr lang="en-US" sz="2400" dirty="0" smtClean="0">
                <a:latin typeface="Gill Sans MT"/>
                <a:cs typeface="Gill Sans MT"/>
              </a:rPr>
              <a:t>create,</a:t>
            </a:r>
            <a:r>
              <a:rPr lang="en-US" sz="2400" spc="-50" dirty="0" smtClean="0">
                <a:latin typeface="Gill Sans MT"/>
                <a:cs typeface="Gill Sans MT"/>
              </a:rPr>
              <a:t> </a:t>
            </a:r>
            <a:r>
              <a:rPr lang="en-US" sz="2400" spc="-5" dirty="0" smtClean="0">
                <a:latin typeface="Gill Sans MT"/>
                <a:cs typeface="Gill Sans MT"/>
              </a:rPr>
              <a:t>-ion</a:t>
            </a:r>
            <a:r>
              <a:rPr lang="en-US" sz="2400" spc="5" dirty="0" smtClean="0">
                <a:latin typeface="Gill Sans MT"/>
                <a:cs typeface="Gill Sans MT"/>
              </a:rPr>
              <a:t> </a:t>
            </a:r>
            <a:r>
              <a:rPr lang="en-US" sz="2400" spc="10" dirty="0" smtClean="0">
                <a:latin typeface="Arial"/>
                <a:cs typeface="Arial"/>
              </a:rPr>
              <a:t>→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b="1" spc="5" dirty="0" smtClean="0">
                <a:latin typeface="Gill Sans MT"/>
                <a:cs typeface="Gill Sans MT"/>
              </a:rPr>
              <a:t>3</a:t>
            </a:r>
            <a:r>
              <a:rPr lang="en-US" sz="2400" b="1" dirty="0" smtClean="0">
                <a:latin typeface="Gill Sans MT"/>
                <a:cs typeface="Gill Sans MT"/>
              </a:rPr>
              <a:t> </a:t>
            </a:r>
            <a:r>
              <a:rPr lang="en-US" sz="2400" dirty="0" smtClean="0">
                <a:latin typeface="Gill Sans MT"/>
                <a:cs typeface="Gill Sans MT"/>
              </a:rPr>
              <a:t>constituent</a:t>
            </a:r>
            <a:r>
              <a:rPr lang="en-US" sz="2400" spc="-25" dirty="0" smtClean="0">
                <a:latin typeface="Gill Sans MT"/>
                <a:cs typeface="Gill Sans MT"/>
              </a:rPr>
              <a:t> </a:t>
            </a:r>
            <a:r>
              <a:rPr lang="en-US" sz="2400" dirty="0" smtClean="0">
                <a:latin typeface="Gill Sans MT"/>
                <a:cs typeface="Gill Sans MT"/>
              </a:rPr>
              <a:t>morphemes</a:t>
            </a:r>
          </a:p>
          <a:p>
            <a:pPr marL="225426" algn="ctr"/>
            <a:endParaRPr lang="en-US" sz="4000" dirty="0" smtClean="0">
              <a:latin typeface="Gill Sans MT"/>
              <a:cs typeface="Gill Sans MT"/>
            </a:endParaRPr>
          </a:p>
          <a:p>
            <a:pPr algn="ctr"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7984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148" y="980661"/>
            <a:ext cx="10455966" cy="5483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r>
              <a:rPr lang="en-US" sz="3200" dirty="0" smtClean="0">
                <a:solidFill>
                  <a:srgbClr val="3791A7"/>
                </a:solidFill>
                <a:latin typeface="Gill Sans MT"/>
                <a:cs typeface="Gill Sans MT"/>
              </a:rPr>
              <a:t>Roots, </a:t>
            </a:r>
            <a:r>
              <a:rPr lang="en-US" sz="3200" dirty="0" smtClean="0">
                <a:solidFill>
                  <a:srgbClr val="0032CC"/>
                </a:solidFill>
                <a:latin typeface="Gill Sans MT"/>
                <a:cs typeface="Gill Sans MT"/>
              </a:rPr>
              <a:t>Bases </a:t>
            </a:r>
            <a:r>
              <a:rPr lang="en-US" sz="3200" spc="5" dirty="0" smtClean="0">
                <a:solidFill>
                  <a:srgbClr val="FEB809"/>
                </a:solidFill>
                <a:latin typeface="Gill Sans MT"/>
                <a:cs typeface="Gill Sans MT"/>
              </a:rPr>
              <a:t>and</a:t>
            </a:r>
            <a:r>
              <a:rPr lang="en-US" sz="3200" spc="-195" dirty="0" smtClean="0">
                <a:solidFill>
                  <a:srgbClr val="FEB809"/>
                </a:solidFill>
                <a:latin typeface="Gill Sans MT"/>
                <a:cs typeface="Gill Sans MT"/>
              </a:rPr>
              <a:t> </a:t>
            </a:r>
            <a:r>
              <a:rPr lang="en-US" sz="3200" dirty="0" smtClean="0">
                <a:solidFill>
                  <a:srgbClr val="FF3299"/>
                </a:solidFill>
                <a:latin typeface="Gill Sans MT"/>
                <a:cs typeface="Gill Sans MT"/>
              </a:rPr>
              <a:t>Stems</a:t>
            </a:r>
          </a:p>
          <a:p>
            <a:pPr marL="310516" marR="5715">
              <a:lnSpc>
                <a:spcPts val="790"/>
              </a:lnSpc>
              <a:spcBef>
                <a:spcPts val="680"/>
              </a:spcBef>
            </a:pPr>
            <a:endParaRPr lang="en-US" sz="2400" dirty="0" smtClean="0">
              <a:solidFill>
                <a:srgbClr val="3791A7"/>
              </a:solidFill>
              <a:latin typeface="Gill Sans MT"/>
              <a:cs typeface="Gill Sans MT"/>
            </a:endParaRPr>
          </a:p>
          <a:p>
            <a:pPr marL="310516" marR="5715">
              <a:lnSpc>
                <a:spcPts val="790"/>
              </a:lnSpc>
              <a:spcBef>
                <a:spcPts val="680"/>
              </a:spcBef>
            </a:pPr>
            <a:r>
              <a:rPr lang="en-US" sz="2400" dirty="0" err="1" smtClean="0">
                <a:solidFill>
                  <a:srgbClr val="3791A7"/>
                </a:solidFill>
                <a:latin typeface="Gill Sans MT"/>
                <a:cs typeface="Gill Sans MT"/>
              </a:rPr>
              <a:t>ROOT</a:t>
            </a:r>
            <a:r>
              <a:rPr lang="en-US" sz="2400" dirty="0" err="1" smtClean="0">
                <a:latin typeface="Gill Sans MT"/>
                <a:cs typeface="Gill Sans MT"/>
              </a:rPr>
              <a:t>:The</a:t>
            </a:r>
            <a:r>
              <a:rPr lang="en-US" sz="2400" dirty="0" smtClean="0">
                <a:latin typeface="Gill Sans MT"/>
                <a:cs typeface="Gill Sans MT"/>
              </a:rPr>
              <a:t> </a:t>
            </a:r>
            <a:r>
              <a:rPr lang="en-US" sz="2400" spc="15" dirty="0" smtClean="0">
                <a:latin typeface="Gill Sans MT"/>
                <a:cs typeface="Gill Sans MT"/>
              </a:rPr>
              <a:t>morpheme </a:t>
            </a:r>
            <a:r>
              <a:rPr lang="en-US" sz="2400" spc="10" dirty="0" smtClean="0">
                <a:latin typeface="Gill Sans MT"/>
                <a:cs typeface="Gill Sans MT"/>
              </a:rPr>
              <a:t>which </a:t>
            </a:r>
            <a:r>
              <a:rPr lang="en-US" sz="2400" spc="5" dirty="0" smtClean="0">
                <a:latin typeface="Gill Sans MT"/>
                <a:cs typeface="Gill Sans MT"/>
              </a:rPr>
              <a:t>lies at </a:t>
            </a:r>
            <a:r>
              <a:rPr lang="en-US" sz="2400" spc="10" dirty="0" smtClean="0">
                <a:latin typeface="Gill Sans MT"/>
                <a:cs typeface="Gill Sans MT"/>
              </a:rPr>
              <a:t>the core of a complex word  </a:t>
            </a:r>
            <a:r>
              <a:rPr lang="en-US" sz="2400" spc="5" dirty="0" smtClean="0">
                <a:latin typeface="Gill Sans MT"/>
                <a:cs typeface="Gill Sans MT"/>
              </a:rPr>
              <a:t>form.  Words </a:t>
            </a:r>
          </a:p>
          <a:p>
            <a:pPr marL="310516" marR="5715">
              <a:lnSpc>
                <a:spcPts val="790"/>
              </a:lnSpc>
              <a:spcBef>
                <a:spcPts val="680"/>
              </a:spcBef>
            </a:pPr>
            <a:endParaRPr lang="en-US" sz="2400" spc="5" dirty="0">
              <a:latin typeface="Gill Sans MT"/>
              <a:cs typeface="Gill Sans MT"/>
            </a:endParaRPr>
          </a:p>
          <a:p>
            <a:pPr marL="310516" marR="5715">
              <a:lnSpc>
                <a:spcPts val="790"/>
              </a:lnSpc>
              <a:spcBef>
                <a:spcPts val="680"/>
              </a:spcBef>
            </a:pPr>
            <a:r>
              <a:rPr lang="en-US" sz="2400" spc="5" dirty="0" smtClean="0">
                <a:latin typeface="Gill Sans MT"/>
                <a:cs typeface="Gill Sans MT"/>
              </a:rPr>
              <a:t>may have multiple</a:t>
            </a:r>
            <a:r>
              <a:rPr lang="en-US" sz="2400" spc="-20" dirty="0" smtClean="0">
                <a:latin typeface="Gill Sans MT"/>
                <a:cs typeface="Gill Sans MT"/>
              </a:rPr>
              <a:t> </a:t>
            </a:r>
            <a:r>
              <a:rPr lang="en-US" sz="2400" spc="5" dirty="0" smtClean="0">
                <a:latin typeface="Gill Sans MT"/>
                <a:cs typeface="Gill Sans MT"/>
              </a:rPr>
              <a:t>roots.</a:t>
            </a:r>
            <a:endParaRPr lang="en-US" sz="2400" dirty="0" smtClean="0">
              <a:latin typeface="Gill Sans MT"/>
              <a:cs typeface="Gill Sans MT"/>
            </a:endParaRPr>
          </a:p>
          <a:p>
            <a:pPr marL="310516" marR="182881">
              <a:lnSpc>
                <a:spcPts val="790"/>
              </a:lnSpc>
            </a:pPr>
            <a:endParaRPr lang="en-US" sz="2400" spc="15" dirty="0" smtClean="0">
              <a:solidFill>
                <a:srgbClr val="0032CC"/>
              </a:solidFill>
              <a:latin typeface="Gill Sans MT"/>
              <a:cs typeface="Gill Sans MT"/>
            </a:endParaRPr>
          </a:p>
          <a:p>
            <a:pPr marL="310516" marR="182881">
              <a:lnSpc>
                <a:spcPts val="790"/>
              </a:lnSpc>
            </a:pPr>
            <a:endParaRPr lang="en-US" sz="2400" spc="15" dirty="0">
              <a:solidFill>
                <a:srgbClr val="0032CC"/>
              </a:solidFill>
              <a:latin typeface="Gill Sans MT"/>
              <a:cs typeface="Gill Sans MT"/>
            </a:endParaRPr>
          </a:p>
          <a:p>
            <a:pPr marL="310516" marR="182881">
              <a:lnSpc>
                <a:spcPts val="790"/>
              </a:lnSpc>
            </a:pPr>
            <a:endParaRPr lang="en-US" sz="2400" spc="15" dirty="0" smtClean="0">
              <a:solidFill>
                <a:srgbClr val="0032CC"/>
              </a:solidFill>
              <a:latin typeface="Gill Sans MT"/>
              <a:cs typeface="Gill Sans MT"/>
            </a:endParaRPr>
          </a:p>
          <a:p>
            <a:pPr marL="310516" marR="182881">
              <a:lnSpc>
                <a:spcPts val="790"/>
              </a:lnSpc>
            </a:pPr>
            <a:r>
              <a:rPr lang="en-US" sz="2400" spc="15" dirty="0" err="1" smtClean="0">
                <a:solidFill>
                  <a:srgbClr val="0032CC"/>
                </a:solidFill>
                <a:latin typeface="Gill Sans MT"/>
                <a:cs typeface="Gill Sans MT"/>
              </a:rPr>
              <a:t>BASE</a:t>
            </a:r>
            <a:r>
              <a:rPr lang="en-US" sz="2400" spc="15" dirty="0" err="1" smtClean="0">
                <a:latin typeface="Gill Sans MT"/>
                <a:cs typeface="Gill Sans MT"/>
              </a:rPr>
              <a:t>:Any</a:t>
            </a:r>
            <a:r>
              <a:rPr lang="en-US" sz="2400" spc="15" dirty="0" smtClean="0">
                <a:latin typeface="Gill Sans MT"/>
                <a:cs typeface="Gill Sans MT"/>
              </a:rPr>
              <a:t> </a:t>
            </a:r>
            <a:r>
              <a:rPr lang="en-US" sz="2400" spc="10" dirty="0" smtClean="0">
                <a:latin typeface="Gill Sans MT"/>
                <a:cs typeface="Gill Sans MT"/>
              </a:rPr>
              <a:t>form (morpheme </a:t>
            </a:r>
            <a:r>
              <a:rPr lang="en-US" sz="2400" spc="15" dirty="0" smtClean="0">
                <a:latin typeface="Gill Sans MT"/>
                <a:cs typeface="Gill Sans MT"/>
              </a:rPr>
              <a:t>or </a:t>
            </a:r>
            <a:r>
              <a:rPr lang="en-US" sz="2400" spc="5" dirty="0" smtClean="0">
                <a:latin typeface="Gill Sans MT"/>
                <a:cs typeface="Gill Sans MT"/>
              </a:rPr>
              <a:t>word) </a:t>
            </a:r>
            <a:r>
              <a:rPr lang="en-US" sz="2400" spc="10" dirty="0" smtClean="0">
                <a:latin typeface="Gill Sans MT"/>
                <a:cs typeface="Gill Sans MT"/>
              </a:rPr>
              <a:t>which enters a </a:t>
            </a:r>
            <a:r>
              <a:rPr lang="en-US" sz="2400" spc="5" dirty="0" smtClean="0">
                <a:latin typeface="Gill Sans MT"/>
                <a:cs typeface="Gill Sans MT"/>
              </a:rPr>
              <a:t>word-  formation </a:t>
            </a:r>
          </a:p>
          <a:p>
            <a:pPr marL="310516" marR="182881">
              <a:lnSpc>
                <a:spcPts val="790"/>
              </a:lnSpc>
            </a:pPr>
            <a:endParaRPr lang="en-US" sz="2400" spc="5" dirty="0">
              <a:latin typeface="Gill Sans MT"/>
              <a:cs typeface="Gill Sans MT"/>
            </a:endParaRPr>
          </a:p>
          <a:p>
            <a:pPr marL="310516" marR="182881">
              <a:lnSpc>
                <a:spcPts val="790"/>
              </a:lnSpc>
            </a:pPr>
            <a:endParaRPr lang="en-US" sz="2400" spc="5" dirty="0" smtClean="0">
              <a:latin typeface="Gill Sans MT"/>
              <a:cs typeface="Gill Sans MT"/>
            </a:endParaRPr>
          </a:p>
          <a:p>
            <a:pPr marL="310516" marR="182881">
              <a:lnSpc>
                <a:spcPts val="790"/>
              </a:lnSpc>
            </a:pPr>
            <a:r>
              <a:rPr lang="en-US" sz="2400" spc="5" dirty="0" smtClean="0">
                <a:latin typeface="Gill Sans MT"/>
                <a:cs typeface="Gill Sans MT"/>
              </a:rPr>
              <a:t>process </a:t>
            </a:r>
            <a:r>
              <a:rPr lang="en-US" sz="2400" spc="10" dirty="0" smtClean="0">
                <a:latin typeface="Gill Sans MT"/>
                <a:cs typeface="Gill Sans MT"/>
              </a:rPr>
              <a:t>which </a:t>
            </a:r>
            <a:r>
              <a:rPr lang="en-US" sz="2400" spc="5" dirty="0" smtClean="0">
                <a:latin typeface="Gill Sans MT"/>
                <a:cs typeface="Gill Sans MT"/>
              </a:rPr>
              <a:t>yields </a:t>
            </a:r>
            <a:r>
              <a:rPr lang="en-US" sz="2400" spc="10" dirty="0" smtClean="0">
                <a:latin typeface="Gill Sans MT"/>
                <a:cs typeface="Gill Sans MT"/>
              </a:rPr>
              <a:t>a more complex</a:t>
            </a:r>
            <a:r>
              <a:rPr lang="en-US" sz="2400" spc="65" dirty="0" smtClean="0">
                <a:latin typeface="Gill Sans MT"/>
                <a:cs typeface="Gill Sans MT"/>
              </a:rPr>
              <a:t> </a:t>
            </a:r>
            <a:r>
              <a:rPr lang="en-US" sz="2400" spc="5" dirty="0" smtClean="0">
                <a:latin typeface="Gill Sans MT"/>
                <a:cs typeface="Gill Sans MT"/>
              </a:rPr>
              <a:t>form.</a:t>
            </a:r>
            <a:endParaRPr lang="en-US" sz="2400" dirty="0" smtClean="0">
              <a:latin typeface="Gill Sans MT"/>
              <a:cs typeface="Gill Sans MT"/>
            </a:endParaRPr>
          </a:p>
          <a:p>
            <a:pPr>
              <a:spcBef>
                <a:spcPts val="46"/>
              </a:spcBef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310516" marR="364492">
              <a:lnSpc>
                <a:spcPts val="790"/>
              </a:lnSpc>
            </a:pPr>
            <a:r>
              <a:rPr lang="en-US" sz="2400" spc="15" dirty="0" smtClean="0">
                <a:latin typeface="Gill Sans MT"/>
                <a:cs typeface="Gill Sans MT"/>
              </a:rPr>
              <a:t>The </a:t>
            </a:r>
            <a:r>
              <a:rPr lang="en-US" sz="2400" spc="10" dirty="0" smtClean="0">
                <a:latin typeface="Gill Sans MT"/>
                <a:cs typeface="Gill Sans MT"/>
              </a:rPr>
              <a:t>term "</a:t>
            </a:r>
            <a:r>
              <a:rPr lang="en-US" sz="2400" spc="10" dirty="0" smtClean="0">
                <a:solidFill>
                  <a:srgbClr val="FF3299"/>
                </a:solidFill>
                <a:latin typeface="Gill Sans MT"/>
                <a:cs typeface="Gill Sans MT"/>
              </a:rPr>
              <a:t>stem</a:t>
            </a:r>
            <a:r>
              <a:rPr lang="en-US" sz="2400" spc="10" dirty="0" smtClean="0">
                <a:latin typeface="Gill Sans MT"/>
                <a:cs typeface="Gill Sans MT"/>
              </a:rPr>
              <a:t>" </a:t>
            </a:r>
            <a:r>
              <a:rPr lang="en-US" sz="2400" spc="5" dirty="0" smtClean="0">
                <a:latin typeface="Gill Sans MT"/>
                <a:cs typeface="Gill Sans MT"/>
              </a:rPr>
              <a:t>is reserved for inflectional processes .  </a:t>
            </a:r>
            <a:r>
              <a:rPr lang="en-US" sz="2400" spc="20" dirty="0" smtClean="0">
                <a:solidFill>
                  <a:srgbClr val="FF3299"/>
                </a:solidFill>
                <a:latin typeface="Gill Sans MT"/>
                <a:cs typeface="Gill Sans MT"/>
              </a:rPr>
              <a:t>STEM</a:t>
            </a:r>
            <a:r>
              <a:rPr lang="en-US" sz="2400" spc="20" dirty="0" smtClean="0">
                <a:latin typeface="Gill Sans MT"/>
                <a:cs typeface="Gill Sans MT"/>
              </a:rPr>
              <a:t>:A </a:t>
            </a:r>
            <a:r>
              <a:rPr lang="en-US" sz="2400" spc="10" dirty="0" smtClean="0">
                <a:latin typeface="Gill Sans MT"/>
                <a:cs typeface="Gill Sans MT"/>
              </a:rPr>
              <a:t>form </a:t>
            </a:r>
          </a:p>
          <a:p>
            <a:pPr marL="310516" marR="364492">
              <a:lnSpc>
                <a:spcPts val="790"/>
              </a:lnSpc>
            </a:pPr>
            <a:endParaRPr lang="en-US" sz="2400" spc="10" dirty="0">
              <a:latin typeface="Gill Sans MT"/>
              <a:cs typeface="Gill Sans MT"/>
            </a:endParaRPr>
          </a:p>
          <a:p>
            <a:pPr marL="310516" marR="364492">
              <a:lnSpc>
                <a:spcPts val="790"/>
              </a:lnSpc>
            </a:pPr>
            <a:endParaRPr lang="en-US" sz="2400" spc="10" dirty="0" smtClean="0">
              <a:latin typeface="Gill Sans MT"/>
              <a:cs typeface="Gill Sans MT"/>
            </a:endParaRPr>
          </a:p>
          <a:p>
            <a:pPr marL="310516" marR="364492">
              <a:lnSpc>
                <a:spcPts val="790"/>
              </a:lnSpc>
            </a:pPr>
            <a:r>
              <a:rPr lang="en-US" sz="2400" spc="10" dirty="0" smtClean="0">
                <a:latin typeface="Gill Sans MT"/>
                <a:cs typeface="Gill Sans MT"/>
              </a:rPr>
              <a:t>without </a:t>
            </a:r>
            <a:r>
              <a:rPr lang="en-US" sz="2400" spc="5" dirty="0" smtClean="0">
                <a:latin typeface="Gill Sans MT"/>
                <a:cs typeface="Gill Sans MT"/>
              </a:rPr>
              <a:t>any inflectional</a:t>
            </a:r>
            <a:r>
              <a:rPr lang="en-US" sz="2400" spc="30" dirty="0" smtClean="0">
                <a:latin typeface="Gill Sans MT"/>
                <a:cs typeface="Gill Sans MT"/>
              </a:rPr>
              <a:t> </a:t>
            </a:r>
            <a:r>
              <a:rPr lang="en-US" sz="2400" spc="5" dirty="0" smtClean="0">
                <a:latin typeface="Gill Sans MT"/>
                <a:cs typeface="Gill Sans MT"/>
              </a:rPr>
              <a:t>endings.</a:t>
            </a:r>
            <a:endParaRPr lang="en-US" sz="2400" dirty="0" smtClean="0">
              <a:latin typeface="Gill Sans MT"/>
              <a:cs typeface="Gill Sans MT"/>
            </a:endParaRPr>
          </a:p>
          <a:p>
            <a:pPr>
              <a:spcBef>
                <a:spcPts val="34"/>
              </a:spcBef>
            </a:pPr>
            <a:endParaRPr lang="en-US" sz="2400" dirty="0" smtClean="0">
              <a:latin typeface="Times New Roman"/>
              <a:cs typeface="Times New Roman"/>
            </a:endParaRPr>
          </a:p>
          <a:p>
            <a:pPr>
              <a:spcBef>
                <a:spcPts val="34"/>
              </a:spcBef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310516" marR="61594">
              <a:lnSpc>
                <a:spcPts val="790"/>
              </a:lnSpc>
            </a:pPr>
            <a:r>
              <a:rPr lang="en-US" sz="2400" spc="15" dirty="0" smtClean="0">
                <a:latin typeface="Gill Sans MT"/>
                <a:cs typeface="Gill Sans MT"/>
              </a:rPr>
              <a:t>WINNERS: </a:t>
            </a:r>
            <a:r>
              <a:rPr lang="en-US" sz="2400" spc="10" dirty="0" smtClean="0">
                <a:latin typeface="Gill Sans MT"/>
                <a:cs typeface="Gill Sans MT"/>
              </a:rPr>
              <a:t>"</a:t>
            </a:r>
            <a:r>
              <a:rPr lang="en-US" sz="2400" spc="10" dirty="0" smtClean="0">
                <a:solidFill>
                  <a:srgbClr val="FF3299"/>
                </a:solidFill>
                <a:latin typeface="Gill Sans MT"/>
                <a:cs typeface="Gill Sans MT"/>
              </a:rPr>
              <a:t>winner</a:t>
            </a:r>
            <a:r>
              <a:rPr lang="en-US" sz="2400" spc="10" dirty="0" smtClean="0">
                <a:latin typeface="Gill Sans MT"/>
                <a:cs typeface="Gill Sans MT"/>
              </a:rPr>
              <a:t>" </a:t>
            </a:r>
            <a:r>
              <a:rPr lang="en-US" sz="2400" spc="5" dirty="0" smtClean="0">
                <a:latin typeface="Gill Sans MT"/>
                <a:cs typeface="Gill Sans MT"/>
              </a:rPr>
              <a:t>is </a:t>
            </a:r>
            <a:r>
              <a:rPr lang="en-US" sz="2400" spc="10" dirty="0" smtClean="0">
                <a:latin typeface="Gill Sans MT"/>
                <a:cs typeface="Gill Sans MT"/>
              </a:rPr>
              <a:t>the </a:t>
            </a:r>
            <a:r>
              <a:rPr lang="en-US" sz="2400" spc="5" dirty="0" smtClean="0">
                <a:solidFill>
                  <a:srgbClr val="FF3299"/>
                </a:solidFill>
                <a:latin typeface="Gill Sans MT"/>
                <a:cs typeface="Gill Sans MT"/>
              </a:rPr>
              <a:t>stem</a:t>
            </a:r>
            <a:r>
              <a:rPr lang="en-US" sz="2400" spc="5" dirty="0" smtClean="0">
                <a:latin typeface="Gill Sans MT"/>
                <a:cs typeface="Gill Sans MT"/>
              </a:rPr>
              <a:t>. Also, </a:t>
            </a:r>
            <a:r>
              <a:rPr lang="en-US" sz="2400" spc="15" dirty="0" smtClean="0">
                <a:latin typeface="Gill Sans MT"/>
                <a:cs typeface="Gill Sans MT"/>
              </a:rPr>
              <a:t>{</a:t>
            </a:r>
            <a:r>
              <a:rPr lang="en-US" sz="2400" spc="15" dirty="0" smtClean="0">
                <a:solidFill>
                  <a:srgbClr val="3791A7"/>
                </a:solidFill>
                <a:latin typeface="Gill Sans MT"/>
                <a:cs typeface="Gill Sans MT"/>
              </a:rPr>
              <a:t>WIN</a:t>
            </a:r>
            <a:r>
              <a:rPr lang="en-US" sz="2400" spc="15" dirty="0" smtClean="0">
                <a:latin typeface="Gill Sans MT"/>
                <a:cs typeface="Gill Sans MT"/>
              </a:rPr>
              <a:t>} </a:t>
            </a:r>
            <a:r>
              <a:rPr lang="en-US" sz="2400" spc="5" dirty="0" smtClean="0">
                <a:latin typeface="Gill Sans MT"/>
                <a:cs typeface="Gill Sans MT"/>
              </a:rPr>
              <a:t>is </a:t>
            </a:r>
            <a:r>
              <a:rPr lang="en-US" sz="2400" spc="10" dirty="0" smtClean="0">
                <a:latin typeface="Gill Sans MT"/>
                <a:cs typeface="Gill Sans MT"/>
              </a:rPr>
              <a:t>the </a:t>
            </a:r>
            <a:r>
              <a:rPr lang="en-US" sz="2400" spc="5" dirty="0" smtClean="0">
                <a:latin typeface="Gill Sans MT"/>
                <a:cs typeface="Gill Sans MT"/>
              </a:rPr>
              <a:t>root.  </a:t>
            </a:r>
            <a:r>
              <a:rPr lang="en-US" sz="2400" spc="15" dirty="0" smtClean="0">
                <a:latin typeface="Gill Sans MT"/>
                <a:cs typeface="Gill Sans MT"/>
              </a:rPr>
              <a:t>WINNER: {</a:t>
            </a:r>
            <a:r>
              <a:rPr lang="en-US" sz="2400" spc="15" dirty="0" smtClean="0">
                <a:solidFill>
                  <a:srgbClr val="3791A7"/>
                </a:solidFill>
                <a:latin typeface="Gill Sans MT"/>
                <a:cs typeface="Gill Sans MT"/>
              </a:rPr>
              <a:t>WIN</a:t>
            </a:r>
            <a:r>
              <a:rPr lang="en-US" sz="2400" spc="15" dirty="0" smtClean="0">
                <a:latin typeface="Gill Sans MT"/>
                <a:cs typeface="Gill Sans MT"/>
              </a:rPr>
              <a:t>} </a:t>
            </a:r>
            <a:r>
              <a:rPr lang="en-US" sz="2400" spc="5" dirty="0" smtClean="0">
                <a:latin typeface="Gill Sans MT"/>
                <a:cs typeface="Gill Sans MT"/>
              </a:rPr>
              <a:t>is </a:t>
            </a:r>
          </a:p>
          <a:p>
            <a:pPr marL="310516" marR="61594">
              <a:lnSpc>
                <a:spcPts val="790"/>
              </a:lnSpc>
            </a:pPr>
            <a:endParaRPr lang="en-US" sz="2400" spc="5" dirty="0">
              <a:latin typeface="Gill Sans MT"/>
              <a:cs typeface="Gill Sans MT"/>
            </a:endParaRPr>
          </a:p>
          <a:p>
            <a:pPr marL="310516" marR="61594">
              <a:lnSpc>
                <a:spcPts val="790"/>
              </a:lnSpc>
            </a:pPr>
            <a:endParaRPr lang="en-US" sz="2400" spc="5" dirty="0" smtClean="0">
              <a:latin typeface="Gill Sans MT"/>
              <a:cs typeface="Gill Sans MT"/>
            </a:endParaRPr>
          </a:p>
          <a:p>
            <a:pPr marL="310516" marR="61594">
              <a:lnSpc>
                <a:spcPts val="790"/>
              </a:lnSpc>
            </a:pPr>
            <a:r>
              <a:rPr lang="en-US" sz="2400" spc="10" dirty="0" smtClean="0">
                <a:latin typeface="Gill Sans MT"/>
                <a:cs typeface="Gill Sans MT"/>
              </a:rPr>
              <a:t>the </a:t>
            </a:r>
            <a:r>
              <a:rPr lang="en-US" sz="2400" spc="5" dirty="0" smtClean="0">
                <a:solidFill>
                  <a:srgbClr val="3791A7"/>
                </a:solidFill>
                <a:latin typeface="Gill Sans MT"/>
                <a:cs typeface="Gill Sans MT"/>
              </a:rPr>
              <a:t>root </a:t>
            </a:r>
            <a:r>
              <a:rPr lang="en-US" sz="2400" spc="10" dirty="0" smtClean="0">
                <a:latin typeface="Gill Sans MT"/>
                <a:cs typeface="Gill Sans MT"/>
              </a:rPr>
              <a:t>and "</a:t>
            </a:r>
            <a:r>
              <a:rPr lang="en-US" sz="2400" spc="10" dirty="0" smtClean="0">
                <a:solidFill>
                  <a:srgbClr val="0032CC"/>
                </a:solidFill>
                <a:latin typeface="Gill Sans MT"/>
                <a:cs typeface="Gill Sans MT"/>
              </a:rPr>
              <a:t>win</a:t>
            </a:r>
            <a:r>
              <a:rPr lang="en-US" sz="2400" spc="10" dirty="0" smtClean="0">
                <a:latin typeface="Gill Sans MT"/>
                <a:cs typeface="Gill Sans MT"/>
              </a:rPr>
              <a:t>" </a:t>
            </a:r>
            <a:r>
              <a:rPr lang="en-US" sz="2400" spc="5" dirty="0" smtClean="0">
                <a:latin typeface="Gill Sans MT"/>
                <a:cs typeface="Gill Sans MT"/>
              </a:rPr>
              <a:t>is (also)  </a:t>
            </a:r>
            <a:r>
              <a:rPr lang="en-US" sz="2400" spc="10" dirty="0" smtClean="0">
                <a:latin typeface="Gill Sans MT"/>
                <a:cs typeface="Gill Sans MT"/>
              </a:rPr>
              <a:t>the</a:t>
            </a:r>
            <a:r>
              <a:rPr lang="en-US" sz="2400" spc="-60" dirty="0" smtClean="0">
                <a:latin typeface="Gill Sans MT"/>
                <a:cs typeface="Gill Sans MT"/>
              </a:rPr>
              <a:t> </a:t>
            </a:r>
            <a:r>
              <a:rPr lang="en-US" sz="2400" spc="5" dirty="0" smtClean="0">
                <a:solidFill>
                  <a:srgbClr val="0032CC"/>
                </a:solidFill>
                <a:latin typeface="Gill Sans MT"/>
                <a:cs typeface="Gill Sans MT"/>
              </a:rPr>
              <a:t>base</a:t>
            </a:r>
            <a:r>
              <a:rPr lang="en-US" sz="2400" spc="5" dirty="0" smtClean="0">
                <a:latin typeface="Gill Sans MT"/>
                <a:cs typeface="Gill Sans MT"/>
              </a:rPr>
              <a:t>.</a:t>
            </a:r>
            <a:endParaRPr lang="en-US" sz="2400" dirty="0" smtClean="0">
              <a:latin typeface="Gill Sans MT"/>
              <a:cs typeface="Gill Sans MT"/>
            </a:endParaRPr>
          </a:p>
          <a:p>
            <a:pPr marL="310516">
              <a:spcBef>
                <a:spcPts val="115"/>
              </a:spcBef>
            </a:pPr>
            <a:r>
              <a:rPr lang="en-US" sz="2400" dirty="0" smtClean="0">
                <a:latin typeface="Gill Sans MT"/>
                <a:cs typeface="Gill Sans MT"/>
              </a:rPr>
              <a:t>PLAYFUL:  </a:t>
            </a:r>
            <a:r>
              <a:rPr lang="en-US" sz="2400" spc="-5" dirty="0" smtClean="0">
                <a:latin typeface="Gill Sans MT"/>
                <a:cs typeface="Gill Sans MT"/>
              </a:rPr>
              <a:t>{</a:t>
            </a:r>
            <a:r>
              <a:rPr lang="en-US" sz="2400" spc="-5" dirty="0" smtClean="0">
                <a:solidFill>
                  <a:srgbClr val="3791A7"/>
                </a:solidFill>
                <a:latin typeface="Gill Sans MT"/>
                <a:cs typeface="Gill Sans MT"/>
              </a:rPr>
              <a:t>PLAY</a:t>
            </a:r>
            <a:r>
              <a:rPr lang="en-US" sz="2400" spc="-5" dirty="0" smtClean="0">
                <a:latin typeface="Gill Sans MT"/>
                <a:cs typeface="Gill Sans MT"/>
              </a:rPr>
              <a:t>} </a:t>
            </a:r>
            <a:r>
              <a:rPr lang="en-US" sz="2400" spc="5" dirty="0" smtClean="0">
                <a:latin typeface="Gill Sans MT"/>
                <a:cs typeface="Gill Sans MT"/>
              </a:rPr>
              <a:t>is </a:t>
            </a:r>
            <a:r>
              <a:rPr lang="en-US" sz="2400" spc="10" dirty="0" smtClean="0">
                <a:latin typeface="Gill Sans MT"/>
                <a:cs typeface="Gill Sans MT"/>
              </a:rPr>
              <a:t>the </a:t>
            </a:r>
            <a:r>
              <a:rPr lang="en-US" sz="2400" spc="5" dirty="0" smtClean="0">
                <a:latin typeface="Gill Sans MT"/>
                <a:cs typeface="Gill Sans MT"/>
              </a:rPr>
              <a:t>root </a:t>
            </a:r>
            <a:r>
              <a:rPr lang="en-US" sz="2400" spc="10" dirty="0" smtClean="0">
                <a:latin typeface="Gill Sans MT"/>
                <a:cs typeface="Gill Sans MT"/>
              </a:rPr>
              <a:t>of the word and </a:t>
            </a:r>
            <a:r>
              <a:rPr lang="en-US" sz="2400" spc="5" dirty="0" smtClean="0">
                <a:latin typeface="Gill Sans MT"/>
                <a:cs typeface="Gill Sans MT"/>
              </a:rPr>
              <a:t>"</a:t>
            </a:r>
            <a:r>
              <a:rPr lang="en-US" sz="2400" spc="5" dirty="0" smtClean="0">
                <a:solidFill>
                  <a:srgbClr val="0032CC"/>
                </a:solidFill>
                <a:latin typeface="Gill Sans MT"/>
                <a:cs typeface="Gill Sans MT"/>
              </a:rPr>
              <a:t>play</a:t>
            </a:r>
            <a:r>
              <a:rPr lang="en-US" sz="2400" spc="5" dirty="0" smtClean="0">
                <a:latin typeface="Gill Sans MT"/>
                <a:cs typeface="Gill Sans MT"/>
              </a:rPr>
              <a:t>" is its</a:t>
            </a:r>
            <a:r>
              <a:rPr lang="en-US" sz="2400" spc="-5" dirty="0" smtClean="0">
                <a:latin typeface="Gill Sans MT"/>
                <a:cs typeface="Gill Sans MT"/>
              </a:rPr>
              <a:t> </a:t>
            </a:r>
            <a:r>
              <a:rPr lang="en-US" sz="2400" spc="5" dirty="0" smtClean="0">
                <a:latin typeface="Gill Sans MT"/>
                <a:cs typeface="Gill Sans MT"/>
              </a:rPr>
              <a:t>base.</a:t>
            </a:r>
            <a:endParaRPr lang="en-US" sz="2400" dirty="0" smtClean="0">
              <a:latin typeface="Gill Sans MT"/>
              <a:cs typeface="Gill Sans MT"/>
            </a:endParaRPr>
          </a:p>
          <a:p>
            <a:pPr marL="310516" marR="73660">
              <a:lnSpc>
                <a:spcPct val="115700"/>
              </a:lnSpc>
              <a:spcBef>
                <a:spcPts val="10"/>
              </a:spcBef>
            </a:pPr>
            <a:r>
              <a:rPr lang="en-US" sz="2400" spc="5" dirty="0" smtClean="0">
                <a:latin typeface="Gill Sans MT"/>
                <a:cs typeface="Gill Sans MT"/>
              </a:rPr>
              <a:t>PLAYFULNESS: </a:t>
            </a:r>
            <a:r>
              <a:rPr lang="en-US" sz="2400" spc="10" dirty="0" smtClean="0">
                <a:latin typeface="Gill Sans MT"/>
                <a:cs typeface="Gill Sans MT"/>
              </a:rPr>
              <a:t>the </a:t>
            </a:r>
            <a:r>
              <a:rPr lang="en-US" sz="2400" spc="5" dirty="0" smtClean="0">
                <a:solidFill>
                  <a:srgbClr val="3791A7"/>
                </a:solidFill>
                <a:latin typeface="Gill Sans MT"/>
                <a:cs typeface="Gill Sans MT"/>
              </a:rPr>
              <a:t>root </a:t>
            </a:r>
            <a:r>
              <a:rPr lang="en-US" sz="2400" spc="5" dirty="0" smtClean="0">
                <a:latin typeface="Gill Sans MT"/>
                <a:cs typeface="Gill Sans MT"/>
              </a:rPr>
              <a:t>is </a:t>
            </a:r>
            <a:r>
              <a:rPr lang="en-US" sz="2400" dirty="0" smtClean="0">
                <a:latin typeface="Gill Sans MT"/>
                <a:cs typeface="Gill Sans MT"/>
              </a:rPr>
              <a:t>still {</a:t>
            </a:r>
            <a:r>
              <a:rPr lang="en-US" sz="2400" dirty="0" smtClean="0">
                <a:solidFill>
                  <a:srgbClr val="3791A7"/>
                </a:solidFill>
                <a:latin typeface="Gill Sans MT"/>
                <a:cs typeface="Gill Sans MT"/>
              </a:rPr>
              <a:t>PLAY</a:t>
            </a:r>
            <a:r>
              <a:rPr lang="en-US" sz="2400" dirty="0" smtClean="0">
                <a:latin typeface="Gill Sans MT"/>
                <a:cs typeface="Gill Sans MT"/>
              </a:rPr>
              <a:t>}, </a:t>
            </a:r>
            <a:r>
              <a:rPr lang="en-US" sz="2400" spc="10" dirty="0" smtClean="0">
                <a:latin typeface="Gill Sans MT"/>
                <a:cs typeface="Gill Sans MT"/>
              </a:rPr>
              <a:t>but the </a:t>
            </a:r>
            <a:r>
              <a:rPr lang="en-US" sz="2400" spc="10" dirty="0" smtClean="0">
                <a:solidFill>
                  <a:srgbClr val="0032CC"/>
                </a:solidFill>
                <a:latin typeface="Gill Sans MT"/>
                <a:cs typeface="Gill Sans MT"/>
              </a:rPr>
              <a:t>base </a:t>
            </a:r>
            <a:r>
              <a:rPr lang="en-US" sz="2400" spc="5" dirty="0" smtClean="0">
                <a:latin typeface="Gill Sans MT"/>
                <a:cs typeface="Gill Sans MT"/>
              </a:rPr>
              <a:t>is "</a:t>
            </a:r>
            <a:r>
              <a:rPr lang="en-US" sz="2400" spc="5" dirty="0" smtClean="0">
                <a:solidFill>
                  <a:srgbClr val="0032CC"/>
                </a:solidFill>
                <a:latin typeface="Gill Sans MT"/>
                <a:cs typeface="Gill Sans MT"/>
              </a:rPr>
              <a:t>playful</a:t>
            </a:r>
            <a:r>
              <a:rPr lang="en-US" sz="2400" spc="5" dirty="0" smtClean="0">
                <a:latin typeface="Gill Sans MT"/>
                <a:cs typeface="Gill Sans MT"/>
              </a:rPr>
              <a:t>".  </a:t>
            </a:r>
          </a:p>
          <a:p>
            <a:pPr marL="310516" marR="73660">
              <a:lnSpc>
                <a:spcPct val="115700"/>
              </a:lnSpc>
              <a:spcBef>
                <a:spcPts val="10"/>
              </a:spcBef>
            </a:pPr>
            <a:r>
              <a:rPr lang="en-US" sz="2400" spc="-5" dirty="0" smtClean="0">
                <a:latin typeface="Gill Sans MT"/>
                <a:cs typeface="Gill Sans MT"/>
              </a:rPr>
              <a:t>FAIRPLAY:</a:t>
            </a:r>
            <a:r>
              <a:rPr lang="en-US" sz="2400" spc="-100" dirty="0" smtClean="0">
                <a:latin typeface="Gill Sans MT"/>
                <a:cs typeface="Gill Sans MT"/>
              </a:rPr>
              <a:t> </a:t>
            </a:r>
            <a:r>
              <a:rPr lang="en-US" sz="2400" spc="10" dirty="0" smtClean="0">
                <a:latin typeface="Gill Sans MT"/>
                <a:cs typeface="Gill Sans MT"/>
              </a:rPr>
              <a:t>two</a:t>
            </a:r>
            <a:r>
              <a:rPr lang="en-US" sz="2400" dirty="0" smtClean="0">
                <a:latin typeface="Gill Sans MT"/>
                <a:cs typeface="Gill Sans MT"/>
              </a:rPr>
              <a:t> </a:t>
            </a:r>
            <a:r>
              <a:rPr lang="en-US" sz="2400" spc="5" dirty="0" smtClean="0">
                <a:solidFill>
                  <a:srgbClr val="3791A7"/>
                </a:solidFill>
                <a:latin typeface="Gill Sans MT"/>
                <a:cs typeface="Gill Sans MT"/>
              </a:rPr>
              <a:t>roots</a:t>
            </a:r>
            <a:r>
              <a:rPr lang="en-US" sz="2400" spc="5" dirty="0" smtClean="0">
                <a:latin typeface="Gill Sans MT"/>
                <a:cs typeface="Gill Sans MT"/>
              </a:rPr>
              <a:t>,</a:t>
            </a:r>
            <a:r>
              <a:rPr lang="en-US" sz="2400" spc="-70" dirty="0" smtClean="0">
                <a:latin typeface="Gill Sans MT"/>
                <a:cs typeface="Gill Sans MT"/>
              </a:rPr>
              <a:t> </a:t>
            </a:r>
            <a:r>
              <a:rPr lang="en-US" sz="2400" spc="5" dirty="0" smtClean="0">
                <a:latin typeface="Gill Sans MT"/>
                <a:cs typeface="Gill Sans MT"/>
              </a:rPr>
              <a:t>{</a:t>
            </a:r>
            <a:r>
              <a:rPr lang="en-US" sz="2400" spc="5" dirty="0" smtClean="0">
                <a:solidFill>
                  <a:srgbClr val="3791A7"/>
                </a:solidFill>
                <a:latin typeface="Gill Sans MT"/>
                <a:cs typeface="Gill Sans MT"/>
              </a:rPr>
              <a:t>FAIR</a:t>
            </a:r>
            <a:r>
              <a:rPr lang="en-US" sz="2400" spc="5" dirty="0" smtClean="0">
                <a:latin typeface="Gill Sans MT"/>
                <a:cs typeface="Gill Sans MT"/>
              </a:rPr>
              <a:t>}</a:t>
            </a:r>
            <a:r>
              <a:rPr lang="en-US" sz="2400" spc="-5" dirty="0" smtClean="0">
                <a:latin typeface="Gill Sans MT"/>
                <a:cs typeface="Gill Sans MT"/>
              </a:rPr>
              <a:t> </a:t>
            </a:r>
            <a:r>
              <a:rPr lang="en-US" sz="2400" spc="10" dirty="0" smtClean="0">
                <a:latin typeface="Gill Sans MT"/>
                <a:cs typeface="Gill Sans MT"/>
              </a:rPr>
              <a:t>and</a:t>
            </a:r>
            <a:r>
              <a:rPr lang="en-US" sz="2400" spc="-15" dirty="0" smtClean="0">
                <a:latin typeface="Gill Sans MT"/>
                <a:cs typeface="Gill Sans MT"/>
              </a:rPr>
              <a:t> </a:t>
            </a:r>
            <a:r>
              <a:rPr lang="en-US" sz="2400" dirty="0" smtClean="0">
                <a:latin typeface="Gill Sans MT"/>
                <a:cs typeface="Gill Sans MT"/>
              </a:rPr>
              <a:t>{</a:t>
            </a:r>
            <a:r>
              <a:rPr lang="en-US" sz="2400" dirty="0" smtClean="0">
                <a:solidFill>
                  <a:srgbClr val="3791A7"/>
                </a:solidFill>
                <a:latin typeface="Gill Sans MT"/>
                <a:cs typeface="Gill Sans MT"/>
              </a:rPr>
              <a:t>PLAY</a:t>
            </a:r>
            <a:r>
              <a:rPr lang="en-US" sz="2400" dirty="0" smtClean="0">
                <a:latin typeface="Gill Sans MT"/>
                <a:cs typeface="Gill Sans MT"/>
              </a:rPr>
              <a:t>}.</a:t>
            </a: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77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0348" y="743594"/>
            <a:ext cx="10455966" cy="828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14"/>
              </a:spcBef>
            </a:pPr>
            <a:r>
              <a:rPr lang="en-US" sz="3200" spc="-40" dirty="0" smtClean="0">
                <a:solidFill>
                  <a:srgbClr val="562213"/>
                </a:solidFill>
                <a:latin typeface="Gill Sans MT"/>
                <a:cs typeface="Gill Sans MT"/>
              </a:rPr>
              <a:t>Types </a:t>
            </a:r>
            <a:r>
              <a:rPr lang="en-US" sz="3200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of morphemes</a:t>
            </a:r>
            <a:r>
              <a:rPr lang="en-US" sz="3200" spc="-8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lang="en-US" sz="3200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(3)</a:t>
            </a:r>
            <a:endParaRPr lang="en-US" sz="3200" dirty="0" smtClean="0">
              <a:latin typeface="Gill Sans MT"/>
              <a:cs typeface="Gill Sans MT"/>
            </a:endParaRP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1000" dirty="0"/>
          </a:p>
        </p:txBody>
      </p:sp>
      <p:sp>
        <p:nvSpPr>
          <p:cNvPr id="3" name="Rectangle 2"/>
          <p:cNvSpPr/>
          <p:nvPr/>
        </p:nvSpPr>
        <p:spPr>
          <a:xfrm>
            <a:off x="2870903" y="1365615"/>
            <a:ext cx="2265201" cy="1456266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Clr>
                <a:srgbClr val="3791A7"/>
              </a:buClr>
              <a:buFont typeface="Arial" panose="020B0604020202020204" pitchFamily="34" charset="0"/>
              <a:buChar char="•"/>
              <a:tabLst>
                <a:tab pos="56515" algn="l"/>
              </a:tabLst>
            </a:pPr>
            <a:r>
              <a:rPr lang="en-US" b="1" spc="15" dirty="0" smtClean="0">
                <a:solidFill>
                  <a:srgbClr val="3791A7"/>
                </a:solidFill>
                <a:latin typeface="Arial"/>
                <a:cs typeface="Arial"/>
              </a:rPr>
              <a:t>un</a:t>
            </a:r>
            <a:r>
              <a:rPr lang="en-US" spc="15" dirty="0" smtClean="0">
                <a:latin typeface="Arial"/>
                <a:cs typeface="Arial"/>
              </a:rPr>
              <a:t>happy </a:t>
            </a:r>
          </a:p>
          <a:p>
            <a:pPr marL="342900" indent="-342900">
              <a:buClr>
                <a:srgbClr val="3791A7"/>
              </a:buClr>
              <a:buFont typeface="Arial" panose="020B0604020202020204" pitchFamily="34" charset="0"/>
              <a:buChar char="•"/>
              <a:tabLst>
                <a:tab pos="56515" algn="l"/>
              </a:tabLst>
            </a:pPr>
            <a:r>
              <a:rPr lang="en-US" b="1" spc="10" dirty="0" smtClean="0">
                <a:solidFill>
                  <a:srgbClr val="3791A7"/>
                </a:solidFill>
                <a:latin typeface="Arial"/>
                <a:cs typeface="Arial"/>
              </a:rPr>
              <a:t>dis</a:t>
            </a:r>
            <a:r>
              <a:rPr lang="en-US" spc="10" dirty="0" smtClean="0">
                <a:latin typeface="Arial"/>
                <a:cs typeface="Arial"/>
              </a:rPr>
              <a:t>like </a:t>
            </a:r>
          </a:p>
          <a:p>
            <a:pPr marL="342900" indent="-342900">
              <a:buClr>
                <a:srgbClr val="3791A7"/>
              </a:buClr>
              <a:buFont typeface="Arial" panose="020B0604020202020204" pitchFamily="34" charset="0"/>
              <a:buChar char="•"/>
              <a:tabLst>
                <a:tab pos="56515" algn="l"/>
              </a:tabLst>
            </a:pPr>
            <a:r>
              <a:rPr lang="en-US" b="1" spc="15" dirty="0" smtClean="0">
                <a:solidFill>
                  <a:srgbClr val="3791A7"/>
                </a:solidFill>
                <a:latin typeface="Arial"/>
                <a:cs typeface="Arial"/>
              </a:rPr>
              <a:t>mis</a:t>
            </a:r>
            <a:r>
              <a:rPr lang="en-US" spc="15" dirty="0" smtClean="0">
                <a:latin typeface="Arial"/>
                <a:cs typeface="Arial"/>
              </a:rPr>
              <a:t>pronounce </a:t>
            </a:r>
          </a:p>
          <a:p>
            <a:pPr marL="342900" indent="-342900">
              <a:buClr>
                <a:srgbClr val="3791A7"/>
              </a:buClr>
              <a:buFont typeface="Arial" panose="020B0604020202020204" pitchFamily="34" charset="0"/>
              <a:buChar char="•"/>
              <a:tabLst>
                <a:tab pos="56515" algn="l"/>
              </a:tabLst>
            </a:pPr>
            <a:r>
              <a:rPr lang="en-US" b="1" spc="10" dirty="0" smtClean="0">
                <a:solidFill>
                  <a:srgbClr val="3791A7"/>
                </a:solidFill>
                <a:latin typeface="Arial"/>
                <a:cs typeface="Arial"/>
              </a:rPr>
              <a:t>mal</a:t>
            </a:r>
            <a:r>
              <a:rPr lang="en-US" spc="10" dirty="0" smtClean="0">
                <a:latin typeface="Arial"/>
                <a:cs typeface="Arial"/>
              </a:rPr>
              <a:t>nutrition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7156658" y="1377075"/>
            <a:ext cx="2308270" cy="1456265"/>
          </a:xfrm>
          <a:prstGeom prst="rect">
            <a:avLst/>
          </a:prstGeom>
          <a:ln>
            <a:solidFill>
              <a:srgbClr val="9B477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Clr>
                <a:srgbClr val="3791A7"/>
              </a:buClr>
              <a:buFont typeface="Arial" panose="020B0604020202020204" pitchFamily="34" charset="0"/>
              <a:buChar char="•"/>
              <a:tabLst>
                <a:tab pos="56515" algn="l"/>
              </a:tabLst>
            </a:pPr>
            <a:r>
              <a:rPr lang="en-US" sz="2000" spc="15" dirty="0" smtClean="0">
                <a:solidFill>
                  <a:srgbClr val="9B4773"/>
                </a:solidFill>
                <a:latin typeface="Arial"/>
                <a:cs typeface="Arial"/>
              </a:rPr>
              <a:t>manage</a:t>
            </a:r>
            <a:r>
              <a:rPr lang="en-US" sz="2000" b="1" spc="15" dirty="0" smtClean="0">
                <a:solidFill>
                  <a:srgbClr val="9B4773"/>
                </a:solidFill>
                <a:latin typeface="Arial"/>
                <a:cs typeface="Arial"/>
              </a:rPr>
              <a:t>ment</a:t>
            </a:r>
            <a:endParaRPr lang="en-US" sz="2000" spc="15" dirty="0" smtClean="0">
              <a:solidFill>
                <a:srgbClr val="9B4773"/>
              </a:solidFill>
              <a:latin typeface="Arial"/>
              <a:cs typeface="Arial"/>
            </a:endParaRPr>
          </a:p>
          <a:p>
            <a:pPr marL="342900" indent="-342900">
              <a:buClr>
                <a:srgbClr val="3791A7"/>
              </a:buClr>
              <a:buFont typeface="Arial" panose="020B0604020202020204" pitchFamily="34" charset="0"/>
              <a:buChar char="•"/>
              <a:tabLst>
                <a:tab pos="56515" algn="l"/>
              </a:tabLst>
            </a:pPr>
            <a:r>
              <a:rPr lang="en-US" sz="2000" spc="10" dirty="0" smtClean="0">
                <a:solidFill>
                  <a:srgbClr val="9B4773"/>
                </a:solidFill>
                <a:latin typeface="Arial"/>
                <a:cs typeface="Arial"/>
              </a:rPr>
              <a:t>mother</a:t>
            </a:r>
            <a:r>
              <a:rPr lang="en-US" sz="2000" b="1" spc="10" dirty="0" smtClean="0">
                <a:solidFill>
                  <a:srgbClr val="9B4773"/>
                </a:solidFill>
                <a:latin typeface="Arial"/>
                <a:cs typeface="Arial"/>
              </a:rPr>
              <a:t>hood</a:t>
            </a:r>
            <a:r>
              <a:rPr lang="en-US" sz="2000" spc="10" dirty="0" smtClean="0">
                <a:solidFill>
                  <a:srgbClr val="9B4773"/>
                </a:solidFill>
                <a:latin typeface="Arial"/>
                <a:cs typeface="Arial"/>
              </a:rPr>
              <a:t> </a:t>
            </a:r>
          </a:p>
          <a:p>
            <a:pPr marL="342900" indent="-342900">
              <a:buClr>
                <a:srgbClr val="3791A7"/>
              </a:buClr>
              <a:buFont typeface="Arial" panose="020B0604020202020204" pitchFamily="34" charset="0"/>
              <a:buChar char="•"/>
              <a:tabLst>
                <a:tab pos="56515" algn="l"/>
              </a:tabLst>
            </a:pPr>
            <a:r>
              <a:rPr lang="en-US" sz="2000" spc="15" dirty="0" smtClean="0">
                <a:solidFill>
                  <a:srgbClr val="9B4773"/>
                </a:solidFill>
                <a:latin typeface="Arial"/>
                <a:cs typeface="Arial"/>
              </a:rPr>
              <a:t>cheer</a:t>
            </a:r>
            <a:r>
              <a:rPr lang="en-US" sz="2000" b="1" spc="15" dirty="0" smtClean="0">
                <a:solidFill>
                  <a:srgbClr val="9B4773"/>
                </a:solidFill>
                <a:latin typeface="Arial"/>
                <a:cs typeface="Arial"/>
              </a:rPr>
              <a:t>ful</a:t>
            </a:r>
            <a:r>
              <a:rPr lang="en-US" sz="2000" spc="15" dirty="0" smtClean="0">
                <a:solidFill>
                  <a:srgbClr val="9B4773"/>
                </a:solidFill>
                <a:latin typeface="Arial"/>
                <a:cs typeface="Arial"/>
              </a:rPr>
              <a:t> </a:t>
            </a:r>
          </a:p>
          <a:p>
            <a:pPr marL="342900" indent="-342900">
              <a:buClr>
                <a:srgbClr val="3791A7"/>
              </a:buClr>
              <a:buFont typeface="Arial" panose="020B0604020202020204" pitchFamily="34" charset="0"/>
              <a:buChar char="•"/>
              <a:tabLst>
                <a:tab pos="56515" algn="l"/>
              </a:tabLst>
            </a:pPr>
            <a:r>
              <a:rPr lang="en-US" sz="2000" spc="10" dirty="0" smtClean="0">
                <a:solidFill>
                  <a:srgbClr val="9B4773"/>
                </a:solidFill>
                <a:latin typeface="Arial"/>
                <a:cs typeface="Arial"/>
              </a:rPr>
              <a:t>settle</a:t>
            </a:r>
            <a:r>
              <a:rPr lang="en-US" sz="2000" b="1" spc="10" dirty="0" smtClean="0">
                <a:solidFill>
                  <a:srgbClr val="9B4773"/>
                </a:solidFill>
                <a:latin typeface="Arial"/>
                <a:cs typeface="Arial"/>
              </a:rPr>
              <a:t>ment</a:t>
            </a:r>
            <a:endParaRPr lang="en-US" sz="5400" dirty="0" smtClean="0">
              <a:solidFill>
                <a:srgbClr val="9B4773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0348" y="3029686"/>
            <a:ext cx="10455966" cy="279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9561" marR="163830">
              <a:lnSpc>
                <a:spcPts val="720"/>
              </a:lnSpc>
              <a:spcBef>
                <a:spcPts val="520"/>
              </a:spcBef>
              <a:buClr>
                <a:srgbClr val="3791A7"/>
              </a:buClr>
              <a:buSzPct val="76923"/>
              <a:buFont typeface="Wingdings 2"/>
              <a:buChar char=""/>
              <a:tabLst>
                <a:tab pos="350521" algn="l"/>
              </a:tabLst>
            </a:pPr>
            <a:r>
              <a:rPr lang="en-US" sz="2000" spc="10" dirty="0" smtClean="0">
                <a:latin typeface="Gill Sans MT"/>
                <a:cs typeface="Gill Sans MT"/>
              </a:rPr>
              <a:t>Bound</a:t>
            </a:r>
            <a:r>
              <a:rPr lang="en-US" sz="2000" spc="-5" dirty="0" smtClean="0">
                <a:latin typeface="Gill Sans MT"/>
                <a:cs typeface="Gill Sans MT"/>
              </a:rPr>
              <a:t> </a:t>
            </a:r>
            <a:r>
              <a:rPr lang="en-US" sz="2000" spc="5" dirty="0" smtClean="0">
                <a:latin typeface="Gill Sans MT"/>
                <a:cs typeface="Gill Sans MT"/>
              </a:rPr>
              <a:t>morphemes,</a:t>
            </a:r>
            <a:r>
              <a:rPr lang="en-US" sz="2000" spc="-65" dirty="0" smtClean="0">
                <a:latin typeface="Gill Sans MT"/>
                <a:cs typeface="Gill Sans MT"/>
              </a:rPr>
              <a:t> </a:t>
            </a:r>
            <a:r>
              <a:rPr lang="en-US" sz="2000" spc="10" dirty="0" smtClean="0">
                <a:latin typeface="Gill Sans MT"/>
                <a:cs typeface="Gill Sans MT"/>
              </a:rPr>
              <a:t>such</a:t>
            </a:r>
            <a:r>
              <a:rPr lang="en-US" sz="2000" spc="-10" dirty="0" smtClean="0">
                <a:latin typeface="Gill Sans MT"/>
                <a:cs typeface="Gill Sans MT"/>
              </a:rPr>
              <a:t> </a:t>
            </a:r>
            <a:r>
              <a:rPr lang="en-US" sz="2000" spc="5" dirty="0" smtClean="0">
                <a:latin typeface="Gill Sans MT"/>
                <a:cs typeface="Gill Sans MT"/>
              </a:rPr>
              <a:t>as</a:t>
            </a:r>
            <a:r>
              <a:rPr lang="en-US" sz="2000" spc="-55" dirty="0" smtClean="0">
                <a:latin typeface="Gill Sans MT"/>
                <a:cs typeface="Gill Sans MT"/>
              </a:rPr>
              <a:t> </a:t>
            </a:r>
            <a:r>
              <a:rPr lang="en-US" sz="2000" spc="5" dirty="0" smtClean="0">
                <a:latin typeface="Gill Sans MT"/>
                <a:cs typeface="Gill Sans MT"/>
              </a:rPr>
              <a:t>‘</a:t>
            </a:r>
            <a:r>
              <a:rPr lang="en-US" sz="2000" b="1" spc="5" dirty="0" smtClean="0">
                <a:solidFill>
                  <a:srgbClr val="3791A7"/>
                </a:solidFill>
                <a:latin typeface="Gill Sans MT"/>
                <a:cs typeface="Gill Sans MT"/>
              </a:rPr>
              <a:t>un</a:t>
            </a:r>
            <a:r>
              <a:rPr lang="en-US" sz="2000" spc="5" dirty="0" smtClean="0">
                <a:latin typeface="Gill Sans MT"/>
                <a:cs typeface="Gill Sans MT"/>
              </a:rPr>
              <a:t>-’</a:t>
            </a:r>
            <a:r>
              <a:rPr lang="en-US" sz="2000" spc="15" dirty="0" smtClean="0">
                <a:latin typeface="Gill Sans MT"/>
                <a:cs typeface="Gill Sans MT"/>
              </a:rPr>
              <a:t> </a:t>
            </a:r>
            <a:r>
              <a:rPr lang="en-US" sz="2000" spc="10" dirty="0" smtClean="0">
                <a:latin typeface="Gill Sans MT"/>
                <a:cs typeface="Gill Sans MT"/>
              </a:rPr>
              <a:t>and</a:t>
            </a:r>
            <a:r>
              <a:rPr lang="en-US" sz="2000" spc="-65" dirty="0" smtClean="0">
                <a:latin typeface="Gill Sans MT"/>
                <a:cs typeface="Gill Sans MT"/>
              </a:rPr>
              <a:t> </a:t>
            </a:r>
            <a:r>
              <a:rPr lang="en-US" sz="2000" spc="5" dirty="0" smtClean="0">
                <a:latin typeface="Gill Sans MT"/>
                <a:cs typeface="Gill Sans MT"/>
              </a:rPr>
              <a:t>‘-</a:t>
            </a:r>
            <a:r>
              <a:rPr lang="en-US" sz="2000" b="1" spc="5" dirty="0" err="1" smtClean="0">
                <a:solidFill>
                  <a:srgbClr val="3791A7"/>
                </a:solidFill>
                <a:latin typeface="Gill Sans MT"/>
                <a:cs typeface="Gill Sans MT"/>
              </a:rPr>
              <a:t>ment</a:t>
            </a:r>
            <a:r>
              <a:rPr lang="en-US" sz="2000" spc="5" dirty="0" smtClean="0">
                <a:latin typeface="Gill Sans MT"/>
                <a:cs typeface="Gill Sans MT"/>
              </a:rPr>
              <a:t>’,</a:t>
            </a:r>
            <a:r>
              <a:rPr lang="en-US" sz="2000" spc="-65" dirty="0" smtClean="0">
                <a:latin typeface="Gill Sans MT"/>
                <a:cs typeface="Gill Sans MT"/>
              </a:rPr>
              <a:t> </a:t>
            </a:r>
            <a:r>
              <a:rPr lang="en-US" sz="2000" spc="5" dirty="0" smtClean="0">
                <a:latin typeface="Gill Sans MT"/>
                <a:cs typeface="Gill Sans MT"/>
              </a:rPr>
              <a:t>which</a:t>
            </a:r>
            <a:r>
              <a:rPr lang="en-US" sz="2000" spc="15" dirty="0" smtClean="0">
                <a:latin typeface="Gill Sans MT"/>
                <a:cs typeface="Gill Sans MT"/>
              </a:rPr>
              <a:t> </a:t>
            </a:r>
            <a:r>
              <a:rPr lang="en-US" sz="2000" spc="5" dirty="0" smtClean="0">
                <a:latin typeface="Gill Sans MT"/>
                <a:cs typeface="Gill Sans MT"/>
              </a:rPr>
              <a:t>appear</a:t>
            </a:r>
            <a:r>
              <a:rPr lang="en-US" sz="2000" dirty="0" smtClean="0">
                <a:latin typeface="Gill Sans MT"/>
                <a:cs typeface="Gill Sans MT"/>
              </a:rPr>
              <a:t> only  </a:t>
            </a:r>
            <a:r>
              <a:rPr lang="en-US" sz="2000" spc="5" dirty="0" smtClean="0">
                <a:latin typeface="Gill Sans MT"/>
                <a:cs typeface="Gill Sans MT"/>
              </a:rPr>
              <a:t>attached to </a:t>
            </a:r>
            <a:r>
              <a:rPr lang="en-US" sz="2000" spc="-5" dirty="0" smtClean="0">
                <a:latin typeface="Gill Sans MT"/>
                <a:cs typeface="Gill Sans MT"/>
              </a:rPr>
              <a:t>other, </a:t>
            </a:r>
            <a:r>
              <a:rPr lang="en-US" sz="2000" dirty="0" smtClean="0">
                <a:latin typeface="Gill Sans MT"/>
                <a:cs typeface="Gill Sans MT"/>
              </a:rPr>
              <a:t>usually</a:t>
            </a:r>
          </a:p>
          <a:p>
            <a:pPr marL="289561" marR="163830">
              <a:lnSpc>
                <a:spcPts val="720"/>
              </a:lnSpc>
              <a:spcBef>
                <a:spcPts val="520"/>
              </a:spcBef>
              <a:buClr>
                <a:srgbClr val="3791A7"/>
              </a:buClr>
              <a:buSzPct val="76923"/>
              <a:buFont typeface="Wingdings 2"/>
              <a:buChar char=""/>
              <a:tabLst>
                <a:tab pos="350521" algn="l"/>
              </a:tabLst>
            </a:pPr>
            <a:endParaRPr lang="en-US" sz="2000" spc="5" dirty="0">
              <a:latin typeface="Gill Sans MT"/>
              <a:cs typeface="Gill Sans MT"/>
            </a:endParaRPr>
          </a:p>
          <a:p>
            <a:pPr marL="289561" marR="163830">
              <a:lnSpc>
                <a:spcPts val="720"/>
              </a:lnSpc>
              <a:spcBef>
                <a:spcPts val="520"/>
              </a:spcBef>
              <a:buClr>
                <a:srgbClr val="3791A7"/>
              </a:buClr>
              <a:buSzPct val="76923"/>
              <a:tabLst>
                <a:tab pos="350521" algn="l"/>
              </a:tabLst>
            </a:pPr>
            <a:r>
              <a:rPr lang="en-US" sz="2000" spc="5" dirty="0" smtClean="0">
                <a:latin typeface="Gill Sans MT"/>
                <a:cs typeface="Gill Sans MT"/>
              </a:rPr>
              <a:t> free, </a:t>
            </a:r>
            <a:r>
              <a:rPr lang="en-US" sz="2000" spc="10" dirty="0" smtClean="0">
                <a:latin typeface="Gill Sans MT"/>
                <a:cs typeface="Gill Sans MT"/>
              </a:rPr>
              <a:t>morphemes </a:t>
            </a:r>
            <a:r>
              <a:rPr lang="en-US" sz="2000" dirty="0" smtClean="0">
                <a:latin typeface="Gill Sans MT"/>
                <a:cs typeface="Gill Sans MT"/>
              </a:rPr>
              <a:t>are </a:t>
            </a:r>
            <a:r>
              <a:rPr lang="en-US" sz="2000" spc="5" dirty="0" smtClean="0">
                <a:latin typeface="Gill Sans MT"/>
                <a:cs typeface="Gill Sans MT"/>
              </a:rPr>
              <a:t>termed</a:t>
            </a:r>
            <a:r>
              <a:rPr lang="en-US" sz="2000" spc="-95" dirty="0" smtClean="0">
                <a:latin typeface="Gill Sans MT"/>
                <a:cs typeface="Gill Sans MT"/>
              </a:rPr>
              <a:t> </a:t>
            </a:r>
            <a:r>
              <a:rPr lang="en-US" sz="2000" b="1" spc="10" dirty="0" smtClean="0">
                <a:solidFill>
                  <a:srgbClr val="FF3299"/>
                </a:solidFill>
                <a:latin typeface="Gill Sans MT"/>
                <a:cs typeface="Gill Sans MT"/>
              </a:rPr>
              <a:t>AFFIXES</a:t>
            </a:r>
            <a:r>
              <a:rPr lang="en-US" sz="2000" spc="10" dirty="0" smtClean="0">
                <a:latin typeface="Gill Sans MT"/>
                <a:cs typeface="Gill Sans MT"/>
              </a:rPr>
              <a:t>.</a:t>
            </a:r>
            <a:endParaRPr lang="en-US" sz="2000" dirty="0" smtClean="0">
              <a:latin typeface="Gill Sans MT"/>
              <a:cs typeface="Gill Sans MT"/>
            </a:endParaRPr>
          </a:p>
          <a:p>
            <a:pPr marL="340996" indent="-51435">
              <a:spcBef>
                <a:spcPts val="114"/>
              </a:spcBef>
              <a:buClr>
                <a:srgbClr val="3791A7"/>
              </a:buClr>
              <a:buSzPct val="76923"/>
              <a:buFont typeface="Wingdings 2"/>
              <a:buChar char=""/>
              <a:tabLst>
                <a:tab pos="341631" algn="l"/>
              </a:tabLst>
            </a:pPr>
            <a:r>
              <a:rPr lang="en-US" sz="2000" dirty="0" smtClean="0">
                <a:latin typeface="Gill Sans MT"/>
                <a:cs typeface="Gill Sans MT"/>
              </a:rPr>
              <a:t>Affixes </a:t>
            </a:r>
            <a:r>
              <a:rPr lang="en-US" sz="2000" spc="5" dirty="0" smtClean="0">
                <a:latin typeface="Gill Sans MT"/>
                <a:cs typeface="Gill Sans MT"/>
              </a:rPr>
              <a:t>attached </a:t>
            </a:r>
            <a:r>
              <a:rPr lang="en-US" sz="2000" b="1" i="1" spc="5" dirty="0" smtClean="0">
                <a:solidFill>
                  <a:srgbClr val="0032CC"/>
                </a:solidFill>
                <a:latin typeface="Gill Sans MT"/>
                <a:cs typeface="Gill Sans MT"/>
              </a:rPr>
              <a:t>before </a:t>
            </a:r>
            <a:r>
              <a:rPr lang="en-US" sz="2000" spc="5" dirty="0" smtClean="0">
                <a:latin typeface="Gill Sans MT"/>
                <a:cs typeface="Gill Sans MT"/>
              </a:rPr>
              <a:t>the base </a:t>
            </a:r>
            <a:r>
              <a:rPr lang="en-US" sz="2000" dirty="0" smtClean="0">
                <a:latin typeface="Gill Sans MT"/>
                <a:cs typeface="Gill Sans MT"/>
              </a:rPr>
              <a:t>are</a:t>
            </a:r>
            <a:r>
              <a:rPr lang="en-US" sz="2000" spc="40" dirty="0" smtClean="0">
                <a:latin typeface="Gill Sans MT"/>
                <a:cs typeface="Gill Sans MT"/>
              </a:rPr>
              <a:t> </a:t>
            </a:r>
            <a:r>
              <a:rPr lang="en-US" sz="2000" b="1" spc="10" dirty="0" smtClean="0">
                <a:solidFill>
                  <a:srgbClr val="FF3299"/>
                </a:solidFill>
                <a:latin typeface="Gill Sans MT"/>
                <a:cs typeface="Gill Sans MT"/>
              </a:rPr>
              <a:t>PREFIXES</a:t>
            </a:r>
            <a:r>
              <a:rPr lang="en-US" sz="2000" spc="10" dirty="0" smtClean="0">
                <a:latin typeface="Gill Sans MT"/>
                <a:cs typeface="Gill Sans MT"/>
              </a:rPr>
              <a:t>.</a:t>
            </a:r>
            <a:endParaRPr lang="en-US" sz="2000" dirty="0" smtClean="0">
              <a:latin typeface="Gill Sans MT"/>
              <a:cs typeface="Gill Sans MT"/>
            </a:endParaRPr>
          </a:p>
          <a:p>
            <a:pPr marL="340996" indent="-51435">
              <a:spcBef>
                <a:spcPts val="130"/>
              </a:spcBef>
              <a:buClr>
                <a:srgbClr val="3791A7"/>
              </a:buClr>
              <a:buSzPct val="76923"/>
              <a:buFont typeface="Wingdings 2"/>
              <a:buChar char=""/>
              <a:tabLst>
                <a:tab pos="341631" algn="l"/>
              </a:tabLst>
            </a:pPr>
            <a:r>
              <a:rPr lang="en-US" sz="2000" dirty="0" smtClean="0">
                <a:latin typeface="Gill Sans MT"/>
                <a:cs typeface="Gill Sans MT"/>
              </a:rPr>
              <a:t>Affixes </a:t>
            </a:r>
            <a:r>
              <a:rPr lang="en-US" sz="2000" spc="5" dirty="0" smtClean="0">
                <a:latin typeface="Gill Sans MT"/>
                <a:cs typeface="Gill Sans MT"/>
              </a:rPr>
              <a:t>attached </a:t>
            </a:r>
            <a:r>
              <a:rPr lang="en-US" sz="2000" b="1" i="1" spc="5" dirty="0" smtClean="0">
                <a:solidFill>
                  <a:srgbClr val="0032CC"/>
                </a:solidFill>
                <a:latin typeface="Gill Sans MT"/>
                <a:cs typeface="Gill Sans MT"/>
              </a:rPr>
              <a:t>after </a:t>
            </a:r>
            <a:r>
              <a:rPr lang="en-US" sz="2000" spc="5" dirty="0" smtClean="0">
                <a:latin typeface="Gill Sans MT"/>
                <a:cs typeface="Gill Sans MT"/>
              </a:rPr>
              <a:t>the base </a:t>
            </a:r>
            <a:r>
              <a:rPr lang="en-US" sz="2000" dirty="0" smtClean="0">
                <a:latin typeface="Gill Sans MT"/>
                <a:cs typeface="Gill Sans MT"/>
              </a:rPr>
              <a:t>are</a:t>
            </a:r>
            <a:r>
              <a:rPr lang="en-US" sz="2000" spc="20" dirty="0" smtClean="0">
                <a:latin typeface="Gill Sans MT"/>
                <a:cs typeface="Gill Sans MT"/>
              </a:rPr>
              <a:t> </a:t>
            </a:r>
            <a:r>
              <a:rPr lang="en-US" sz="2000" b="1" spc="10" dirty="0" smtClean="0">
                <a:solidFill>
                  <a:srgbClr val="FF3299"/>
                </a:solidFill>
                <a:latin typeface="Gill Sans MT"/>
                <a:cs typeface="Gill Sans MT"/>
              </a:rPr>
              <a:t>SUFFIXES</a:t>
            </a:r>
            <a:r>
              <a:rPr lang="en-US" sz="2000" spc="10" dirty="0" smtClean="0">
                <a:latin typeface="Gill Sans MT"/>
                <a:cs typeface="Gill Sans MT"/>
              </a:rPr>
              <a:t>.</a:t>
            </a:r>
            <a:endParaRPr lang="en-US" sz="2000" dirty="0" smtClean="0">
              <a:latin typeface="Gill Sans MT"/>
              <a:cs typeface="Gill Sans MT"/>
            </a:endParaRPr>
          </a:p>
          <a:p>
            <a:pPr marL="340996" indent="-51435">
              <a:spcBef>
                <a:spcPts val="120"/>
              </a:spcBef>
              <a:buClr>
                <a:srgbClr val="3791A7"/>
              </a:buClr>
              <a:buSzPct val="76923"/>
              <a:buFont typeface="Wingdings 2"/>
              <a:buChar char=""/>
              <a:tabLst>
                <a:tab pos="341631" algn="l"/>
              </a:tabLst>
            </a:pPr>
            <a:r>
              <a:rPr lang="en-US" sz="2000" dirty="0" smtClean="0">
                <a:latin typeface="Gill Sans MT"/>
                <a:cs typeface="Gill Sans MT"/>
              </a:rPr>
              <a:t>Affixes </a:t>
            </a:r>
            <a:r>
              <a:rPr lang="en-US" sz="2000" spc="10" dirty="0" smtClean="0">
                <a:latin typeface="Gill Sans MT"/>
                <a:cs typeface="Gill Sans MT"/>
              </a:rPr>
              <a:t>can </a:t>
            </a:r>
            <a:r>
              <a:rPr lang="en-US" sz="2000" dirty="0" smtClean="0">
                <a:latin typeface="Gill Sans MT"/>
                <a:cs typeface="Gill Sans MT"/>
              </a:rPr>
              <a:t>differ </a:t>
            </a:r>
            <a:r>
              <a:rPr lang="en-US" sz="2000" spc="5" dirty="0" smtClean="0">
                <a:latin typeface="Gill Sans MT"/>
                <a:cs typeface="Gill Sans MT"/>
              </a:rPr>
              <a:t>in their </a:t>
            </a:r>
            <a:r>
              <a:rPr lang="en-US" sz="2000" i="1" spc="5" dirty="0" smtClean="0">
                <a:latin typeface="Gill Sans MT"/>
                <a:cs typeface="Gill Sans MT"/>
              </a:rPr>
              <a:t>position </a:t>
            </a:r>
            <a:r>
              <a:rPr lang="en-US" sz="2000" spc="5" dirty="0" smtClean="0">
                <a:latin typeface="Gill Sans MT"/>
                <a:cs typeface="Gill Sans MT"/>
              </a:rPr>
              <a:t>with respect to their</a:t>
            </a:r>
            <a:r>
              <a:rPr lang="en-US" sz="2000" spc="45" dirty="0" smtClean="0">
                <a:latin typeface="Gill Sans MT"/>
                <a:cs typeface="Gill Sans MT"/>
              </a:rPr>
              <a:t> </a:t>
            </a:r>
            <a:r>
              <a:rPr lang="en-US" sz="2000" spc="5" dirty="0" smtClean="0">
                <a:latin typeface="Gill Sans MT"/>
                <a:cs typeface="Gill Sans MT"/>
              </a:rPr>
              <a:t>bases.</a:t>
            </a:r>
            <a:endParaRPr lang="en-US" sz="2000" dirty="0" smtClean="0">
              <a:latin typeface="Gill Sans MT"/>
              <a:cs typeface="Gill Sans MT"/>
            </a:endParaRPr>
          </a:p>
          <a:p>
            <a:pPr marL="350521" indent="-60960">
              <a:spcBef>
                <a:spcPts val="130"/>
              </a:spcBef>
              <a:buClr>
                <a:srgbClr val="3791A7"/>
              </a:buClr>
              <a:buSzPct val="76923"/>
              <a:buFont typeface="Wingdings 2"/>
              <a:buChar char=""/>
              <a:tabLst>
                <a:tab pos="350521" algn="l"/>
              </a:tabLst>
            </a:pPr>
            <a:r>
              <a:rPr lang="en-US" sz="2000" spc="10" dirty="0" smtClean="0">
                <a:latin typeface="Gill Sans MT"/>
                <a:cs typeface="Gill Sans MT"/>
              </a:rPr>
              <a:t>Cases </a:t>
            </a:r>
            <a:r>
              <a:rPr lang="en-US" sz="2000" spc="5" dirty="0" smtClean="0">
                <a:latin typeface="Gill Sans MT"/>
                <a:cs typeface="Gill Sans MT"/>
              </a:rPr>
              <a:t>in which the affix </a:t>
            </a:r>
            <a:r>
              <a:rPr lang="en-US" sz="2000" dirty="0" smtClean="0">
                <a:latin typeface="Gill Sans MT"/>
                <a:cs typeface="Gill Sans MT"/>
              </a:rPr>
              <a:t>is </a:t>
            </a:r>
            <a:r>
              <a:rPr lang="en-US" sz="2000" spc="5" dirty="0" smtClean="0">
                <a:latin typeface="Gill Sans MT"/>
                <a:cs typeface="Gill Sans MT"/>
              </a:rPr>
              <a:t>inserted </a:t>
            </a:r>
            <a:r>
              <a:rPr lang="en-US" sz="2000" b="1" i="1" spc="5" dirty="0" smtClean="0">
                <a:solidFill>
                  <a:srgbClr val="0032CC"/>
                </a:solidFill>
                <a:latin typeface="Gill Sans MT"/>
                <a:cs typeface="Gill Sans MT"/>
              </a:rPr>
              <a:t>into </a:t>
            </a:r>
            <a:r>
              <a:rPr lang="en-US" sz="2000" spc="5" dirty="0" smtClean="0">
                <a:latin typeface="Gill Sans MT"/>
                <a:cs typeface="Gill Sans MT"/>
              </a:rPr>
              <a:t>the base </a:t>
            </a:r>
            <a:r>
              <a:rPr lang="en-US" sz="2000" spc="20" dirty="0" smtClean="0">
                <a:latin typeface="Arial"/>
                <a:cs typeface="Arial"/>
              </a:rPr>
              <a:t>→   </a:t>
            </a:r>
            <a:r>
              <a:rPr lang="en-US" sz="2000" spc="30" dirty="0" smtClean="0">
                <a:latin typeface="Arial"/>
                <a:cs typeface="Arial"/>
              </a:rPr>
              <a:t> </a:t>
            </a:r>
            <a:r>
              <a:rPr lang="en-US" sz="2000" b="1" spc="10" dirty="0" smtClean="0">
                <a:solidFill>
                  <a:srgbClr val="FF3299"/>
                </a:solidFill>
                <a:latin typeface="Gill Sans MT"/>
                <a:cs typeface="Gill Sans MT"/>
              </a:rPr>
              <a:t>INFIXES</a:t>
            </a:r>
            <a:r>
              <a:rPr lang="en-US" sz="2000" spc="10" dirty="0" smtClean="0">
                <a:latin typeface="Gill Sans MT"/>
                <a:cs typeface="Gill Sans MT"/>
              </a:rPr>
              <a:t>.</a:t>
            </a:r>
          </a:p>
          <a:p>
            <a:pPr marL="289561">
              <a:spcBef>
                <a:spcPts val="130"/>
              </a:spcBef>
              <a:buClr>
                <a:srgbClr val="3791A7"/>
              </a:buClr>
              <a:buSzPct val="76923"/>
              <a:tabLst>
                <a:tab pos="350521" algn="l"/>
              </a:tabLst>
            </a:pPr>
            <a:endParaRPr lang="en-US" sz="2000" dirty="0" smtClean="0">
              <a:latin typeface="Gill Sans MT"/>
              <a:cs typeface="Gill Sans MT"/>
            </a:endParaRP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r>
              <a:rPr lang="en-US" sz="2000" spc="5" dirty="0" smtClean="0">
                <a:latin typeface="Gill Sans MT"/>
                <a:cs typeface="Gill Sans MT"/>
              </a:rPr>
              <a:t>In English, </a:t>
            </a:r>
            <a:r>
              <a:rPr lang="en-US" sz="2000" spc="5" dirty="0" err="1" smtClean="0">
                <a:latin typeface="Gill Sans MT"/>
                <a:cs typeface="Gill Sans MT"/>
              </a:rPr>
              <a:t>infixation</a:t>
            </a:r>
            <a:r>
              <a:rPr lang="en-US" sz="2000" spc="5" dirty="0" smtClean="0">
                <a:latin typeface="Gill Sans MT"/>
                <a:cs typeface="Gill Sans MT"/>
              </a:rPr>
              <a:t> generally </a:t>
            </a:r>
            <a:r>
              <a:rPr lang="en-US" sz="2000" dirty="0" smtClean="0">
                <a:latin typeface="Gill Sans MT"/>
                <a:cs typeface="Gill Sans MT"/>
              </a:rPr>
              <a:t>only </a:t>
            </a:r>
            <a:r>
              <a:rPr lang="en-US" sz="2000" spc="5" dirty="0" smtClean="0">
                <a:latin typeface="Gill Sans MT"/>
                <a:cs typeface="Gill Sans MT"/>
              </a:rPr>
              <a:t>happens with </a:t>
            </a:r>
            <a:r>
              <a:rPr lang="en-US" sz="2000" dirty="0" smtClean="0">
                <a:latin typeface="Gill Sans MT"/>
                <a:cs typeface="Gill Sans MT"/>
              </a:rPr>
              <a:t>swear words </a:t>
            </a:r>
            <a:r>
              <a:rPr lang="en-US" sz="2000" spc="10" dirty="0" smtClean="0">
                <a:latin typeface="Gill Sans MT"/>
                <a:cs typeface="Gill Sans MT"/>
              </a:rPr>
              <a:t>such </a:t>
            </a:r>
            <a:r>
              <a:rPr lang="en-US" sz="2000" spc="5" dirty="0" smtClean="0">
                <a:latin typeface="Gill Sans MT"/>
                <a:cs typeface="Gill Sans MT"/>
              </a:rPr>
              <a:t>as  ‘fan-fucking-</a:t>
            </a:r>
            <a:r>
              <a:rPr lang="en-US" sz="2000" spc="5" dirty="0" err="1" smtClean="0">
                <a:latin typeface="Gill Sans MT"/>
                <a:cs typeface="Gill Sans MT"/>
              </a:rPr>
              <a:t>tastic</a:t>
            </a:r>
            <a:r>
              <a:rPr lang="en-US" sz="2000" spc="5" dirty="0" smtClean="0">
                <a:latin typeface="Gill Sans MT"/>
                <a:cs typeface="Gill Sans MT"/>
              </a:rPr>
              <a:t>’ </a:t>
            </a:r>
            <a:r>
              <a:rPr lang="en-US" sz="2000" spc="10" dirty="0" smtClean="0">
                <a:latin typeface="Gill Sans MT"/>
                <a:cs typeface="Gill Sans MT"/>
              </a:rPr>
              <a:t>or </a:t>
            </a:r>
            <a:r>
              <a:rPr lang="en-US" sz="2000" dirty="0" smtClean="0">
                <a:latin typeface="Gill Sans MT"/>
                <a:cs typeface="Gill Sans MT"/>
              </a:rPr>
              <a:t>‘</a:t>
            </a:r>
            <a:r>
              <a:rPr lang="en-US" sz="2000" spc="-100" dirty="0" smtClean="0">
                <a:latin typeface="Gill Sans MT"/>
                <a:cs typeface="Gill Sans MT"/>
              </a:rPr>
              <a:t> </a:t>
            </a:r>
            <a:r>
              <a:rPr lang="en-US" sz="2000" spc="5" dirty="0" err="1" smtClean="0">
                <a:latin typeface="Gill Sans MT"/>
                <a:cs typeface="Gill Sans MT"/>
              </a:rPr>
              <a:t>abso</a:t>
            </a:r>
            <a:r>
              <a:rPr lang="en-US" sz="2000" spc="5" dirty="0" smtClean="0">
                <a:latin typeface="Gill Sans MT"/>
                <a:cs typeface="Gill Sans MT"/>
              </a:rPr>
              <a:t>-bloody-</a:t>
            </a:r>
            <a:r>
              <a:rPr lang="en-US" sz="2000" spc="5" dirty="0" err="1" smtClean="0">
                <a:latin typeface="Gill Sans MT"/>
                <a:cs typeface="Gill Sans MT"/>
              </a:rPr>
              <a:t>lutely</a:t>
            </a:r>
            <a:r>
              <a:rPr lang="en-US" sz="2000" spc="5" dirty="0" smtClean="0">
                <a:latin typeface="Gill Sans MT"/>
                <a:cs typeface="Gill Sans MT"/>
              </a:rPr>
              <a:t>’.</a:t>
            </a:r>
            <a:endParaRPr lang="en-US" sz="2000" dirty="0" smtClean="0">
              <a:latin typeface="Gill Sans MT"/>
              <a:cs typeface="Gill Sans MT"/>
            </a:endParaRPr>
          </a:p>
        </p:txBody>
      </p:sp>
      <p:sp>
        <p:nvSpPr>
          <p:cNvPr id="7" name="object 16"/>
          <p:cNvSpPr/>
          <p:nvPr/>
        </p:nvSpPr>
        <p:spPr>
          <a:xfrm>
            <a:off x="1409649" y="4736704"/>
            <a:ext cx="223942" cy="369552"/>
          </a:xfrm>
          <a:custGeom>
            <a:avLst/>
            <a:gdLst/>
            <a:ahLst/>
            <a:cxnLst/>
            <a:rect l="l" t="t" r="r" b="b"/>
            <a:pathLst>
              <a:path w="24765" h="109855">
                <a:moveTo>
                  <a:pt x="9143" y="86867"/>
                </a:moveTo>
                <a:lnTo>
                  <a:pt x="0" y="86867"/>
                </a:lnTo>
                <a:lnTo>
                  <a:pt x="12191" y="109727"/>
                </a:lnTo>
                <a:lnTo>
                  <a:pt x="21945" y="91439"/>
                </a:lnTo>
                <a:lnTo>
                  <a:pt x="9143" y="91439"/>
                </a:lnTo>
                <a:lnTo>
                  <a:pt x="9143" y="86867"/>
                </a:lnTo>
                <a:close/>
              </a:path>
              <a:path w="24765" h="109855">
                <a:moveTo>
                  <a:pt x="15239" y="0"/>
                </a:moveTo>
                <a:lnTo>
                  <a:pt x="9143" y="0"/>
                </a:lnTo>
                <a:lnTo>
                  <a:pt x="9143" y="91439"/>
                </a:lnTo>
                <a:lnTo>
                  <a:pt x="15239" y="91439"/>
                </a:lnTo>
                <a:lnTo>
                  <a:pt x="15239" y="0"/>
                </a:lnTo>
                <a:close/>
              </a:path>
              <a:path w="24765" h="109855">
                <a:moveTo>
                  <a:pt x="24383" y="86867"/>
                </a:moveTo>
                <a:lnTo>
                  <a:pt x="15239" y="86867"/>
                </a:lnTo>
                <a:lnTo>
                  <a:pt x="15239" y="91439"/>
                </a:lnTo>
                <a:lnTo>
                  <a:pt x="21945" y="91439"/>
                </a:lnTo>
                <a:lnTo>
                  <a:pt x="24383" y="8686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797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3000" y="660400"/>
            <a:ext cx="10058400" cy="6007100"/>
          </a:xfrm>
        </p:spPr>
        <p:txBody>
          <a:bodyPr>
            <a:noAutofit/>
          </a:bodyPr>
          <a:lstStyle/>
          <a:p>
            <a:pPr marL="452120" algn="l">
              <a:lnSpc>
                <a:spcPct val="100000"/>
              </a:lnSpc>
              <a:spcBef>
                <a:spcPts val="1110"/>
              </a:spcBef>
            </a:pPr>
            <a:r>
              <a:rPr lang="en-US" sz="4800" spc="5" dirty="0">
                <a:solidFill>
                  <a:srgbClr val="562213"/>
                </a:solidFill>
                <a:latin typeface="Gill Sans MT"/>
                <a:cs typeface="Gill Sans MT"/>
              </a:rPr>
              <a:t>What </a:t>
            </a:r>
            <a:r>
              <a:rPr lang="en-US" sz="4800" dirty="0">
                <a:solidFill>
                  <a:srgbClr val="562213"/>
                </a:solidFill>
                <a:latin typeface="Gill Sans MT"/>
                <a:cs typeface="Gill Sans MT"/>
              </a:rPr>
              <a:t>is a</a:t>
            </a:r>
            <a:r>
              <a:rPr lang="en-US" sz="4800" spc="-85" dirty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lang="en-US" sz="4800" spc="-10" dirty="0">
                <a:solidFill>
                  <a:srgbClr val="562213"/>
                </a:solidFill>
                <a:latin typeface="Gill Sans MT"/>
                <a:cs typeface="Gill Sans MT"/>
              </a:rPr>
              <a:t>word?</a:t>
            </a:r>
            <a:r>
              <a:rPr lang="en-US" sz="4800" dirty="0">
                <a:latin typeface="Gill Sans MT"/>
                <a:cs typeface="Gill Sans MT"/>
              </a:rPr>
              <a:t/>
            </a:r>
            <a:br>
              <a:rPr lang="en-US" sz="4800" dirty="0">
                <a:latin typeface="Gill Sans MT"/>
                <a:cs typeface="Gill Sans MT"/>
              </a:rPr>
            </a:br>
            <a:r>
              <a:rPr lang="en-US" sz="2800" spc="-15" dirty="0">
                <a:latin typeface="Gill Sans MT"/>
                <a:cs typeface="Gill Sans MT"/>
              </a:rPr>
              <a:t>Word: </a:t>
            </a:r>
            <a:r>
              <a:rPr lang="en-US" sz="2800" spc="5" dirty="0">
                <a:latin typeface="Gill Sans MT"/>
                <a:cs typeface="Gill Sans MT"/>
              </a:rPr>
              <a:t>not a </a:t>
            </a:r>
            <a:r>
              <a:rPr lang="en-US" sz="2800" dirty="0" err="1">
                <a:latin typeface="Gill Sans MT"/>
                <a:cs typeface="Gill Sans MT"/>
              </a:rPr>
              <a:t>strightforward</a:t>
            </a:r>
            <a:r>
              <a:rPr lang="en-US" sz="2800" spc="-105" dirty="0">
                <a:latin typeface="Gill Sans MT"/>
                <a:cs typeface="Gill Sans MT"/>
              </a:rPr>
              <a:t> </a:t>
            </a:r>
            <a:r>
              <a:rPr lang="en-US" sz="2800" dirty="0">
                <a:latin typeface="Gill Sans MT"/>
                <a:cs typeface="Gill Sans MT"/>
              </a:rPr>
              <a:t>notion</a:t>
            </a:r>
            <a:r>
              <a:rPr lang="en-US" sz="2800" dirty="0" smtClean="0">
                <a:latin typeface="Gill Sans MT"/>
                <a:cs typeface="Gill Sans MT"/>
              </a:rPr>
              <a:t>.</a:t>
            </a:r>
            <a:br>
              <a:rPr lang="en-US" sz="2800" dirty="0" smtClean="0">
                <a:latin typeface="Gill Sans MT"/>
                <a:cs typeface="Gill Sans MT"/>
              </a:rPr>
            </a:br>
            <a:r>
              <a:rPr lang="en-US" sz="4000" dirty="0">
                <a:latin typeface="Times New Roman"/>
                <a:cs typeface="Times New Roman"/>
              </a:rPr>
              <a:t/>
            </a:r>
            <a:br>
              <a:rPr lang="en-US" sz="4000" dirty="0">
                <a:latin typeface="Times New Roman"/>
                <a:cs typeface="Times New Roman"/>
              </a:rPr>
            </a:br>
            <a:r>
              <a:rPr lang="en-US" sz="2800" spc="5" dirty="0">
                <a:latin typeface="Gill Sans MT"/>
                <a:cs typeface="Gill Sans MT"/>
              </a:rPr>
              <a:t>The </a:t>
            </a:r>
            <a:r>
              <a:rPr lang="en-US" sz="2800" dirty="0" smtClean="0">
                <a:latin typeface="Gill Sans MT"/>
                <a:cs typeface="Gill Sans MT"/>
              </a:rPr>
              <a:t>smallest </a:t>
            </a:r>
            <a:r>
              <a:rPr lang="en-US" sz="2800" dirty="0">
                <a:latin typeface="Gill Sans MT"/>
                <a:cs typeface="Gill Sans MT"/>
              </a:rPr>
              <a:t>meaningful unit of language is </a:t>
            </a:r>
            <a:r>
              <a:rPr lang="en-US" sz="2800" spc="5" dirty="0">
                <a:latin typeface="Gill Sans MT"/>
                <a:cs typeface="Gill Sans MT"/>
              </a:rPr>
              <a:t>a  </a:t>
            </a:r>
            <a:r>
              <a:rPr lang="en-US" sz="2800" spc="5" dirty="0" smtClean="0">
                <a:latin typeface="Gill Sans MT"/>
                <a:cs typeface="Gill Sans MT"/>
              </a:rPr>
              <a:t>MORPHEME</a:t>
            </a:r>
            <a:r>
              <a:rPr lang="en-US" sz="2800" dirty="0" smtClean="0">
                <a:latin typeface="Gill Sans MT"/>
                <a:cs typeface="Gill Sans MT"/>
              </a:rPr>
              <a:t/>
            </a:r>
            <a:br>
              <a:rPr lang="en-US" sz="2800" dirty="0" smtClean="0">
                <a:latin typeface="Gill Sans MT"/>
                <a:cs typeface="Gill Sans MT"/>
              </a:rPr>
            </a:br>
            <a:r>
              <a:rPr lang="en-US" sz="2800" i="1" spc="5" dirty="0" smtClean="0">
                <a:latin typeface="Gill Sans MT"/>
                <a:cs typeface="Gill Sans MT"/>
              </a:rPr>
              <a:t>certain</a:t>
            </a:r>
            <a:r>
              <a:rPr lang="en-US" sz="2800" i="1" spc="5" dirty="0">
                <a:latin typeface="Gill Sans MT"/>
                <a:cs typeface="Gill Sans MT"/>
              </a:rPr>
              <a:t>,</a:t>
            </a:r>
            <a:r>
              <a:rPr lang="en-US" sz="2800" i="1" spc="-95" dirty="0">
                <a:latin typeface="Gill Sans MT"/>
                <a:cs typeface="Gill Sans MT"/>
              </a:rPr>
              <a:t> </a:t>
            </a:r>
            <a:r>
              <a:rPr lang="en-US" sz="2800" i="1" dirty="0">
                <a:latin typeface="Gill Sans MT"/>
                <a:cs typeface="Gill Sans MT"/>
              </a:rPr>
              <a:t>mean,</a:t>
            </a:r>
            <a:r>
              <a:rPr lang="en-US" sz="2800" i="1" spc="-95" dirty="0">
                <a:latin typeface="Gill Sans MT"/>
                <a:cs typeface="Gill Sans MT"/>
              </a:rPr>
              <a:t> </a:t>
            </a:r>
            <a:r>
              <a:rPr lang="en-US" sz="2800" i="1" dirty="0">
                <a:latin typeface="Gill Sans MT"/>
                <a:cs typeface="Gill Sans MT"/>
              </a:rPr>
              <a:t>linguist</a:t>
            </a:r>
            <a:r>
              <a:rPr lang="en-US" sz="2800" dirty="0">
                <a:latin typeface="Gill Sans MT"/>
                <a:cs typeface="Gill Sans MT"/>
              </a:rPr>
              <a:t>:</a:t>
            </a:r>
            <a:r>
              <a:rPr lang="en-US" sz="2800" spc="-80" dirty="0">
                <a:latin typeface="Gill Sans MT"/>
                <a:cs typeface="Gill Sans MT"/>
              </a:rPr>
              <a:t> </a:t>
            </a:r>
            <a:r>
              <a:rPr lang="en-US" sz="2800" b="1" spc="-5" dirty="0">
                <a:solidFill>
                  <a:srgbClr val="84AA32"/>
                </a:solidFill>
                <a:latin typeface="Gill Sans MT"/>
                <a:cs typeface="Gill Sans MT"/>
              </a:rPr>
              <a:t>free</a:t>
            </a:r>
            <a:r>
              <a:rPr lang="en-US" sz="2800" b="1" spc="5" dirty="0">
                <a:solidFill>
                  <a:srgbClr val="84AA32"/>
                </a:solidFill>
                <a:latin typeface="Gill Sans MT"/>
                <a:cs typeface="Gill Sans MT"/>
              </a:rPr>
              <a:t> morphemes</a:t>
            </a:r>
            <a:r>
              <a:rPr lang="en-US" sz="2800" b="1" spc="10" dirty="0">
                <a:solidFill>
                  <a:srgbClr val="84AA32"/>
                </a:solidFill>
                <a:latin typeface="Gill Sans MT"/>
                <a:cs typeface="Gill Sans MT"/>
              </a:rPr>
              <a:t> </a:t>
            </a:r>
            <a:r>
              <a:rPr lang="en-US" sz="2800" dirty="0">
                <a:latin typeface="Gill Sans MT"/>
                <a:cs typeface="Gill Sans MT"/>
              </a:rPr>
              <a:t>(they  can stand </a:t>
            </a:r>
            <a:r>
              <a:rPr lang="en-US" sz="2800" spc="5" dirty="0">
                <a:latin typeface="Gill Sans MT"/>
                <a:cs typeface="Gill Sans MT"/>
              </a:rPr>
              <a:t>on </a:t>
            </a:r>
            <a:r>
              <a:rPr lang="en-US" sz="2800" dirty="0">
                <a:latin typeface="Gill Sans MT"/>
                <a:cs typeface="Gill Sans MT"/>
              </a:rPr>
              <a:t>their</a:t>
            </a:r>
            <a:r>
              <a:rPr lang="en-US" sz="2800" spc="-30" dirty="0">
                <a:latin typeface="Gill Sans MT"/>
                <a:cs typeface="Gill Sans MT"/>
              </a:rPr>
              <a:t> </a:t>
            </a:r>
            <a:r>
              <a:rPr lang="en-US" sz="2800" dirty="0">
                <a:latin typeface="Gill Sans MT"/>
                <a:cs typeface="Gill Sans MT"/>
              </a:rPr>
              <a:t>own</a:t>
            </a:r>
            <a:r>
              <a:rPr lang="en-US" sz="2800" dirty="0" smtClean="0">
                <a:latin typeface="Gill Sans MT"/>
                <a:cs typeface="Gill Sans MT"/>
              </a:rPr>
              <a:t>)</a:t>
            </a:r>
            <a:br>
              <a:rPr lang="en-US" sz="2800" dirty="0" smtClean="0">
                <a:latin typeface="Gill Sans MT"/>
                <a:cs typeface="Gill Sans MT"/>
              </a:rPr>
            </a:br>
            <a:r>
              <a:rPr lang="en-US" sz="2800" dirty="0">
                <a:latin typeface="Gill Sans MT"/>
                <a:cs typeface="Gill Sans MT"/>
              </a:rPr>
              <a:t/>
            </a:r>
            <a:br>
              <a:rPr lang="en-US" sz="2800" dirty="0">
                <a:latin typeface="Gill Sans MT"/>
                <a:cs typeface="Gill Sans MT"/>
              </a:rPr>
            </a:br>
            <a:r>
              <a:rPr lang="en-US" sz="2800" i="1" spc="-5" dirty="0">
                <a:latin typeface="Gill Sans MT"/>
                <a:cs typeface="Gill Sans MT"/>
              </a:rPr>
              <a:t>-</a:t>
            </a:r>
            <a:r>
              <a:rPr lang="en-US" sz="2800" i="1" spc="-5" dirty="0" err="1">
                <a:latin typeface="Gill Sans MT"/>
                <a:cs typeface="Gill Sans MT"/>
              </a:rPr>
              <a:t>ly</a:t>
            </a:r>
            <a:r>
              <a:rPr lang="en-US" sz="2800" i="1" spc="-5" dirty="0">
                <a:latin typeface="Gill Sans MT"/>
                <a:cs typeface="Gill Sans MT"/>
              </a:rPr>
              <a:t>, </a:t>
            </a:r>
            <a:r>
              <a:rPr lang="en-US" sz="2800" i="1" dirty="0">
                <a:latin typeface="Gill Sans MT"/>
                <a:cs typeface="Gill Sans MT"/>
              </a:rPr>
              <a:t>-</a:t>
            </a:r>
            <a:r>
              <a:rPr lang="en-US" sz="2800" i="1" dirty="0" err="1">
                <a:latin typeface="Gill Sans MT"/>
                <a:cs typeface="Gill Sans MT"/>
              </a:rPr>
              <a:t>ing</a:t>
            </a:r>
            <a:r>
              <a:rPr lang="en-US" sz="2800" i="1" dirty="0">
                <a:latin typeface="Gill Sans MT"/>
                <a:cs typeface="Gill Sans MT"/>
              </a:rPr>
              <a:t>, -less</a:t>
            </a:r>
            <a:r>
              <a:rPr lang="en-US" sz="2800" dirty="0">
                <a:latin typeface="Gill Sans MT"/>
                <a:cs typeface="Gill Sans MT"/>
              </a:rPr>
              <a:t>: </a:t>
            </a:r>
            <a:r>
              <a:rPr lang="en-US" sz="2800" b="1" dirty="0">
                <a:solidFill>
                  <a:srgbClr val="84AA32"/>
                </a:solidFill>
                <a:latin typeface="Gill Sans MT"/>
                <a:cs typeface="Gill Sans MT"/>
              </a:rPr>
              <a:t>bound </a:t>
            </a:r>
            <a:r>
              <a:rPr lang="en-US" sz="2800" b="1" spc="5" dirty="0">
                <a:solidFill>
                  <a:srgbClr val="84AA32"/>
                </a:solidFill>
                <a:latin typeface="Gill Sans MT"/>
                <a:cs typeface="Gill Sans MT"/>
              </a:rPr>
              <a:t>morphemes </a:t>
            </a:r>
            <a:r>
              <a:rPr lang="en-US" sz="2800" dirty="0">
                <a:latin typeface="Gill Sans MT"/>
                <a:cs typeface="Gill Sans MT"/>
              </a:rPr>
              <a:t>(they can  only </a:t>
            </a:r>
            <a:r>
              <a:rPr lang="en-US" sz="2800" spc="5" dirty="0">
                <a:latin typeface="Gill Sans MT"/>
                <a:cs typeface="Gill Sans MT"/>
              </a:rPr>
              <a:t>be </a:t>
            </a:r>
            <a:r>
              <a:rPr lang="en-US" sz="2800" dirty="0">
                <a:latin typeface="Gill Sans MT"/>
                <a:cs typeface="Gill Sans MT"/>
              </a:rPr>
              <a:t>used attached to </a:t>
            </a:r>
            <a:r>
              <a:rPr lang="en-US" sz="2800" spc="5" dirty="0">
                <a:latin typeface="Gill Sans MT"/>
                <a:cs typeface="Gill Sans MT"/>
              </a:rPr>
              <a:t>a </a:t>
            </a:r>
            <a:r>
              <a:rPr lang="en-US" sz="2800" spc="-5" dirty="0">
                <a:latin typeface="Gill Sans MT"/>
                <a:cs typeface="Gill Sans MT"/>
              </a:rPr>
              <a:t>free</a:t>
            </a:r>
            <a:r>
              <a:rPr lang="en-US" sz="2800" spc="55" dirty="0">
                <a:latin typeface="Gill Sans MT"/>
                <a:cs typeface="Gill Sans MT"/>
              </a:rPr>
              <a:t> </a:t>
            </a:r>
            <a:r>
              <a:rPr lang="en-US" sz="2800" dirty="0">
                <a:latin typeface="Gill Sans MT"/>
                <a:cs typeface="Gill Sans MT"/>
              </a:rPr>
              <a:t>morpheme)</a:t>
            </a:r>
            <a:r>
              <a:rPr lang="en-US" sz="3200" dirty="0">
                <a:latin typeface="Gill Sans MT"/>
                <a:cs typeface="Gill Sans MT"/>
              </a:rPr>
              <a:t/>
            </a:r>
            <a:br>
              <a:rPr lang="en-US" sz="3200" dirty="0">
                <a:latin typeface="Gill Sans MT"/>
                <a:cs typeface="Gill Sans MT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4669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1148" y="980661"/>
            <a:ext cx="10455966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869"/>
              </a:spcBef>
            </a:pPr>
            <a:r>
              <a:rPr lang="en-US" sz="3200" spc="-40" dirty="0" smtClean="0">
                <a:solidFill>
                  <a:srgbClr val="562213"/>
                </a:solidFill>
                <a:latin typeface="Gill Sans MT"/>
                <a:cs typeface="Gill Sans MT"/>
              </a:rPr>
              <a:t>Types </a:t>
            </a:r>
            <a:r>
              <a:rPr lang="en-US" sz="3200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of morphemes</a:t>
            </a:r>
            <a:r>
              <a:rPr lang="en-US" sz="3200" spc="-8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lang="en-US" sz="3200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(4)</a:t>
            </a:r>
            <a:endParaRPr lang="en-US" sz="3200" dirty="0" smtClean="0">
              <a:latin typeface="Gill Sans MT"/>
              <a:cs typeface="Gill Sans MT"/>
            </a:endParaRP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r>
              <a:rPr lang="en-US" sz="2400" b="1" i="1" spc="5" dirty="0" smtClean="0">
                <a:solidFill>
                  <a:srgbClr val="0032CC"/>
                </a:solidFill>
                <a:latin typeface="Gill Sans MT"/>
                <a:cs typeface="Gill Sans MT"/>
              </a:rPr>
              <a:t>Irregular </a:t>
            </a:r>
            <a:r>
              <a:rPr lang="en-US" sz="2400" spc="5" dirty="0" smtClean="0">
                <a:latin typeface="Gill Sans MT"/>
                <a:cs typeface="Gill Sans MT"/>
              </a:rPr>
              <a:t>words </a:t>
            </a:r>
            <a:r>
              <a:rPr lang="en-US" sz="2400" spc="10" dirty="0" smtClean="0">
                <a:latin typeface="Gill Sans MT"/>
                <a:cs typeface="Gill Sans MT"/>
              </a:rPr>
              <a:t>do </a:t>
            </a:r>
            <a:r>
              <a:rPr lang="en-US" sz="2400" u="sng" spc="10" dirty="0" smtClean="0">
                <a:latin typeface="Gill Sans MT"/>
                <a:cs typeface="Gill Sans MT"/>
              </a:rPr>
              <a:t>not </a:t>
            </a:r>
            <a:r>
              <a:rPr lang="en-US" sz="2400" spc="10" dirty="0" smtClean="0">
                <a:latin typeface="Gill Sans MT"/>
                <a:cs typeface="Gill Sans MT"/>
              </a:rPr>
              <a:t>obey the </a:t>
            </a:r>
            <a:r>
              <a:rPr lang="en-US" sz="2400" spc="5" dirty="0" smtClean="0">
                <a:latin typeface="Gill Sans MT"/>
                <a:cs typeface="Gill Sans MT"/>
              </a:rPr>
              <a:t>general rules for </a:t>
            </a:r>
            <a:r>
              <a:rPr lang="en-US" sz="2400" spc="10" dirty="0" smtClean="0">
                <a:latin typeface="Gill Sans MT"/>
                <a:cs typeface="Gill Sans MT"/>
              </a:rPr>
              <a:t>forming  </a:t>
            </a:r>
            <a:r>
              <a:rPr lang="en-US" sz="2400" spc="5" dirty="0" smtClean="0">
                <a:latin typeface="Gill Sans MT"/>
                <a:cs typeface="Gill Sans MT"/>
              </a:rPr>
              <a:t>plurals </a:t>
            </a:r>
            <a:r>
              <a:rPr lang="en-US" sz="2400" spc="15" dirty="0" smtClean="0">
                <a:latin typeface="Gill Sans MT"/>
                <a:cs typeface="Gill Sans MT"/>
              </a:rPr>
              <a:t>or </a:t>
            </a:r>
            <a:r>
              <a:rPr lang="en-US" sz="2400" spc="5" dirty="0" smtClean="0">
                <a:latin typeface="Gill Sans MT"/>
                <a:cs typeface="Gill Sans MT"/>
              </a:rPr>
              <a:t>past tenses. However they are </a:t>
            </a:r>
            <a:r>
              <a:rPr lang="en-US" sz="2400" dirty="0" smtClean="0">
                <a:latin typeface="Gill Sans MT"/>
                <a:cs typeface="Gill Sans MT"/>
              </a:rPr>
              <a:t>still </a:t>
            </a:r>
            <a:r>
              <a:rPr lang="en-US" sz="2400" spc="5" dirty="0" smtClean="0">
                <a:latin typeface="Gill Sans MT"/>
                <a:cs typeface="Gill Sans MT"/>
              </a:rPr>
              <a:t>considered </a:t>
            </a:r>
            <a:r>
              <a:rPr lang="en-US" sz="2400" spc="10" dirty="0" smtClean="0">
                <a:latin typeface="Gill Sans MT"/>
                <a:cs typeface="Gill Sans MT"/>
              </a:rPr>
              <a:t>to </a:t>
            </a:r>
            <a:r>
              <a:rPr lang="en-US" sz="2400" spc="15" dirty="0" smtClean="0">
                <a:latin typeface="Gill Sans MT"/>
                <a:cs typeface="Gill Sans MT"/>
              </a:rPr>
              <a:t>be  </a:t>
            </a:r>
            <a:r>
              <a:rPr lang="en-US" sz="2400" spc="10" dirty="0" smtClean="0">
                <a:latin typeface="Gill Sans MT"/>
                <a:cs typeface="Gill Sans MT"/>
              </a:rPr>
              <a:t>made </a:t>
            </a:r>
            <a:r>
              <a:rPr lang="en-US" sz="2400" spc="15" dirty="0" smtClean="0">
                <a:latin typeface="Gill Sans MT"/>
                <a:cs typeface="Gill Sans MT"/>
              </a:rPr>
              <a:t>up </a:t>
            </a:r>
            <a:r>
              <a:rPr lang="en-US" sz="2400" spc="10" dirty="0" smtClean="0">
                <a:latin typeface="Gill Sans MT"/>
                <a:cs typeface="Gill Sans MT"/>
              </a:rPr>
              <a:t>of the same number of morphemes as </a:t>
            </a:r>
            <a:r>
              <a:rPr lang="en-US" sz="2400" spc="5" dirty="0" smtClean="0">
                <a:latin typeface="Gill Sans MT"/>
                <a:cs typeface="Gill Sans MT"/>
              </a:rPr>
              <a:t>if they were  </a:t>
            </a:r>
            <a:r>
              <a:rPr lang="en-US" sz="2400" spc="-5" dirty="0" smtClean="0">
                <a:latin typeface="Gill Sans MT"/>
                <a:cs typeface="Gill Sans MT"/>
              </a:rPr>
              <a:t>regular.</a:t>
            </a:r>
          </a:p>
          <a:p>
            <a:pPr marL="354966" indent="-65405">
              <a:spcBef>
                <a:spcPts val="375"/>
              </a:spcBef>
              <a:buClr>
                <a:srgbClr val="3791A7"/>
              </a:buClr>
              <a:buSzPct val="78571"/>
              <a:buFont typeface="Wingdings 2"/>
              <a:buChar char=""/>
              <a:tabLst>
                <a:tab pos="355601" algn="l"/>
                <a:tab pos="1125859" algn="l"/>
              </a:tabLst>
            </a:pPr>
            <a:r>
              <a:rPr lang="en-US" sz="2400" spc="10" dirty="0" smtClean="0">
                <a:latin typeface="Gill Sans MT"/>
                <a:cs typeface="Gill Sans MT"/>
              </a:rPr>
              <a:t>sheep</a:t>
            </a:r>
            <a:r>
              <a:rPr lang="en-US" sz="2400" spc="25" dirty="0" smtClean="0">
                <a:latin typeface="Gill Sans MT"/>
                <a:cs typeface="Gill Sans MT"/>
              </a:rPr>
              <a:t> </a:t>
            </a:r>
            <a:r>
              <a:rPr lang="en-US" sz="2400" spc="15" dirty="0" smtClean="0">
                <a:latin typeface="Gill Sans MT"/>
                <a:cs typeface="Gill Sans MT"/>
              </a:rPr>
              <a:t>&gt;</a:t>
            </a:r>
            <a:r>
              <a:rPr lang="en-US" sz="2400" spc="10" dirty="0" smtClean="0">
                <a:latin typeface="Gill Sans MT"/>
                <a:cs typeface="Gill Sans MT"/>
              </a:rPr>
              <a:t> sheep</a:t>
            </a:r>
            <a:r>
              <a:rPr lang="en-US" sz="2400" spc="10" dirty="0" smtClean="0">
                <a:latin typeface="Times New Roman"/>
                <a:cs typeface="Times New Roman"/>
              </a:rPr>
              <a:t>	</a:t>
            </a:r>
            <a:r>
              <a:rPr lang="en-US" sz="2400" spc="30" dirty="0" smtClean="0">
                <a:latin typeface="Arial"/>
                <a:cs typeface="Arial"/>
              </a:rPr>
              <a:t>→ </a:t>
            </a:r>
            <a:r>
              <a:rPr lang="en-US" sz="2400" b="1" i="1" spc="5" dirty="0" smtClean="0">
                <a:solidFill>
                  <a:srgbClr val="FF3299"/>
                </a:solidFill>
                <a:latin typeface="Gill Sans MT"/>
                <a:cs typeface="Gill Sans MT"/>
              </a:rPr>
              <a:t>zero</a:t>
            </a:r>
            <a:r>
              <a:rPr lang="en-US" sz="2400" b="1" i="1" spc="-120" dirty="0" smtClean="0">
                <a:solidFill>
                  <a:srgbClr val="FF3299"/>
                </a:solidFill>
                <a:latin typeface="Gill Sans MT"/>
                <a:cs typeface="Gill Sans MT"/>
              </a:rPr>
              <a:t> </a:t>
            </a:r>
            <a:r>
              <a:rPr lang="en-US" sz="2400" b="1" i="1" spc="15" dirty="0" smtClean="0">
                <a:solidFill>
                  <a:srgbClr val="FF3299"/>
                </a:solidFill>
                <a:latin typeface="Gill Sans MT"/>
                <a:cs typeface="Gill Sans MT"/>
              </a:rPr>
              <a:t>morph</a:t>
            </a:r>
            <a:endParaRPr lang="en-US" sz="2400" dirty="0" smtClean="0">
              <a:latin typeface="Gill Sans MT"/>
              <a:cs typeface="Gill Sans MT"/>
            </a:endParaRPr>
          </a:p>
          <a:p>
            <a:pPr marL="354966" indent="-65405">
              <a:spcBef>
                <a:spcPts val="130"/>
              </a:spcBef>
              <a:buClr>
                <a:srgbClr val="3791A7"/>
              </a:buClr>
              <a:buSzPct val="78571"/>
              <a:buFont typeface="Wingdings 2"/>
              <a:buChar char=""/>
              <a:tabLst>
                <a:tab pos="355601" algn="l"/>
                <a:tab pos="1149990" algn="l"/>
              </a:tabLst>
            </a:pPr>
            <a:r>
              <a:rPr lang="en-US" sz="2400" spc="10" dirty="0" smtClean="0">
                <a:latin typeface="Gill Sans MT"/>
                <a:cs typeface="Gill Sans MT"/>
              </a:rPr>
              <a:t>m</a:t>
            </a:r>
            <a:r>
              <a:rPr lang="en-US" sz="2400" b="1" i="1" spc="10" dirty="0" smtClean="0">
                <a:solidFill>
                  <a:srgbClr val="3791A7"/>
                </a:solidFill>
                <a:latin typeface="Gill Sans MT"/>
                <a:cs typeface="Gill Sans MT"/>
              </a:rPr>
              <a:t>ou</a:t>
            </a:r>
            <a:r>
              <a:rPr lang="en-US" sz="2400" spc="10" dirty="0" smtClean="0">
                <a:latin typeface="Gill Sans MT"/>
                <a:cs typeface="Gill Sans MT"/>
              </a:rPr>
              <a:t>se</a:t>
            </a:r>
            <a:r>
              <a:rPr lang="en-US" sz="2400" spc="20" dirty="0" smtClean="0">
                <a:latin typeface="Gill Sans MT"/>
                <a:cs typeface="Gill Sans MT"/>
              </a:rPr>
              <a:t> </a:t>
            </a:r>
            <a:r>
              <a:rPr lang="en-US" sz="2400" spc="15" dirty="0" smtClean="0">
                <a:latin typeface="Gill Sans MT"/>
                <a:cs typeface="Gill Sans MT"/>
              </a:rPr>
              <a:t>&gt;</a:t>
            </a:r>
            <a:r>
              <a:rPr lang="en-US" sz="2400" spc="30" dirty="0" smtClean="0">
                <a:latin typeface="Gill Sans MT"/>
                <a:cs typeface="Gill Sans MT"/>
              </a:rPr>
              <a:t> </a:t>
            </a:r>
            <a:r>
              <a:rPr lang="en-US" sz="2400" spc="10" dirty="0" smtClean="0">
                <a:latin typeface="Gill Sans MT"/>
                <a:cs typeface="Gill Sans MT"/>
              </a:rPr>
              <a:t>m</a:t>
            </a:r>
            <a:r>
              <a:rPr lang="en-US" sz="2400" b="1" i="1" spc="10" dirty="0" smtClean="0">
                <a:solidFill>
                  <a:srgbClr val="3791A7"/>
                </a:solidFill>
                <a:latin typeface="Gill Sans MT"/>
                <a:cs typeface="Gill Sans MT"/>
              </a:rPr>
              <a:t>i</a:t>
            </a:r>
            <a:r>
              <a:rPr lang="en-US" sz="2400" spc="10" dirty="0" smtClean="0">
                <a:latin typeface="Gill Sans MT"/>
                <a:cs typeface="Gill Sans MT"/>
              </a:rPr>
              <a:t>ce</a:t>
            </a:r>
            <a:r>
              <a:rPr lang="en-US" sz="2400" spc="10" dirty="0" smtClean="0">
                <a:latin typeface="Times New Roman"/>
                <a:cs typeface="Times New Roman"/>
              </a:rPr>
              <a:t>	</a:t>
            </a:r>
            <a:r>
              <a:rPr lang="en-US" sz="2400" spc="30" dirty="0" smtClean="0">
                <a:latin typeface="Arial"/>
                <a:cs typeface="Arial"/>
              </a:rPr>
              <a:t>→ </a:t>
            </a:r>
            <a:r>
              <a:rPr lang="en-US" sz="2400" b="1" i="1" dirty="0" smtClean="0">
                <a:solidFill>
                  <a:srgbClr val="FF3299"/>
                </a:solidFill>
                <a:latin typeface="Gill Sans MT"/>
                <a:cs typeface="Gill Sans MT"/>
              </a:rPr>
              <a:t>vowel</a:t>
            </a:r>
            <a:r>
              <a:rPr lang="en-US" sz="2400" b="1" i="1" spc="-60" dirty="0" smtClean="0">
                <a:solidFill>
                  <a:srgbClr val="FF3299"/>
                </a:solidFill>
                <a:latin typeface="Gill Sans MT"/>
                <a:cs typeface="Gill Sans MT"/>
              </a:rPr>
              <a:t> </a:t>
            </a:r>
            <a:r>
              <a:rPr lang="en-US" sz="2400" b="1" i="1" spc="10" dirty="0" smtClean="0">
                <a:solidFill>
                  <a:srgbClr val="FF3299"/>
                </a:solidFill>
                <a:latin typeface="Gill Sans MT"/>
                <a:cs typeface="Gill Sans MT"/>
              </a:rPr>
              <a:t>alternation</a:t>
            </a:r>
            <a:endParaRPr lang="en-US" sz="2400" dirty="0" smtClean="0">
              <a:latin typeface="Gill Sans MT"/>
              <a:cs typeface="Gill Sans MT"/>
            </a:endParaRP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r>
              <a:rPr lang="en-US" sz="2400" spc="5" dirty="0" smtClean="0">
                <a:latin typeface="Gill Sans MT"/>
                <a:cs typeface="Gill Sans MT"/>
              </a:rPr>
              <a:t>‘mice’ </a:t>
            </a:r>
            <a:r>
              <a:rPr lang="en-US" sz="2400" spc="10" dirty="0" smtClean="0">
                <a:latin typeface="Gill Sans MT"/>
                <a:cs typeface="Gill Sans MT"/>
              </a:rPr>
              <a:t>contains </a:t>
            </a:r>
            <a:r>
              <a:rPr lang="en-US" sz="2400" u="sng" spc="10" dirty="0" smtClean="0">
                <a:latin typeface="Gill Sans MT"/>
                <a:cs typeface="Gill Sans MT"/>
              </a:rPr>
              <a:t>two </a:t>
            </a:r>
            <a:r>
              <a:rPr lang="en-US" sz="2400" spc="10" dirty="0" smtClean="0">
                <a:latin typeface="Gill Sans MT"/>
                <a:cs typeface="Gill Sans MT"/>
              </a:rPr>
              <a:t>morphemes as </a:t>
            </a:r>
            <a:r>
              <a:rPr lang="en-US" sz="2400" spc="5" dirty="0" smtClean="0">
                <a:latin typeface="Gill Sans MT"/>
                <a:cs typeface="Gill Sans MT"/>
              </a:rPr>
              <a:t>it is </a:t>
            </a:r>
            <a:r>
              <a:rPr lang="en-US" sz="2400" spc="10" dirty="0" smtClean="0">
                <a:latin typeface="Gill Sans MT"/>
                <a:cs typeface="Gill Sans MT"/>
              </a:rPr>
              <a:t>made </a:t>
            </a:r>
            <a:r>
              <a:rPr lang="en-US" sz="2400" spc="15" dirty="0" smtClean="0">
                <a:latin typeface="Gill Sans MT"/>
                <a:cs typeface="Gill Sans MT"/>
              </a:rPr>
              <a:t>up </a:t>
            </a:r>
            <a:r>
              <a:rPr lang="en-US" sz="2400" spc="10" dirty="0" smtClean="0">
                <a:latin typeface="Gill Sans MT"/>
                <a:cs typeface="Gill Sans MT"/>
              </a:rPr>
              <a:t>of the </a:t>
            </a:r>
            <a:r>
              <a:rPr lang="en-US" sz="2400" spc="5" dirty="0" smtClean="0">
                <a:latin typeface="Gill Sans MT"/>
                <a:cs typeface="Gill Sans MT"/>
              </a:rPr>
              <a:t>root  </a:t>
            </a:r>
            <a:r>
              <a:rPr lang="en-US" sz="2400" spc="10" dirty="0" smtClean="0">
                <a:latin typeface="Gill Sans MT"/>
                <a:cs typeface="Gill Sans MT"/>
              </a:rPr>
              <a:t>‘mouse’</a:t>
            </a:r>
            <a:r>
              <a:rPr lang="en-US" sz="2400" spc="-10" dirty="0" smtClean="0">
                <a:latin typeface="Gill Sans MT"/>
                <a:cs typeface="Gill Sans MT"/>
              </a:rPr>
              <a:t> </a:t>
            </a:r>
            <a:r>
              <a:rPr lang="en-US" sz="2400" spc="10" dirty="0" smtClean="0">
                <a:latin typeface="Gill Sans MT"/>
                <a:cs typeface="Gill Sans MT"/>
              </a:rPr>
              <a:t>and</a:t>
            </a:r>
            <a:r>
              <a:rPr lang="en-US" sz="2400" spc="5" dirty="0" smtClean="0">
                <a:latin typeface="Gill Sans MT"/>
                <a:cs typeface="Gill Sans MT"/>
              </a:rPr>
              <a:t> </a:t>
            </a:r>
            <a:r>
              <a:rPr lang="en-US" sz="2400" spc="10" dirty="0" smtClean="0">
                <a:latin typeface="Gill Sans MT"/>
                <a:cs typeface="Gill Sans MT"/>
              </a:rPr>
              <a:t>the</a:t>
            </a:r>
            <a:r>
              <a:rPr lang="en-US" sz="2400" spc="5" dirty="0" smtClean="0">
                <a:latin typeface="Gill Sans MT"/>
                <a:cs typeface="Gill Sans MT"/>
              </a:rPr>
              <a:t> idea </a:t>
            </a:r>
            <a:r>
              <a:rPr lang="en-US" sz="2400" spc="10" dirty="0" smtClean="0">
                <a:latin typeface="Gill Sans MT"/>
                <a:cs typeface="Gill Sans MT"/>
              </a:rPr>
              <a:t>of</a:t>
            </a:r>
            <a:r>
              <a:rPr lang="en-US" sz="2400" spc="5" dirty="0" smtClean="0">
                <a:latin typeface="Gill Sans MT"/>
                <a:cs typeface="Gill Sans MT"/>
              </a:rPr>
              <a:t> </a:t>
            </a:r>
            <a:r>
              <a:rPr lang="en-US" sz="2400" dirty="0" smtClean="0">
                <a:latin typeface="Gill Sans MT"/>
                <a:cs typeface="Gill Sans MT"/>
              </a:rPr>
              <a:t>plurality,</a:t>
            </a:r>
            <a:r>
              <a:rPr lang="en-US" sz="2400" spc="-60" dirty="0" smtClean="0">
                <a:latin typeface="Gill Sans MT"/>
                <a:cs typeface="Gill Sans MT"/>
              </a:rPr>
              <a:t> </a:t>
            </a:r>
            <a:r>
              <a:rPr lang="en-US" sz="2400" spc="5" dirty="0" smtClean="0">
                <a:latin typeface="Gill Sans MT"/>
                <a:cs typeface="Gill Sans MT"/>
              </a:rPr>
              <a:t>i.e.</a:t>
            </a:r>
            <a:r>
              <a:rPr lang="en-US" sz="2400" spc="-60" dirty="0" smtClean="0">
                <a:latin typeface="Gill Sans MT"/>
                <a:cs typeface="Gill Sans MT"/>
              </a:rPr>
              <a:t> </a:t>
            </a:r>
            <a:r>
              <a:rPr lang="en-US" sz="2400" spc="10" dirty="0" smtClean="0">
                <a:latin typeface="Gill Sans MT"/>
                <a:cs typeface="Gill Sans MT"/>
              </a:rPr>
              <a:t>the</a:t>
            </a:r>
            <a:r>
              <a:rPr lang="en-US" sz="2400" spc="5" dirty="0" smtClean="0">
                <a:latin typeface="Gill Sans MT"/>
                <a:cs typeface="Gill Sans MT"/>
              </a:rPr>
              <a:t> </a:t>
            </a:r>
            <a:r>
              <a:rPr lang="en-US" sz="2400" spc="15" dirty="0" smtClean="0">
                <a:latin typeface="Gill Sans MT"/>
                <a:cs typeface="Gill Sans MT"/>
              </a:rPr>
              <a:t>morpheme</a:t>
            </a:r>
            <a:r>
              <a:rPr lang="en-US" sz="2400" spc="-80" dirty="0" smtClean="0">
                <a:latin typeface="Gill Sans MT"/>
                <a:cs typeface="Gill Sans MT"/>
              </a:rPr>
              <a:t> </a:t>
            </a:r>
            <a:r>
              <a:rPr lang="en-US" sz="2400" spc="10" dirty="0" smtClean="0">
                <a:latin typeface="Gill Sans MT"/>
                <a:cs typeface="Gill Sans MT"/>
              </a:rPr>
              <a:t>‘more</a:t>
            </a:r>
            <a:r>
              <a:rPr lang="en-US" sz="2400" spc="5" dirty="0" smtClean="0">
                <a:latin typeface="Gill Sans MT"/>
                <a:cs typeface="Gill Sans MT"/>
              </a:rPr>
              <a:t> </a:t>
            </a:r>
            <a:r>
              <a:rPr lang="en-US" sz="2400" spc="10" dirty="0" smtClean="0">
                <a:latin typeface="Gill Sans MT"/>
                <a:cs typeface="Gill Sans MT"/>
              </a:rPr>
              <a:t>than  one’.</a:t>
            </a: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r>
              <a:rPr lang="en-US" sz="2400" spc="5" dirty="0" smtClean="0">
                <a:latin typeface="Gill Sans MT"/>
                <a:cs typeface="Gill Sans MT"/>
              </a:rPr>
              <a:t>g</a:t>
            </a:r>
            <a:r>
              <a:rPr lang="en-US" sz="2400" b="1" i="1" spc="5" dirty="0" smtClean="0">
                <a:solidFill>
                  <a:srgbClr val="3791A7"/>
                </a:solidFill>
                <a:latin typeface="Gill Sans MT"/>
                <a:cs typeface="Gill Sans MT"/>
              </a:rPr>
              <a:t>i</a:t>
            </a:r>
            <a:r>
              <a:rPr lang="en-US" sz="2400" spc="5" dirty="0" smtClean="0">
                <a:latin typeface="Gill Sans MT"/>
                <a:cs typeface="Gill Sans MT"/>
              </a:rPr>
              <a:t>ve </a:t>
            </a:r>
            <a:r>
              <a:rPr lang="en-US" sz="2400" spc="15" dirty="0" smtClean="0">
                <a:latin typeface="Gill Sans MT"/>
                <a:cs typeface="Gill Sans MT"/>
              </a:rPr>
              <a:t>&gt; </a:t>
            </a:r>
            <a:r>
              <a:rPr lang="en-US" sz="2400" spc="10" dirty="0" smtClean="0">
                <a:latin typeface="Gill Sans MT"/>
                <a:cs typeface="Gill Sans MT"/>
              </a:rPr>
              <a:t>g</a:t>
            </a:r>
            <a:r>
              <a:rPr lang="en-US" sz="2400" b="1" i="1" spc="10" dirty="0" smtClean="0">
                <a:solidFill>
                  <a:srgbClr val="3791A7"/>
                </a:solidFill>
                <a:latin typeface="Gill Sans MT"/>
                <a:cs typeface="Gill Sans MT"/>
              </a:rPr>
              <a:t>a</a:t>
            </a:r>
            <a:r>
              <a:rPr lang="en-US" sz="2400" spc="10" dirty="0" smtClean="0">
                <a:latin typeface="Gill Sans MT"/>
                <a:cs typeface="Gill Sans MT"/>
              </a:rPr>
              <a:t>ve   </a:t>
            </a:r>
            <a:r>
              <a:rPr lang="en-US" sz="2400" spc="30" dirty="0" smtClean="0">
                <a:latin typeface="Arial"/>
                <a:cs typeface="Arial"/>
              </a:rPr>
              <a:t>→ </a:t>
            </a:r>
            <a:r>
              <a:rPr lang="en-US" sz="2400" b="1" i="1" dirty="0" smtClean="0">
                <a:solidFill>
                  <a:srgbClr val="FF3299"/>
                </a:solidFill>
                <a:latin typeface="Gill Sans MT"/>
                <a:cs typeface="Gill Sans MT"/>
              </a:rPr>
              <a:t>vowel</a:t>
            </a:r>
            <a:r>
              <a:rPr lang="en-US" sz="2400" b="1" i="1" spc="20" dirty="0" smtClean="0">
                <a:solidFill>
                  <a:srgbClr val="FF3299"/>
                </a:solidFill>
                <a:latin typeface="Gill Sans MT"/>
                <a:cs typeface="Gill Sans MT"/>
              </a:rPr>
              <a:t> </a:t>
            </a:r>
            <a:r>
              <a:rPr lang="en-US" sz="2400" b="1" i="1" spc="10" dirty="0" smtClean="0">
                <a:solidFill>
                  <a:srgbClr val="FF3299"/>
                </a:solidFill>
                <a:latin typeface="Gill Sans MT"/>
                <a:cs typeface="Gill Sans MT"/>
              </a:rPr>
              <a:t>alternation</a:t>
            </a:r>
            <a:endParaRPr lang="en-US" sz="2400" dirty="0" smtClean="0">
              <a:latin typeface="Gill Sans MT"/>
              <a:cs typeface="Gill Sans MT"/>
            </a:endParaRP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r>
              <a:rPr lang="en-US" sz="2400" dirty="0" smtClean="0">
                <a:latin typeface="Gill Sans MT"/>
                <a:cs typeface="Gill Sans MT"/>
              </a:rPr>
              <a:t>‘gave’ </a:t>
            </a:r>
            <a:r>
              <a:rPr lang="en-US" sz="2400" spc="5" dirty="0" smtClean="0">
                <a:latin typeface="Gill Sans MT"/>
                <a:cs typeface="Gill Sans MT"/>
              </a:rPr>
              <a:t>also </a:t>
            </a:r>
            <a:r>
              <a:rPr lang="en-US" sz="2400" spc="10" dirty="0" smtClean="0">
                <a:latin typeface="Gill Sans MT"/>
                <a:cs typeface="Gill Sans MT"/>
              </a:rPr>
              <a:t>contains </a:t>
            </a:r>
            <a:r>
              <a:rPr lang="en-US" sz="2400" u="sng" spc="10" dirty="0" smtClean="0">
                <a:latin typeface="Gill Sans MT"/>
                <a:cs typeface="Gill Sans MT"/>
              </a:rPr>
              <a:t>two </a:t>
            </a:r>
            <a:r>
              <a:rPr lang="en-US" sz="2400" spc="10" dirty="0" smtClean="0">
                <a:latin typeface="Gill Sans MT"/>
                <a:cs typeface="Gill Sans MT"/>
              </a:rPr>
              <a:t>morphemes as </a:t>
            </a:r>
            <a:r>
              <a:rPr lang="en-US" sz="2400" spc="5" dirty="0" smtClean="0">
                <a:latin typeface="Gill Sans MT"/>
                <a:cs typeface="Gill Sans MT"/>
              </a:rPr>
              <a:t>it is </a:t>
            </a:r>
            <a:r>
              <a:rPr lang="en-US" sz="2400" spc="10" dirty="0" smtClean="0">
                <a:latin typeface="Gill Sans MT"/>
                <a:cs typeface="Gill Sans MT"/>
              </a:rPr>
              <a:t>made </a:t>
            </a:r>
            <a:r>
              <a:rPr lang="en-US" sz="2400" spc="15" dirty="0" smtClean="0">
                <a:latin typeface="Gill Sans MT"/>
                <a:cs typeface="Gill Sans MT"/>
              </a:rPr>
              <a:t>up </a:t>
            </a:r>
            <a:r>
              <a:rPr lang="en-US" sz="2400" spc="10" dirty="0" smtClean="0">
                <a:latin typeface="Gill Sans MT"/>
                <a:cs typeface="Gill Sans MT"/>
              </a:rPr>
              <a:t>of the </a:t>
            </a:r>
            <a:r>
              <a:rPr lang="en-US" sz="2400" spc="5" dirty="0" smtClean="0">
                <a:latin typeface="Gill Sans MT"/>
                <a:cs typeface="Gill Sans MT"/>
              </a:rPr>
              <a:t>root  “give” </a:t>
            </a:r>
            <a:r>
              <a:rPr lang="en-US" sz="2400" spc="10" dirty="0" smtClean="0">
                <a:latin typeface="Gill Sans MT"/>
                <a:cs typeface="Gill Sans MT"/>
              </a:rPr>
              <a:t>and the </a:t>
            </a:r>
            <a:r>
              <a:rPr lang="en-US" sz="2400" spc="5" dirty="0" smtClean="0">
                <a:latin typeface="Gill Sans MT"/>
                <a:cs typeface="Gill Sans MT"/>
              </a:rPr>
              <a:t>idea </a:t>
            </a:r>
            <a:r>
              <a:rPr lang="en-US" sz="2400" spc="10" dirty="0" smtClean="0">
                <a:latin typeface="Gill Sans MT"/>
                <a:cs typeface="Gill Sans MT"/>
              </a:rPr>
              <a:t>of </a:t>
            </a:r>
            <a:r>
              <a:rPr lang="en-US" sz="2400" spc="5" dirty="0" smtClean="0">
                <a:latin typeface="Gill Sans MT"/>
                <a:cs typeface="Gill Sans MT"/>
              </a:rPr>
              <a:t>past</a:t>
            </a:r>
            <a:r>
              <a:rPr lang="en-US" sz="2400" spc="10" dirty="0" smtClean="0">
                <a:latin typeface="Gill Sans MT"/>
                <a:cs typeface="Gill Sans MT"/>
              </a:rPr>
              <a:t> </a:t>
            </a:r>
            <a:r>
              <a:rPr lang="en-US" sz="2400" spc="5" dirty="0" smtClean="0">
                <a:latin typeface="Gill Sans MT"/>
                <a:cs typeface="Gill Sans MT"/>
              </a:rPr>
              <a:t>tense.</a:t>
            </a:r>
            <a:endParaRPr lang="en-US" sz="2400" dirty="0" smtClean="0">
              <a:latin typeface="Gill Sans MT"/>
              <a:cs typeface="Gill Sans MT"/>
            </a:endParaRP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2400" dirty="0" smtClean="0">
              <a:latin typeface="Gill Sans MT"/>
              <a:cs typeface="Gill Sans MT"/>
            </a:endParaRP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2000" dirty="0" smtClean="0">
              <a:latin typeface="Gill Sans MT"/>
              <a:cs typeface="Gill Sans MT"/>
            </a:endParaRP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2000" dirty="0"/>
          </a:p>
        </p:txBody>
      </p:sp>
      <p:sp>
        <p:nvSpPr>
          <p:cNvPr id="4" name="object 27"/>
          <p:cNvSpPr/>
          <p:nvPr/>
        </p:nvSpPr>
        <p:spPr>
          <a:xfrm>
            <a:off x="8016020" y="2572095"/>
            <a:ext cx="1898689" cy="9418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661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148" y="980661"/>
            <a:ext cx="10455966" cy="830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r>
              <a:rPr lang="en-US" sz="2400" b="1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Morphological Analysis</a:t>
            </a:r>
            <a:r>
              <a:rPr lang="en-US" sz="2400" b="1" spc="-27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lang="en-US" sz="2400" b="1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(1)</a:t>
            </a:r>
          </a:p>
          <a:p>
            <a:pPr algn="ctr"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2400" b="1" spc="-5" dirty="0">
              <a:solidFill>
                <a:srgbClr val="562213"/>
              </a:solidFill>
              <a:latin typeface="Gill Sans MT"/>
              <a:cs typeface="Gill Sans MT"/>
            </a:endParaRPr>
          </a:p>
          <a:p>
            <a:pPr algn="ctr"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r>
              <a:rPr lang="en-US" sz="2000" b="1" spc="20" dirty="0" smtClean="0">
                <a:solidFill>
                  <a:srgbClr val="3791A7"/>
                </a:solidFill>
                <a:latin typeface="Gill Sans MT"/>
                <a:cs typeface="Gill Sans MT"/>
              </a:rPr>
              <a:t>BLENDER</a:t>
            </a: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r>
              <a:rPr lang="en-US" sz="2000" spc="5" dirty="0" smtClean="0">
                <a:latin typeface="Gill Sans MT"/>
                <a:cs typeface="Gill Sans MT"/>
              </a:rPr>
              <a:t>It consists of </a:t>
            </a:r>
            <a:r>
              <a:rPr lang="en-US" sz="2000" b="1" spc="10" dirty="0" smtClean="0">
                <a:latin typeface="Gill Sans MT"/>
                <a:cs typeface="Gill Sans MT"/>
              </a:rPr>
              <a:t>2 </a:t>
            </a:r>
            <a:r>
              <a:rPr lang="en-US" sz="2000" spc="10" dirty="0" err="1" smtClean="0">
                <a:latin typeface="Gill Sans MT"/>
                <a:cs typeface="Gill Sans MT"/>
              </a:rPr>
              <a:t>morphemes:‘blend</a:t>
            </a:r>
            <a:r>
              <a:rPr lang="en-US" sz="2000" spc="10" dirty="0" smtClean="0">
                <a:latin typeface="Gill Sans MT"/>
                <a:cs typeface="Gill Sans MT"/>
              </a:rPr>
              <a:t>’ and</a:t>
            </a:r>
            <a:r>
              <a:rPr lang="en-US" sz="2000" spc="-100" dirty="0" smtClean="0">
                <a:latin typeface="Gill Sans MT"/>
                <a:cs typeface="Gill Sans MT"/>
              </a:rPr>
              <a:t> </a:t>
            </a:r>
            <a:r>
              <a:rPr lang="en-US" sz="2000" dirty="0" smtClean="0">
                <a:latin typeface="Gill Sans MT"/>
                <a:cs typeface="Gill Sans MT"/>
              </a:rPr>
              <a:t>‘-</a:t>
            </a:r>
            <a:r>
              <a:rPr lang="en-US" sz="2000" dirty="0" err="1" smtClean="0">
                <a:latin typeface="Gill Sans MT"/>
                <a:cs typeface="Gill Sans MT"/>
              </a:rPr>
              <a:t>er</a:t>
            </a:r>
            <a:r>
              <a:rPr lang="en-US" sz="2000" dirty="0" smtClean="0">
                <a:latin typeface="Gill Sans MT"/>
                <a:cs typeface="Gill Sans MT"/>
              </a:rPr>
              <a:t>’.</a:t>
            </a: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r>
              <a:rPr lang="en-US" sz="2000" spc="5" dirty="0" smtClean="0">
                <a:latin typeface="Gill Sans MT"/>
                <a:cs typeface="Gill Sans MT"/>
              </a:rPr>
              <a:t>   ‘blend’ </a:t>
            </a:r>
            <a:r>
              <a:rPr lang="en-US" sz="2000" dirty="0" smtClean="0">
                <a:latin typeface="Gill Sans MT"/>
                <a:cs typeface="Gill Sans MT"/>
              </a:rPr>
              <a:t>is </a:t>
            </a:r>
            <a:r>
              <a:rPr lang="en-US" sz="2000" spc="5" dirty="0" smtClean="0">
                <a:latin typeface="Gill Sans MT"/>
                <a:cs typeface="Gill Sans MT"/>
              </a:rPr>
              <a:t>the </a:t>
            </a:r>
            <a:r>
              <a:rPr lang="en-US" sz="2000" b="1" spc="5" dirty="0" smtClean="0">
                <a:solidFill>
                  <a:srgbClr val="0032CC"/>
                </a:solidFill>
                <a:latin typeface="Gill Sans MT"/>
                <a:cs typeface="Gill Sans MT"/>
              </a:rPr>
              <a:t>root </a:t>
            </a:r>
            <a:r>
              <a:rPr lang="en-US" sz="2000" spc="10" dirty="0" smtClean="0">
                <a:latin typeface="Gill Sans MT"/>
                <a:cs typeface="Gill Sans MT"/>
              </a:rPr>
              <a:t>and </a:t>
            </a:r>
            <a:r>
              <a:rPr lang="en-US" sz="2000" spc="5" dirty="0" smtClean="0">
                <a:latin typeface="Gill Sans MT"/>
                <a:cs typeface="Gill Sans MT"/>
              </a:rPr>
              <a:t>the </a:t>
            </a:r>
            <a:r>
              <a:rPr lang="en-US" sz="2000" b="1" spc="10" dirty="0" smtClean="0">
                <a:solidFill>
                  <a:srgbClr val="0032CC"/>
                </a:solidFill>
                <a:latin typeface="Gill Sans MT"/>
                <a:cs typeface="Gill Sans MT"/>
              </a:rPr>
              <a:t>base </a:t>
            </a:r>
            <a:r>
              <a:rPr lang="en-US" sz="2000" spc="5" dirty="0" smtClean="0">
                <a:latin typeface="Gill Sans MT"/>
                <a:cs typeface="Gill Sans MT"/>
              </a:rPr>
              <a:t>to which the </a:t>
            </a:r>
            <a:r>
              <a:rPr lang="en-US" sz="2000" b="1" spc="5" dirty="0" smtClean="0">
                <a:solidFill>
                  <a:srgbClr val="0032CC"/>
                </a:solidFill>
                <a:latin typeface="Gill Sans MT"/>
                <a:cs typeface="Gill Sans MT"/>
              </a:rPr>
              <a:t>suffix </a:t>
            </a:r>
            <a:r>
              <a:rPr lang="en-US" sz="2000" dirty="0" smtClean="0">
                <a:latin typeface="Gill Sans MT"/>
                <a:cs typeface="Gill Sans MT"/>
              </a:rPr>
              <a:t>‘-</a:t>
            </a:r>
            <a:r>
              <a:rPr lang="en-US" sz="2000" dirty="0" err="1" smtClean="0">
                <a:latin typeface="Gill Sans MT"/>
                <a:cs typeface="Gill Sans MT"/>
              </a:rPr>
              <a:t>er</a:t>
            </a:r>
            <a:r>
              <a:rPr lang="en-US" sz="2000" dirty="0" smtClean="0">
                <a:latin typeface="Gill Sans MT"/>
                <a:cs typeface="Gill Sans MT"/>
              </a:rPr>
              <a:t>’ is</a:t>
            </a:r>
            <a:r>
              <a:rPr lang="en-US" sz="2000" spc="-10" dirty="0" smtClean="0">
                <a:latin typeface="Gill Sans MT"/>
                <a:cs typeface="Gill Sans MT"/>
              </a:rPr>
              <a:t> </a:t>
            </a:r>
            <a:r>
              <a:rPr lang="en-US" sz="2000" spc="5" dirty="0" smtClean="0">
                <a:latin typeface="Gill Sans MT"/>
                <a:cs typeface="Gill Sans MT"/>
              </a:rPr>
              <a:t>attached.</a:t>
            </a:r>
          </a:p>
          <a:p>
            <a:pPr algn="ctr"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r>
              <a:rPr lang="en-US" sz="2000" b="1" spc="10" dirty="0" smtClean="0">
                <a:solidFill>
                  <a:srgbClr val="3791A7"/>
                </a:solidFill>
                <a:latin typeface="Gill Sans MT"/>
                <a:cs typeface="Gill Sans MT"/>
              </a:rPr>
              <a:t>GLOBALISATION</a:t>
            </a:r>
          </a:p>
          <a:p>
            <a:pPr marL="371476" indent="-60960">
              <a:spcBef>
                <a:spcPts val="290"/>
              </a:spcBef>
              <a:buClr>
                <a:srgbClr val="3791A7"/>
              </a:buClr>
              <a:buSzPct val="76923"/>
              <a:buFont typeface="Wingdings 2"/>
              <a:buChar char=""/>
              <a:tabLst>
                <a:tab pos="372111" algn="l"/>
              </a:tabLst>
            </a:pPr>
            <a:r>
              <a:rPr lang="en-US" sz="2000" spc="5" dirty="0" smtClean="0">
                <a:latin typeface="Gill Sans MT"/>
                <a:cs typeface="Gill Sans MT"/>
              </a:rPr>
              <a:t>It contains </a:t>
            </a:r>
            <a:r>
              <a:rPr lang="en-US" sz="2000" b="1" spc="10" dirty="0" smtClean="0">
                <a:latin typeface="Gill Sans MT"/>
                <a:cs typeface="Gill Sans MT"/>
              </a:rPr>
              <a:t>4</a:t>
            </a:r>
            <a:r>
              <a:rPr lang="en-US" sz="2000" b="1" spc="-15" dirty="0" smtClean="0">
                <a:latin typeface="Gill Sans MT"/>
                <a:cs typeface="Gill Sans MT"/>
              </a:rPr>
              <a:t> </a:t>
            </a:r>
            <a:r>
              <a:rPr lang="en-US" sz="2000" spc="5" dirty="0" smtClean="0">
                <a:latin typeface="Gill Sans MT"/>
                <a:cs typeface="Gill Sans MT"/>
              </a:rPr>
              <a:t>morphemes.</a:t>
            </a:r>
            <a:endParaRPr lang="en-US" sz="2000" dirty="0" smtClean="0">
              <a:latin typeface="Gill Sans MT"/>
              <a:cs typeface="Gill Sans MT"/>
            </a:endParaRPr>
          </a:p>
          <a:p>
            <a:pPr marL="362586" indent="-52069">
              <a:spcBef>
                <a:spcPts val="25"/>
              </a:spcBef>
              <a:buClr>
                <a:srgbClr val="3791A7"/>
              </a:buClr>
              <a:buSzPct val="84615"/>
              <a:buFont typeface="Wingdings 2"/>
              <a:buChar char=""/>
              <a:tabLst>
                <a:tab pos="363221" algn="l"/>
              </a:tabLst>
            </a:pPr>
            <a:r>
              <a:rPr lang="en-US" sz="2000" spc="5" dirty="0" smtClean="0">
                <a:latin typeface="Gill Sans MT"/>
                <a:cs typeface="Gill Sans MT"/>
              </a:rPr>
              <a:t>‘globe’ </a:t>
            </a:r>
            <a:r>
              <a:rPr lang="en-US" sz="2000" dirty="0" smtClean="0">
                <a:latin typeface="Gill Sans MT"/>
                <a:cs typeface="Gill Sans MT"/>
              </a:rPr>
              <a:t>is </a:t>
            </a:r>
            <a:r>
              <a:rPr lang="en-US" sz="2000" spc="5" dirty="0" smtClean="0">
                <a:latin typeface="Gill Sans MT"/>
                <a:cs typeface="Gill Sans MT"/>
              </a:rPr>
              <a:t>the </a:t>
            </a:r>
            <a:r>
              <a:rPr lang="en-US" sz="2000" b="1" spc="5" dirty="0" smtClean="0">
                <a:solidFill>
                  <a:srgbClr val="0032CC"/>
                </a:solidFill>
                <a:latin typeface="Gill Sans MT"/>
                <a:cs typeface="Gill Sans MT"/>
              </a:rPr>
              <a:t>root </a:t>
            </a:r>
            <a:r>
              <a:rPr lang="en-US" sz="2000" spc="10" dirty="0" smtClean="0">
                <a:latin typeface="Gill Sans MT"/>
                <a:cs typeface="Gill Sans MT"/>
              </a:rPr>
              <a:t>and </a:t>
            </a:r>
            <a:r>
              <a:rPr lang="en-US" sz="2000" dirty="0" smtClean="0">
                <a:latin typeface="Gill Sans MT"/>
                <a:cs typeface="Gill Sans MT"/>
              </a:rPr>
              <a:t>‘-al’, ‘-</a:t>
            </a:r>
            <a:r>
              <a:rPr lang="en-US" sz="2000" dirty="0" err="1" smtClean="0">
                <a:latin typeface="Gill Sans MT"/>
                <a:cs typeface="Gill Sans MT"/>
              </a:rPr>
              <a:t>ise</a:t>
            </a:r>
            <a:r>
              <a:rPr lang="en-US" sz="2000" dirty="0" smtClean="0">
                <a:latin typeface="Gill Sans MT"/>
                <a:cs typeface="Gill Sans MT"/>
              </a:rPr>
              <a:t>’ </a:t>
            </a:r>
            <a:r>
              <a:rPr lang="en-US" sz="2000" spc="10" dirty="0" smtClean="0">
                <a:latin typeface="Gill Sans MT"/>
                <a:cs typeface="Gill Sans MT"/>
              </a:rPr>
              <a:t>and </a:t>
            </a:r>
            <a:r>
              <a:rPr lang="en-US" sz="2000" spc="5" dirty="0" smtClean="0">
                <a:latin typeface="Gill Sans MT"/>
                <a:cs typeface="Gill Sans MT"/>
              </a:rPr>
              <a:t>‘-</a:t>
            </a:r>
            <a:r>
              <a:rPr lang="en-US" sz="2000" spc="5" dirty="0" err="1" smtClean="0">
                <a:latin typeface="Gill Sans MT"/>
                <a:cs typeface="Gill Sans MT"/>
              </a:rPr>
              <a:t>ation</a:t>
            </a:r>
            <a:r>
              <a:rPr lang="en-US" sz="2000" spc="5" dirty="0" smtClean="0">
                <a:latin typeface="Gill Sans MT"/>
                <a:cs typeface="Gill Sans MT"/>
              </a:rPr>
              <a:t>’ </a:t>
            </a:r>
            <a:r>
              <a:rPr lang="en-US" sz="2000" dirty="0" smtClean="0">
                <a:latin typeface="Gill Sans MT"/>
                <a:cs typeface="Gill Sans MT"/>
              </a:rPr>
              <a:t>are </a:t>
            </a:r>
            <a:r>
              <a:rPr lang="en-US" sz="2000" spc="5" dirty="0" smtClean="0">
                <a:latin typeface="Gill Sans MT"/>
                <a:cs typeface="Gill Sans MT"/>
              </a:rPr>
              <a:t>t  </a:t>
            </a:r>
            <a:r>
              <a:rPr lang="en-US" sz="2000" spc="55" dirty="0" smtClean="0">
                <a:latin typeface="Gill Sans MT"/>
                <a:cs typeface="Gill Sans MT"/>
              </a:rPr>
              <a:t> </a:t>
            </a:r>
            <a:r>
              <a:rPr lang="en-US" sz="2000" b="1" spc="5" dirty="0" smtClean="0">
                <a:solidFill>
                  <a:srgbClr val="0032CC"/>
                </a:solidFill>
                <a:latin typeface="Gill Sans MT"/>
                <a:cs typeface="Gill Sans MT"/>
              </a:rPr>
              <a:t>suffixes</a:t>
            </a:r>
            <a:r>
              <a:rPr lang="en-US" sz="2000" spc="5" dirty="0" smtClean="0">
                <a:latin typeface="Gill Sans MT"/>
                <a:cs typeface="Gill Sans MT"/>
              </a:rPr>
              <a:t>.</a:t>
            </a:r>
            <a:endParaRPr lang="en-US" sz="2000" dirty="0" smtClean="0">
              <a:latin typeface="Gill Sans MT"/>
              <a:cs typeface="Gill Sans MT"/>
            </a:endParaRPr>
          </a:p>
          <a:p>
            <a:pPr marL="310516" marR="84456">
              <a:lnSpc>
                <a:spcPts val="730"/>
              </a:lnSpc>
              <a:spcBef>
                <a:spcPts val="90"/>
              </a:spcBef>
              <a:buClr>
                <a:srgbClr val="3791A7"/>
              </a:buClr>
              <a:buSzPct val="76923"/>
              <a:buFont typeface="Wingdings 2"/>
              <a:buChar char=""/>
              <a:tabLst>
                <a:tab pos="372111" algn="l"/>
              </a:tabLst>
            </a:pPr>
            <a:endParaRPr lang="en-US" sz="2000" spc="10" dirty="0" smtClean="0">
              <a:latin typeface="Gill Sans MT"/>
              <a:cs typeface="Gill Sans MT"/>
            </a:endParaRPr>
          </a:p>
          <a:p>
            <a:pPr marL="310516" marR="84456">
              <a:lnSpc>
                <a:spcPts val="730"/>
              </a:lnSpc>
              <a:spcBef>
                <a:spcPts val="90"/>
              </a:spcBef>
              <a:buClr>
                <a:srgbClr val="3791A7"/>
              </a:buClr>
              <a:buSzPct val="76923"/>
              <a:buFont typeface="Wingdings 2"/>
              <a:buChar char=""/>
              <a:tabLst>
                <a:tab pos="372111" algn="l"/>
              </a:tabLst>
            </a:pPr>
            <a:r>
              <a:rPr lang="en-US" sz="2000" spc="10" dirty="0" smtClean="0">
                <a:latin typeface="Gill Sans MT"/>
                <a:cs typeface="Gill Sans MT"/>
              </a:rPr>
              <a:t>Each </a:t>
            </a:r>
            <a:r>
              <a:rPr lang="en-US" sz="2000" spc="5" dirty="0" smtClean="0">
                <a:latin typeface="Gill Sans MT"/>
                <a:cs typeface="Gill Sans MT"/>
              </a:rPr>
              <a:t>suffix has </a:t>
            </a:r>
            <a:r>
              <a:rPr lang="en-US" sz="2000" spc="10" dirty="0" smtClean="0">
                <a:latin typeface="Gill Sans MT"/>
                <a:cs typeface="Gill Sans MT"/>
              </a:rPr>
              <a:t>been </a:t>
            </a:r>
            <a:r>
              <a:rPr lang="en-US" sz="2000" spc="5" dirty="0" smtClean="0">
                <a:latin typeface="Gill Sans MT"/>
                <a:cs typeface="Gill Sans MT"/>
              </a:rPr>
              <a:t>attached successively to that part of the </a:t>
            </a:r>
            <a:r>
              <a:rPr lang="en-US" sz="2000" dirty="0" smtClean="0">
                <a:latin typeface="Gill Sans MT"/>
                <a:cs typeface="Gill Sans MT"/>
              </a:rPr>
              <a:t>word  </a:t>
            </a:r>
            <a:r>
              <a:rPr lang="en-US" sz="2000" spc="5" dirty="0" smtClean="0">
                <a:latin typeface="Gill Sans MT"/>
                <a:cs typeface="Gill Sans MT"/>
              </a:rPr>
              <a:t>after which </a:t>
            </a:r>
            <a:r>
              <a:rPr lang="en-US" sz="2000" dirty="0" smtClean="0">
                <a:latin typeface="Gill Sans MT"/>
                <a:cs typeface="Gill Sans MT"/>
              </a:rPr>
              <a:t>it</a:t>
            </a:r>
            <a:r>
              <a:rPr lang="en-US" sz="2000" spc="-55" dirty="0" smtClean="0">
                <a:latin typeface="Gill Sans MT"/>
                <a:cs typeface="Gill Sans MT"/>
              </a:rPr>
              <a:t> </a:t>
            </a:r>
            <a:r>
              <a:rPr lang="en-US" sz="2000" spc="5" dirty="0" smtClean="0">
                <a:latin typeface="Gill Sans MT"/>
                <a:cs typeface="Gill Sans MT"/>
              </a:rPr>
              <a:t>appears:</a:t>
            </a:r>
            <a:endParaRPr lang="en-US" sz="2000" dirty="0" smtClean="0">
              <a:latin typeface="Gill Sans MT"/>
              <a:cs typeface="Gill Sans MT"/>
            </a:endParaRPr>
          </a:p>
          <a:p>
            <a:pPr marL="362586" indent="-52069">
              <a:spcBef>
                <a:spcPts val="5"/>
              </a:spcBef>
              <a:buClr>
                <a:srgbClr val="3791A7"/>
              </a:buClr>
              <a:buSzPct val="84615"/>
              <a:buFont typeface="Wingdings 2"/>
              <a:buChar char=""/>
              <a:tabLst>
                <a:tab pos="363221" algn="l"/>
              </a:tabLst>
            </a:pPr>
            <a:r>
              <a:rPr lang="en-US" sz="2000" dirty="0" smtClean="0">
                <a:latin typeface="Gill Sans MT"/>
                <a:cs typeface="Gill Sans MT"/>
              </a:rPr>
              <a:t>‘-al’ </a:t>
            </a:r>
            <a:r>
              <a:rPr lang="en-US" sz="2000" spc="5" dirty="0" smtClean="0">
                <a:latin typeface="Gill Sans MT"/>
                <a:cs typeface="Gill Sans MT"/>
              </a:rPr>
              <a:t>appears after ‘globe’,</a:t>
            </a:r>
            <a:r>
              <a:rPr lang="en-US" sz="2000" spc="-140" dirty="0" smtClean="0">
                <a:latin typeface="Gill Sans MT"/>
                <a:cs typeface="Gill Sans MT"/>
              </a:rPr>
              <a:t> </a:t>
            </a:r>
            <a:r>
              <a:rPr lang="en-US" sz="2000" spc="5" dirty="0" smtClean="0">
                <a:latin typeface="Gill Sans MT"/>
                <a:cs typeface="Gill Sans MT"/>
              </a:rPr>
              <a:t>which </a:t>
            </a:r>
            <a:r>
              <a:rPr lang="en-US" sz="2000" dirty="0" smtClean="0">
                <a:latin typeface="Gill Sans MT"/>
                <a:cs typeface="Gill Sans MT"/>
              </a:rPr>
              <a:t>is </a:t>
            </a:r>
            <a:r>
              <a:rPr lang="en-US" sz="2000" spc="5" dirty="0" smtClean="0">
                <a:latin typeface="Gill Sans MT"/>
                <a:cs typeface="Gill Sans MT"/>
              </a:rPr>
              <a:t>its </a:t>
            </a:r>
            <a:r>
              <a:rPr lang="en-US" sz="2000" b="1" spc="5" dirty="0" smtClean="0">
                <a:solidFill>
                  <a:srgbClr val="0032CC"/>
                </a:solidFill>
                <a:latin typeface="Gill Sans MT"/>
                <a:cs typeface="Gill Sans MT"/>
              </a:rPr>
              <a:t>root </a:t>
            </a:r>
            <a:r>
              <a:rPr lang="en-US" sz="2000" spc="10" dirty="0" smtClean="0">
                <a:latin typeface="Gill Sans MT"/>
                <a:cs typeface="Gill Sans MT"/>
              </a:rPr>
              <a:t>and </a:t>
            </a:r>
            <a:r>
              <a:rPr lang="en-US" sz="2000" b="1" spc="10" dirty="0" smtClean="0">
                <a:solidFill>
                  <a:srgbClr val="0032CC"/>
                </a:solidFill>
                <a:latin typeface="Gill Sans MT"/>
                <a:cs typeface="Gill Sans MT"/>
              </a:rPr>
              <a:t>base</a:t>
            </a:r>
            <a:r>
              <a:rPr lang="en-US" sz="2000" spc="10" dirty="0" smtClean="0">
                <a:latin typeface="Gill Sans MT"/>
                <a:cs typeface="Gill Sans MT"/>
              </a:rPr>
              <a:t>,</a:t>
            </a:r>
            <a:endParaRPr lang="en-US" sz="2000" dirty="0" smtClean="0">
              <a:latin typeface="Gill Sans MT"/>
              <a:cs typeface="Gill Sans MT"/>
            </a:endParaRPr>
          </a:p>
          <a:p>
            <a:pPr marL="362586" indent="-52069">
              <a:spcBef>
                <a:spcPts val="20"/>
              </a:spcBef>
              <a:buClr>
                <a:srgbClr val="3791A7"/>
              </a:buClr>
              <a:buSzPct val="76923"/>
              <a:buFont typeface="Wingdings 2"/>
              <a:buChar char=""/>
              <a:tabLst>
                <a:tab pos="363221" algn="l"/>
              </a:tabLst>
            </a:pPr>
            <a:r>
              <a:rPr lang="en-US" sz="2000" dirty="0" smtClean="0">
                <a:latin typeface="Gill Sans MT"/>
                <a:cs typeface="Gill Sans MT"/>
              </a:rPr>
              <a:t>‘-</a:t>
            </a:r>
            <a:r>
              <a:rPr lang="en-US" sz="2000" dirty="0" err="1" smtClean="0">
                <a:latin typeface="Gill Sans MT"/>
                <a:cs typeface="Gill Sans MT"/>
              </a:rPr>
              <a:t>ise</a:t>
            </a:r>
            <a:r>
              <a:rPr lang="en-US" sz="2000" dirty="0" smtClean="0">
                <a:latin typeface="Gill Sans MT"/>
                <a:cs typeface="Gill Sans MT"/>
              </a:rPr>
              <a:t>’ </a:t>
            </a:r>
            <a:r>
              <a:rPr lang="en-US" sz="2000" spc="5" dirty="0" smtClean="0">
                <a:latin typeface="Gill Sans MT"/>
                <a:cs typeface="Gill Sans MT"/>
              </a:rPr>
              <a:t>appears after ‘global’, which </a:t>
            </a:r>
            <a:r>
              <a:rPr lang="en-US" sz="2000" dirty="0" smtClean="0">
                <a:latin typeface="Gill Sans MT"/>
                <a:cs typeface="Gill Sans MT"/>
              </a:rPr>
              <a:t>is </a:t>
            </a:r>
            <a:r>
              <a:rPr lang="en-US" sz="2000" spc="5" dirty="0" smtClean="0">
                <a:latin typeface="Gill Sans MT"/>
                <a:cs typeface="Gill Sans MT"/>
              </a:rPr>
              <a:t>its</a:t>
            </a:r>
            <a:r>
              <a:rPr lang="en-US" sz="2000" spc="-114" dirty="0" smtClean="0">
                <a:latin typeface="Gill Sans MT"/>
                <a:cs typeface="Gill Sans MT"/>
              </a:rPr>
              <a:t> </a:t>
            </a:r>
            <a:r>
              <a:rPr lang="en-US" sz="2000" b="1" spc="10" dirty="0" smtClean="0">
                <a:solidFill>
                  <a:srgbClr val="0032CC"/>
                </a:solidFill>
                <a:latin typeface="Gill Sans MT"/>
                <a:cs typeface="Gill Sans MT"/>
              </a:rPr>
              <a:t>base</a:t>
            </a:r>
            <a:r>
              <a:rPr lang="en-US" sz="2000" spc="10" dirty="0" smtClean="0">
                <a:latin typeface="Gill Sans MT"/>
                <a:cs typeface="Gill Sans MT"/>
              </a:rPr>
              <a:t>,</a:t>
            </a:r>
            <a:endParaRPr lang="en-US" sz="2000" dirty="0" smtClean="0">
              <a:latin typeface="Gill Sans MT"/>
              <a:cs typeface="Gill Sans MT"/>
            </a:endParaRPr>
          </a:p>
          <a:p>
            <a:pPr marL="362586" indent="-52069">
              <a:spcBef>
                <a:spcPts val="25"/>
              </a:spcBef>
              <a:buClr>
                <a:srgbClr val="3791A7"/>
              </a:buClr>
              <a:buSzPct val="84615"/>
              <a:buFont typeface="Wingdings 2"/>
              <a:buChar char=""/>
              <a:tabLst>
                <a:tab pos="363221" algn="l"/>
              </a:tabLst>
            </a:pPr>
            <a:r>
              <a:rPr lang="en-US" sz="2000" spc="5" dirty="0" smtClean="0">
                <a:latin typeface="Gill Sans MT"/>
                <a:cs typeface="Gill Sans MT"/>
              </a:rPr>
              <a:t>‘-</a:t>
            </a:r>
            <a:r>
              <a:rPr lang="en-US" sz="2000" spc="5" dirty="0" err="1" smtClean="0">
                <a:latin typeface="Gill Sans MT"/>
                <a:cs typeface="Gill Sans MT"/>
              </a:rPr>
              <a:t>ation</a:t>
            </a:r>
            <a:r>
              <a:rPr lang="en-US" sz="2000" spc="5" dirty="0" smtClean="0">
                <a:latin typeface="Gill Sans MT"/>
                <a:cs typeface="Gill Sans MT"/>
              </a:rPr>
              <a:t>’ appears after ‘</a:t>
            </a:r>
            <a:r>
              <a:rPr lang="en-US" sz="2000" spc="5" dirty="0" err="1" smtClean="0">
                <a:latin typeface="Gill Sans MT"/>
                <a:cs typeface="Gill Sans MT"/>
              </a:rPr>
              <a:t>globalise</a:t>
            </a:r>
            <a:r>
              <a:rPr lang="en-US" sz="2000" spc="5" dirty="0" smtClean="0">
                <a:latin typeface="Gill Sans MT"/>
                <a:cs typeface="Gill Sans MT"/>
              </a:rPr>
              <a:t>’,</a:t>
            </a:r>
            <a:r>
              <a:rPr lang="en-US" sz="2000" spc="-140" dirty="0" smtClean="0">
                <a:latin typeface="Gill Sans MT"/>
                <a:cs typeface="Gill Sans MT"/>
              </a:rPr>
              <a:t> </a:t>
            </a:r>
            <a:r>
              <a:rPr lang="en-US" sz="2000" spc="5" dirty="0" smtClean="0">
                <a:latin typeface="Gill Sans MT"/>
                <a:cs typeface="Gill Sans MT"/>
              </a:rPr>
              <a:t>which </a:t>
            </a:r>
            <a:r>
              <a:rPr lang="en-US" sz="2000" dirty="0" smtClean="0">
                <a:latin typeface="Gill Sans MT"/>
                <a:cs typeface="Gill Sans MT"/>
              </a:rPr>
              <a:t>is </a:t>
            </a:r>
            <a:r>
              <a:rPr lang="en-US" sz="2000" spc="5" dirty="0" smtClean="0">
                <a:latin typeface="Gill Sans MT"/>
                <a:cs typeface="Gill Sans MT"/>
              </a:rPr>
              <a:t>its </a:t>
            </a:r>
            <a:r>
              <a:rPr lang="en-US" sz="2000" b="1" spc="10" dirty="0" smtClean="0">
                <a:solidFill>
                  <a:srgbClr val="0032CC"/>
                </a:solidFill>
                <a:latin typeface="Gill Sans MT"/>
                <a:cs typeface="Gill Sans MT"/>
              </a:rPr>
              <a:t>base</a:t>
            </a:r>
            <a:r>
              <a:rPr lang="en-US" sz="2000" spc="10" dirty="0" smtClean="0">
                <a:latin typeface="Gill Sans MT"/>
                <a:cs typeface="Gill Sans MT"/>
              </a:rPr>
              <a:t>.</a:t>
            </a:r>
          </a:p>
          <a:p>
            <a:pPr marL="362586" indent="-52069">
              <a:spcBef>
                <a:spcPts val="25"/>
              </a:spcBef>
              <a:buClr>
                <a:srgbClr val="3791A7"/>
              </a:buClr>
              <a:buSzPct val="84615"/>
              <a:buFont typeface="Wingdings 2"/>
              <a:buChar char=""/>
              <a:tabLst>
                <a:tab pos="363221" algn="l"/>
              </a:tabLst>
            </a:pPr>
            <a:endParaRPr lang="en-US" sz="2000" spc="10" dirty="0">
              <a:latin typeface="Gill Sans MT"/>
              <a:cs typeface="Gill Sans MT"/>
            </a:endParaRPr>
          </a:p>
          <a:p>
            <a:pPr marL="589283">
              <a:lnSpc>
                <a:spcPts val="815"/>
              </a:lnSpc>
            </a:pPr>
            <a:r>
              <a:rPr lang="en-US" sz="2400" b="1" i="1" spc="10" dirty="0" smtClean="0">
                <a:solidFill>
                  <a:srgbClr val="FF3299"/>
                </a:solidFill>
                <a:latin typeface="Gill Sans MT"/>
                <a:cs typeface="Gill Sans MT"/>
              </a:rPr>
              <a:t>   	</a:t>
            </a:r>
          </a:p>
          <a:p>
            <a:pPr marL="589283">
              <a:lnSpc>
                <a:spcPts val="815"/>
              </a:lnSpc>
            </a:pPr>
            <a:r>
              <a:rPr lang="en-US" sz="2400" b="1" i="1" spc="10" dirty="0" smtClean="0">
                <a:solidFill>
                  <a:srgbClr val="FF3299"/>
                </a:solidFill>
                <a:latin typeface="Gill Sans MT"/>
                <a:cs typeface="Gill Sans MT"/>
              </a:rPr>
              <a:t>   Spelling </a:t>
            </a:r>
            <a:r>
              <a:rPr lang="en-US" sz="2400" b="1" i="1" spc="15" dirty="0" smtClean="0">
                <a:solidFill>
                  <a:srgbClr val="FF3299"/>
                </a:solidFill>
                <a:latin typeface="Gill Sans MT"/>
                <a:cs typeface="Gill Sans MT"/>
              </a:rPr>
              <a:t>changes </a:t>
            </a:r>
            <a:r>
              <a:rPr lang="en-US" sz="2400" spc="5" dirty="0" smtClean="0">
                <a:latin typeface="Gill Sans MT"/>
                <a:cs typeface="Gill Sans MT"/>
              </a:rPr>
              <a:t>may </a:t>
            </a:r>
            <a:r>
              <a:rPr lang="en-US" sz="2400" spc="10" dirty="0" smtClean="0">
                <a:latin typeface="Gill Sans MT"/>
                <a:cs typeface="Gill Sans MT"/>
              </a:rPr>
              <a:t>occur </a:t>
            </a:r>
            <a:r>
              <a:rPr lang="en-US" sz="2400" spc="5" dirty="0" smtClean="0">
                <a:latin typeface="Gill Sans MT"/>
                <a:cs typeface="Gill Sans MT"/>
              </a:rPr>
              <a:t>if affixes are </a:t>
            </a:r>
            <a:r>
              <a:rPr lang="en-US" sz="2400" spc="10" dirty="0" smtClean="0">
                <a:latin typeface="Gill Sans MT"/>
                <a:cs typeface="Gill Sans MT"/>
              </a:rPr>
              <a:t>attached  to</a:t>
            </a:r>
            <a:r>
              <a:rPr lang="en-US" sz="2400" spc="-75" dirty="0" smtClean="0">
                <a:latin typeface="Gill Sans MT"/>
                <a:cs typeface="Gill Sans MT"/>
              </a:rPr>
              <a:t> </a:t>
            </a:r>
            <a:r>
              <a:rPr lang="en-US" sz="2400" spc="10" dirty="0" smtClean="0">
                <a:latin typeface="Gill Sans MT"/>
                <a:cs typeface="Gill Sans MT"/>
              </a:rPr>
              <a:t>a</a:t>
            </a:r>
            <a:endParaRPr lang="en-US" sz="2400" dirty="0" smtClean="0">
              <a:latin typeface="Gill Sans MT"/>
              <a:cs typeface="Gill Sans MT"/>
            </a:endParaRPr>
          </a:p>
          <a:p>
            <a:pPr marL="310516">
              <a:lnSpc>
                <a:spcPts val="815"/>
              </a:lnSpc>
            </a:pPr>
            <a:endParaRPr lang="en-US" sz="2400" spc="5" dirty="0" smtClean="0">
              <a:latin typeface="Gill Sans MT"/>
              <a:cs typeface="Gill Sans MT"/>
            </a:endParaRPr>
          </a:p>
          <a:p>
            <a:pPr marL="310516">
              <a:lnSpc>
                <a:spcPts val="815"/>
              </a:lnSpc>
            </a:pPr>
            <a:endParaRPr lang="en-US" sz="2400" spc="5" dirty="0">
              <a:latin typeface="Gill Sans MT"/>
              <a:cs typeface="Gill Sans MT"/>
            </a:endParaRPr>
          </a:p>
          <a:p>
            <a:pPr marL="310516">
              <a:lnSpc>
                <a:spcPts val="815"/>
              </a:lnSpc>
            </a:pPr>
            <a:endParaRPr lang="en-US" sz="2400" spc="5" dirty="0" smtClean="0">
              <a:latin typeface="Gill Sans MT"/>
              <a:cs typeface="Gill Sans MT"/>
            </a:endParaRPr>
          </a:p>
          <a:p>
            <a:pPr marL="310516">
              <a:lnSpc>
                <a:spcPts val="815"/>
              </a:lnSpc>
            </a:pPr>
            <a:r>
              <a:rPr lang="en-US" sz="2400" spc="5" dirty="0" smtClean="0">
                <a:latin typeface="Gill Sans MT"/>
                <a:cs typeface="Gill Sans MT"/>
              </a:rPr>
              <a:t>      base.</a:t>
            </a:r>
            <a:endParaRPr lang="en-US" sz="2400" dirty="0" smtClean="0">
              <a:latin typeface="Gill Sans MT"/>
              <a:cs typeface="Gill Sans MT"/>
            </a:endParaRPr>
          </a:p>
          <a:p>
            <a:pPr marL="310517">
              <a:spcBef>
                <a:spcPts val="25"/>
              </a:spcBef>
              <a:buClr>
                <a:srgbClr val="3791A7"/>
              </a:buClr>
              <a:buSzPct val="84615"/>
              <a:tabLst>
                <a:tab pos="363221" algn="l"/>
              </a:tabLst>
            </a:pPr>
            <a:endParaRPr lang="en-US" sz="2000" dirty="0" smtClean="0">
              <a:latin typeface="Gill Sans MT"/>
              <a:cs typeface="Gill Sans MT"/>
            </a:endParaRPr>
          </a:p>
          <a:p>
            <a:pPr>
              <a:spcBef>
                <a:spcPts val="33"/>
              </a:spcBef>
            </a:pPr>
            <a:endParaRPr lang="en-US" sz="800" dirty="0" smtClean="0">
              <a:latin typeface="Times New Roman"/>
              <a:cs typeface="Times New Roman"/>
            </a:endParaRP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2000" dirty="0" smtClean="0">
              <a:latin typeface="Gill Sans MT"/>
              <a:cs typeface="Gill Sans MT"/>
            </a:endParaRP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2000" dirty="0" smtClean="0">
              <a:latin typeface="Gill Sans MT"/>
              <a:cs typeface="Gill Sans MT"/>
            </a:endParaRP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2000" dirty="0" smtClean="0">
              <a:latin typeface="Gill Sans MT"/>
              <a:cs typeface="Gill Sans MT"/>
            </a:endParaRP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2000" dirty="0" smtClean="0">
              <a:latin typeface="Gill Sans MT"/>
              <a:cs typeface="Gill Sans MT"/>
            </a:endParaRPr>
          </a:p>
          <a:p>
            <a:pPr algn="ctr"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2400" b="1" dirty="0" smtClean="0">
              <a:latin typeface="Gill Sans MT"/>
              <a:cs typeface="Gill Sans MT"/>
            </a:endParaRP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dirty="0" smtClean="0">
              <a:latin typeface="Gill Sans MT"/>
              <a:cs typeface="Gill Sans MT"/>
            </a:endParaRP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1000" dirty="0"/>
          </a:p>
        </p:txBody>
      </p:sp>
      <p:sp>
        <p:nvSpPr>
          <p:cNvPr id="3" name="object 39"/>
          <p:cNvSpPr/>
          <p:nvPr/>
        </p:nvSpPr>
        <p:spPr>
          <a:xfrm>
            <a:off x="8635855" y="1565796"/>
            <a:ext cx="1187414" cy="929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0"/>
          <p:cNvSpPr/>
          <p:nvPr/>
        </p:nvSpPr>
        <p:spPr>
          <a:xfrm>
            <a:off x="710838" y="5146767"/>
            <a:ext cx="922019" cy="705394"/>
          </a:xfrm>
          <a:custGeom>
            <a:avLst/>
            <a:gdLst/>
            <a:ahLst/>
            <a:cxnLst/>
            <a:rect l="l" t="t" r="r" b="b"/>
            <a:pathLst>
              <a:path w="220980" h="184785">
                <a:moveTo>
                  <a:pt x="109727" y="0"/>
                </a:moveTo>
                <a:lnTo>
                  <a:pt x="108203" y="1523"/>
                </a:lnTo>
                <a:lnTo>
                  <a:pt x="102107" y="4571"/>
                </a:lnTo>
                <a:lnTo>
                  <a:pt x="100583" y="7619"/>
                </a:lnTo>
                <a:lnTo>
                  <a:pt x="3047" y="166115"/>
                </a:lnTo>
                <a:lnTo>
                  <a:pt x="0" y="170687"/>
                </a:lnTo>
                <a:lnTo>
                  <a:pt x="0" y="179831"/>
                </a:lnTo>
                <a:lnTo>
                  <a:pt x="1523" y="182879"/>
                </a:lnTo>
                <a:lnTo>
                  <a:pt x="4571" y="182879"/>
                </a:lnTo>
                <a:lnTo>
                  <a:pt x="6095" y="184403"/>
                </a:lnTo>
                <a:lnTo>
                  <a:pt x="213359" y="184403"/>
                </a:lnTo>
                <a:lnTo>
                  <a:pt x="214883" y="182879"/>
                </a:lnTo>
                <a:lnTo>
                  <a:pt x="217931" y="181355"/>
                </a:lnTo>
                <a:lnTo>
                  <a:pt x="220979" y="178307"/>
                </a:lnTo>
                <a:lnTo>
                  <a:pt x="220979" y="175259"/>
                </a:lnTo>
                <a:lnTo>
                  <a:pt x="219455" y="170687"/>
                </a:lnTo>
                <a:lnTo>
                  <a:pt x="216407" y="166115"/>
                </a:lnTo>
                <a:lnTo>
                  <a:pt x="120395" y="7619"/>
                </a:lnTo>
                <a:lnTo>
                  <a:pt x="115823" y="3047"/>
                </a:lnTo>
                <a:lnTo>
                  <a:pt x="109727" y="0"/>
                </a:lnTo>
                <a:close/>
              </a:path>
            </a:pathLst>
          </a:custGeom>
          <a:solidFill>
            <a:srgbClr val="FF2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1"/>
          <p:cNvSpPr/>
          <p:nvPr/>
        </p:nvSpPr>
        <p:spPr>
          <a:xfrm>
            <a:off x="808372" y="5237577"/>
            <a:ext cx="709847" cy="523774"/>
          </a:xfrm>
          <a:custGeom>
            <a:avLst/>
            <a:gdLst/>
            <a:ahLst/>
            <a:cxnLst/>
            <a:rect l="l" t="t" r="r" b="b"/>
            <a:pathLst>
              <a:path w="157480" h="135889">
                <a:moveTo>
                  <a:pt x="77723" y="0"/>
                </a:moveTo>
                <a:lnTo>
                  <a:pt x="0" y="135635"/>
                </a:lnTo>
                <a:lnTo>
                  <a:pt x="156971" y="135635"/>
                </a:lnTo>
                <a:lnTo>
                  <a:pt x="777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017439" y="5267386"/>
            <a:ext cx="431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8976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148" y="980661"/>
            <a:ext cx="10455966" cy="329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r>
              <a:rPr lang="en-US" sz="2400" b="1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Morphological Analysis</a:t>
            </a:r>
            <a:r>
              <a:rPr lang="en-US" sz="2400" b="1" spc="-27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lang="en-US" sz="2400" b="1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(2)</a:t>
            </a:r>
          </a:p>
          <a:p>
            <a:pPr algn="ctr"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2400" b="1" spc="-5" dirty="0" smtClean="0">
              <a:solidFill>
                <a:srgbClr val="562213"/>
              </a:solidFill>
              <a:latin typeface="Gill Sans MT"/>
              <a:cs typeface="Gill Sans MT"/>
            </a:endParaRPr>
          </a:p>
          <a:p>
            <a:pPr algn="ctr"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r>
              <a:rPr lang="en-US" sz="2000" b="1" spc="20" dirty="0" smtClean="0">
                <a:solidFill>
                  <a:srgbClr val="3791A7"/>
                </a:solidFill>
                <a:latin typeface="Gill Sans MT"/>
                <a:cs typeface="Gill Sans MT"/>
              </a:rPr>
              <a:t>UNFEARFUL</a:t>
            </a:r>
          </a:p>
          <a:p>
            <a:pPr marL="60960" indent="-60960">
              <a:spcBef>
                <a:spcPts val="395"/>
              </a:spcBef>
              <a:buClr>
                <a:srgbClr val="3791A7"/>
              </a:buClr>
              <a:buSzPct val="84615"/>
              <a:buFont typeface="Wingdings 2"/>
              <a:buChar char=""/>
              <a:tabLst>
                <a:tab pos="60960" algn="l"/>
              </a:tabLst>
            </a:pPr>
            <a:r>
              <a:rPr lang="en-US" sz="2000" spc="5" dirty="0" smtClean="0">
                <a:latin typeface="Gill Sans MT"/>
                <a:cs typeface="Gill Sans MT"/>
              </a:rPr>
              <a:t>It consists of </a:t>
            </a:r>
            <a:r>
              <a:rPr lang="en-US" sz="2000" b="1" spc="10" dirty="0" smtClean="0">
                <a:latin typeface="Gill Sans MT"/>
                <a:cs typeface="Gill Sans MT"/>
              </a:rPr>
              <a:t>3</a:t>
            </a:r>
            <a:r>
              <a:rPr lang="en-US" sz="2000" b="1" spc="-25" dirty="0" smtClean="0">
                <a:latin typeface="Gill Sans MT"/>
                <a:cs typeface="Gill Sans MT"/>
              </a:rPr>
              <a:t> </a:t>
            </a:r>
            <a:r>
              <a:rPr lang="en-US" sz="2000" spc="5" dirty="0" smtClean="0">
                <a:latin typeface="Gill Sans MT"/>
                <a:cs typeface="Gill Sans MT"/>
              </a:rPr>
              <a:t>morphemes.</a:t>
            </a:r>
            <a:endParaRPr lang="en-US" sz="2000" dirty="0" smtClean="0">
              <a:latin typeface="Gill Sans MT"/>
              <a:cs typeface="Gill Sans MT"/>
            </a:endParaRPr>
          </a:p>
          <a:p>
            <a:pPr marL="51435" indent="-51435">
              <a:spcBef>
                <a:spcPts val="130"/>
              </a:spcBef>
              <a:buClr>
                <a:srgbClr val="3791A7"/>
              </a:buClr>
              <a:buSzPct val="84615"/>
              <a:buFont typeface="Wingdings 2"/>
              <a:buChar char=""/>
              <a:tabLst>
                <a:tab pos="52069" algn="l"/>
              </a:tabLst>
            </a:pPr>
            <a:r>
              <a:rPr lang="en-US" sz="2000" dirty="0" smtClean="0">
                <a:latin typeface="Gill Sans MT"/>
                <a:cs typeface="Gill Sans MT"/>
              </a:rPr>
              <a:t>‘fear’ is </a:t>
            </a:r>
            <a:r>
              <a:rPr lang="en-US" sz="2000" spc="5" dirty="0" smtClean="0">
                <a:latin typeface="Gill Sans MT"/>
                <a:cs typeface="Gill Sans MT"/>
              </a:rPr>
              <a:t>the </a:t>
            </a:r>
            <a:r>
              <a:rPr lang="en-US" sz="2000" b="1" spc="5" dirty="0" smtClean="0">
                <a:solidFill>
                  <a:srgbClr val="0032CC"/>
                </a:solidFill>
                <a:latin typeface="Gill Sans MT"/>
                <a:cs typeface="Gill Sans MT"/>
              </a:rPr>
              <a:t>root </a:t>
            </a:r>
            <a:r>
              <a:rPr lang="en-US" sz="2000" spc="10" dirty="0" smtClean="0">
                <a:latin typeface="Gill Sans MT"/>
                <a:cs typeface="Gill Sans MT"/>
              </a:rPr>
              <a:t>and </a:t>
            </a:r>
            <a:r>
              <a:rPr lang="en-US" sz="2000" b="1" spc="10" dirty="0" smtClean="0">
                <a:solidFill>
                  <a:srgbClr val="0032CC"/>
                </a:solidFill>
                <a:latin typeface="Gill Sans MT"/>
                <a:cs typeface="Gill Sans MT"/>
              </a:rPr>
              <a:t>base </a:t>
            </a:r>
            <a:r>
              <a:rPr lang="en-US" sz="2000" spc="5" dirty="0" smtClean="0">
                <a:latin typeface="Gill Sans MT"/>
                <a:cs typeface="Gill Sans MT"/>
              </a:rPr>
              <a:t>to which the </a:t>
            </a:r>
            <a:r>
              <a:rPr lang="en-US" sz="2000" b="1" spc="5" dirty="0" smtClean="0">
                <a:solidFill>
                  <a:srgbClr val="0032CC"/>
                </a:solidFill>
                <a:latin typeface="Gill Sans MT"/>
                <a:cs typeface="Gill Sans MT"/>
              </a:rPr>
              <a:t>suffix </a:t>
            </a:r>
            <a:r>
              <a:rPr lang="en-US" sz="2000" dirty="0" smtClean="0">
                <a:latin typeface="Gill Sans MT"/>
                <a:cs typeface="Gill Sans MT"/>
              </a:rPr>
              <a:t>‘-</a:t>
            </a:r>
            <a:r>
              <a:rPr lang="en-US" sz="2000" dirty="0" err="1" smtClean="0">
                <a:latin typeface="Gill Sans MT"/>
                <a:cs typeface="Gill Sans MT"/>
              </a:rPr>
              <a:t>ful</a:t>
            </a:r>
            <a:r>
              <a:rPr lang="en-US" sz="2000" dirty="0" smtClean="0">
                <a:latin typeface="Gill Sans MT"/>
                <a:cs typeface="Gill Sans MT"/>
              </a:rPr>
              <a:t>’ is </a:t>
            </a:r>
            <a:r>
              <a:rPr lang="en-US" sz="2000" spc="5" dirty="0" smtClean="0">
                <a:latin typeface="Gill Sans MT"/>
                <a:cs typeface="Gill Sans MT"/>
              </a:rPr>
              <a:t>attached.</a:t>
            </a:r>
            <a:endParaRPr lang="en-US" sz="2000" dirty="0" smtClean="0">
              <a:latin typeface="Gill Sans MT"/>
              <a:cs typeface="Gill Sans MT"/>
            </a:endParaRPr>
          </a:p>
          <a:p>
            <a:pPr marL="51435" indent="-51435">
              <a:spcBef>
                <a:spcPts val="120"/>
              </a:spcBef>
              <a:buClr>
                <a:srgbClr val="3791A7"/>
              </a:buClr>
              <a:buSzPct val="76923"/>
              <a:buFont typeface="Wingdings 2"/>
              <a:buChar char=""/>
              <a:tabLst>
                <a:tab pos="52069" algn="l"/>
              </a:tabLst>
            </a:pPr>
            <a:r>
              <a:rPr lang="en-US" sz="2000" spc="5" dirty="0" smtClean="0">
                <a:latin typeface="Gill Sans MT"/>
                <a:cs typeface="Gill Sans MT"/>
              </a:rPr>
              <a:t>‘un-’ </a:t>
            </a:r>
            <a:r>
              <a:rPr lang="en-US" sz="2000" dirty="0" smtClean="0">
                <a:latin typeface="Gill Sans MT"/>
                <a:cs typeface="Gill Sans MT"/>
              </a:rPr>
              <a:t>is </a:t>
            </a:r>
            <a:r>
              <a:rPr lang="en-US" sz="2000" spc="5" dirty="0" smtClean="0">
                <a:latin typeface="Gill Sans MT"/>
                <a:cs typeface="Gill Sans MT"/>
              </a:rPr>
              <a:t>the </a:t>
            </a:r>
            <a:r>
              <a:rPr lang="en-US" sz="2000" b="1" spc="5" dirty="0" smtClean="0">
                <a:solidFill>
                  <a:srgbClr val="0032CC"/>
                </a:solidFill>
                <a:latin typeface="Gill Sans MT"/>
                <a:cs typeface="Gill Sans MT"/>
              </a:rPr>
              <a:t>prefix </a:t>
            </a:r>
            <a:r>
              <a:rPr lang="en-US" sz="2000" spc="5" dirty="0" smtClean="0">
                <a:latin typeface="Gill Sans MT"/>
                <a:cs typeface="Gill Sans MT"/>
              </a:rPr>
              <a:t>attached to the </a:t>
            </a:r>
            <a:r>
              <a:rPr lang="en-US" sz="2000" b="1" i="1" spc="5" dirty="0" smtClean="0">
                <a:solidFill>
                  <a:srgbClr val="0032CC"/>
                </a:solidFill>
                <a:latin typeface="Gill Sans MT"/>
                <a:cs typeface="Gill Sans MT"/>
              </a:rPr>
              <a:t>base</a:t>
            </a:r>
            <a:r>
              <a:rPr lang="en-US" sz="2000" b="1" i="1" spc="-50" dirty="0" smtClean="0">
                <a:solidFill>
                  <a:srgbClr val="0032CC"/>
                </a:solidFill>
                <a:latin typeface="Gill Sans MT"/>
                <a:cs typeface="Gill Sans MT"/>
              </a:rPr>
              <a:t> </a:t>
            </a:r>
            <a:r>
              <a:rPr lang="en-US" sz="2000" dirty="0" smtClean="0">
                <a:latin typeface="Gill Sans MT"/>
                <a:cs typeface="Gill Sans MT"/>
              </a:rPr>
              <a:t>‘fearful’.</a:t>
            </a:r>
          </a:p>
          <a:p>
            <a:pPr algn="ctr"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2000" dirty="0" smtClean="0">
              <a:latin typeface="Gill Sans MT"/>
              <a:cs typeface="Gill Sans MT"/>
            </a:endParaRPr>
          </a:p>
          <a:p>
            <a:pPr>
              <a:spcBef>
                <a:spcPts val="23"/>
              </a:spcBef>
            </a:pPr>
            <a:endParaRPr lang="en-US" sz="800" dirty="0" smtClean="0">
              <a:latin typeface="Times New Roman"/>
              <a:cs typeface="Times New Roman"/>
            </a:endParaRPr>
          </a:p>
          <a:p>
            <a:pPr algn="ctr"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2400" b="1" spc="-5" dirty="0">
              <a:solidFill>
                <a:srgbClr val="562213"/>
              </a:solidFill>
              <a:latin typeface="Gill Sans MT"/>
              <a:cs typeface="Gill Sans M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19749" y="3513909"/>
            <a:ext cx="3252651" cy="16197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98121" algn="ctr"/>
            <a:endParaRPr lang="en-US" sz="1400" spc="5" dirty="0" smtClean="0">
              <a:latin typeface="Times New Roman"/>
              <a:cs typeface="Times New Roman"/>
            </a:endParaRPr>
          </a:p>
          <a:p>
            <a:pPr marL="198121" algn="ctr"/>
            <a:endParaRPr lang="en-US" sz="1400" spc="5" dirty="0" smtClean="0">
              <a:latin typeface="Times New Roman"/>
              <a:cs typeface="Times New Roman"/>
            </a:endParaRPr>
          </a:p>
          <a:p>
            <a:pPr marL="198121" algn="ctr"/>
            <a:r>
              <a:rPr lang="en-US" sz="1400" spc="5" dirty="0" smtClean="0">
                <a:latin typeface="Times New Roman"/>
                <a:cs typeface="Times New Roman"/>
              </a:rPr>
              <a:t>unfearful</a:t>
            </a:r>
            <a:endParaRPr lang="en-US" sz="1400" dirty="0" smtClean="0">
              <a:latin typeface="Times New Roman"/>
              <a:cs typeface="Times New Roman"/>
            </a:endParaRPr>
          </a:p>
          <a:p>
            <a:pPr>
              <a:spcBef>
                <a:spcPts val="8"/>
              </a:spcBef>
            </a:pPr>
            <a:endParaRPr lang="en-US" sz="1400" dirty="0" smtClean="0">
              <a:latin typeface="Times New Roman"/>
              <a:cs typeface="Times New Roman"/>
            </a:endParaRPr>
          </a:p>
          <a:p>
            <a:pPr marL="1322710"/>
            <a:r>
              <a:rPr lang="en-US" sz="1400" spc="5" dirty="0" smtClean="0">
                <a:latin typeface="Times New Roman"/>
                <a:cs typeface="Times New Roman"/>
              </a:rPr>
              <a:t>	fearful</a:t>
            </a:r>
            <a:endParaRPr lang="en-US" sz="1400" dirty="0">
              <a:latin typeface="Times New Roman"/>
              <a:cs typeface="Times New Roman"/>
            </a:endParaRPr>
          </a:p>
          <a:p>
            <a:r>
              <a:rPr lang="en-US" sz="1400" spc="10" dirty="0" smtClean="0">
                <a:latin typeface="Times New Roman"/>
                <a:cs typeface="Times New Roman"/>
              </a:rPr>
              <a:t>      </a:t>
            </a:r>
          </a:p>
          <a:p>
            <a:r>
              <a:rPr lang="en-US" sz="1400" spc="10" dirty="0">
                <a:latin typeface="Times New Roman"/>
                <a:cs typeface="Times New Roman"/>
              </a:rPr>
              <a:t> </a:t>
            </a:r>
            <a:r>
              <a:rPr lang="en-US" sz="1400" spc="10" dirty="0" smtClean="0">
                <a:latin typeface="Times New Roman"/>
                <a:cs typeface="Times New Roman"/>
              </a:rPr>
              <a:t>    	            </a:t>
            </a:r>
            <a:r>
              <a:rPr lang="en-US" sz="1400" spc="5" dirty="0" smtClean="0">
                <a:latin typeface="Times New Roman"/>
                <a:cs typeface="Times New Roman"/>
              </a:rPr>
              <a:t>fear	              </a:t>
            </a:r>
            <a:r>
              <a:rPr lang="en-US" sz="1400" spc="5" dirty="0" err="1" smtClean="0">
                <a:latin typeface="Times New Roman"/>
                <a:cs typeface="Times New Roman"/>
              </a:rPr>
              <a:t>ful</a:t>
            </a:r>
            <a:endParaRPr lang="en-US" sz="1400" spc="5" dirty="0" smtClean="0">
              <a:latin typeface="Times New Roman"/>
              <a:cs typeface="Times New Roman"/>
            </a:endParaRPr>
          </a:p>
          <a:p>
            <a:r>
              <a:rPr lang="en-US" sz="1400" spc="10" dirty="0" smtClean="0">
                <a:latin typeface="Times New Roman"/>
                <a:cs typeface="Times New Roman"/>
              </a:rPr>
              <a:t> un</a:t>
            </a:r>
            <a:endParaRPr lang="en-US" sz="1400" dirty="0" smtClean="0">
              <a:latin typeface="Times New Roman"/>
              <a:cs typeface="Times New Roman"/>
            </a:endParaRPr>
          </a:p>
          <a:p>
            <a:pPr algn="ctr"/>
            <a:endParaRPr lang="en-US" sz="4000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898571" y="3827417"/>
            <a:ext cx="1188720" cy="849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82427" y="3827417"/>
            <a:ext cx="517790" cy="160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700133" y="4279000"/>
            <a:ext cx="225961" cy="151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466113" y="4279000"/>
            <a:ext cx="234021" cy="151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0219" y="5424363"/>
            <a:ext cx="10891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r>
              <a:rPr lang="en-US" sz="2000" b="1" spc="10" dirty="0" smtClean="0">
                <a:solidFill>
                  <a:srgbClr val="FF3299"/>
                </a:solidFill>
                <a:latin typeface="Arial"/>
                <a:cs typeface="Arial"/>
              </a:rPr>
              <a:t>Morphological </a:t>
            </a:r>
            <a:r>
              <a:rPr lang="en-US" sz="2000" b="1" spc="5" dirty="0" smtClean="0">
                <a:solidFill>
                  <a:srgbClr val="FF3299"/>
                </a:solidFill>
                <a:latin typeface="Arial"/>
                <a:cs typeface="Arial"/>
              </a:rPr>
              <a:t>Analysis </a:t>
            </a:r>
            <a:r>
              <a:rPr lang="en-US" sz="2000" spc="30" dirty="0" smtClean="0">
                <a:latin typeface="Arial"/>
                <a:cs typeface="Arial"/>
              </a:rPr>
              <a:t>→ </a:t>
            </a:r>
            <a:r>
              <a:rPr lang="en-US" sz="2000" spc="5" dirty="0" smtClean="0">
                <a:latin typeface="Arial"/>
                <a:cs typeface="Arial"/>
              </a:rPr>
              <a:t>it </a:t>
            </a:r>
            <a:r>
              <a:rPr lang="en-US" sz="2000" spc="15" dirty="0" smtClean="0">
                <a:latin typeface="Arial"/>
                <a:cs typeface="Arial"/>
              </a:rPr>
              <a:t>shows </a:t>
            </a:r>
            <a:r>
              <a:rPr lang="en-US" sz="2000" spc="10" dirty="0" smtClean="0">
                <a:latin typeface="Arial"/>
                <a:cs typeface="Arial"/>
              </a:rPr>
              <a:t>what </a:t>
            </a:r>
            <a:r>
              <a:rPr lang="en-US" sz="2000" b="1" i="1" spc="15" dirty="0" smtClean="0">
                <a:latin typeface="Arial"/>
                <a:cs typeface="Arial"/>
              </a:rPr>
              <a:t>morphemes  </a:t>
            </a:r>
            <a:r>
              <a:rPr lang="en-US" sz="2000" spc="15" dirty="0" smtClean="0">
                <a:latin typeface="Arial"/>
                <a:cs typeface="Arial"/>
              </a:rPr>
              <a:t>a </a:t>
            </a:r>
            <a:r>
              <a:rPr lang="en-US" sz="2000" spc="10" dirty="0" smtClean="0">
                <a:latin typeface="Arial"/>
                <a:cs typeface="Arial"/>
              </a:rPr>
              <a:t>word consists of, </a:t>
            </a:r>
            <a:r>
              <a:rPr lang="en-US" sz="2000" spc="5" dirty="0" smtClean="0">
                <a:latin typeface="Arial"/>
                <a:cs typeface="Arial"/>
              </a:rPr>
              <a:t>it </a:t>
            </a:r>
            <a:r>
              <a:rPr lang="en-US" sz="2000" spc="10" dirty="0" smtClean="0">
                <a:latin typeface="Arial"/>
                <a:cs typeface="Arial"/>
              </a:rPr>
              <a:t>describes </a:t>
            </a:r>
            <a:r>
              <a:rPr lang="en-US" sz="2000" spc="15" dirty="0" smtClean="0">
                <a:latin typeface="Arial"/>
                <a:cs typeface="Arial"/>
              </a:rPr>
              <a:t>these morphemes </a:t>
            </a:r>
            <a:r>
              <a:rPr lang="en-US" sz="2000" spc="10" dirty="0" smtClean="0">
                <a:latin typeface="Arial"/>
                <a:cs typeface="Arial"/>
              </a:rPr>
              <a:t>in </a:t>
            </a:r>
            <a:r>
              <a:rPr lang="en-US" sz="2000" spc="15" dirty="0" smtClean="0">
                <a:latin typeface="Arial"/>
                <a:cs typeface="Arial"/>
              </a:rPr>
              <a:t>terms  </a:t>
            </a:r>
            <a:r>
              <a:rPr lang="en-US" sz="2000" spc="10" dirty="0" smtClean="0">
                <a:latin typeface="Arial"/>
                <a:cs typeface="Arial"/>
              </a:rPr>
              <a:t>of their </a:t>
            </a:r>
            <a:r>
              <a:rPr lang="en-US" sz="2000" b="1" i="1" spc="10" dirty="0" smtClean="0">
                <a:latin typeface="Arial"/>
                <a:cs typeface="Arial"/>
              </a:rPr>
              <a:t>type</a:t>
            </a:r>
            <a:r>
              <a:rPr lang="en-US" sz="2000" spc="10" dirty="0" smtClean="0">
                <a:latin typeface="Arial"/>
                <a:cs typeface="Arial"/>
              </a:rPr>
              <a:t>, </a:t>
            </a:r>
            <a:r>
              <a:rPr lang="en-US" sz="2000" spc="15" dirty="0" smtClean="0">
                <a:latin typeface="Arial"/>
                <a:cs typeface="Arial"/>
              </a:rPr>
              <a:t>and </a:t>
            </a:r>
            <a:r>
              <a:rPr lang="en-US" sz="2000" spc="5" dirty="0" smtClean="0">
                <a:latin typeface="Arial"/>
                <a:cs typeface="Arial"/>
              </a:rPr>
              <a:t>it </a:t>
            </a:r>
            <a:r>
              <a:rPr lang="en-US" sz="2000" spc="10" dirty="0" smtClean="0">
                <a:latin typeface="Arial"/>
                <a:cs typeface="Arial"/>
              </a:rPr>
              <a:t>also identifies the </a:t>
            </a:r>
            <a:r>
              <a:rPr lang="en-US" sz="2000" b="1" i="1" spc="10" dirty="0" smtClean="0">
                <a:latin typeface="Arial"/>
                <a:cs typeface="Arial"/>
              </a:rPr>
              <a:t>order </a:t>
            </a:r>
            <a:r>
              <a:rPr lang="en-US" sz="2000" spc="10" dirty="0" smtClean="0">
                <a:latin typeface="Arial"/>
                <a:cs typeface="Arial"/>
              </a:rPr>
              <a:t>in which </a:t>
            </a:r>
            <a:r>
              <a:rPr lang="en-US" sz="2000" spc="15" dirty="0" smtClean="0">
                <a:latin typeface="Arial"/>
                <a:cs typeface="Arial"/>
              </a:rPr>
              <a:t>they  </a:t>
            </a:r>
            <a:r>
              <a:rPr lang="en-US" sz="2000" spc="10" dirty="0" smtClean="0">
                <a:latin typeface="Arial"/>
                <a:cs typeface="Arial"/>
              </a:rPr>
              <a:t>are</a:t>
            </a:r>
            <a:r>
              <a:rPr lang="en-US" sz="2000" spc="-75" dirty="0" smtClean="0">
                <a:latin typeface="Arial"/>
                <a:cs typeface="Arial"/>
              </a:rPr>
              <a:t> </a:t>
            </a:r>
            <a:r>
              <a:rPr lang="en-US" sz="2000" spc="15" dirty="0" smtClean="0">
                <a:latin typeface="Arial"/>
                <a:cs typeface="Arial"/>
              </a:rPr>
              <a:t>combined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315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3091" y="719404"/>
            <a:ext cx="10455966" cy="5694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786" algn="ctr">
              <a:spcBef>
                <a:spcPts val="869"/>
              </a:spcBef>
            </a:pPr>
            <a:r>
              <a:rPr lang="en-US" sz="6000" spc="-15" dirty="0" smtClean="0">
                <a:solidFill>
                  <a:srgbClr val="562213"/>
                </a:solidFill>
                <a:latin typeface="Gill Sans MT"/>
                <a:cs typeface="Gill Sans MT"/>
              </a:rPr>
              <a:t>Exercise…</a:t>
            </a:r>
            <a:endParaRPr lang="en-US" sz="6000" dirty="0" smtClean="0">
              <a:latin typeface="Gill Sans MT"/>
              <a:cs typeface="Gill Sans MT"/>
            </a:endParaRPr>
          </a:p>
          <a:p>
            <a:pPr marL="295276" marR="84456">
              <a:lnSpc>
                <a:spcPct val="105700"/>
              </a:lnSpc>
              <a:spcBef>
                <a:spcPts val="865"/>
              </a:spcBef>
              <a:buClr>
                <a:srgbClr val="FF0000"/>
              </a:buClr>
              <a:buFont typeface="Wingdings"/>
              <a:buChar char=""/>
              <a:tabLst>
                <a:tab pos="394971" algn="l"/>
              </a:tabLst>
            </a:pPr>
            <a:r>
              <a:rPr lang="en-US" sz="2000" spc="10" dirty="0" smtClean="0">
                <a:latin typeface="Arial"/>
                <a:cs typeface="Arial"/>
              </a:rPr>
              <a:t>Morphological analysis: For the following words identify  the </a:t>
            </a:r>
            <a:r>
              <a:rPr lang="en-US" sz="2000" u="sng" spc="15" dirty="0" smtClean="0">
                <a:latin typeface="Arial"/>
                <a:cs typeface="Arial"/>
              </a:rPr>
              <a:t>number </a:t>
            </a:r>
            <a:r>
              <a:rPr lang="en-US" sz="2000" spc="10" dirty="0" smtClean="0">
                <a:latin typeface="Arial"/>
                <a:cs typeface="Arial"/>
              </a:rPr>
              <a:t>of </a:t>
            </a:r>
            <a:r>
              <a:rPr lang="en-US" sz="2000" spc="15" dirty="0" smtClean="0">
                <a:latin typeface="Arial"/>
                <a:cs typeface="Arial"/>
              </a:rPr>
              <a:t>morphemes, </a:t>
            </a:r>
            <a:r>
              <a:rPr lang="en-US" sz="2000" spc="10" dirty="0" smtClean="0">
                <a:latin typeface="Arial"/>
                <a:cs typeface="Arial"/>
              </a:rPr>
              <a:t>all </a:t>
            </a:r>
            <a:r>
              <a:rPr lang="en-US" sz="2000" b="1" spc="10" dirty="0" smtClean="0">
                <a:solidFill>
                  <a:srgbClr val="FF3299"/>
                </a:solidFill>
                <a:latin typeface="Arial"/>
                <a:cs typeface="Arial"/>
              </a:rPr>
              <a:t>roots</a:t>
            </a:r>
            <a:r>
              <a:rPr lang="en-US" sz="2000" spc="10" dirty="0" smtClean="0">
                <a:latin typeface="Arial"/>
                <a:cs typeface="Arial"/>
              </a:rPr>
              <a:t>, </a:t>
            </a:r>
            <a:r>
              <a:rPr lang="en-US" sz="2000" b="1" spc="15" dirty="0" smtClean="0">
                <a:solidFill>
                  <a:srgbClr val="0032CC"/>
                </a:solidFill>
                <a:latin typeface="Arial"/>
                <a:cs typeface="Arial"/>
              </a:rPr>
              <a:t>bases </a:t>
            </a:r>
            <a:r>
              <a:rPr lang="en-US" sz="2000" spc="15" dirty="0" smtClean="0">
                <a:latin typeface="Arial"/>
                <a:cs typeface="Arial"/>
              </a:rPr>
              <a:t>and</a:t>
            </a:r>
            <a:r>
              <a:rPr lang="en-US" sz="2000" spc="-25" dirty="0" smtClean="0">
                <a:latin typeface="Arial"/>
                <a:cs typeface="Arial"/>
              </a:rPr>
              <a:t> </a:t>
            </a:r>
            <a:r>
              <a:rPr lang="en-US" sz="2000" b="1" spc="10" dirty="0" smtClean="0">
                <a:solidFill>
                  <a:srgbClr val="3791A7"/>
                </a:solidFill>
                <a:latin typeface="Arial"/>
                <a:cs typeface="Arial"/>
              </a:rPr>
              <a:t>affi</a:t>
            </a:r>
            <a:r>
              <a:rPr lang="en-US" sz="2000" b="1" spc="10" dirty="0" smtClean="0">
                <a:solidFill>
                  <a:srgbClr val="FF0000"/>
                </a:solidFill>
                <a:latin typeface="Arial"/>
                <a:cs typeface="Arial"/>
              </a:rPr>
              <a:t>xes</a:t>
            </a:r>
            <a:r>
              <a:rPr lang="en-US" sz="2000" spc="10" dirty="0" smtClean="0">
                <a:latin typeface="Arial"/>
                <a:cs typeface="Arial"/>
              </a:rPr>
              <a:t>.</a:t>
            </a:r>
            <a:endParaRPr lang="en-US" sz="2000" dirty="0" smtClean="0">
              <a:latin typeface="Arial"/>
              <a:cs typeface="Arial"/>
            </a:endParaRPr>
          </a:p>
          <a:p>
            <a:pPr>
              <a:spcBef>
                <a:spcPts val="6"/>
              </a:spcBef>
            </a:pPr>
            <a:endParaRPr lang="en-US" sz="800" dirty="0" smtClean="0">
              <a:latin typeface="Times New Roman"/>
              <a:cs typeface="Times New Roman"/>
            </a:endParaRPr>
          </a:p>
          <a:p>
            <a:pPr marL="351791" indent="-56515">
              <a:buClr>
                <a:srgbClr val="3791A7"/>
              </a:buClr>
              <a:buChar char="•"/>
              <a:tabLst>
                <a:tab pos="352426" algn="l"/>
                <a:tab pos="1209680" algn="l"/>
              </a:tabLst>
            </a:pPr>
            <a:r>
              <a:rPr lang="en-US" sz="4000" spc="22" baseline="3968" dirty="0" err="1" smtClean="0">
                <a:latin typeface="Arial"/>
                <a:cs typeface="Arial"/>
              </a:rPr>
              <a:t>premodernism</a:t>
            </a:r>
            <a:r>
              <a:rPr lang="en-US" sz="4000" spc="22" baseline="3968" dirty="0" smtClean="0">
                <a:latin typeface="Arial"/>
                <a:cs typeface="Arial"/>
              </a:rPr>
              <a:t>	 </a:t>
            </a:r>
            <a:r>
              <a:rPr lang="en-US" spc="15" dirty="0" smtClean="0">
                <a:latin typeface="Arial"/>
                <a:cs typeface="Arial"/>
              </a:rPr>
              <a:t>3 morphemes:</a:t>
            </a:r>
            <a:r>
              <a:rPr lang="en-US" spc="-80" dirty="0" smtClean="0">
                <a:latin typeface="Arial"/>
                <a:cs typeface="Arial"/>
              </a:rPr>
              <a:t> </a:t>
            </a:r>
            <a:r>
              <a:rPr lang="en-US" b="1" spc="15" dirty="0" err="1" smtClean="0">
                <a:solidFill>
                  <a:srgbClr val="3791A7"/>
                </a:solidFill>
                <a:latin typeface="Arial"/>
                <a:cs typeface="Arial"/>
              </a:rPr>
              <a:t>pre</a:t>
            </a:r>
            <a:r>
              <a:rPr lang="en-US" b="1" spc="15" dirty="0" err="1" smtClean="0">
                <a:solidFill>
                  <a:srgbClr val="FF3299"/>
                </a:solidFill>
                <a:latin typeface="Arial"/>
                <a:cs typeface="Arial"/>
              </a:rPr>
              <a:t>modern</a:t>
            </a:r>
            <a:r>
              <a:rPr lang="en-US" b="1" spc="15" dirty="0" err="1" smtClean="0">
                <a:solidFill>
                  <a:srgbClr val="FF0000"/>
                </a:solidFill>
                <a:latin typeface="Arial"/>
                <a:cs typeface="Arial"/>
              </a:rPr>
              <a:t>ism</a:t>
            </a:r>
            <a:endParaRPr lang="en-US" dirty="0" smtClean="0">
              <a:latin typeface="Arial"/>
              <a:cs typeface="Arial"/>
            </a:endParaRPr>
          </a:p>
          <a:p>
            <a:pPr marL="351791" indent="-56515">
              <a:spcBef>
                <a:spcPts val="215"/>
              </a:spcBef>
              <a:buClr>
                <a:srgbClr val="3791A7"/>
              </a:buClr>
              <a:buChar char="•"/>
              <a:tabLst>
                <a:tab pos="352426" algn="l"/>
                <a:tab pos="1209680" algn="l"/>
              </a:tabLst>
            </a:pPr>
            <a:r>
              <a:rPr lang="en-US" sz="4000" spc="15" baseline="3968" dirty="0" err="1" smtClean="0">
                <a:latin typeface="Arial"/>
                <a:cs typeface="Arial"/>
              </a:rPr>
              <a:t>uncivilised</a:t>
            </a:r>
            <a:r>
              <a:rPr lang="en-US" sz="4000" spc="15" baseline="3968" dirty="0" smtClean="0">
                <a:latin typeface="Arial"/>
                <a:cs typeface="Arial"/>
              </a:rPr>
              <a:t>	 </a:t>
            </a:r>
            <a:r>
              <a:rPr lang="en-US" spc="15" dirty="0" smtClean="0">
                <a:latin typeface="Arial"/>
                <a:cs typeface="Arial"/>
              </a:rPr>
              <a:t>4 morphemes:</a:t>
            </a:r>
            <a:r>
              <a:rPr lang="en-US" spc="-65" dirty="0" smtClean="0">
                <a:latin typeface="Arial"/>
                <a:cs typeface="Arial"/>
              </a:rPr>
              <a:t> </a:t>
            </a:r>
            <a:r>
              <a:rPr lang="en-US" b="1" spc="10" dirty="0" err="1" smtClean="0">
                <a:solidFill>
                  <a:srgbClr val="3791A7"/>
                </a:solidFill>
                <a:latin typeface="Arial"/>
                <a:cs typeface="Arial"/>
              </a:rPr>
              <a:t>un</a:t>
            </a:r>
            <a:r>
              <a:rPr lang="en-US" b="1" spc="10" dirty="0" err="1" smtClean="0">
                <a:solidFill>
                  <a:srgbClr val="FF3299"/>
                </a:solidFill>
                <a:latin typeface="Arial"/>
                <a:cs typeface="Arial"/>
              </a:rPr>
              <a:t>civil</a:t>
            </a:r>
            <a:r>
              <a:rPr lang="en-US" b="1" spc="10" dirty="0" err="1" smtClean="0">
                <a:solidFill>
                  <a:srgbClr val="0032CC"/>
                </a:solidFill>
                <a:latin typeface="Arial"/>
                <a:cs typeface="Arial"/>
              </a:rPr>
              <a:t>ise</a:t>
            </a:r>
            <a:r>
              <a:rPr lang="en-US" b="1" spc="10" dirty="0" err="1" smtClean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endParaRPr lang="en-US" dirty="0" smtClean="0">
              <a:latin typeface="Arial"/>
              <a:cs typeface="Arial"/>
            </a:endParaRPr>
          </a:p>
          <a:p>
            <a:pPr marL="351791" indent="-56515">
              <a:spcBef>
                <a:spcPts val="215"/>
              </a:spcBef>
              <a:buClr>
                <a:srgbClr val="3791A7"/>
              </a:buClr>
              <a:buChar char="•"/>
              <a:tabLst>
                <a:tab pos="352426" algn="l"/>
                <a:tab pos="1209680" algn="l"/>
              </a:tabLst>
            </a:pPr>
            <a:r>
              <a:rPr lang="en-US" sz="4000" spc="15" baseline="3968" dirty="0" err="1" smtClean="0">
                <a:latin typeface="Arial"/>
                <a:cs typeface="Arial"/>
              </a:rPr>
              <a:t>demilitarisation</a:t>
            </a:r>
            <a:r>
              <a:rPr lang="en-US" sz="4000" spc="15" baseline="3968" dirty="0" smtClean="0">
                <a:latin typeface="Arial"/>
                <a:cs typeface="Arial"/>
              </a:rPr>
              <a:t> </a:t>
            </a:r>
            <a:r>
              <a:rPr lang="en-US" spc="15" dirty="0" smtClean="0">
                <a:latin typeface="Arial"/>
                <a:cs typeface="Arial"/>
              </a:rPr>
              <a:t>4 morphemes:</a:t>
            </a:r>
            <a:r>
              <a:rPr lang="en-US" spc="-45" dirty="0" smtClean="0">
                <a:latin typeface="Arial"/>
                <a:cs typeface="Arial"/>
              </a:rPr>
              <a:t> </a:t>
            </a:r>
            <a:r>
              <a:rPr lang="en-US" b="1" spc="10" dirty="0" err="1" smtClean="0">
                <a:solidFill>
                  <a:srgbClr val="3791A7"/>
                </a:solidFill>
                <a:latin typeface="Arial"/>
                <a:cs typeface="Arial"/>
              </a:rPr>
              <a:t>de</a:t>
            </a:r>
            <a:r>
              <a:rPr lang="en-US" b="1" spc="10" dirty="0" err="1" smtClean="0">
                <a:solidFill>
                  <a:srgbClr val="FF3299"/>
                </a:solidFill>
                <a:latin typeface="Arial"/>
                <a:cs typeface="Arial"/>
              </a:rPr>
              <a:t>militar</a:t>
            </a:r>
            <a:r>
              <a:rPr lang="en-US" b="1" spc="10" dirty="0" err="1" smtClean="0">
                <a:solidFill>
                  <a:srgbClr val="0032CC"/>
                </a:solidFill>
                <a:latin typeface="Arial"/>
                <a:cs typeface="Arial"/>
              </a:rPr>
              <a:t>is</a:t>
            </a:r>
            <a:r>
              <a:rPr lang="en-US" b="1" spc="10" dirty="0" err="1" smtClean="0">
                <a:solidFill>
                  <a:srgbClr val="FF0000"/>
                </a:solidFill>
                <a:latin typeface="Arial"/>
                <a:cs typeface="Arial"/>
              </a:rPr>
              <a:t>ation</a:t>
            </a:r>
            <a:endParaRPr lang="en-US" dirty="0" smtClean="0">
              <a:latin typeface="Arial"/>
              <a:cs typeface="Arial"/>
            </a:endParaRPr>
          </a:p>
          <a:p>
            <a:pPr marL="351791" indent="-56515">
              <a:spcBef>
                <a:spcPts val="215"/>
              </a:spcBef>
              <a:buClr>
                <a:srgbClr val="3791A7"/>
              </a:buClr>
              <a:buChar char="•"/>
              <a:tabLst>
                <a:tab pos="352426" algn="l"/>
                <a:tab pos="1209680" algn="l"/>
              </a:tabLst>
            </a:pPr>
            <a:r>
              <a:rPr lang="en-US" sz="4000" spc="15" baseline="3968" dirty="0" smtClean="0">
                <a:latin typeface="Arial"/>
                <a:cs typeface="Arial"/>
              </a:rPr>
              <a:t>historicity	 </a:t>
            </a:r>
            <a:r>
              <a:rPr lang="en-US" spc="15" dirty="0" smtClean="0">
                <a:latin typeface="Arial"/>
                <a:cs typeface="Arial"/>
              </a:rPr>
              <a:t>3 morphemes:</a:t>
            </a:r>
            <a:r>
              <a:rPr lang="en-US" spc="-75" dirty="0" smtClean="0">
                <a:latin typeface="Arial"/>
                <a:cs typeface="Arial"/>
              </a:rPr>
              <a:t> </a:t>
            </a:r>
            <a:r>
              <a:rPr lang="en-US" b="1" spc="10" dirty="0" smtClean="0">
                <a:solidFill>
                  <a:srgbClr val="FF3299"/>
                </a:solidFill>
                <a:latin typeface="Arial"/>
                <a:cs typeface="Arial"/>
              </a:rPr>
              <a:t>histor</a:t>
            </a:r>
            <a:r>
              <a:rPr lang="en-US" b="1" spc="10" dirty="0" smtClean="0">
                <a:solidFill>
                  <a:srgbClr val="0032CC"/>
                </a:solidFill>
                <a:latin typeface="Arial"/>
                <a:cs typeface="Arial"/>
              </a:rPr>
              <a:t>ic</a:t>
            </a:r>
            <a:r>
              <a:rPr lang="en-US" b="1" spc="10" dirty="0" smtClean="0">
                <a:solidFill>
                  <a:srgbClr val="FF0000"/>
                </a:solidFill>
                <a:latin typeface="Arial"/>
                <a:cs typeface="Arial"/>
              </a:rPr>
              <a:t>ity</a:t>
            </a:r>
            <a:endParaRPr lang="en-US" dirty="0" smtClean="0">
              <a:latin typeface="Arial"/>
              <a:cs typeface="Arial"/>
            </a:endParaRPr>
          </a:p>
          <a:p>
            <a:pPr marL="351791" indent="-56515">
              <a:spcBef>
                <a:spcPts val="215"/>
              </a:spcBef>
              <a:buClr>
                <a:srgbClr val="3791A7"/>
              </a:buClr>
              <a:buChar char="•"/>
              <a:tabLst>
                <a:tab pos="352426" algn="l"/>
                <a:tab pos="1209680" algn="l"/>
              </a:tabLst>
            </a:pPr>
            <a:r>
              <a:rPr lang="en-US" sz="4000" spc="15" baseline="3968" dirty="0" smtClean="0">
                <a:latin typeface="Arial"/>
                <a:cs typeface="Arial"/>
              </a:rPr>
              <a:t>minimalists	 </a:t>
            </a:r>
            <a:r>
              <a:rPr lang="en-US" spc="15" dirty="0" smtClean="0">
                <a:latin typeface="Arial"/>
                <a:cs typeface="Arial"/>
              </a:rPr>
              <a:t>4 morphemes:</a:t>
            </a:r>
            <a:r>
              <a:rPr lang="en-US" spc="-50" dirty="0" smtClean="0">
                <a:latin typeface="Arial"/>
                <a:cs typeface="Arial"/>
              </a:rPr>
              <a:t> </a:t>
            </a:r>
            <a:r>
              <a:rPr lang="en-US" b="1" spc="10" dirty="0" smtClean="0">
                <a:solidFill>
                  <a:srgbClr val="FF3299"/>
                </a:solidFill>
                <a:latin typeface="Arial"/>
                <a:cs typeface="Arial"/>
              </a:rPr>
              <a:t>minim</a:t>
            </a:r>
            <a:r>
              <a:rPr lang="en-US" b="1" spc="10" dirty="0" smtClean="0">
                <a:solidFill>
                  <a:srgbClr val="0032CC"/>
                </a:solidFill>
                <a:latin typeface="Arial"/>
                <a:cs typeface="Arial"/>
              </a:rPr>
              <a:t>al</a:t>
            </a:r>
            <a:r>
              <a:rPr lang="en-US" b="1" spc="10" dirty="0" smtClean="0">
                <a:solidFill>
                  <a:srgbClr val="FF0000"/>
                </a:solidFill>
                <a:latin typeface="Arial"/>
                <a:cs typeface="Arial"/>
              </a:rPr>
              <a:t>ist</a:t>
            </a:r>
            <a:r>
              <a:rPr lang="en-US" b="1" spc="10" dirty="0" smtClean="0">
                <a:latin typeface="Arial"/>
                <a:cs typeface="Arial"/>
              </a:rPr>
              <a:t>s</a:t>
            </a:r>
            <a:endParaRPr lang="en-US" dirty="0" smtClean="0">
              <a:latin typeface="Arial"/>
              <a:cs typeface="Arial"/>
            </a:endParaRPr>
          </a:p>
          <a:p>
            <a:pPr marL="351791" indent="-56515">
              <a:spcBef>
                <a:spcPts val="215"/>
              </a:spcBef>
              <a:buClr>
                <a:srgbClr val="3791A7"/>
              </a:buClr>
              <a:buChar char="•"/>
              <a:tabLst>
                <a:tab pos="352426" algn="l"/>
                <a:tab pos="1209680" algn="l"/>
              </a:tabLst>
            </a:pPr>
            <a:r>
              <a:rPr lang="en-US" sz="4000" spc="15" baseline="3968" dirty="0" smtClean="0">
                <a:latin typeface="Arial"/>
                <a:cs typeface="Arial"/>
              </a:rPr>
              <a:t>recreation	 </a:t>
            </a:r>
            <a:r>
              <a:rPr lang="en-US" spc="15" dirty="0" smtClean="0">
                <a:latin typeface="Arial"/>
                <a:cs typeface="Arial"/>
              </a:rPr>
              <a:t>3 morphemes:</a:t>
            </a:r>
            <a:r>
              <a:rPr lang="en-US" spc="-55" dirty="0" smtClean="0">
                <a:latin typeface="Arial"/>
                <a:cs typeface="Arial"/>
              </a:rPr>
              <a:t> </a:t>
            </a:r>
            <a:r>
              <a:rPr lang="en-US" b="1" spc="10" dirty="0" smtClean="0">
                <a:solidFill>
                  <a:srgbClr val="3791A7"/>
                </a:solidFill>
                <a:latin typeface="Arial"/>
                <a:cs typeface="Arial"/>
              </a:rPr>
              <a:t>re</a:t>
            </a:r>
            <a:r>
              <a:rPr lang="en-US" b="1" spc="10" dirty="0" smtClean="0">
                <a:solidFill>
                  <a:srgbClr val="FF3299"/>
                </a:solidFill>
                <a:latin typeface="Arial"/>
                <a:cs typeface="Arial"/>
              </a:rPr>
              <a:t>creat</a:t>
            </a:r>
            <a:r>
              <a:rPr lang="en-US" b="1" spc="10" dirty="0" smtClean="0">
                <a:solidFill>
                  <a:srgbClr val="0032CC"/>
                </a:solidFill>
                <a:latin typeface="Arial"/>
                <a:cs typeface="Arial"/>
              </a:rPr>
              <a:t>ion</a:t>
            </a:r>
            <a:endParaRPr lang="en-US" dirty="0" smtClean="0">
              <a:latin typeface="Arial"/>
              <a:cs typeface="Arial"/>
            </a:endParaRPr>
          </a:p>
          <a:p>
            <a:pPr marL="351791" indent="-56515">
              <a:spcBef>
                <a:spcPts val="204"/>
              </a:spcBef>
              <a:buClr>
                <a:srgbClr val="3791A7"/>
              </a:buClr>
              <a:buChar char="•"/>
              <a:tabLst>
                <a:tab pos="352426" algn="l"/>
                <a:tab pos="1209680" algn="l"/>
              </a:tabLst>
            </a:pPr>
            <a:r>
              <a:rPr lang="en-US" sz="4000" spc="22" baseline="3968" dirty="0" smtClean="0">
                <a:latin typeface="Arial"/>
                <a:cs typeface="Arial"/>
              </a:rPr>
              <a:t>removable	 </a:t>
            </a:r>
            <a:r>
              <a:rPr lang="en-US" spc="15" dirty="0" smtClean="0">
                <a:latin typeface="Arial"/>
                <a:cs typeface="Arial"/>
              </a:rPr>
              <a:t>3 morphemes:</a:t>
            </a:r>
            <a:r>
              <a:rPr lang="en-US" spc="-55" dirty="0" smtClean="0">
                <a:latin typeface="Arial"/>
                <a:cs typeface="Arial"/>
              </a:rPr>
              <a:t> </a:t>
            </a:r>
            <a:r>
              <a:rPr lang="en-US" b="1" spc="10" dirty="0" smtClean="0">
                <a:solidFill>
                  <a:srgbClr val="3791A7"/>
                </a:solidFill>
                <a:latin typeface="Arial"/>
                <a:cs typeface="Arial"/>
              </a:rPr>
              <a:t>re</a:t>
            </a:r>
            <a:r>
              <a:rPr lang="en-US" b="1" spc="10" dirty="0" smtClean="0">
                <a:solidFill>
                  <a:srgbClr val="FF3299"/>
                </a:solidFill>
                <a:latin typeface="Arial"/>
                <a:cs typeface="Arial"/>
              </a:rPr>
              <a:t>mov</a:t>
            </a:r>
            <a:r>
              <a:rPr lang="en-US" b="1" spc="10" dirty="0" smtClean="0">
                <a:solidFill>
                  <a:srgbClr val="0032CC"/>
                </a:solidFill>
                <a:latin typeface="Arial"/>
                <a:cs typeface="Arial"/>
              </a:rPr>
              <a:t>able</a:t>
            </a:r>
            <a:endParaRPr lang="en-US" dirty="0" smtClean="0">
              <a:latin typeface="Arial"/>
              <a:cs typeface="Arial"/>
            </a:endParaRPr>
          </a:p>
          <a:p>
            <a:pPr marL="351791" indent="-56515">
              <a:spcBef>
                <a:spcPts val="215"/>
              </a:spcBef>
              <a:buClr>
                <a:srgbClr val="3791A7"/>
              </a:buClr>
              <a:buChar char="•"/>
              <a:tabLst>
                <a:tab pos="352426" algn="l"/>
                <a:tab pos="1209680" algn="l"/>
              </a:tabLst>
            </a:pPr>
            <a:r>
              <a:rPr lang="en-US" sz="4000" spc="15" baseline="3968" dirty="0" smtClean="0">
                <a:latin typeface="Arial"/>
                <a:cs typeface="Arial"/>
              </a:rPr>
              <a:t>exceptionally</a:t>
            </a:r>
            <a:r>
              <a:rPr lang="en-US" spc="15" baseline="3968" dirty="0" smtClean="0">
                <a:latin typeface="Arial"/>
                <a:cs typeface="Arial"/>
              </a:rPr>
              <a:t>	 </a:t>
            </a:r>
            <a:r>
              <a:rPr lang="en-US" spc="15" dirty="0" smtClean="0">
                <a:latin typeface="Arial"/>
                <a:cs typeface="Arial"/>
              </a:rPr>
              <a:t>4 morphemes:</a:t>
            </a:r>
            <a:r>
              <a:rPr lang="en-US" spc="-45" dirty="0" smtClean="0">
                <a:latin typeface="Arial"/>
                <a:cs typeface="Arial"/>
              </a:rPr>
              <a:t> </a:t>
            </a:r>
            <a:r>
              <a:rPr lang="en-US" b="1" spc="10" dirty="0" smtClean="0">
                <a:solidFill>
                  <a:srgbClr val="FF3299"/>
                </a:solidFill>
                <a:latin typeface="Arial"/>
                <a:cs typeface="Arial"/>
              </a:rPr>
              <a:t>except</a:t>
            </a:r>
            <a:r>
              <a:rPr lang="en-US" b="1" spc="10" dirty="0" smtClean="0">
                <a:solidFill>
                  <a:srgbClr val="0032CC"/>
                </a:solidFill>
                <a:latin typeface="Arial"/>
                <a:cs typeface="Arial"/>
              </a:rPr>
              <a:t>ion</a:t>
            </a:r>
            <a:r>
              <a:rPr lang="en-US" b="1" spc="10" dirty="0" smtClean="0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lang="en-US" b="1" spc="10" dirty="0" smtClean="0">
                <a:latin typeface="Arial"/>
                <a:cs typeface="Arial"/>
              </a:rPr>
              <a:t>ly</a:t>
            </a:r>
            <a:endParaRPr lang="en-US" dirty="0" smtClean="0">
              <a:latin typeface="Arial"/>
              <a:cs typeface="Arial"/>
            </a:endParaRP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9585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3772" y="751865"/>
            <a:ext cx="1068251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" algn="ctr"/>
            <a:r>
              <a:rPr lang="en-US" sz="2800" b="1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Morphological</a:t>
            </a:r>
            <a:r>
              <a:rPr lang="en-US" sz="2800" b="1" spc="-120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lang="en-US" sz="2800" b="1" spc="-10" dirty="0" smtClean="0">
                <a:solidFill>
                  <a:srgbClr val="562213"/>
                </a:solidFill>
                <a:latin typeface="Gill Sans MT"/>
                <a:cs typeface="Gill Sans MT"/>
              </a:rPr>
              <a:t>processes</a:t>
            </a:r>
          </a:p>
          <a:p>
            <a:pPr marL="2540" algn="ctr"/>
            <a:endParaRPr lang="en-US" sz="2400" spc="-10" dirty="0" smtClean="0">
              <a:solidFill>
                <a:srgbClr val="562213"/>
              </a:solidFill>
              <a:latin typeface="Gill Sans MT"/>
              <a:cs typeface="Gill Sans MT"/>
            </a:endParaRPr>
          </a:p>
          <a:p>
            <a:pPr marL="2540" algn="ctr"/>
            <a:r>
              <a:rPr lang="en-US" sz="2400" b="1" spc="20" dirty="0" smtClean="0">
                <a:solidFill>
                  <a:srgbClr val="3791A7"/>
                </a:solidFill>
                <a:latin typeface="Gill Sans MT"/>
                <a:cs typeface="Gill Sans MT"/>
              </a:rPr>
              <a:t>BAKES</a:t>
            </a:r>
            <a:r>
              <a:rPr lang="en-US" sz="2400" b="1" spc="20" dirty="0" smtClean="0">
                <a:solidFill>
                  <a:srgbClr val="3791A7"/>
                </a:solidFill>
                <a:latin typeface="Times New Roman"/>
                <a:cs typeface="Times New Roman"/>
              </a:rPr>
              <a:t>	</a:t>
            </a:r>
            <a:r>
              <a:rPr lang="en-US" sz="2400" b="1" spc="20" dirty="0" smtClean="0">
                <a:solidFill>
                  <a:srgbClr val="3791A7"/>
                </a:solidFill>
                <a:latin typeface="Gill Sans MT"/>
                <a:cs typeface="Gill Sans MT"/>
              </a:rPr>
              <a:t>BAKED</a:t>
            </a:r>
            <a:endParaRPr lang="en-US" sz="2400" dirty="0" smtClean="0">
              <a:latin typeface="Gill Sans MT"/>
              <a:cs typeface="Gill Sans MT"/>
            </a:endParaRPr>
          </a:p>
          <a:p>
            <a:pPr marL="2540"/>
            <a:r>
              <a:rPr lang="en-US" sz="2400" spc="5" dirty="0" smtClean="0">
                <a:latin typeface="Gill Sans MT"/>
                <a:cs typeface="Gill Sans MT"/>
              </a:rPr>
              <a:t>They </a:t>
            </a:r>
            <a:r>
              <a:rPr lang="en-US" sz="2400" dirty="0" smtClean="0">
                <a:latin typeface="Gill Sans MT"/>
                <a:cs typeface="Gill Sans MT"/>
              </a:rPr>
              <a:t>are </a:t>
            </a:r>
            <a:r>
              <a:rPr lang="en-US" sz="2400" u="sng" spc="10" dirty="0" smtClean="0">
                <a:latin typeface="Gill Sans MT"/>
                <a:cs typeface="Gill Sans MT"/>
              </a:rPr>
              <a:t>not </a:t>
            </a:r>
            <a:r>
              <a:rPr lang="en-US" sz="2400" spc="5" dirty="0" smtClean="0">
                <a:latin typeface="Gill Sans MT"/>
                <a:cs typeface="Gill Sans MT"/>
              </a:rPr>
              <a:t>two </a:t>
            </a:r>
            <a:r>
              <a:rPr lang="en-US" sz="2400" dirty="0" smtClean="0">
                <a:latin typeface="Gill Sans MT"/>
                <a:cs typeface="Gill Sans MT"/>
              </a:rPr>
              <a:t>different words, </a:t>
            </a:r>
            <a:r>
              <a:rPr lang="en-US" sz="2400" u="sng" spc="5" dirty="0" smtClean="0">
                <a:solidFill>
                  <a:srgbClr val="FF0000"/>
                </a:solidFill>
                <a:latin typeface="Gill Sans MT"/>
                <a:cs typeface="Gill Sans MT"/>
              </a:rPr>
              <a:t>but </a:t>
            </a:r>
            <a:r>
              <a:rPr lang="en-US" sz="2400" spc="5" dirty="0" smtClean="0">
                <a:latin typeface="Gill Sans MT"/>
                <a:cs typeface="Gill Sans MT"/>
              </a:rPr>
              <a:t>two </a:t>
            </a:r>
            <a:r>
              <a:rPr lang="en-US" sz="2400" dirty="0" smtClean="0">
                <a:latin typeface="Gill Sans MT"/>
                <a:cs typeface="Gill Sans MT"/>
              </a:rPr>
              <a:t>different </a:t>
            </a:r>
            <a:r>
              <a:rPr lang="en-US" sz="2400" b="1" i="1" spc="5" dirty="0" smtClean="0">
                <a:solidFill>
                  <a:srgbClr val="0032CC"/>
                </a:solidFill>
                <a:latin typeface="Gill Sans MT"/>
                <a:cs typeface="Gill Sans MT"/>
              </a:rPr>
              <a:t>forms </a:t>
            </a:r>
            <a:r>
              <a:rPr lang="en-US" sz="2400" spc="5" dirty="0" smtClean="0">
                <a:latin typeface="Gill Sans MT"/>
                <a:cs typeface="Gill Sans MT"/>
              </a:rPr>
              <a:t>of the  </a:t>
            </a:r>
            <a:r>
              <a:rPr lang="en-US" sz="2400" spc="10" dirty="0" smtClean="0">
                <a:latin typeface="Gill Sans MT"/>
                <a:cs typeface="Gill Sans MT"/>
              </a:rPr>
              <a:t>same</a:t>
            </a:r>
            <a:r>
              <a:rPr lang="en-US" sz="2400" spc="-40" dirty="0" smtClean="0">
                <a:latin typeface="Gill Sans MT"/>
                <a:cs typeface="Gill Sans MT"/>
              </a:rPr>
              <a:t> </a:t>
            </a:r>
            <a:r>
              <a:rPr lang="en-US" sz="2400" dirty="0" smtClean="0">
                <a:latin typeface="Gill Sans MT"/>
                <a:cs typeface="Gill Sans MT"/>
              </a:rPr>
              <a:t>word,</a:t>
            </a:r>
            <a:r>
              <a:rPr lang="en-US" sz="2400" spc="-85" dirty="0" smtClean="0">
                <a:latin typeface="Gill Sans MT"/>
                <a:cs typeface="Gill Sans MT"/>
              </a:rPr>
              <a:t> </a:t>
            </a:r>
            <a:r>
              <a:rPr lang="en-US" sz="2400" spc="5" dirty="0" smtClean="0">
                <a:latin typeface="Gill Sans MT"/>
                <a:cs typeface="Gill Sans MT"/>
              </a:rPr>
              <a:t>i.e.</a:t>
            </a:r>
            <a:r>
              <a:rPr lang="en-US" sz="2400" spc="-75" dirty="0" smtClean="0">
                <a:latin typeface="Gill Sans MT"/>
                <a:cs typeface="Gill Sans MT"/>
              </a:rPr>
              <a:t> </a:t>
            </a:r>
            <a:r>
              <a:rPr lang="en-US" sz="2400" i="1" dirty="0" smtClean="0">
                <a:latin typeface="Gill Sans MT"/>
                <a:cs typeface="Gill Sans MT"/>
              </a:rPr>
              <a:t>bake</a:t>
            </a:r>
            <a:r>
              <a:rPr lang="en-US" sz="2400" dirty="0" smtClean="0">
                <a:latin typeface="Gill Sans MT"/>
                <a:cs typeface="Gill Sans MT"/>
              </a:rPr>
              <a:t>.</a:t>
            </a:r>
          </a:p>
          <a:p>
            <a:pPr marL="2540"/>
            <a:r>
              <a:rPr lang="en-US" sz="2400" spc="5" dirty="0" smtClean="0">
                <a:latin typeface="Gill Sans MT"/>
                <a:cs typeface="Gill Sans MT"/>
              </a:rPr>
              <a:t>They </a:t>
            </a:r>
            <a:r>
              <a:rPr lang="en-US" sz="2400" dirty="0" smtClean="0">
                <a:latin typeface="Gill Sans MT"/>
                <a:cs typeface="Gill Sans MT"/>
              </a:rPr>
              <a:t>are </a:t>
            </a:r>
            <a:r>
              <a:rPr lang="en-US" sz="2400" i="1" spc="5" dirty="0" smtClean="0">
                <a:solidFill>
                  <a:srgbClr val="0032CC"/>
                </a:solidFill>
                <a:latin typeface="Gill Sans MT"/>
                <a:cs typeface="Gill Sans MT"/>
              </a:rPr>
              <a:t>grammatically </a:t>
            </a:r>
            <a:r>
              <a:rPr lang="en-US" sz="2400" i="1" dirty="0" smtClean="0">
                <a:solidFill>
                  <a:srgbClr val="0032CC"/>
                </a:solidFill>
                <a:latin typeface="Gill Sans MT"/>
                <a:cs typeface="Gill Sans MT"/>
              </a:rPr>
              <a:t>fully </a:t>
            </a:r>
            <a:r>
              <a:rPr lang="en-US" sz="2400" i="1" spc="5" dirty="0" smtClean="0">
                <a:solidFill>
                  <a:srgbClr val="0032CC"/>
                </a:solidFill>
                <a:latin typeface="Gill Sans MT"/>
                <a:cs typeface="Gill Sans MT"/>
              </a:rPr>
              <a:t>specified </a:t>
            </a:r>
            <a:r>
              <a:rPr lang="en-US" sz="2400" i="1" dirty="0" smtClean="0">
                <a:solidFill>
                  <a:srgbClr val="0032CC"/>
                </a:solidFill>
                <a:latin typeface="Gill Sans MT"/>
                <a:cs typeface="Gill Sans MT"/>
              </a:rPr>
              <a:t>forms </a:t>
            </a:r>
            <a:r>
              <a:rPr lang="en-US" sz="2400" spc="5" dirty="0" smtClean="0">
                <a:latin typeface="Gill Sans MT"/>
                <a:cs typeface="Gill Sans MT"/>
              </a:rPr>
              <a:t>of </a:t>
            </a:r>
            <a:r>
              <a:rPr lang="en-US" sz="2400" spc="10" dirty="0" smtClean="0">
                <a:latin typeface="Gill Sans MT"/>
                <a:cs typeface="Gill Sans MT"/>
              </a:rPr>
              <a:t>an </a:t>
            </a:r>
            <a:r>
              <a:rPr lang="en-US" sz="2400" spc="5" dirty="0" smtClean="0">
                <a:latin typeface="Gill Sans MT"/>
                <a:cs typeface="Gill Sans MT"/>
              </a:rPr>
              <a:t>abstract unit, i.e.</a:t>
            </a:r>
            <a:r>
              <a:rPr lang="en-US" sz="2400" spc="-105" dirty="0" smtClean="0">
                <a:latin typeface="Gill Sans MT"/>
                <a:cs typeface="Gill Sans MT"/>
              </a:rPr>
              <a:t> </a:t>
            </a:r>
            <a:r>
              <a:rPr lang="en-US" sz="2400" i="1" dirty="0" smtClean="0">
                <a:latin typeface="Gill Sans MT"/>
                <a:cs typeface="Gill Sans MT"/>
              </a:rPr>
              <a:t>bake</a:t>
            </a:r>
            <a:r>
              <a:rPr lang="en-US" sz="2400" dirty="0" smtClean="0">
                <a:latin typeface="Gill Sans MT"/>
                <a:cs typeface="Gill Sans MT"/>
              </a:rPr>
              <a:t>.</a:t>
            </a:r>
          </a:p>
          <a:p>
            <a:pPr marL="2540" algn="ctr"/>
            <a:endParaRPr lang="en-US" sz="2400" dirty="0">
              <a:latin typeface="Gill Sans MT"/>
              <a:cs typeface="Gill Sans MT"/>
            </a:endParaRPr>
          </a:p>
        </p:txBody>
      </p:sp>
      <p:sp>
        <p:nvSpPr>
          <p:cNvPr id="3" name="object 83"/>
          <p:cNvSpPr/>
          <p:nvPr/>
        </p:nvSpPr>
        <p:spPr>
          <a:xfrm>
            <a:off x="1983739" y="3282796"/>
            <a:ext cx="2762432" cy="1158575"/>
          </a:xfrm>
          <a:custGeom>
            <a:avLst/>
            <a:gdLst/>
            <a:ahLst/>
            <a:cxnLst/>
            <a:rect l="l" t="t" r="r" b="b"/>
            <a:pathLst>
              <a:path w="1051560" h="416559">
                <a:moveTo>
                  <a:pt x="982979" y="0"/>
                </a:moveTo>
                <a:lnTo>
                  <a:pt x="68579" y="0"/>
                </a:lnTo>
                <a:lnTo>
                  <a:pt x="62925" y="225"/>
                </a:lnTo>
                <a:lnTo>
                  <a:pt x="23857" y="16572"/>
                </a:lnTo>
                <a:lnTo>
                  <a:pt x="1980" y="52962"/>
                </a:lnTo>
                <a:lnTo>
                  <a:pt x="0" y="70103"/>
                </a:lnTo>
                <a:lnTo>
                  <a:pt x="0" y="347471"/>
                </a:lnTo>
                <a:lnTo>
                  <a:pt x="13167" y="388071"/>
                </a:lnTo>
                <a:lnTo>
                  <a:pt x="46817" y="412577"/>
                </a:lnTo>
                <a:lnTo>
                  <a:pt x="68579" y="416051"/>
                </a:lnTo>
                <a:lnTo>
                  <a:pt x="982979" y="416051"/>
                </a:lnTo>
                <a:lnTo>
                  <a:pt x="1023579" y="402884"/>
                </a:lnTo>
                <a:lnTo>
                  <a:pt x="1048085" y="369234"/>
                </a:lnTo>
                <a:lnTo>
                  <a:pt x="1051559" y="347471"/>
                </a:lnTo>
                <a:lnTo>
                  <a:pt x="1051559" y="70103"/>
                </a:lnTo>
                <a:lnTo>
                  <a:pt x="1041338" y="32774"/>
                </a:lnTo>
                <a:lnTo>
                  <a:pt x="1009769" y="5381"/>
                </a:lnTo>
                <a:lnTo>
                  <a:pt x="982979" y="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pPr algn="ctr">
              <a:lnSpc>
                <a:spcPts val="815"/>
              </a:lnSpc>
            </a:pPr>
            <a:endParaRPr lang="en-US" sz="1600" b="1" spc="2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>
              <a:lnSpc>
                <a:spcPts val="815"/>
              </a:lnSpc>
            </a:pPr>
            <a:endParaRPr lang="en-US" sz="1600" b="1" spc="20" dirty="0">
              <a:solidFill>
                <a:srgbClr val="FF0000"/>
              </a:solidFill>
              <a:latin typeface="Arial"/>
              <a:cs typeface="Arial"/>
            </a:endParaRPr>
          </a:p>
          <a:p>
            <a:pPr algn="ctr">
              <a:lnSpc>
                <a:spcPts val="815"/>
              </a:lnSpc>
            </a:pPr>
            <a:r>
              <a:rPr lang="en-US" sz="1600" b="1" spc="20" dirty="0" smtClean="0">
                <a:solidFill>
                  <a:srgbClr val="FF0000"/>
                </a:solidFill>
                <a:latin typeface="Arial"/>
                <a:cs typeface="Arial"/>
              </a:rPr>
              <a:t>LEXEME</a:t>
            </a:r>
            <a:endParaRPr lang="en-US" sz="1600" dirty="0" smtClean="0">
              <a:latin typeface="Arial"/>
              <a:cs typeface="Arial"/>
            </a:endParaRPr>
          </a:p>
          <a:p>
            <a:pPr algn="ctr">
              <a:lnSpc>
                <a:spcPct val="90000"/>
              </a:lnSpc>
              <a:spcBef>
                <a:spcPts val="35"/>
              </a:spcBef>
            </a:pPr>
            <a:r>
              <a:rPr lang="en-US" sz="1600" dirty="0" smtClean="0">
                <a:latin typeface="Arial"/>
                <a:cs typeface="Arial"/>
              </a:rPr>
              <a:t>A</a:t>
            </a:r>
            <a:r>
              <a:rPr lang="en-US" sz="1600" spc="-50" dirty="0" smtClean="0">
                <a:latin typeface="Arial"/>
                <a:cs typeface="Arial"/>
              </a:rPr>
              <a:t> </a:t>
            </a:r>
            <a:r>
              <a:rPr lang="en-US" sz="1600" spc="-5" dirty="0" smtClean="0">
                <a:latin typeface="Arial"/>
                <a:cs typeface="Arial"/>
              </a:rPr>
              <a:t>word</a:t>
            </a:r>
            <a:r>
              <a:rPr lang="en-US" sz="1600" spc="-15" dirty="0" smtClean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as</a:t>
            </a:r>
            <a:r>
              <a:rPr lang="en-US" sz="1600" spc="-20" dirty="0" smtClean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an</a:t>
            </a:r>
            <a:r>
              <a:rPr lang="en-US" sz="1600" spc="-25" dirty="0" smtClean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abstract</a:t>
            </a:r>
            <a:r>
              <a:rPr lang="en-US" sz="1600" spc="-40" dirty="0" smtClean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unit</a:t>
            </a:r>
            <a:r>
              <a:rPr lang="en-US" sz="1600" spc="-20" dirty="0" smtClean="0">
                <a:latin typeface="Arial"/>
                <a:cs typeface="Arial"/>
              </a:rPr>
              <a:t> </a:t>
            </a:r>
            <a:r>
              <a:rPr lang="en-US" sz="1600" spc="-5" dirty="0" smtClean="0">
                <a:latin typeface="Arial"/>
                <a:cs typeface="Arial"/>
              </a:rPr>
              <a:t>in  </a:t>
            </a:r>
            <a:r>
              <a:rPr lang="en-US" sz="1600" dirty="0" smtClean="0">
                <a:latin typeface="Arial"/>
                <a:cs typeface="Arial"/>
              </a:rPr>
              <a:t>the vocabulary of</a:t>
            </a:r>
            <a:r>
              <a:rPr lang="en-US" sz="1600" spc="-110" dirty="0" smtClean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a language  (e.g.</a:t>
            </a:r>
            <a:r>
              <a:rPr lang="en-US" sz="1600" spc="-110" dirty="0" smtClean="0">
                <a:latin typeface="Arial"/>
                <a:cs typeface="Arial"/>
              </a:rPr>
              <a:t> </a:t>
            </a:r>
            <a:r>
              <a:rPr lang="en-US" sz="1600" i="1" dirty="0" smtClean="0">
                <a:latin typeface="Arial"/>
                <a:cs typeface="Arial"/>
              </a:rPr>
              <a:t>bake</a:t>
            </a:r>
            <a:r>
              <a:rPr lang="en-US" sz="1600" dirty="0">
                <a:latin typeface="Arial"/>
                <a:cs typeface="Arial"/>
              </a:rPr>
              <a:t>)</a:t>
            </a:r>
            <a:endParaRPr lang="en-US" sz="1600" dirty="0" smtClean="0">
              <a:latin typeface="Arial"/>
              <a:cs typeface="Arial"/>
            </a:endParaRPr>
          </a:p>
        </p:txBody>
      </p:sp>
      <p:sp>
        <p:nvSpPr>
          <p:cNvPr id="4" name="object 86"/>
          <p:cNvSpPr/>
          <p:nvPr/>
        </p:nvSpPr>
        <p:spPr>
          <a:xfrm>
            <a:off x="6462349" y="3285363"/>
            <a:ext cx="3799250" cy="1158575"/>
          </a:xfrm>
          <a:custGeom>
            <a:avLst/>
            <a:gdLst/>
            <a:ahLst/>
            <a:cxnLst/>
            <a:rect l="l" t="t" r="r" b="b"/>
            <a:pathLst>
              <a:path w="1009015" h="504825">
                <a:moveTo>
                  <a:pt x="925067" y="0"/>
                </a:moveTo>
                <a:lnTo>
                  <a:pt x="83819" y="0"/>
                </a:lnTo>
                <a:lnTo>
                  <a:pt x="78146" y="196"/>
                </a:lnTo>
                <a:lnTo>
                  <a:pt x="41768" y="11571"/>
                </a:lnTo>
                <a:lnTo>
                  <a:pt x="11571" y="41768"/>
                </a:lnTo>
                <a:lnTo>
                  <a:pt x="196" y="78146"/>
                </a:lnTo>
                <a:lnTo>
                  <a:pt x="0" y="83819"/>
                </a:lnTo>
                <a:lnTo>
                  <a:pt x="0" y="420623"/>
                </a:lnTo>
                <a:lnTo>
                  <a:pt x="8967" y="457928"/>
                </a:lnTo>
                <a:lnTo>
                  <a:pt x="37207" y="489977"/>
                </a:lnTo>
                <a:lnTo>
                  <a:pt x="78146" y="504247"/>
                </a:lnTo>
                <a:lnTo>
                  <a:pt x="83819" y="504443"/>
                </a:lnTo>
                <a:lnTo>
                  <a:pt x="925067" y="504443"/>
                </a:lnTo>
                <a:lnTo>
                  <a:pt x="962372" y="495476"/>
                </a:lnTo>
                <a:lnTo>
                  <a:pt x="994421" y="467236"/>
                </a:lnTo>
                <a:lnTo>
                  <a:pt x="1008691" y="426297"/>
                </a:lnTo>
                <a:lnTo>
                  <a:pt x="1008887" y="420623"/>
                </a:lnTo>
                <a:lnTo>
                  <a:pt x="1008887" y="83819"/>
                </a:lnTo>
                <a:lnTo>
                  <a:pt x="999920" y="46515"/>
                </a:lnTo>
                <a:lnTo>
                  <a:pt x="971680" y="14466"/>
                </a:lnTo>
                <a:lnTo>
                  <a:pt x="930741" y="196"/>
                </a:lnTo>
                <a:lnTo>
                  <a:pt x="925067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pPr marL="1505591">
              <a:lnSpc>
                <a:spcPts val="840"/>
              </a:lnSpc>
              <a:spcBef>
                <a:spcPts val="225"/>
              </a:spcBef>
            </a:pPr>
            <a:endParaRPr lang="en-US" sz="1600" b="1" spc="15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74625" algn="ctr">
              <a:lnSpc>
                <a:spcPts val="840"/>
              </a:lnSpc>
              <a:spcBef>
                <a:spcPts val="225"/>
              </a:spcBef>
            </a:pPr>
            <a:r>
              <a:rPr lang="en-US" sz="1600" b="1" spc="15" dirty="0" smtClean="0">
                <a:solidFill>
                  <a:srgbClr val="FF0000"/>
                </a:solidFill>
                <a:latin typeface="Arial"/>
                <a:cs typeface="Arial"/>
              </a:rPr>
              <a:t>WORD-FORMS</a:t>
            </a:r>
            <a:endParaRPr lang="en-US" sz="1600" dirty="0" smtClean="0">
              <a:latin typeface="Arial"/>
              <a:cs typeface="Arial"/>
            </a:endParaRPr>
          </a:p>
          <a:p>
            <a:pPr indent="-1270" algn="ctr"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(or </a:t>
            </a:r>
            <a:r>
              <a:rPr lang="en-US" sz="1600" b="1" i="1" spc="-5" dirty="0" smtClean="0">
                <a:solidFill>
                  <a:srgbClr val="FF0000"/>
                </a:solidFill>
                <a:latin typeface="Arial"/>
                <a:cs typeface="Arial"/>
              </a:rPr>
              <a:t>grammatical words</a:t>
            </a:r>
            <a:r>
              <a:rPr lang="en-US" sz="1600" spc="-5" dirty="0" smtClean="0">
                <a:latin typeface="Arial"/>
                <a:cs typeface="Arial"/>
              </a:rPr>
              <a:t>)  </a:t>
            </a:r>
            <a:r>
              <a:rPr lang="en-US" sz="1600" dirty="0" smtClean="0">
                <a:latin typeface="Arial"/>
                <a:cs typeface="Arial"/>
              </a:rPr>
              <a:t>The</a:t>
            </a:r>
            <a:r>
              <a:rPr lang="en-US" sz="1600" spc="-60" dirty="0" smtClean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different</a:t>
            </a:r>
            <a:r>
              <a:rPr lang="en-US" sz="1600" spc="-70" dirty="0" smtClean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grammatically  specified forms of a given  lexeme (e.g.</a:t>
            </a:r>
            <a:r>
              <a:rPr lang="en-US" sz="1600" spc="-80" dirty="0" smtClean="0">
                <a:latin typeface="Arial"/>
                <a:cs typeface="Arial"/>
              </a:rPr>
              <a:t> </a:t>
            </a:r>
            <a:r>
              <a:rPr lang="en-US" sz="1600" i="1" dirty="0" smtClean="0">
                <a:latin typeface="Arial"/>
                <a:cs typeface="Arial"/>
              </a:rPr>
              <a:t>bakes,</a:t>
            </a:r>
            <a:r>
              <a:rPr lang="en-US" sz="1600" i="1" spc="-35" dirty="0" smtClean="0">
                <a:latin typeface="Arial"/>
                <a:cs typeface="Arial"/>
              </a:rPr>
              <a:t> </a:t>
            </a:r>
            <a:r>
              <a:rPr lang="en-US" sz="1600" i="1" dirty="0" smtClean="0">
                <a:latin typeface="Arial"/>
                <a:cs typeface="Arial"/>
              </a:rPr>
              <a:t>baking,  baked</a:t>
            </a:r>
            <a:r>
              <a:rPr lang="en-US" sz="1600" dirty="0" smtClean="0">
                <a:latin typeface="Arial"/>
                <a:cs typeface="Arial"/>
              </a:rPr>
              <a:t>)</a:t>
            </a:r>
          </a:p>
          <a:p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950686" y="4608858"/>
            <a:ext cx="10682514" cy="1790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" algn="ctr"/>
            <a:r>
              <a:rPr lang="en-US" sz="2400" b="1" spc="20" dirty="0" smtClean="0">
                <a:solidFill>
                  <a:srgbClr val="3791A7"/>
                </a:solidFill>
                <a:latin typeface="Gill Sans MT"/>
                <a:cs typeface="Gill Sans MT"/>
              </a:rPr>
              <a:t>BAKER </a:t>
            </a:r>
            <a:r>
              <a:rPr lang="en-US" sz="2400" i="1" spc="15" dirty="0" smtClean="0">
                <a:solidFill>
                  <a:srgbClr val="FF0000"/>
                </a:solidFill>
                <a:latin typeface="Gill Sans MT"/>
                <a:cs typeface="Gill Sans MT"/>
              </a:rPr>
              <a:t>vs.</a:t>
            </a:r>
            <a:r>
              <a:rPr lang="en-US" sz="2400" i="1" spc="-114" dirty="0" smtClean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lang="en-US" sz="2400" b="1" spc="20" dirty="0" smtClean="0">
                <a:solidFill>
                  <a:srgbClr val="3791A7"/>
                </a:solidFill>
                <a:latin typeface="Gill Sans MT"/>
                <a:cs typeface="Gill Sans MT"/>
              </a:rPr>
              <a:t>BAKES</a:t>
            </a:r>
            <a:r>
              <a:rPr lang="en-US" sz="2400" spc="20" dirty="0" smtClean="0">
                <a:latin typeface="Gill Sans MT"/>
                <a:cs typeface="Gill Sans MT"/>
              </a:rPr>
              <a:t>/</a:t>
            </a:r>
            <a:r>
              <a:rPr lang="en-US" sz="2400" b="1" spc="20" dirty="0" smtClean="0">
                <a:solidFill>
                  <a:srgbClr val="3791A7"/>
                </a:solidFill>
                <a:latin typeface="Gill Sans MT"/>
                <a:cs typeface="Gill Sans MT"/>
              </a:rPr>
              <a:t>BAKED</a:t>
            </a:r>
            <a:endParaRPr lang="en-US" sz="2400" dirty="0" smtClean="0">
              <a:latin typeface="Gill Sans MT"/>
              <a:cs typeface="Gill Sans MT"/>
            </a:endParaRPr>
          </a:p>
          <a:p>
            <a:pPr marL="65405" indent="-65405">
              <a:spcBef>
                <a:spcPts val="360"/>
              </a:spcBef>
              <a:buClr>
                <a:srgbClr val="3791A7"/>
              </a:buClr>
              <a:buSzPct val="84615"/>
              <a:buFont typeface="Wingdings 2"/>
              <a:buChar char=""/>
              <a:tabLst>
                <a:tab pos="66040" algn="l"/>
              </a:tabLst>
            </a:pPr>
            <a:r>
              <a:rPr lang="en-US" sz="2400" spc="5" dirty="0" smtClean="0">
                <a:latin typeface="Gill Sans MT"/>
                <a:cs typeface="Gill Sans MT"/>
              </a:rPr>
              <a:t>It </a:t>
            </a:r>
            <a:r>
              <a:rPr lang="en-US" sz="2400" dirty="0" smtClean="0">
                <a:latin typeface="Gill Sans MT"/>
                <a:cs typeface="Gill Sans MT"/>
              </a:rPr>
              <a:t>is </a:t>
            </a:r>
            <a:r>
              <a:rPr lang="en-US" sz="2400" u="sng" spc="10" dirty="0" smtClean="0">
                <a:latin typeface="Gill Sans MT"/>
                <a:cs typeface="Gill Sans MT"/>
              </a:rPr>
              <a:t>not </a:t>
            </a:r>
            <a:r>
              <a:rPr lang="en-US" sz="2400" spc="5" dirty="0" smtClean="0">
                <a:latin typeface="Gill Sans MT"/>
                <a:cs typeface="Gill Sans MT"/>
              </a:rPr>
              <a:t>a </a:t>
            </a:r>
            <a:r>
              <a:rPr lang="en-US" sz="2400" dirty="0" smtClean="0">
                <a:latin typeface="Gill Sans MT"/>
                <a:cs typeface="Gill Sans MT"/>
              </a:rPr>
              <a:t>word-form </a:t>
            </a:r>
            <a:r>
              <a:rPr lang="en-US" sz="2400" spc="5" dirty="0" smtClean="0">
                <a:latin typeface="Gill Sans MT"/>
                <a:cs typeface="Gill Sans MT"/>
              </a:rPr>
              <a:t>of the </a:t>
            </a:r>
            <a:r>
              <a:rPr lang="en-US" sz="2400" dirty="0" smtClean="0">
                <a:latin typeface="Gill Sans MT"/>
                <a:cs typeface="Gill Sans MT"/>
              </a:rPr>
              <a:t>lexeme </a:t>
            </a:r>
            <a:r>
              <a:rPr lang="en-US" sz="2400" spc="5" dirty="0" smtClean="0">
                <a:latin typeface="Gill Sans MT"/>
                <a:cs typeface="Gill Sans MT"/>
              </a:rPr>
              <a:t>bake, </a:t>
            </a:r>
            <a:r>
              <a:rPr lang="en-US" sz="2400" u="sng" spc="5" dirty="0" smtClean="0">
                <a:solidFill>
                  <a:srgbClr val="FF0000"/>
                </a:solidFill>
                <a:latin typeface="Gill Sans MT"/>
                <a:cs typeface="Gill Sans MT"/>
              </a:rPr>
              <a:t>but </a:t>
            </a:r>
            <a:r>
              <a:rPr lang="en-US" sz="2400" dirty="0" smtClean="0">
                <a:latin typeface="Gill Sans MT"/>
                <a:cs typeface="Gill Sans MT"/>
              </a:rPr>
              <a:t>it is </a:t>
            </a:r>
            <a:r>
              <a:rPr lang="en-US" sz="2400" spc="5" dirty="0" smtClean="0">
                <a:latin typeface="Gill Sans MT"/>
                <a:cs typeface="Gill Sans MT"/>
              </a:rPr>
              <a:t>a </a:t>
            </a:r>
            <a:r>
              <a:rPr lang="en-US" sz="2400" dirty="0" smtClean="0">
                <a:latin typeface="Gill Sans MT"/>
                <a:cs typeface="Gill Sans MT"/>
              </a:rPr>
              <a:t>different</a:t>
            </a:r>
            <a:r>
              <a:rPr lang="en-US" sz="2400" spc="85" dirty="0" smtClean="0">
                <a:latin typeface="Gill Sans MT"/>
                <a:cs typeface="Gill Sans MT"/>
              </a:rPr>
              <a:t> </a:t>
            </a:r>
            <a:r>
              <a:rPr lang="en-US" sz="2400" b="1" i="1" dirty="0" smtClean="0">
                <a:solidFill>
                  <a:srgbClr val="FF3299"/>
                </a:solidFill>
                <a:latin typeface="Gill Sans MT"/>
                <a:cs typeface="Gill Sans MT"/>
              </a:rPr>
              <a:t>lexeme</a:t>
            </a:r>
            <a:r>
              <a:rPr lang="en-US" sz="2400" dirty="0" smtClean="0">
                <a:latin typeface="Gill Sans MT"/>
                <a:cs typeface="Gill Sans MT"/>
              </a:rPr>
              <a:t>.</a:t>
            </a:r>
          </a:p>
          <a:p>
            <a:pPr marL="51435" indent="-51435">
              <a:lnSpc>
                <a:spcPts val="755"/>
              </a:lnSpc>
              <a:spcBef>
                <a:spcPts val="130"/>
              </a:spcBef>
              <a:buClr>
                <a:srgbClr val="3791A7"/>
              </a:buClr>
              <a:buSzPct val="84615"/>
              <a:buFont typeface="Wingdings 2"/>
              <a:buChar char=""/>
              <a:tabLst>
                <a:tab pos="52069" algn="l"/>
              </a:tabLst>
            </a:pPr>
            <a:endParaRPr lang="en-US" sz="2400" spc="5" dirty="0" smtClean="0">
              <a:latin typeface="Gill Sans MT"/>
              <a:cs typeface="Gill Sans MT"/>
            </a:endParaRPr>
          </a:p>
          <a:p>
            <a:pPr marL="51435" indent="-51435">
              <a:lnSpc>
                <a:spcPts val="755"/>
              </a:lnSpc>
              <a:spcBef>
                <a:spcPts val="130"/>
              </a:spcBef>
              <a:buClr>
                <a:srgbClr val="3791A7"/>
              </a:buClr>
              <a:buSzPct val="84615"/>
              <a:buFont typeface="Wingdings 2"/>
              <a:buChar char=""/>
              <a:tabLst>
                <a:tab pos="52069" algn="l"/>
              </a:tabLst>
            </a:pPr>
            <a:r>
              <a:rPr lang="en-US" sz="2400" spc="5" dirty="0" smtClean="0">
                <a:latin typeface="Gill Sans MT"/>
                <a:cs typeface="Gill Sans MT"/>
              </a:rPr>
              <a:t>As a lexeme, </a:t>
            </a:r>
            <a:r>
              <a:rPr lang="en-US" sz="2400" dirty="0" smtClean="0">
                <a:latin typeface="Gill Sans MT"/>
                <a:cs typeface="Gill Sans MT"/>
              </a:rPr>
              <a:t>it </a:t>
            </a:r>
            <a:r>
              <a:rPr lang="en-US" sz="2400" spc="5" dirty="0" smtClean="0">
                <a:latin typeface="Gill Sans MT"/>
                <a:cs typeface="Gill Sans MT"/>
              </a:rPr>
              <a:t>manifests itself in </a:t>
            </a:r>
            <a:r>
              <a:rPr lang="en-US" sz="2400" dirty="0" smtClean="0">
                <a:latin typeface="Gill Sans MT"/>
                <a:cs typeface="Gill Sans MT"/>
              </a:rPr>
              <a:t>different word-forms, </a:t>
            </a:r>
            <a:r>
              <a:rPr lang="en-US" sz="2400" spc="5" dirty="0" smtClean="0">
                <a:latin typeface="Gill Sans MT"/>
                <a:cs typeface="Gill Sans MT"/>
              </a:rPr>
              <a:t>e.g.</a:t>
            </a:r>
            <a:r>
              <a:rPr lang="en-US" sz="2400" spc="-100" dirty="0" smtClean="0">
                <a:latin typeface="Gill Sans MT"/>
                <a:cs typeface="Gill Sans MT"/>
              </a:rPr>
              <a:t> </a:t>
            </a:r>
            <a:r>
              <a:rPr lang="en-US" sz="2400" i="1" dirty="0" smtClean="0">
                <a:latin typeface="Gill Sans MT"/>
                <a:cs typeface="Gill Sans MT"/>
              </a:rPr>
              <a:t>baker</a:t>
            </a:r>
            <a:endParaRPr lang="en-US" sz="2400" dirty="0" smtClean="0">
              <a:latin typeface="Gill Sans MT"/>
              <a:cs typeface="Gill Sans MT"/>
            </a:endParaRPr>
          </a:p>
          <a:p>
            <a:pPr>
              <a:lnSpc>
                <a:spcPts val="755"/>
              </a:lnSpc>
            </a:pPr>
            <a:endParaRPr lang="en-US" sz="2400" dirty="0" smtClean="0">
              <a:latin typeface="Gill Sans MT"/>
              <a:cs typeface="Gill Sans MT"/>
            </a:endParaRPr>
          </a:p>
          <a:p>
            <a:pPr>
              <a:lnSpc>
                <a:spcPts val="755"/>
              </a:lnSpc>
            </a:pPr>
            <a:endParaRPr lang="en-US" sz="2400" dirty="0">
              <a:latin typeface="Gill Sans MT"/>
              <a:cs typeface="Gill Sans MT"/>
            </a:endParaRPr>
          </a:p>
          <a:p>
            <a:pPr>
              <a:lnSpc>
                <a:spcPts val="755"/>
              </a:lnSpc>
            </a:pPr>
            <a:r>
              <a:rPr lang="en-US" sz="2400" dirty="0" smtClean="0">
                <a:latin typeface="Gill Sans MT"/>
                <a:cs typeface="Gill Sans MT"/>
              </a:rPr>
              <a:t>(sing.), </a:t>
            </a:r>
            <a:r>
              <a:rPr lang="en-US" sz="2400" i="1" dirty="0" smtClean="0">
                <a:latin typeface="Gill Sans MT"/>
                <a:cs typeface="Gill Sans MT"/>
              </a:rPr>
              <a:t>bakers </a:t>
            </a:r>
            <a:r>
              <a:rPr lang="en-US" sz="2400" dirty="0" smtClean="0">
                <a:latin typeface="Gill Sans MT"/>
                <a:cs typeface="Gill Sans MT"/>
              </a:rPr>
              <a:t>(pl.), </a:t>
            </a:r>
            <a:r>
              <a:rPr lang="en-US" sz="2400" i="1" spc="-5" dirty="0" smtClean="0">
                <a:latin typeface="Gill Sans MT"/>
                <a:cs typeface="Gill Sans MT"/>
              </a:rPr>
              <a:t>baker’s</a:t>
            </a:r>
            <a:r>
              <a:rPr lang="en-US" sz="2400" i="1" spc="-65" dirty="0" smtClean="0">
                <a:latin typeface="Gill Sans MT"/>
                <a:cs typeface="Gill Sans MT"/>
              </a:rPr>
              <a:t> </a:t>
            </a:r>
            <a:r>
              <a:rPr lang="en-US" sz="2400" spc="5" dirty="0" smtClean="0">
                <a:latin typeface="Gill Sans MT"/>
                <a:cs typeface="Gill Sans MT"/>
              </a:rPr>
              <a:t>(possessive).</a:t>
            </a:r>
            <a:endParaRPr lang="en-US" sz="2400" dirty="0" smtClean="0">
              <a:latin typeface="Gill Sans MT"/>
              <a:cs typeface="Gill Sans MT"/>
            </a:endParaRPr>
          </a:p>
          <a:p>
            <a:pPr marL="2540" algn="ctr"/>
            <a:endParaRPr lang="en-US" sz="2400" dirty="0">
              <a:latin typeface="Gill Sans MT"/>
              <a:cs typeface="Gill Sans MT"/>
            </a:endParaRPr>
          </a:p>
        </p:txBody>
      </p:sp>
      <p:sp>
        <p:nvSpPr>
          <p:cNvPr id="6" name="object 90"/>
          <p:cNvSpPr/>
          <p:nvPr/>
        </p:nvSpPr>
        <p:spPr>
          <a:xfrm>
            <a:off x="3553458" y="4833257"/>
            <a:ext cx="757284" cy="253451"/>
          </a:xfrm>
          <a:custGeom>
            <a:avLst/>
            <a:gdLst/>
            <a:ahLst/>
            <a:cxnLst/>
            <a:rect l="l" t="t" r="r" b="b"/>
            <a:pathLst>
              <a:path w="154304" h="90170">
                <a:moveTo>
                  <a:pt x="13715" y="67055"/>
                </a:moveTo>
                <a:lnTo>
                  <a:pt x="0" y="89915"/>
                </a:lnTo>
                <a:lnTo>
                  <a:pt x="25907" y="88391"/>
                </a:lnTo>
                <a:lnTo>
                  <a:pt x="22424" y="82295"/>
                </a:lnTo>
                <a:lnTo>
                  <a:pt x="18287" y="82295"/>
                </a:lnTo>
                <a:lnTo>
                  <a:pt x="15239" y="77723"/>
                </a:lnTo>
                <a:lnTo>
                  <a:pt x="18684" y="75750"/>
                </a:lnTo>
                <a:lnTo>
                  <a:pt x="13715" y="67055"/>
                </a:lnTo>
                <a:close/>
              </a:path>
              <a:path w="154304" h="90170">
                <a:moveTo>
                  <a:pt x="18684" y="75750"/>
                </a:moveTo>
                <a:lnTo>
                  <a:pt x="15239" y="77723"/>
                </a:lnTo>
                <a:lnTo>
                  <a:pt x="18287" y="82295"/>
                </a:lnTo>
                <a:lnTo>
                  <a:pt x="21404" y="80510"/>
                </a:lnTo>
                <a:lnTo>
                  <a:pt x="18684" y="75750"/>
                </a:lnTo>
                <a:close/>
              </a:path>
              <a:path w="154304" h="90170">
                <a:moveTo>
                  <a:pt x="21404" y="80510"/>
                </a:moveTo>
                <a:lnTo>
                  <a:pt x="18287" y="82295"/>
                </a:lnTo>
                <a:lnTo>
                  <a:pt x="22424" y="82295"/>
                </a:lnTo>
                <a:lnTo>
                  <a:pt x="21404" y="80510"/>
                </a:lnTo>
                <a:close/>
              </a:path>
              <a:path w="154304" h="90170">
                <a:moveTo>
                  <a:pt x="150875" y="0"/>
                </a:moveTo>
                <a:lnTo>
                  <a:pt x="18684" y="75750"/>
                </a:lnTo>
                <a:lnTo>
                  <a:pt x="21404" y="80510"/>
                </a:lnTo>
                <a:lnTo>
                  <a:pt x="153923" y="4571"/>
                </a:lnTo>
                <a:lnTo>
                  <a:pt x="1508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87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8577" y="1053233"/>
            <a:ext cx="10455966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14"/>
              </a:lnSpc>
            </a:pPr>
            <a:r>
              <a:rPr lang="en-US" sz="4400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Morphological</a:t>
            </a:r>
            <a:r>
              <a:rPr lang="en-US" sz="5400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lang="en-US" sz="5400" spc="-10" dirty="0" smtClean="0">
                <a:solidFill>
                  <a:srgbClr val="562213"/>
                </a:solidFill>
                <a:latin typeface="Gill Sans MT"/>
                <a:cs typeface="Gill Sans MT"/>
              </a:rPr>
              <a:t>processes</a:t>
            </a:r>
            <a:r>
              <a:rPr lang="en-US" sz="5400" spc="-130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lang="en-US" sz="5400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(3)</a:t>
            </a:r>
            <a:endParaRPr lang="en-US" sz="5400" dirty="0" smtClean="0">
              <a:latin typeface="Gill Sans MT"/>
              <a:cs typeface="Gill Sans MT"/>
            </a:endParaRP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900" dirty="0"/>
          </a:p>
        </p:txBody>
      </p:sp>
      <p:sp>
        <p:nvSpPr>
          <p:cNvPr id="4" name="object 17"/>
          <p:cNvSpPr/>
          <p:nvPr/>
        </p:nvSpPr>
        <p:spPr>
          <a:xfrm>
            <a:off x="2947706" y="1577630"/>
            <a:ext cx="1711380" cy="1049460"/>
          </a:xfrm>
          <a:custGeom>
            <a:avLst/>
            <a:gdLst/>
            <a:ahLst/>
            <a:cxnLst/>
            <a:rect l="l" t="t" r="r" b="b"/>
            <a:pathLst>
              <a:path w="702944" h="394969">
                <a:moveTo>
                  <a:pt x="402548" y="393191"/>
                </a:moveTo>
                <a:lnTo>
                  <a:pt x="301169" y="393191"/>
                </a:lnTo>
                <a:lnTo>
                  <a:pt x="308308" y="394715"/>
                </a:lnTo>
                <a:lnTo>
                  <a:pt x="395457" y="394715"/>
                </a:lnTo>
                <a:lnTo>
                  <a:pt x="402548" y="393191"/>
                </a:lnTo>
                <a:close/>
              </a:path>
              <a:path w="702944" h="394969">
                <a:moveTo>
                  <a:pt x="416591" y="391667"/>
                </a:moveTo>
                <a:lnTo>
                  <a:pt x="287033" y="391667"/>
                </a:lnTo>
                <a:lnTo>
                  <a:pt x="294077" y="393191"/>
                </a:lnTo>
                <a:lnTo>
                  <a:pt x="409593" y="393191"/>
                </a:lnTo>
                <a:lnTo>
                  <a:pt x="416591" y="391667"/>
                </a:lnTo>
                <a:close/>
              </a:path>
              <a:path w="702944" h="394969">
                <a:moveTo>
                  <a:pt x="430440" y="390143"/>
                </a:moveTo>
                <a:lnTo>
                  <a:pt x="273095" y="390143"/>
                </a:lnTo>
                <a:lnTo>
                  <a:pt x="280038" y="391667"/>
                </a:lnTo>
                <a:lnTo>
                  <a:pt x="423540" y="391667"/>
                </a:lnTo>
                <a:lnTo>
                  <a:pt x="430440" y="390143"/>
                </a:lnTo>
                <a:close/>
              </a:path>
              <a:path w="702944" h="394969">
                <a:moveTo>
                  <a:pt x="450826" y="387095"/>
                </a:moveTo>
                <a:lnTo>
                  <a:pt x="252586" y="387095"/>
                </a:lnTo>
                <a:lnTo>
                  <a:pt x="266204" y="390143"/>
                </a:lnTo>
                <a:lnTo>
                  <a:pt x="437289" y="390143"/>
                </a:lnTo>
                <a:lnTo>
                  <a:pt x="450826" y="387095"/>
                </a:lnTo>
                <a:close/>
              </a:path>
              <a:path w="702944" h="394969">
                <a:moveTo>
                  <a:pt x="457512" y="9143"/>
                </a:moveTo>
                <a:lnTo>
                  <a:pt x="247117" y="9143"/>
                </a:lnTo>
                <a:lnTo>
                  <a:pt x="221094" y="15239"/>
                </a:lnTo>
                <a:lnTo>
                  <a:pt x="178002" y="25907"/>
                </a:lnTo>
                <a:lnTo>
                  <a:pt x="172122" y="28955"/>
                </a:lnTo>
                <a:lnTo>
                  <a:pt x="160585" y="32003"/>
                </a:lnTo>
                <a:lnTo>
                  <a:pt x="154930" y="35051"/>
                </a:lnTo>
                <a:lnTo>
                  <a:pt x="149352" y="36575"/>
                </a:lnTo>
                <a:lnTo>
                  <a:pt x="143853" y="39623"/>
                </a:lnTo>
                <a:lnTo>
                  <a:pt x="138434" y="41147"/>
                </a:lnTo>
                <a:lnTo>
                  <a:pt x="133097" y="44195"/>
                </a:lnTo>
                <a:lnTo>
                  <a:pt x="127844" y="45719"/>
                </a:lnTo>
                <a:lnTo>
                  <a:pt x="122674" y="48767"/>
                </a:lnTo>
                <a:lnTo>
                  <a:pt x="117591" y="50291"/>
                </a:lnTo>
                <a:lnTo>
                  <a:pt x="112595" y="53339"/>
                </a:lnTo>
                <a:lnTo>
                  <a:pt x="107687" y="56387"/>
                </a:lnTo>
                <a:lnTo>
                  <a:pt x="102869" y="59435"/>
                </a:lnTo>
                <a:lnTo>
                  <a:pt x="98143" y="60959"/>
                </a:lnTo>
                <a:lnTo>
                  <a:pt x="63794" y="85343"/>
                </a:lnTo>
                <a:lnTo>
                  <a:pt x="39172" y="108203"/>
                </a:lnTo>
                <a:lnTo>
                  <a:pt x="36099" y="111251"/>
                </a:lnTo>
                <a:lnTo>
                  <a:pt x="33140" y="114299"/>
                </a:lnTo>
                <a:lnTo>
                  <a:pt x="30298" y="117347"/>
                </a:lnTo>
                <a:lnTo>
                  <a:pt x="27574" y="121919"/>
                </a:lnTo>
                <a:lnTo>
                  <a:pt x="24970" y="124967"/>
                </a:lnTo>
                <a:lnTo>
                  <a:pt x="22486" y="129539"/>
                </a:lnTo>
                <a:lnTo>
                  <a:pt x="20124" y="132587"/>
                </a:lnTo>
                <a:lnTo>
                  <a:pt x="17885" y="135635"/>
                </a:lnTo>
                <a:lnTo>
                  <a:pt x="15772" y="140207"/>
                </a:lnTo>
                <a:lnTo>
                  <a:pt x="13784" y="143255"/>
                </a:lnTo>
                <a:lnTo>
                  <a:pt x="11925" y="147827"/>
                </a:lnTo>
                <a:lnTo>
                  <a:pt x="10194" y="150875"/>
                </a:lnTo>
                <a:lnTo>
                  <a:pt x="8594" y="155447"/>
                </a:lnTo>
                <a:lnTo>
                  <a:pt x="7125" y="158495"/>
                </a:lnTo>
                <a:lnTo>
                  <a:pt x="5790" y="163067"/>
                </a:lnTo>
                <a:lnTo>
                  <a:pt x="4590" y="166115"/>
                </a:lnTo>
                <a:lnTo>
                  <a:pt x="3525" y="170687"/>
                </a:lnTo>
                <a:lnTo>
                  <a:pt x="2598" y="175259"/>
                </a:lnTo>
                <a:lnTo>
                  <a:pt x="1810" y="178307"/>
                </a:lnTo>
                <a:lnTo>
                  <a:pt x="1162" y="182879"/>
                </a:lnTo>
                <a:lnTo>
                  <a:pt x="655" y="185927"/>
                </a:lnTo>
                <a:lnTo>
                  <a:pt x="292" y="190499"/>
                </a:lnTo>
                <a:lnTo>
                  <a:pt x="73" y="195071"/>
                </a:lnTo>
                <a:lnTo>
                  <a:pt x="0" y="198119"/>
                </a:lnTo>
                <a:lnTo>
                  <a:pt x="75" y="202691"/>
                </a:lnTo>
                <a:lnTo>
                  <a:pt x="299" y="207263"/>
                </a:lnTo>
                <a:lnTo>
                  <a:pt x="672" y="211835"/>
                </a:lnTo>
                <a:lnTo>
                  <a:pt x="1191" y="214883"/>
                </a:lnTo>
                <a:lnTo>
                  <a:pt x="1856" y="219455"/>
                </a:lnTo>
                <a:lnTo>
                  <a:pt x="2664" y="222503"/>
                </a:lnTo>
                <a:lnTo>
                  <a:pt x="3614" y="227075"/>
                </a:lnTo>
                <a:lnTo>
                  <a:pt x="4705" y="231647"/>
                </a:lnTo>
                <a:lnTo>
                  <a:pt x="5936" y="234695"/>
                </a:lnTo>
                <a:lnTo>
                  <a:pt x="7304" y="239267"/>
                </a:lnTo>
                <a:lnTo>
                  <a:pt x="8809" y="242315"/>
                </a:lnTo>
                <a:lnTo>
                  <a:pt x="10448" y="246887"/>
                </a:lnTo>
                <a:lnTo>
                  <a:pt x="12222" y="249935"/>
                </a:lnTo>
                <a:lnTo>
                  <a:pt x="14127" y="254507"/>
                </a:lnTo>
                <a:lnTo>
                  <a:pt x="16163" y="257555"/>
                </a:lnTo>
                <a:lnTo>
                  <a:pt x="18328" y="262127"/>
                </a:lnTo>
                <a:lnTo>
                  <a:pt x="20622" y="265175"/>
                </a:lnTo>
                <a:lnTo>
                  <a:pt x="23041" y="268223"/>
                </a:lnTo>
                <a:lnTo>
                  <a:pt x="25585" y="272795"/>
                </a:lnTo>
                <a:lnTo>
                  <a:pt x="28253" y="275843"/>
                </a:lnTo>
                <a:lnTo>
                  <a:pt x="31042" y="280415"/>
                </a:lnTo>
                <a:lnTo>
                  <a:pt x="33953" y="283463"/>
                </a:lnTo>
                <a:lnTo>
                  <a:pt x="36982" y="286511"/>
                </a:lnTo>
                <a:lnTo>
                  <a:pt x="40129" y="289559"/>
                </a:lnTo>
                <a:lnTo>
                  <a:pt x="43392" y="294131"/>
                </a:lnTo>
                <a:lnTo>
                  <a:pt x="73506" y="318515"/>
                </a:lnTo>
                <a:lnTo>
                  <a:pt x="105297" y="339851"/>
                </a:lnTo>
                <a:lnTo>
                  <a:pt x="110223" y="341375"/>
                </a:lnTo>
                <a:lnTo>
                  <a:pt x="115240" y="344423"/>
                </a:lnTo>
                <a:lnTo>
                  <a:pt x="120347" y="347471"/>
                </a:lnTo>
                <a:lnTo>
                  <a:pt x="125543" y="348995"/>
                </a:lnTo>
                <a:lnTo>
                  <a:pt x="130826" y="352043"/>
                </a:lnTo>
                <a:lnTo>
                  <a:pt x="136195" y="353567"/>
                </a:lnTo>
                <a:lnTo>
                  <a:pt x="141648" y="356615"/>
                </a:lnTo>
                <a:lnTo>
                  <a:pt x="147185" y="358139"/>
                </a:lnTo>
                <a:lnTo>
                  <a:pt x="152802" y="361187"/>
                </a:lnTo>
                <a:lnTo>
                  <a:pt x="158500" y="362711"/>
                </a:lnTo>
                <a:lnTo>
                  <a:pt x="164276" y="365759"/>
                </a:lnTo>
                <a:lnTo>
                  <a:pt x="176059" y="368807"/>
                </a:lnTo>
                <a:lnTo>
                  <a:pt x="182062" y="371855"/>
                </a:lnTo>
                <a:lnTo>
                  <a:pt x="194286" y="374903"/>
                </a:lnTo>
                <a:lnTo>
                  <a:pt x="245861" y="387095"/>
                </a:lnTo>
                <a:lnTo>
                  <a:pt x="457512" y="387095"/>
                </a:lnTo>
                <a:lnTo>
                  <a:pt x="508820" y="374903"/>
                </a:lnTo>
                <a:lnTo>
                  <a:pt x="520987" y="371855"/>
                </a:lnTo>
                <a:lnTo>
                  <a:pt x="526964" y="368807"/>
                </a:lnTo>
                <a:lnTo>
                  <a:pt x="538697" y="365759"/>
                </a:lnTo>
                <a:lnTo>
                  <a:pt x="544449" y="362711"/>
                </a:lnTo>
                <a:lnTo>
                  <a:pt x="550124" y="361187"/>
                </a:lnTo>
                <a:lnTo>
                  <a:pt x="555720" y="358139"/>
                </a:lnTo>
                <a:lnTo>
                  <a:pt x="561236" y="356615"/>
                </a:lnTo>
                <a:lnTo>
                  <a:pt x="566669" y="353567"/>
                </a:lnTo>
                <a:lnTo>
                  <a:pt x="572019" y="352043"/>
                </a:lnTo>
                <a:lnTo>
                  <a:pt x="577283" y="348995"/>
                </a:lnTo>
                <a:lnTo>
                  <a:pt x="582462" y="347471"/>
                </a:lnTo>
                <a:lnTo>
                  <a:pt x="587552" y="344423"/>
                </a:lnTo>
                <a:lnTo>
                  <a:pt x="592553" y="341375"/>
                </a:lnTo>
                <a:lnTo>
                  <a:pt x="597463" y="339851"/>
                </a:lnTo>
                <a:lnTo>
                  <a:pt x="602281" y="336803"/>
                </a:lnTo>
                <a:lnTo>
                  <a:pt x="637326" y="312419"/>
                </a:lnTo>
                <a:lnTo>
                  <a:pt x="662477" y="289559"/>
                </a:lnTo>
                <a:lnTo>
                  <a:pt x="665619" y="286511"/>
                </a:lnTo>
                <a:lnTo>
                  <a:pt x="668643" y="283463"/>
                </a:lnTo>
                <a:lnTo>
                  <a:pt x="671549" y="280415"/>
                </a:lnTo>
                <a:lnTo>
                  <a:pt x="674335" y="275843"/>
                </a:lnTo>
                <a:lnTo>
                  <a:pt x="676999" y="272795"/>
                </a:lnTo>
                <a:lnTo>
                  <a:pt x="679540" y="268223"/>
                </a:lnTo>
                <a:lnTo>
                  <a:pt x="681957" y="265175"/>
                </a:lnTo>
                <a:lnTo>
                  <a:pt x="684247" y="262127"/>
                </a:lnTo>
                <a:lnTo>
                  <a:pt x="686410" y="257555"/>
                </a:lnTo>
                <a:lnTo>
                  <a:pt x="688444" y="254507"/>
                </a:lnTo>
                <a:lnTo>
                  <a:pt x="690348" y="249935"/>
                </a:lnTo>
                <a:lnTo>
                  <a:pt x="692120" y="246887"/>
                </a:lnTo>
                <a:lnTo>
                  <a:pt x="693758" y="242315"/>
                </a:lnTo>
                <a:lnTo>
                  <a:pt x="695262" y="239267"/>
                </a:lnTo>
                <a:lnTo>
                  <a:pt x="696630" y="234695"/>
                </a:lnTo>
                <a:lnTo>
                  <a:pt x="697859" y="231647"/>
                </a:lnTo>
                <a:lnTo>
                  <a:pt x="698950" y="227075"/>
                </a:lnTo>
                <a:lnTo>
                  <a:pt x="699900" y="222503"/>
                </a:lnTo>
                <a:lnTo>
                  <a:pt x="700708" y="219455"/>
                </a:lnTo>
                <a:lnTo>
                  <a:pt x="701372" y="214883"/>
                </a:lnTo>
                <a:lnTo>
                  <a:pt x="701891" y="211835"/>
                </a:lnTo>
                <a:lnTo>
                  <a:pt x="702264" y="207263"/>
                </a:lnTo>
                <a:lnTo>
                  <a:pt x="702488" y="202691"/>
                </a:lnTo>
                <a:lnTo>
                  <a:pt x="702563" y="198119"/>
                </a:lnTo>
                <a:lnTo>
                  <a:pt x="702488" y="195071"/>
                </a:lnTo>
                <a:lnTo>
                  <a:pt x="702264" y="190499"/>
                </a:lnTo>
                <a:lnTo>
                  <a:pt x="701891" y="185927"/>
                </a:lnTo>
                <a:lnTo>
                  <a:pt x="701372" y="182879"/>
                </a:lnTo>
                <a:lnTo>
                  <a:pt x="700708" y="178307"/>
                </a:lnTo>
                <a:lnTo>
                  <a:pt x="699900" y="173735"/>
                </a:lnTo>
                <a:lnTo>
                  <a:pt x="698950" y="170687"/>
                </a:lnTo>
                <a:lnTo>
                  <a:pt x="697859" y="166115"/>
                </a:lnTo>
                <a:lnTo>
                  <a:pt x="696630" y="163067"/>
                </a:lnTo>
                <a:lnTo>
                  <a:pt x="695262" y="158495"/>
                </a:lnTo>
                <a:lnTo>
                  <a:pt x="693758" y="153923"/>
                </a:lnTo>
                <a:lnTo>
                  <a:pt x="692120" y="150875"/>
                </a:lnTo>
                <a:lnTo>
                  <a:pt x="690348" y="146303"/>
                </a:lnTo>
                <a:lnTo>
                  <a:pt x="688444" y="143255"/>
                </a:lnTo>
                <a:lnTo>
                  <a:pt x="686410" y="138683"/>
                </a:lnTo>
                <a:lnTo>
                  <a:pt x="684247" y="135635"/>
                </a:lnTo>
                <a:lnTo>
                  <a:pt x="681957" y="131063"/>
                </a:lnTo>
                <a:lnTo>
                  <a:pt x="679540" y="128015"/>
                </a:lnTo>
                <a:lnTo>
                  <a:pt x="676999" y="124967"/>
                </a:lnTo>
                <a:lnTo>
                  <a:pt x="674335" y="120395"/>
                </a:lnTo>
                <a:lnTo>
                  <a:pt x="671549" y="117347"/>
                </a:lnTo>
                <a:lnTo>
                  <a:pt x="668643" y="114299"/>
                </a:lnTo>
                <a:lnTo>
                  <a:pt x="665619" y="109727"/>
                </a:lnTo>
                <a:lnTo>
                  <a:pt x="662477" y="106679"/>
                </a:lnTo>
                <a:lnTo>
                  <a:pt x="659219" y="103631"/>
                </a:lnTo>
                <a:lnTo>
                  <a:pt x="655848" y="100583"/>
                </a:lnTo>
                <a:lnTo>
                  <a:pt x="652363" y="96011"/>
                </a:lnTo>
                <a:lnTo>
                  <a:pt x="620601" y="71627"/>
                </a:lnTo>
                <a:lnTo>
                  <a:pt x="597463" y="57911"/>
                </a:lnTo>
                <a:lnTo>
                  <a:pt x="592553" y="54863"/>
                </a:lnTo>
                <a:lnTo>
                  <a:pt x="587552" y="51815"/>
                </a:lnTo>
                <a:lnTo>
                  <a:pt x="582462" y="48767"/>
                </a:lnTo>
                <a:lnTo>
                  <a:pt x="577283" y="47243"/>
                </a:lnTo>
                <a:lnTo>
                  <a:pt x="572019" y="44195"/>
                </a:lnTo>
                <a:lnTo>
                  <a:pt x="566669" y="42671"/>
                </a:lnTo>
                <a:lnTo>
                  <a:pt x="561236" y="39623"/>
                </a:lnTo>
                <a:lnTo>
                  <a:pt x="555720" y="38099"/>
                </a:lnTo>
                <a:lnTo>
                  <a:pt x="550124" y="35051"/>
                </a:lnTo>
                <a:lnTo>
                  <a:pt x="544449" y="33527"/>
                </a:lnTo>
                <a:lnTo>
                  <a:pt x="538697" y="30479"/>
                </a:lnTo>
                <a:lnTo>
                  <a:pt x="520987" y="25907"/>
                </a:lnTo>
                <a:lnTo>
                  <a:pt x="514939" y="22859"/>
                </a:lnTo>
                <a:lnTo>
                  <a:pt x="464141" y="10667"/>
                </a:lnTo>
                <a:lnTo>
                  <a:pt x="457512" y="9143"/>
                </a:lnTo>
                <a:close/>
              </a:path>
              <a:path w="702944" h="394969">
                <a:moveTo>
                  <a:pt x="437289" y="6095"/>
                </a:moveTo>
                <a:lnTo>
                  <a:pt x="267234" y="6095"/>
                </a:lnTo>
                <a:lnTo>
                  <a:pt x="253768" y="9143"/>
                </a:lnTo>
                <a:lnTo>
                  <a:pt x="450826" y="9143"/>
                </a:lnTo>
                <a:lnTo>
                  <a:pt x="437289" y="6095"/>
                </a:lnTo>
                <a:close/>
              </a:path>
              <a:path w="702944" h="394969">
                <a:moveTo>
                  <a:pt x="423540" y="4571"/>
                </a:moveTo>
                <a:lnTo>
                  <a:pt x="280910" y="4571"/>
                </a:lnTo>
                <a:lnTo>
                  <a:pt x="274046" y="6095"/>
                </a:lnTo>
                <a:lnTo>
                  <a:pt x="430440" y="6095"/>
                </a:lnTo>
                <a:lnTo>
                  <a:pt x="423540" y="4571"/>
                </a:lnTo>
                <a:close/>
              </a:path>
              <a:path w="702944" h="394969">
                <a:moveTo>
                  <a:pt x="409593" y="3047"/>
                </a:moveTo>
                <a:lnTo>
                  <a:pt x="294784" y="3047"/>
                </a:lnTo>
                <a:lnTo>
                  <a:pt x="287823" y="4571"/>
                </a:lnTo>
                <a:lnTo>
                  <a:pt x="416591" y="4571"/>
                </a:lnTo>
                <a:lnTo>
                  <a:pt x="409593" y="3047"/>
                </a:lnTo>
                <a:close/>
              </a:path>
              <a:path w="702944" h="394969">
                <a:moveTo>
                  <a:pt x="395457" y="1523"/>
                </a:moveTo>
                <a:lnTo>
                  <a:pt x="308845" y="1523"/>
                </a:lnTo>
                <a:lnTo>
                  <a:pt x="301792" y="3047"/>
                </a:lnTo>
                <a:lnTo>
                  <a:pt x="402548" y="3047"/>
                </a:lnTo>
                <a:lnTo>
                  <a:pt x="395457" y="1523"/>
                </a:lnTo>
                <a:close/>
              </a:path>
              <a:path w="702944" h="394969">
                <a:moveTo>
                  <a:pt x="352043" y="0"/>
                </a:moveTo>
                <a:lnTo>
                  <a:pt x="344746" y="1523"/>
                </a:lnTo>
                <a:lnTo>
                  <a:pt x="359376" y="1523"/>
                </a:lnTo>
                <a:lnTo>
                  <a:pt x="352043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0"/>
          <p:cNvSpPr/>
          <p:nvPr/>
        </p:nvSpPr>
        <p:spPr>
          <a:xfrm>
            <a:off x="7345534" y="1568764"/>
            <a:ext cx="1711380" cy="1049460"/>
          </a:xfrm>
          <a:custGeom>
            <a:avLst/>
            <a:gdLst/>
            <a:ahLst/>
            <a:cxnLst/>
            <a:rect l="l" t="t" r="r" b="b"/>
            <a:pathLst>
              <a:path w="701039" h="394969">
                <a:moveTo>
                  <a:pt x="401024" y="393191"/>
                </a:moveTo>
                <a:lnTo>
                  <a:pt x="300015" y="393191"/>
                </a:lnTo>
                <a:lnTo>
                  <a:pt x="307106" y="394715"/>
                </a:lnTo>
                <a:lnTo>
                  <a:pt x="393933" y="394715"/>
                </a:lnTo>
                <a:lnTo>
                  <a:pt x="401024" y="393191"/>
                </a:lnTo>
                <a:close/>
              </a:path>
              <a:path w="701039" h="394969">
                <a:moveTo>
                  <a:pt x="415067" y="391667"/>
                </a:moveTo>
                <a:lnTo>
                  <a:pt x="285972" y="391667"/>
                </a:lnTo>
                <a:lnTo>
                  <a:pt x="292970" y="393191"/>
                </a:lnTo>
                <a:lnTo>
                  <a:pt x="408069" y="393191"/>
                </a:lnTo>
                <a:lnTo>
                  <a:pt x="415067" y="391667"/>
                </a:lnTo>
                <a:close/>
              </a:path>
              <a:path w="701039" h="394969">
                <a:moveTo>
                  <a:pt x="428916" y="390143"/>
                </a:moveTo>
                <a:lnTo>
                  <a:pt x="272123" y="390143"/>
                </a:lnTo>
                <a:lnTo>
                  <a:pt x="279023" y="391667"/>
                </a:lnTo>
                <a:lnTo>
                  <a:pt x="422016" y="391667"/>
                </a:lnTo>
                <a:lnTo>
                  <a:pt x="428916" y="390143"/>
                </a:lnTo>
                <a:close/>
              </a:path>
              <a:path w="701039" h="394969">
                <a:moveTo>
                  <a:pt x="449302" y="387095"/>
                </a:moveTo>
                <a:lnTo>
                  <a:pt x="251737" y="387095"/>
                </a:lnTo>
                <a:lnTo>
                  <a:pt x="265274" y="390143"/>
                </a:lnTo>
                <a:lnTo>
                  <a:pt x="435765" y="390143"/>
                </a:lnTo>
                <a:lnTo>
                  <a:pt x="449302" y="387095"/>
                </a:lnTo>
                <a:close/>
              </a:path>
              <a:path w="701039" h="394969">
                <a:moveTo>
                  <a:pt x="455988" y="9143"/>
                </a:moveTo>
                <a:lnTo>
                  <a:pt x="245051" y="9143"/>
                </a:lnTo>
                <a:lnTo>
                  <a:pt x="238422" y="10667"/>
                </a:lnTo>
                <a:lnTo>
                  <a:pt x="187624" y="22859"/>
                </a:lnTo>
                <a:lnTo>
                  <a:pt x="181576" y="25907"/>
                </a:lnTo>
                <a:lnTo>
                  <a:pt x="163866" y="30479"/>
                </a:lnTo>
                <a:lnTo>
                  <a:pt x="158114" y="33527"/>
                </a:lnTo>
                <a:lnTo>
                  <a:pt x="152439" y="35051"/>
                </a:lnTo>
                <a:lnTo>
                  <a:pt x="146843" y="38099"/>
                </a:lnTo>
                <a:lnTo>
                  <a:pt x="141327" y="39623"/>
                </a:lnTo>
                <a:lnTo>
                  <a:pt x="135894" y="42671"/>
                </a:lnTo>
                <a:lnTo>
                  <a:pt x="130544" y="44195"/>
                </a:lnTo>
                <a:lnTo>
                  <a:pt x="125280" y="47243"/>
                </a:lnTo>
                <a:lnTo>
                  <a:pt x="120101" y="48767"/>
                </a:lnTo>
                <a:lnTo>
                  <a:pt x="115011" y="51815"/>
                </a:lnTo>
                <a:lnTo>
                  <a:pt x="110010" y="54863"/>
                </a:lnTo>
                <a:lnTo>
                  <a:pt x="105100" y="57911"/>
                </a:lnTo>
                <a:lnTo>
                  <a:pt x="100282" y="59435"/>
                </a:lnTo>
                <a:lnTo>
                  <a:pt x="65237" y="83819"/>
                </a:lnTo>
                <a:lnTo>
                  <a:pt x="46715" y="100583"/>
                </a:lnTo>
                <a:lnTo>
                  <a:pt x="43344" y="103631"/>
                </a:lnTo>
                <a:lnTo>
                  <a:pt x="40086" y="106679"/>
                </a:lnTo>
                <a:lnTo>
                  <a:pt x="36944" y="109727"/>
                </a:lnTo>
                <a:lnTo>
                  <a:pt x="33920" y="114299"/>
                </a:lnTo>
                <a:lnTo>
                  <a:pt x="31014" y="117347"/>
                </a:lnTo>
                <a:lnTo>
                  <a:pt x="28228" y="120395"/>
                </a:lnTo>
                <a:lnTo>
                  <a:pt x="25564" y="124967"/>
                </a:lnTo>
                <a:lnTo>
                  <a:pt x="23023" y="128015"/>
                </a:lnTo>
                <a:lnTo>
                  <a:pt x="20606" y="131063"/>
                </a:lnTo>
                <a:lnTo>
                  <a:pt x="18316" y="135635"/>
                </a:lnTo>
                <a:lnTo>
                  <a:pt x="16153" y="138683"/>
                </a:lnTo>
                <a:lnTo>
                  <a:pt x="14119" y="143255"/>
                </a:lnTo>
                <a:lnTo>
                  <a:pt x="12215" y="146303"/>
                </a:lnTo>
                <a:lnTo>
                  <a:pt x="10443" y="150875"/>
                </a:lnTo>
                <a:lnTo>
                  <a:pt x="8805" y="153923"/>
                </a:lnTo>
                <a:lnTo>
                  <a:pt x="7301" y="158495"/>
                </a:lnTo>
                <a:lnTo>
                  <a:pt x="5933" y="163067"/>
                </a:lnTo>
                <a:lnTo>
                  <a:pt x="4704" y="166115"/>
                </a:lnTo>
                <a:lnTo>
                  <a:pt x="3613" y="170687"/>
                </a:lnTo>
                <a:lnTo>
                  <a:pt x="2663" y="173735"/>
                </a:lnTo>
                <a:lnTo>
                  <a:pt x="1855" y="178307"/>
                </a:lnTo>
                <a:lnTo>
                  <a:pt x="1191" y="182879"/>
                </a:lnTo>
                <a:lnTo>
                  <a:pt x="672" y="185927"/>
                </a:lnTo>
                <a:lnTo>
                  <a:pt x="299" y="190499"/>
                </a:lnTo>
                <a:lnTo>
                  <a:pt x="75" y="195071"/>
                </a:lnTo>
                <a:lnTo>
                  <a:pt x="0" y="198119"/>
                </a:lnTo>
                <a:lnTo>
                  <a:pt x="75" y="202691"/>
                </a:lnTo>
                <a:lnTo>
                  <a:pt x="299" y="207263"/>
                </a:lnTo>
                <a:lnTo>
                  <a:pt x="672" y="211835"/>
                </a:lnTo>
                <a:lnTo>
                  <a:pt x="1191" y="214883"/>
                </a:lnTo>
                <a:lnTo>
                  <a:pt x="1855" y="219455"/>
                </a:lnTo>
                <a:lnTo>
                  <a:pt x="2663" y="222503"/>
                </a:lnTo>
                <a:lnTo>
                  <a:pt x="3613" y="227075"/>
                </a:lnTo>
                <a:lnTo>
                  <a:pt x="4704" y="231647"/>
                </a:lnTo>
                <a:lnTo>
                  <a:pt x="5933" y="234695"/>
                </a:lnTo>
                <a:lnTo>
                  <a:pt x="7301" y="239267"/>
                </a:lnTo>
                <a:lnTo>
                  <a:pt x="8805" y="242315"/>
                </a:lnTo>
                <a:lnTo>
                  <a:pt x="10443" y="246887"/>
                </a:lnTo>
                <a:lnTo>
                  <a:pt x="12215" y="249935"/>
                </a:lnTo>
                <a:lnTo>
                  <a:pt x="14119" y="254507"/>
                </a:lnTo>
                <a:lnTo>
                  <a:pt x="16153" y="257555"/>
                </a:lnTo>
                <a:lnTo>
                  <a:pt x="18316" y="262127"/>
                </a:lnTo>
                <a:lnTo>
                  <a:pt x="20606" y="265175"/>
                </a:lnTo>
                <a:lnTo>
                  <a:pt x="23023" y="268223"/>
                </a:lnTo>
                <a:lnTo>
                  <a:pt x="25564" y="272795"/>
                </a:lnTo>
                <a:lnTo>
                  <a:pt x="28228" y="275843"/>
                </a:lnTo>
                <a:lnTo>
                  <a:pt x="31014" y="280415"/>
                </a:lnTo>
                <a:lnTo>
                  <a:pt x="33920" y="283463"/>
                </a:lnTo>
                <a:lnTo>
                  <a:pt x="36944" y="286511"/>
                </a:lnTo>
                <a:lnTo>
                  <a:pt x="40086" y="289559"/>
                </a:lnTo>
                <a:lnTo>
                  <a:pt x="43344" y="294131"/>
                </a:lnTo>
                <a:lnTo>
                  <a:pt x="73395" y="318515"/>
                </a:lnTo>
                <a:lnTo>
                  <a:pt x="105100" y="339851"/>
                </a:lnTo>
                <a:lnTo>
                  <a:pt x="110010" y="341375"/>
                </a:lnTo>
                <a:lnTo>
                  <a:pt x="115011" y="344423"/>
                </a:lnTo>
                <a:lnTo>
                  <a:pt x="120101" y="347471"/>
                </a:lnTo>
                <a:lnTo>
                  <a:pt x="125280" y="348995"/>
                </a:lnTo>
                <a:lnTo>
                  <a:pt x="130544" y="352043"/>
                </a:lnTo>
                <a:lnTo>
                  <a:pt x="135894" y="353567"/>
                </a:lnTo>
                <a:lnTo>
                  <a:pt x="141327" y="356615"/>
                </a:lnTo>
                <a:lnTo>
                  <a:pt x="146843" y="358139"/>
                </a:lnTo>
                <a:lnTo>
                  <a:pt x="152439" y="361187"/>
                </a:lnTo>
                <a:lnTo>
                  <a:pt x="158114" y="362711"/>
                </a:lnTo>
                <a:lnTo>
                  <a:pt x="163866" y="365759"/>
                </a:lnTo>
                <a:lnTo>
                  <a:pt x="175599" y="368807"/>
                </a:lnTo>
                <a:lnTo>
                  <a:pt x="181576" y="371855"/>
                </a:lnTo>
                <a:lnTo>
                  <a:pt x="193743" y="374903"/>
                </a:lnTo>
                <a:lnTo>
                  <a:pt x="245051" y="387095"/>
                </a:lnTo>
                <a:lnTo>
                  <a:pt x="455988" y="387095"/>
                </a:lnTo>
                <a:lnTo>
                  <a:pt x="507296" y="374903"/>
                </a:lnTo>
                <a:lnTo>
                  <a:pt x="519463" y="371855"/>
                </a:lnTo>
                <a:lnTo>
                  <a:pt x="525440" y="368807"/>
                </a:lnTo>
                <a:lnTo>
                  <a:pt x="537173" y="365759"/>
                </a:lnTo>
                <a:lnTo>
                  <a:pt x="542925" y="362711"/>
                </a:lnTo>
                <a:lnTo>
                  <a:pt x="548600" y="361187"/>
                </a:lnTo>
                <a:lnTo>
                  <a:pt x="554196" y="358139"/>
                </a:lnTo>
                <a:lnTo>
                  <a:pt x="559712" y="356615"/>
                </a:lnTo>
                <a:lnTo>
                  <a:pt x="565145" y="353567"/>
                </a:lnTo>
                <a:lnTo>
                  <a:pt x="570495" y="352043"/>
                </a:lnTo>
                <a:lnTo>
                  <a:pt x="575759" y="348995"/>
                </a:lnTo>
                <a:lnTo>
                  <a:pt x="580938" y="347471"/>
                </a:lnTo>
                <a:lnTo>
                  <a:pt x="586028" y="344423"/>
                </a:lnTo>
                <a:lnTo>
                  <a:pt x="591029" y="341375"/>
                </a:lnTo>
                <a:lnTo>
                  <a:pt x="595939" y="339851"/>
                </a:lnTo>
                <a:lnTo>
                  <a:pt x="600757" y="336803"/>
                </a:lnTo>
                <a:lnTo>
                  <a:pt x="635802" y="312419"/>
                </a:lnTo>
                <a:lnTo>
                  <a:pt x="660953" y="289559"/>
                </a:lnTo>
                <a:lnTo>
                  <a:pt x="664095" y="286511"/>
                </a:lnTo>
                <a:lnTo>
                  <a:pt x="667119" y="283463"/>
                </a:lnTo>
                <a:lnTo>
                  <a:pt x="670025" y="280415"/>
                </a:lnTo>
                <a:lnTo>
                  <a:pt x="672811" y="275843"/>
                </a:lnTo>
                <a:lnTo>
                  <a:pt x="675475" y="272795"/>
                </a:lnTo>
                <a:lnTo>
                  <a:pt x="678016" y="268223"/>
                </a:lnTo>
                <a:lnTo>
                  <a:pt x="680433" y="265175"/>
                </a:lnTo>
                <a:lnTo>
                  <a:pt x="682723" y="262127"/>
                </a:lnTo>
                <a:lnTo>
                  <a:pt x="684886" y="257555"/>
                </a:lnTo>
                <a:lnTo>
                  <a:pt x="686920" y="254507"/>
                </a:lnTo>
                <a:lnTo>
                  <a:pt x="688824" y="249935"/>
                </a:lnTo>
                <a:lnTo>
                  <a:pt x="690596" y="246887"/>
                </a:lnTo>
                <a:lnTo>
                  <a:pt x="692234" y="242315"/>
                </a:lnTo>
                <a:lnTo>
                  <a:pt x="693738" y="239267"/>
                </a:lnTo>
                <a:lnTo>
                  <a:pt x="695106" y="234695"/>
                </a:lnTo>
                <a:lnTo>
                  <a:pt x="696335" y="231647"/>
                </a:lnTo>
                <a:lnTo>
                  <a:pt x="697426" y="227075"/>
                </a:lnTo>
                <a:lnTo>
                  <a:pt x="698376" y="222503"/>
                </a:lnTo>
                <a:lnTo>
                  <a:pt x="699184" y="219455"/>
                </a:lnTo>
                <a:lnTo>
                  <a:pt x="699848" y="214883"/>
                </a:lnTo>
                <a:lnTo>
                  <a:pt x="700367" y="211835"/>
                </a:lnTo>
                <a:lnTo>
                  <a:pt x="700740" y="207263"/>
                </a:lnTo>
                <a:lnTo>
                  <a:pt x="700964" y="202691"/>
                </a:lnTo>
                <a:lnTo>
                  <a:pt x="701039" y="198119"/>
                </a:lnTo>
                <a:lnTo>
                  <a:pt x="700964" y="195071"/>
                </a:lnTo>
                <a:lnTo>
                  <a:pt x="700740" y="190499"/>
                </a:lnTo>
                <a:lnTo>
                  <a:pt x="700367" y="185927"/>
                </a:lnTo>
                <a:lnTo>
                  <a:pt x="699848" y="182879"/>
                </a:lnTo>
                <a:lnTo>
                  <a:pt x="699184" y="178307"/>
                </a:lnTo>
                <a:lnTo>
                  <a:pt x="698376" y="173735"/>
                </a:lnTo>
                <a:lnTo>
                  <a:pt x="697426" y="170687"/>
                </a:lnTo>
                <a:lnTo>
                  <a:pt x="696335" y="166115"/>
                </a:lnTo>
                <a:lnTo>
                  <a:pt x="695106" y="163067"/>
                </a:lnTo>
                <a:lnTo>
                  <a:pt x="693738" y="158495"/>
                </a:lnTo>
                <a:lnTo>
                  <a:pt x="692234" y="153923"/>
                </a:lnTo>
                <a:lnTo>
                  <a:pt x="690596" y="150875"/>
                </a:lnTo>
                <a:lnTo>
                  <a:pt x="688824" y="146303"/>
                </a:lnTo>
                <a:lnTo>
                  <a:pt x="686920" y="143255"/>
                </a:lnTo>
                <a:lnTo>
                  <a:pt x="684886" y="138683"/>
                </a:lnTo>
                <a:lnTo>
                  <a:pt x="682723" y="135635"/>
                </a:lnTo>
                <a:lnTo>
                  <a:pt x="680433" y="131063"/>
                </a:lnTo>
                <a:lnTo>
                  <a:pt x="678016" y="128015"/>
                </a:lnTo>
                <a:lnTo>
                  <a:pt x="675475" y="124967"/>
                </a:lnTo>
                <a:lnTo>
                  <a:pt x="672811" y="120395"/>
                </a:lnTo>
                <a:lnTo>
                  <a:pt x="670025" y="117347"/>
                </a:lnTo>
                <a:lnTo>
                  <a:pt x="667119" y="114299"/>
                </a:lnTo>
                <a:lnTo>
                  <a:pt x="664095" y="109727"/>
                </a:lnTo>
                <a:lnTo>
                  <a:pt x="660953" y="106679"/>
                </a:lnTo>
                <a:lnTo>
                  <a:pt x="657695" y="103631"/>
                </a:lnTo>
                <a:lnTo>
                  <a:pt x="654324" y="100583"/>
                </a:lnTo>
                <a:lnTo>
                  <a:pt x="650839" y="96011"/>
                </a:lnTo>
                <a:lnTo>
                  <a:pt x="619077" y="71627"/>
                </a:lnTo>
                <a:lnTo>
                  <a:pt x="595939" y="57911"/>
                </a:lnTo>
                <a:lnTo>
                  <a:pt x="591029" y="54863"/>
                </a:lnTo>
                <a:lnTo>
                  <a:pt x="586028" y="51815"/>
                </a:lnTo>
                <a:lnTo>
                  <a:pt x="580938" y="48767"/>
                </a:lnTo>
                <a:lnTo>
                  <a:pt x="575759" y="47243"/>
                </a:lnTo>
                <a:lnTo>
                  <a:pt x="570495" y="44195"/>
                </a:lnTo>
                <a:lnTo>
                  <a:pt x="565145" y="42671"/>
                </a:lnTo>
                <a:lnTo>
                  <a:pt x="559712" y="39623"/>
                </a:lnTo>
                <a:lnTo>
                  <a:pt x="554196" y="38099"/>
                </a:lnTo>
                <a:lnTo>
                  <a:pt x="548600" y="35051"/>
                </a:lnTo>
                <a:lnTo>
                  <a:pt x="542925" y="33527"/>
                </a:lnTo>
                <a:lnTo>
                  <a:pt x="537173" y="30479"/>
                </a:lnTo>
                <a:lnTo>
                  <a:pt x="519463" y="25907"/>
                </a:lnTo>
                <a:lnTo>
                  <a:pt x="513415" y="22859"/>
                </a:lnTo>
                <a:lnTo>
                  <a:pt x="462617" y="10667"/>
                </a:lnTo>
                <a:lnTo>
                  <a:pt x="455988" y="9143"/>
                </a:lnTo>
                <a:close/>
              </a:path>
              <a:path w="701039" h="394969">
                <a:moveTo>
                  <a:pt x="435765" y="6095"/>
                </a:moveTo>
                <a:lnTo>
                  <a:pt x="265274" y="6095"/>
                </a:lnTo>
                <a:lnTo>
                  <a:pt x="251737" y="9143"/>
                </a:lnTo>
                <a:lnTo>
                  <a:pt x="449302" y="9143"/>
                </a:lnTo>
                <a:lnTo>
                  <a:pt x="435765" y="6095"/>
                </a:lnTo>
                <a:close/>
              </a:path>
              <a:path w="701039" h="394969">
                <a:moveTo>
                  <a:pt x="422016" y="4571"/>
                </a:moveTo>
                <a:lnTo>
                  <a:pt x="279023" y="4571"/>
                </a:lnTo>
                <a:lnTo>
                  <a:pt x="272123" y="6095"/>
                </a:lnTo>
                <a:lnTo>
                  <a:pt x="428916" y="6095"/>
                </a:lnTo>
                <a:lnTo>
                  <a:pt x="422016" y="4571"/>
                </a:lnTo>
                <a:close/>
              </a:path>
              <a:path w="701039" h="394969">
                <a:moveTo>
                  <a:pt x="408069" y="3047"/>
                </a:moveTo>
                <a:lnTo>
                  <a:pt x="292970" y="3047"/>
                </a:lnTo>
                <a:lnTo>
                  <a:pt x="285972" y="4571"/>
                </a:lnTo>
                <a:lnTo>
                  <a:pt x="415067" y="4571"/>
                </a:lnTo>
                <a:lnTo>
                  <a:pt x="408069" y="3047"/>
                </a:lnTo>
                <a:close/>
              </a:path>
              <a:path w="701039" h="394969">
                <a:moveTo>
                  <a:pt x="393933" y="1523"/>
                </a:moveTo>
                <a:lnTo>
                  <a:pt x="307106" y="1523"/>
                </a:lnTo>
                <a:lnTo>
                  <a:pt x="300015" y="3047"/>
                </a:lnTo>
                <a:lnTo>
                  <a:pt x="401024" y="3047"/>
                </a:lnTo>
                <a:lnTo>
                  <a:pt x="393933" y="1523"/>
                </a:lnTo>
                <a:close/>
              </a:path>
              <a:path w="701039" h="394969">
                <a:moveTo>
                  <a:pt x="350519" y="0"/>
                </a:moveTo>
                <a:lnTo>
                  <a:pt x="343187" y="1523"/>
                </a:lnTo>
                <a:lnTo>
                  <a:pt x="357852" y="1523"/>
                </a:lnTo>
                <a:lnTo>
                  <a:pt x="350519" y="0"/>
                </a:lnTo>
                <a:close/>
              </a:path>
            </a:pathLst>
          </a:custGeom>
          <a:solidFill>
            <a:srgbClr val="FF9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9"/>
          <p:cNvSpPr txBox="1"/>
          <p:nvPr/>
        </p:nvSpPr>
        <p:spPr>
          <a:xfrm>
            <a:off x="3107544" y="2118804"/>
            <a:ext cx="2017304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0"/>
              </a:lnSpc>
            </a:pPr>
            <a:r>
              <a:rPr b="1" spc="5" dirty="0">
                <a:solidFill>
                  <a:srgbClr val="0032CC"/>
                </a:solidFill>
                <a:latin typeface="Arial"/>
                <a:cs typeface="Arial"/>
              </a:rPr>
              <a:t>I</a:t>
            </a:r>
            <a:r>
              <a:rPr b="1" spc="15" dirty="0">
                <a:solidFill>
                  <a:srgbClr val="0032CC"/>
                </a:solidFill>
                <a:latin typeface="Arial"/>
                <a:cs typeface="Arial"/>
              </a:rPr>
              <a:t>N</a:t>
            </a:r>
            <a:r>
              <a:rPr b="1" spc="10" dirty="0">
                <a:solidFill>
                  <a:srgbClr val="0032CC"/>
                </a:solidFill>
                <a:latin typeface="Arial"/>
                <a:cs typeface="Arial"/>
              </a:rPr>
              <a:t>FL</a:t>
            </a:r>
            <a:r>
              <a:rPr b="1" spc="20" dirty="0">
                <a:solidFill>
                  <a:srgbClr val="0032CC"/>
                </a:solidFill>
                <a:latin typeface="Arial"/>
                <a:cs typeface="Arial"/>
              </a:rPr>
              <a:t>E</a:t>
            </a:r>
            <a:r>
              <a:rPr b="1" spc="15" dirty="0">
                <a:solidFill>
                  <a:srgbClr val="0032CC"/>
                </a:solidFill>
                <a:latin typeface="Arial"/>
                <a:cs typeface="Arial"/>
              </a:rPr>
              <a:t>C</a:t>
            </a:r>
            <a:r>
              <a:rPr b="1" spc="10" dirty="0">
                <a:solidFill>
                  <a:srgbClr val="0032CC"/>
                </a:solidFill>
                <a:latin typeface="Arial"/>
                <a:cs typeface="Arial"/>
              </a:rPr>
              <a:t>T</a:t>
            </a:r>
            <a:r>
              <a:rPr b="1" spc="5" dirty="0">
                <a:solidFill>
                  <a:srgbClr val="0032CC"/>
                </a:solidFill>
                <a:latin typeface="Arial"/>
                <a:cs typeface="Arial"/>
              </a:rPr>
              <a:t>I</a:t>
            </a:r>
            <a:r>
              <a:rPr b="1" spc="15" dirty="0">
                <a:solidFill>
                  <a:srgbClr val="0032CC"/>
                </a:solidFill>
                <a:latin typeface="Arial"/>
                <a:cs typeface="Arial"/>
              </a:rPr>
              <a:t>O</a:t>
            </a:r>
            <a:r>
              <a:rPr b="1" spc="20" dirty="0">
                <a:solidFill>
                  <a:srgbClr val="0032CC"/>
                </a:solidFill>
                <a:latin typeface="Arial"/>
                <a:cs typeface="Arial"/>
              </a:rPr>
              <a:t>N</a:t>
            </a:r>
            <a:endParaRPr dirty="0">
              <a:latin typeface="Arial"/>
              <a:cs typeface="Arial"/>
            </a:endParaRPr>
          </a:p>
        </p:txBody>
      </p:sp>
      <p:sp>
        <p:nvSpPr>
          <p:cNvPr id="7" name="object 22"/>
          <p:cNvSpPr txBox="1"/>
          <p:nvPr/>
        </p:nvSpPr>
        <p:spPr>
          <a:xfrm>
            <a:off x="7532803" y="2091873"/>
            <a:ext cx="2005803" cy="129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0"/>
              </a:lnSpc>
            </a:pPr>
            <a:r>
              <a:rPr b="1" spc="15" dirty="0">
                <a:solidFill>
                  <a:srgbClr val="0032CC"/>
                </a:solidFill>
                <a:latin typeface="Arial"/>
                <a:cs typeface="Arial"/>
              </a:rPr>
              <a:t>D</a:t>
            </a:r>
            <a:r>
              <a:rPr b="1" spc="20" dirty="0">
                <a:solidFill>
                  <a:srgbClr val="0032CC"/>
                </a:solidFill>
                <a:latin typeface="Arial"/>
                <a:cs typeface="Arial"/>
              </a:rPr>
              <a:t>E</a:t>
            </a:r>
            <a:r>
              <a:rPr b="1" spc="15" dirty="0">
                <a:solidFill>
                  <a:srgbClr val="0032CC"/>
                </a:solidFill>
                <a:latin typeface="Arial"/>
                <a:cs typeface="Arial"/>
              </a:rPr>
              <a:t>R</a:t>
            </a:r>
            <a:r>
              <a:rPr b="1" spc="5" dirty="0">
                <a:solidFill>
                  <a:srgbClr val="0032CC"/>
                </a:solidFill>
                <a:latin typeface="Arial"/>
                <a:cs typeface="Arial"/>
              </a:rPr>
              <a:t>I</a:t>
            </a:r>
            <a:r>
              <a:rPr b="1" spc="-40" dirty="0">
                <a:solidFill>
                  <a:srgbClr val="0032CC"/>
                </a:solidFill>
                <a:latin typeface="Arial"/>
                <a:cs typeface="Arial"/>
              </a:rPr>
              <a:t>V</a:t>
            </a:r>
            <a:r>
              <a:rPr b="1" spc="-80" dirty="0">
                <a:solidFill>
                  <a:srgbClr val="0032CC"/>
                </a:solidFill>
                <a:latin typeface="Arial"/>
                <a:cs typeface="Arial"/>
              </a:rPr>
              <a:t>A</a:t>
            </a:r>
            <a:r>
              <a:rPr b="1" spc="10" dirty="0">
                <a:solidFill>
                  <a:srgbClr val="0032CC"/>
                </a:solidFill>
                <a:latin typeface="Arial"/>
                <a:cs typeface="Arial"/>
              </a:rPr>
              <a:t>T</a:t>
            </a:r>
            <a:r>
              <a:rPr b="1" spc="5" dirty="0">
                <a:solidFill>
                  <a:srgbClr val="0032CC"/>
                </a:solidFill>
                <a:latin typeface="Arial"/>
                <a:cs typeface="Arial"/>
              </a:rPr>
              <a:t>I</a:t>
            </a:r>
            <a:r>
              <a:rPr b="1" spc="15" dirty="0">
                <a:solidFill>
                  <a:srgbClr val="0032CC"/>
                </a:solidFill>
                <a:latin typeface="Arial"/>
                <a:cs typeface="Arial"/>
              </a:rPr>
              <a:t>O</a:t>
            </a:r>
            <a:r>
              <a:rPr b="1" spc="20" dirty="0">
                <a:solidFill>
                  <a:srgbClr val="0032CC"/>
                </a:solidFill>
                <a:latin typeface="Arial"/>
                <a:cs typeface="Arial"/>
              </a:rPr>
              <a:t>N</a:t>
            </a:r>
            <a:endParaRPr dirty="0">
              <a:latin typeface="Arial"/>
              <a:cs typeface="Arial"/>
            </a:endParaRPr>
          </a:p>
        </p:txBody>
      </p:sp>
      <p:sp>
        <p:nvSpPr>
          <p:cNvPr id="8" name="object 23"/>
          <p:cNvSpPr/>
          <p:nvPr/>
        </p:nvSpPr>
        <p:spPr>
          <a:xfrm>
            <a:off x="3684106" y="2618224"/>
            <a:ext cx="238580" cy="482840"/>
          </a:xfrm>
          <a:custGeom>
            <a:avLst/>
            <a:gdLst/>
            <a:ahLst/>
            <a:cxnLst/>
            <a:rect l="l" t="t" r="r" b="b"/>
            <a:pathLst>
              <a:path w="22860" h="109855">
                <a:moveTo>
                  <a:pt x="9143" y="86867"/>
                </a:moveTo>
                <a:lnTo>
                  <a:pt x="0" y="86867"/>
                </a:lnTo>
                <a:lnTo>
                  <a:pt x="10667" y="109727"/>
                </a:lnTo>
                <a:lnTo>
                  <a:pt x="21234" y="89915"/>
                </a:lnTo>
                <a:lnTo>
                  <a:pt x="9143" y="89915"/>
                </a:lnTo>
                <a:lnTo>
                  <a:pt x="9143" y="86867"/>
                </a:lnTo>
                <a:close/>
              </a:path>
              <a:path w="22860" h="109855">
                <a:moveTo>
                  <a:pt x="12191" y="0"/>
                </a:moveTo>
                <a:lnTo>
                  <a:pt x="9143" y="0"/>
                </a:lnTo>
                <a:lnTo>
                  <a:pt x="9143" y="89915"/>
                </a:lnTo>
                <a:lnTo>
                  <a:pt x="12191" y="89915"/>
                </a:lnTo>
                <a:lnTo>
                  <a:pt x="12191" y="0"/>
                </a:lnTo>
                <a:close/>
              </a:path>
              <a:path w="22860" h="109855">
                <a:moveTo>
                  <a:pt x="22859" y="86867"/>
                </a:moveTo>
                <a:lnTo>
                  <a:pt x="12191" y="86867"/>
                </a:lnTo>
                <a:lnTo>
                  <a:pt x="12191" y="89915"/>
                </a:lnTo>
                <a:lnTo>
                  <a:pt x="21234" y="89915"/>
                </a:lnTo>
                <a:lnTo>
                  <a:pt x="22859" y="868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3"/>
          <p:cNvSpPr/>
          <p:nvPr/>
        </p:nvSpPr>
        <p:spPr>
          <a:xfrm>
            <a:off x="8081934" y="2618224"/>
            <a:ext cx="238580" cy="482840"/>
          </a:xfrm>
          <a:custGeom>
            <a:avLst/>
            <a:gdLst/>
            <a:ahLst/>
            <a:cxnLst/>
            <a:rect l="l" t="t" r="r" b="b"/>
            <a:pathLst>
              <a:path w="22860" h="109855">
                <a:moveTo>
                  <a:pt x="9143" y="86867"/>
                </a:moveTo>
                <a:lnTo>
                  <a:pt x="0" y="86867"/>
                </a:lnTo>
                <a:lnTo>
                  <a:pt x="10667" y="109727"/>
                </a:lnTo>
                <a:lnTo>
                  <a:pt x="21234" y="89915"/>
                </a:lnTo>
                <a:lnTo>
                  <a:pt x="9143" y="89915"/>
                </a:lnTo>
                <a:lnTo>
                  <a:pt x="9143" y="86867"/>
                </a:lnTo>
                <a:close/>
              </a:path>
              <a:path w="22860" h="109855">
                <a:moveTo>
                  <a:pt x="12191" y="0"/>
                </a:moveTo>
                <a:lnTo>
                  <a:pt x="9143" y="0"/>
                </a:lnTo>
                <a:lnTo>
                  <a:pt x="9143" y="89915"/>
                </a:lnTo>
                <a:lnTo>
                  <a:pt x="12191" y="89915"/>
                </a:lnTo>
                <a:lnTo>
                  <a:pt x="12191" y="0"/>
                </a:lnTo>
                <a:close/>
              </a:path>
              <a:path w="22860" h="109855">
                <a:moveTo>
                  <a:pt x="22859" y="86867"/>
                </a:moveTo>
                <a:lnTo>
                  <a:pt x="12191" y="86867"/>
                </a:lnTo>
                <a:lnTo>
                  <a:pt x="12191" y="89915"/>
                </a:lnTo>
                <a:lnTo>
                  <a:pt x="21234" y="89915"/>
                </a:lnTo>
                <a:lnTo>
                  <a:pt x="22859" y="868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5"/>
          <p:cNvSpPr txBox="1"/>
          <p:nvPr/>
        </p:nvSpPr>
        <p:spPr>
          <a:xfrm>
            <a:off x="1371799" y="3124345"/>
            <a:ext cx="4346830" cy="279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7945" algn="just">
              <a:lnSpc>
                <a:spcPct val="93100"/>
              </a:lnSpc>
              <a:buClr>
                <a:srgbClr val="3791A7"/>
              </a:buClr>
              <a:buSzPct val="84615"/>
              <a:tabLst>
                <a:tab pos="50800" algn="l"/>
              </a:tabLst>
            </a:pPr>
            <a:r>
              <a:rPr sz="2000" spc="10" dirty="0">
                <a:latin typeface="Gill Sans MT"/>
                <a:cs typeface="Gill Sans MT"/>
              </a:rPr>
              <a:t>The </a:t>
            </a:r>
            <a:r>
              <a:rPr sz="2000" spc="5" dirty="0">
                <a:latin typeface="Gill Sans MT"/>
                <a:cs typeface="Gill Sans MT"/>
              </a:rPr>
              <a:t>morphological  expression </a:t>
            </a:r>
            <a:r>
              <a:rPr sz="2000" spc="5" dirty="0" smtClean="0">
                <a:latin typeface="Gill Sans MT"/>
                <a:cs typeface="Gill Sans MT"/>
              </a:rPr>
              <a:t>of</a:t>
            </a:r>
            <a:r>
              <a:rPr lang="en-US" sz="2000" spc="-60" dirty="0">
                <a:latin typeface="Gill Sans MT"/>
                <a:cs typeface="Gill Sans MT"/>
              </a:rPr>
              <a:t> </a:t>
            </a:r>
            <a:r>
              <a:rPr sz="2000" b="1" i="1" spc="5" dirty="0" smtClean="0">
                <a:solidFill>
                  <a:srgbClr val="FF3299"/>
                </a:solidFill>
                <a:latin typeface="Gill Sans MT"/>
                <a:cs typeface="Gill Sans MT"/>
              </a:rPr>
              <a:t>grammatical  </a:t>
            </a:r>
            <a:r>
              <a:rPr sz="2000" spc="5" dirty="0">
                <a:latin typeface="Gill Sans MT"/>
                <a:cs typeface="Gill Sans MT"/>
              </a:rPr>
              <a:t>information </a:t>
            </a:r>
            <a:r>
              <a:rPr sz="2000" spc="10" dirty="0" smtClean="0">
                <a:latin typeface="Gill Sans MT"/>
                <a:cs typeface="Gill Sans MT"/>
              </a:rPr>
              <a:t>and</a:t>
            </a:r>
            <a:r>
              <a:rPr lang="en-US" sz="2000" spc="-65" dirty="0">
                <a:latin typeface="Gill Sans MT"/>
                <a:cs typeface="Gill Sans MT"/>
              </a:rPr>
              <a:t> </a:t>
            </a:r>
            <a:r>
              <a:rPr sz="2000" spc="5" dirty="0" smtClean="0">
                <a:latin typeface="Gill Sans MT"/>
                <a:cs typeface="Gill Sans MT"/>
              </a:rPr>
              <a:t>categories.</a:t>
            </a:r>
            <a:endParaRPr lang="en-US" sz="2000" dirty="0">
              <a:latin typeface="Gill Sans MT"/>
              <a:cs typeface="Gill Sans MT"/>
            </a:endParaRPr>
          </a:p>
          <a:p>
            <a:pPr marR="67945" algn="just">
              <a:lnSpc>
                <a:spcPct val="93100"/>
              </a:lnSpc>
              <a:buClr>
                <a:srgbClr val="3791A7"/>
              </a:buClr>
              <a:buSzPct val="84615"/>
              <a:tabLst>
                <a:tab pos="50800" algn="l"/>
              </a:tabLst>
            </a:pPr>
            <a:r>
              <a:rPr sz="2000" dirty="0" smtClean="0">
                <a:latin typeface="Gill Sans MT"/>
                <a:cs typeface="Gill Sans MT"/>
              </a:rPr>
              <a:t>Affixes </a:t>
            </a:r>
            <a:r>
              <a:rPr sz="2000" spc="10" dirty="0">
                <a:latin typeface="Gill Sans MT"/>
                <a:cs typeface="Gill Sans MT"/>
              </a:rPr>
              <a:t>used </a:t>
            </a:r>
            <a:r>
              <a:rPr sz="2000" spc="5" dirty="0">
                <a:latin typeface="Gill Sans MT"/>
                <a:cs typeface="Gill Sans MT"/>
              </a:rPr>
              <a:t>to </a:t>
            </a:r>
            <a:r>
              <a:rPr sz="2000" spc="10" dirty="0" smtClean="0">
                <a:latin typeface="Gill Sans MT"/>
                <a:cs typeface="Gill Sans MT"/>
              </a:rPr>
              <a:t>encode</a:t>
            </a:r>
            <a:r>
              <a:rPr lang="en-US" sz="2000" spc="10" dirty="0" smtClean="0">
                <a:latin typeface="Gill Sans MT"/>
                <a:cs typeface="Gill Sans MT"/>
              </a:rPr>
              <a:t> </a:t>
            </a:r>
            <a:r>
              <a:rPr sz="2000" spc="5" dirty="0" smtClean="0">
                <a:latin typeface="Gill Sans MT"/>
                <a:cs typeface="Gill Sans MT"/>
              </a:rPr>
              <a:t>grammatical </a:t>
            </a:r>
            <a:r>
              <a:rPr sz="2000" spc="5" dirty="0">
                <a:latin typeface="Gill Sans MT"/>
                <a:cs typeface="Gill Sans MT"/>
              </a:rPr>
              <a:t>information </a:t>
            </a:r>
            <a:r>
              <a:rPr sz="2000" spc="10" dirty="0">
                <a:latin typeface="Gill Sans MT"/>
                <a:cs typeface="Gill Sans MT"/>
              </a:rPr>
              <a:t>and </a:t>
            </a:r>
            <a:r>
              <a:rPr sz="2000" spc="5" dirty="0" smtClean="0">
                <a:latin typeface="Gill Sans MT"/>
                <a:cs typeface="Gill Sans MT"/>
              </a:rPr>
              <a:t>thus </a:t>
            </a:r>
            <a:r>
              <a:rPr sz="2000" spc="5" dirty="0">
                <a:latin typeface="Gill Sans MT"/>
                <a:cs typeface="Gill Sans MT"/>
              </a:rPr>
              <a:t>to create </a:t>
            </a:r>
            <a:r>
              <a:rPr sz="2000" dirty="0">
                <a:latin typeface="Gill Sans MT"/>
                <a:cs typeface="Gill Sans MT"/>
              </a:rPr>
              <a:t>different word-  </a:t>
            </a:r>
            <a:r>
              <a:rPr sz="2000" spc="5" dirty="0">
                <a:latin typeface="Gill Sans MT"/>
                <a:cs typeface="Gill Sans MT"/>
              </a:rPr>
              <a:t>forms of the </a:t>
            </a:r>
            <a:r>
              <a:rPr sz="2000" spc="10" dirty="0">
                <a:latin typeface="Gill Sans MT"/>
                <a:cs typeface="Gill Sans MT"/>
              </a:rPr>
              <a:t>same</a:t>
            </a:r>
            <a:r>
              <a:rPr sz="2000" spc="-85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lexeme.</a:t>
            </a:r>
            <a:endParaRPr sz="2000" dirty="0">
              <a:latin typeface="Gill Sans MT"/>
              <a:cs typeface="Gill Sans MT"/>
            </a:endParaRPr>
          </a:p>
          <a:p>
            <a:pPr marL="278766" algn="just">
              <a:spcBef>
                <a:spcPts val="120"/>
              </a:spcBef>
            </a:pPr>
            <a:r>
              <a:rPr sz="2000" dirty="0">
                <a:latin typeface="Gill Sans MT"/>
                <a:cs typeface="Gill Sans MT"/>
              </a:rPr>
              <a:t>‘-s’ </a:t>
            </a:r>
            <a:r>
              <a:rPr sz="2000" spc="5" dirty="0">
                <a:latin typeface="Gill Sans MT"/>
                <a:cs typeface="Gill Sans MT"/>
              </a:rPr>
              <a:t>in</a:t>
            </a:r>
            <a:r>
              <a:rPr sz="2000" spc="-75" dirty="0">
                <a:latin typeface="Gill Sans MT"/>
                <a:cs typeface="Gill Sans MT"/>
              </a:rPr>
              <a:t> </a:t>
            </a:r>
            <a:r>
              <a:rPr sz="2000" i="1" dirty="0">
                <a:latin typeface="Gill Sans MT"/>
                <a:cs typeface="Gill Sans MT"/>
              </a:rPr>
              <a:t>bake</a:t>
            </a:r>
            <a:r>
              <a:rPr sz="2000" b="1" i="1" dirty="0">
                <a:solidFill>
                  <a:srgbClr val="3791A7"/>
                </a:solidFill>
                <a:latin typeface="Gill Sans MT"/>
                <a:cs typeface="Gill Sans MT"/>
              </a:rPr>
              <a:t>s</a:t>
            </a:r>
            <a:endParaRPr sz="2000" dirty="0">
              <a:latin typeface="Gill Sans MT"/>
              <a:cs typeface="Gill Sans MT"/>
            </a:endParaRPr>
          </a:p>
          <a:p>
            <a:pPr marL="278766" algn="just">
              <a:spcBef>
                <a:spcPts val="130"/>
              </a:spcBef>
            </a:pPr>
            <a:r>
              <a:rPr sz="2000" spc="5" dirty="0">
                <a:latin typeface="Gill Sans MT"/>
                <a:cs typeface="Gill Sans MT"/>
              </a:rPr>
              <a:t>‘-ed’ in</a:t>
            </a:r>
            <a:r>
              <a:rPr sz="2000" spc="-75" dirty="0">
                <a:latin typeface="Gill Sans MT"/>
                <a:cs typeface="Gill Sans MT"/>
              </a:rPr>
              <a:t> </a:t>
            </a:r>
            <a:r>
              <a:rPr sz="2000" i="1" spc="5" dirty="0" smtClean="0">
                <a:latin typeface="Gill Sans MT"/>
                <a:cs typeface="Gill Sans MT"/>
              </a:rPr>
              <a:t>bak</a:t>
            </a:r>
            <a:r>
              <a:rPr sz="2000" b="1" i="1" spc="5" dirty="0" smtClean="0">
                <a:solidFill>
                  <a:srgbClr val="3791A7"/>
                </a:solidFill>
                <a:latin typeface="Gill Sans MT"/>
                <a:cs typeface="Gill Sans MT"/>
              </a:rPr>
              <a:t>ed</a:t>
            </a:r>
            <a:endParaRPr lang="en-US" sz="2000" b="1" i="1" spc="5" dirty="0" smtClean="0">
              <a:solidFill>
                <a:srgbClr val="3791A7"/>
              </a:solidFill>
              <a:latin typeface="Gill Sans MT"/>
              <a:cs typeface="Gill Sans MT"/>
            </a:endParaRPr>
          </a:p>
          <a:p>
            <a:pPr marL="278766" algn="just">
              <a:spcBef>
                <a:spcPts val="130"/>
              </a:spcBef>
            </a:pPr>
            <a:endParaRPr sz="2000" dirty="0">
              <a:latin typeface="Gill Sans MT"/>
              <a:cs typeface="Gill Sans MT"/>
            </a:endParaRPr>
          </a:p>
          <a:p>
            <a:pPr marL="60960" indent="-60960" algn="just">
              <a:lnSpc>
                <a:spcPts val="750"/>
              </a:lnSpc>
              <a:spcBef>
                <a:spcPts val="130"/>
              </a:spcBef>
              <a:buClr>
                <a:srgbClr val="3791A7"/>
              </a:buClr>
              <a:buSzPct val="84615"/>
              <a:buFont typeface="Wingdings 2"/>
              <a:buChar char=""/>
              <a:tabLst>
                <a:tab pos="60960" algn="l"/>
              </a:tabLst>
            </a:pPr>
            <a:r>
              <a:rPr sz="2000" spc="10" dirty="0">
                <a:latin typeface="Gill Sans MT"/>
                <a:cs typeface="Gill Sans MT"/>
              </a:rPr>
              <a:t>Such </a:t>
            </a:r>
            <a:r>
              <a:rPr sz="2000" dirty="0">
                <a:latin typeface="Gill Sans MT"/>
                <a:cs typeface="Gill Sans MT"/>
              </a:rPr>
              <a:t>affixes are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spc="5" dirty="0" smtClean="0">
                <a:latin typeface="Gill Sans MT"/>
                <a:cs typeface="Gill Sans MT"/>
              </a:rPr>
              <a:t>called</a:t>
            </a:r>
            <a:r>
              <a:rPr lang="en-US" sz="2000" dirty="0">
                <a:latin typeface="Gill Sans MT"/>
                <a:cs typeface="Gill Sans MT"/>
              </a:rPr>
              <a:t> </a:t>
            </a:r>
            <a:r>
              <a:rPr sz="2000" b="1" i="1" spc="5" dirty="0" smtClean="0">
                <a:solidFill>
                  <a:srgbClr val="FF3299"/>
                </a:solidFill>
                <a:latin typeface="Gill Sans MT"/>
                <a:cs typeface="Gill Sans MT"/>
              </a:rPr>
              <a:t>inflectional</a:t>
            </a:r>
            <a:r>
              <a:rPr sz="2000" spc="5" dirty="0">
                <a:latin typeface="Gill Sans MT"/>
                <a:cs typeface="Gill Sans MT"/>
              </a:rPr>
              <a:t>.</a:t>
            </a:r>
            <a:endParaRPr sz="2000" dirty="0">
              <a:latin typeface="Gill Sans MT"/>
              <a:cs typeface="Gill Sans MT"/>
            </a:endParaRPr>
          </a:p>
        </p:txBody>
      </p:sp>
      <p:sp>
        <p:nvSpPr>
          <p:cNvPr id="11" name="object 16"/>
          <p:cNvSpPr txBox="1"/>
          <p:nvPr/>
        </p:nvSpPr>
        <p:spPr>
          <a:xfrm>
            <a:off x="6344083" y="3124345"/>
            <a:ext cx="4940459" cy="2508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3100"/>
              </a:lnSpc>
              <a:buClr>
                <a:srgbClr val="3791A7"/>
              </a:buClr>
              <a:tabLst>
                <a:tab pos="43180" algn="l"/>
              </a:tabLst>
            </a:pPr>
            <a:r>
              <a:rPr sz="2000" spc="10" dirty="0">
                <a:latin typeface="Gill Sans MT"/>
                <a:cs typeface="Gill Sans MT"/>
              </a:rPr>
              <a:t>The </a:t>
            </a:r>
            <a:r>
              <a:rPr sz="2000" spc="5" dirty="0">
                <a:latin typeface="Gill Sans MT"/>
                <a:cs typeface="Gill Sans MT"/>
              </a:rPr>
              <a:t>morphological process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for  </a:t>
            </a:r>
            <a:r>
              <a:rPr sz="2000" spc="5" dirty="0">
                <a:latin typeface="Gill Sans MT"/>
                <a:cs typeface="Gill Sans MT"/>
              </a:rPr>
              <a:t>the </a:t>
            </a:r>
            <a:r>
              <a:rPr sz="2000" b="1" i="1" spc="5" dirty="0">
                <a:solidFill>
                  <a:srgbClr val="FF3299"/>
                </a:solidFill>
                <a:latin typeface="Gill Sans MT"/>
                <a:cs typeface="Gill Sans MT"/>
              </a:rPr>
              <a:t>creation of </a:t>
            </a:r>
            <a:r>
              <a:rPr sz="2000" b="1" i="1" spc="10" dirty="0">
                <a:solidFill>
                  <a:srgbClr val="FF3299"/>
                </a:solidFill>
                <a:latin typeface="Gill Sans MT"/>
                <a:cs typeface="Gill Sans MT"/>
              </a:rPr>
              <a:t>a </a:t>
            </a:r>
            <a:r>
              <a:rPr sz="2000" b="1" i="1" spc="5" dirty="0">
                <a:solidFill>
                  <a:srgbClr val="FF3299"/>
                </a:solidFill>
                <a:latin typeface="Gill Sans MT"/>
                <a:cs typeface="Gill Sans MT"/>
              </a:rPr>
              <a:t>new </a:t>
            </a:r>
            <a:r>
              <a:rPr sz="2000" b="1" i="1" dirty="0">
                <a:solidFill>
                  <a:srgbClr val="FF3299"/>
                </a:solidFill>
                <a:latin typeface="Gill Sans MT"/>
                <a:cs typeface="Gill Sans MT"/>
              </a:rPr>
              <a:t>lexeme  </a:t>
            </a:r>
            <a:r>
              <a:rPr sz="2000" dirty="0">
                <a:latin typeface="Gill Sans MT"/>
                <a:cs typeface="Gill Sans MT"/>
              </a:rPr>
              <a:t>by</a:t>
            </a:r>
            <a:r>
              <a:rPr sz="2000" spc="-85" dirty="0">
                <a:latin typeface="Gill Sans MT"/>
                <a:cs typeface="Gill Sans MT"/>
              </a:rPr>
              <a:t> </a:t>
            </a:r>
            <a:r>
              <a:rPr sz="2000" spc="5" dirty="0" smtClean="0">
                <a:latin typeface="Gill Sans MT"/>
                <a:cs typeface="Gill Sans MT"/>
              </a:rPr>
              <a:t>affixation.</a:t>
            </a:r>
            <a:endParaRPr lang="en-US" sz="2000" dirty="0">
              <a:latin typeface="Gill Sans MT"/>
              <a:cs typeface="Gill Sans MT"/>
            </a:endParaRPr>
          </a:p>
          <a:p>
            <a:pPr>
              <a:lnSpc>
                <a:spcPct val="93100"/>
              </a:lnSpc>
              <a:buClr>
                <a:srgbClr val="3791A7"/>
              </a:buClr>
              <a:tabLst>
                <a:tab pos="43180" algn="l"/>
              </a:tabLst>
            </a:pPr>
            <a:r>
              <a:rPr sz="2000" dirty="0" smtClean="0">
                <a:latin typeface="Gill Sans MT"/>
                <a:cs typeface="Gill Sans MT"/>
              </a:rPr>
              <a:t>Affixes </a:t>
            </a:r>
            <a:r>
              <a:rPr sz="2000" spc="10" dirty="0">
                <a:latin typeface="Gill Sans MT"/>
                <a:cs typeface="Gill Sans MT"/>
              </a:rPr>
              <a:t>used </a:t>
            </a:r>
            <a:r>
              <a:rPr sz="2000" dirty="0">
                <a:latin typeface="Gill Sans MT"/>
                <a:cs typeface="Gill Sans MT"/>
              </a:rPr>
              <a:t>for </a:t>
            </a:r>
            <a:r>
              <a:rPr sz="2000" spc="5" dirty="0">
                <a:latin typeface="Gill Sans MT"/>
                <a:cs typeface="Gill Sans MT"/>
              </a:rPr>
              <a:t>the creation  of new lexemes, </a:t>
            </a:r>
            <a:r>
              <a:rPr sz="2000" spc="10" dirty="0">
                <a:latin typeface="Gill Sans MT"/>
                <a:cs typeface="Gill Sans MT"/>
              </a:rPr>
              <a:t>i.e.‘new’</a:t>
            </a:r>
            <a:r>
              <a:rPr sz="2000" spc="-95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stands  </a:t>
            </a:r>
            <a:r>
              <a:rPr sz="2000" dirty="0">
                <a:latin typeface="Gill Sans MT"/>
                <a:cs typeface="Gill Sans MT"/>
              </a:rPr>
              <a:t>for ‘different </a:t>
            </a:r>
            <a:r>
              <a:rPr sz="2000" spc="5" dirty="0">
                <a:latin typeface="Gill Sans MT"/>
                <a:cs typeface="Gill Sans MT"/>
              </a:rPr>
              <a:t>in meaning from  the</a:t>
            </a:r>
            <a:r>
              <a:rPr sz="2000" spc="-85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base’.</a:t>
            </a:r>
            <a:endParaRPr sz="2000" dirty="0">
              <a:latin typeface="Gill Sans MT"/>
              <a:cs typeface="Gill Sans MT"/>
            </a:endParaRPr>
          </a:p>
          <a:p>
            <a:pPr marL="278766">
              <a:spcBef>
                <a:spcPts val="105"/>
              </a:spcBef>
            </a:pPr>
            <a:r>
              <a:rPr sz="2000" dirty="0">
                <a:latin typeface="Gill Sans MT"/>
                <a:cs typeface="Gill Sans MT"/>
              </a:rPr>
              <a:t>‘-er’ </a:t>
            </a:r>
            <a:r>
              <a:rPr sz="2000" spc="5" dirty="0">
                <a:latin typeface="Gill Sans MT"/>
                <a:cs typeface="Gill Sans MT"/>
              </a:rPr>
              <a:t>in</a:t>
            </a:r>
            <a:r>
              <a:rPr sz="2000" spc="-75" dirty="0">
                <a:latin typeface="Gill Sans MT"/>
                <a:cs typeface="Gill Sans MT"/>
              </a:rPr>
              <a:t> </a:t>
            </a:r>
            <a:r>
              <a:rPr sz="2000" spc="10" dirty="0">
                <a:latin typeface="Gill Sans MT"/>
                <a:cs typeface="Gill Sans MT"/>
              </a:rPr>
              <a:t>bak</a:t>
            </a:r>
            <a:r>
              <a:rPr sz="2000" b="1" i="1" spc="10" dirty="0">
                <a:solidFill>
                  <a:srgbClr val="3791A7"/>
                </a:solidFill>
                <a:latin typeface="Gill Sans MT"/>
                <a:cs typeface="Gill Sans MT"/>
              </a:rPr>
              <a:t>er</a:t>
            </a:r>
            <a:endParaRPr sz="2000" dirty="0">
              <a:latin typeface="Gill Sans MT"/>
              <a:cs typeface="Gill Sans MT"/>
            </a:endParaRPr>
          </a:p>
          <a:p>
            <a:pPr marL="278766">
              <a:spcBef>
                <a:spcPts val="95"/>
              </a:spcBef>
            </a:pPr>
            <a:r>
              <a:rPr sz="2000" spc="5" dirty="0">
                <a:latin typeface="Gill Sans MT"/>
                <a:cs typeface="Gill Sans MT"/>
              </a:rPr>
              <a:t>‘-ery’ in</a:t>
            </a:r>
            <a:r>
              <a:rPr sz="2000" spc="-65" dirty="0">
                <a:latin typeface="Gill Sans MT"/>
                <a:cs typeface="Gill Sans MT"/>
              </a:rPr>
              <a:t> </a:t>
            </a:r>
            <a:r>
              <a:rPr sz="2000" spc="10" dirty="0" smtClean="0">
                <a:latin typeface="Gill Sans MT"/>
                <a:cs typeface="Gill Sans MT"/>
              </a:rPr>
              <a:t>bak</a:t>
            </a:r>
            <a:r>
              <a:rPr sz="2000" b="1" i="1" spc="10" dirty="0" smtClean="0">
                <a:solidFill>
                  <a:srgbClr val="3791A7"/>
                </a:solidFill>
                <a:latin typeface="Gill Sans MT"/>
                <a:cs typeface="Gill Sans MT"/>
              </a:rPr>
              <a:t>ery</a:t>
            </a:r>
            <a:endParaRPr lang="en-US" sz="2000" b="1" i="1" spc="10" dirty="0" smtClean="0">
              <a:solidFill>
                <a:srgbClr val="3791A7"/>
              </a:solidFill>
              <a:latin typeface="Gill Sans MT"/>
              <a:cs typeface="Gill Sans MT"/>
            </a:endParaRPr>
          </a:p>
          <a:p>
            <a:pPr marL="278766">
              <a:spcBef>
                <a:spcPts val="95"/>
              </a:spcBef>
            </a:pPr>
            <a:endParaRPr sz="2000" dirty="0">
              <a:latin typeface="Gill Sans MT"/>
              <a:cs typeface="Gill Sans MT"/>
            </a:endParaRPr>
          </a:p>
          <a:p>
            <a:pPr>
              <a:lnSpc>
                <a:spcPts val="755"/>
              </a:lnSpc>
              <a:spcBef>
                <a:spcPts val="105"/>
              </a:spcBef>
              <a:buClr>
                <a:srgbClr val="3791A7"/>
              </a:buClr>
              <a:tabLst>
                <a:tab pos="53340" algn="l"/>
              </a:tabLst>
            </a:pPr>
            <a:r>
              <a:rPr sz="2000" spc="10" dirty="0">
                <a:latin typeface="Gill Sans MT"/>
                <a:cs typeface="Gill Sans MT"/>
              </a:rPr>
              <a:t>Such </a:t>
            </a:r>
            <a:r>
              <a:rPr sz="2000" dirty="0">
                <a:latin typeface="Gill Sans MT"/>
                <a:cs typeface="Gill Sans MT"/>
              </a:rPr>
              <a:t>affixes are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spc="5" dirty="0" smtClean="0">
                <a:latin typeface="Gill Sans MT"/>
                <a:cs typeface="Gill Sans MT"/>
              </a:rPr>
              <a:t>called</a:t>
            </a:r>
            <a:r>
              <a:rPr lang="en-US" sz="2000" dirty="0">
                <a:latin typeface="Gill Sans MT"/>
                <a:cs typeface="Gill Sans MT"/>
              </a:rPr>
              <a:t> </a:t>
            </a:r>
            <a:r>
              <a:rPr sz="2000" b="1" i="1" spc="5" dirty="0" smtClean="0">
                <a:solidFill>
                  <a:srgbClr val="FF3299"/>
                </a:solidFill>
                <a:latin typeface="Gill Sans MT"/>
                <a:cs typeface="Gill Sans MT"/>
              </a:rPr>
              <a:t>derivational</a:t>
            </a:r>
            <a:r>
              <a:rPr sz="2000" spc="5" dirty="0">
                <a:latin typeface="Gill Sans MT"/>
                <a:cs typeface="Gill Sans MT"/>
              </a:rPr>
              <a:t>.</a:t>
            </a:r>
            <a:endParaRPr sz="2000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40331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9542" y="1105859"/>
            <a:ext cx="9710057" cy="3198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1" algn="ctr">
              <a:spcBef>
                <a:spcPts val="414"/>
              </a:spcBef>
            </a:pPr>
            <a:r>
              <a:rPr lang="en-US" sz="6000" b="1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Inflectional</a:t>
            </a:r>
            <a:r>
              <a:rPr lang="en-US" sz="6000" b="1" spc="-23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lang="en-US" sz="6000" b="1" spc="-10" dirty="0" smtClean="0">
                <a:solidFill>
                  <a:srgbClr val="562213"/>
                </a:solidFill>
                <a:latin typeface="Gill Sans MT"/>
                <a:cs typeface="Gill Sans MT"/>
              </a:rPr>
              <a:t>Affixes</a:t>
            </a:r>
            <a:endParaRPr lang="en-US" sz="6000" b="1" dirty="0" smtClean="0">
              <a:latin typeface="Gill Sans MT"/>
              <a:cs typeface="Gill Sans MT"/>
            </a:endParaRPr>
          </a:p>
          <a:p>
            <a:pPr>
              <a:spcBef>
                <a:spcPts val="15"/>
              </a:spcBef>
            </a:pPr>
            <a:endParaRPr lang="en-US" sz="1100" dirty="0" smtClean="0">
              <a:latin typeface="Times New Roman"/>
              <a:cs typeface="Times New Roman"/>
            </a:endParaRPr>
          </a:p>
          <a:p>
            <a:pPr marL="383541"/>
            <a:endParaRPr lang="en-US" sz="2400" spc="15" dirty="0" smtClean="0">
              <a:latin typeface="Gill Sans MT"/>
              <a:cs typeface="Gill Sans MT"/>
            </a:endParaRPr>
          </a:p>
          <a:p>
            <a:pPr marL="383541"/>
            <a:endParaRPr lang="en-US" sz="2400" spc="15" dirty="0">
              <a:latin typeface="Gill Sans MT"/>
              <a:cs typeface="Gill Sans MT"/>
            </a:endParaRPr>
          </a:p>
          <a:p>
            <a:pPr marL="383541"/>
            <a:r>
              <a:rPr lang="en-US" sz="2400" spc="15" dirty="0" smtClean="0">
                <a:latin typeface="Gill Sans MT"/>
                <a:cs typeface="Gill Sans MT"/>
              </a:rPr>
              <a:t>The </a:t>
            </a:r>
            <a:r>
              <a:rPr lang="en-US" sz="2400" spc="10" dirty="0" smtClean="0">
                <a:latin typeface="Gill Sans MT"/>
                <a:cs typeface="Gill Sans MT"/>
              </a:rPr>
              <a:t>inventory of </a:t>
            </a:r>
            <a:r>
              <a:rPr lang="en-US" sz="2400" spc="5" dirty="0" smtClean="0">
                <a:latin typeface="Gill Sans MT"/>
                <a:cs typeface="Gill Sans MT"/>
              </a:rPr>
              <a:t>English </a:t>
            </a:r>
            <a:r>
              <a:rPr lang="en-US" sz="2400" b="1" i="1" spc="10" dirty="0" smtClean="0">
                <a:solidFill>
                  <a:srgbClr val="FF3299"/>
                </a:solidFill>
                <a:latin typeface="Gill Sans MT"/>
                <a:cs typeface="Gill Sans MT"/>
              </a:rPr>
              <a:t>inflectional </a:t>
            </a:r>
            <a:r>
              <a:rPr lang="en-US" sz="2400" spc="5" dirty="0" smtClean="0">
                <a:latin typeface="Gill Sans MT"/>
                <a:cs typeface="Gill Sans MT"/>
              </a:rPr>
              <a:t>affixes is </a:t>
            </a:r>
            <a:r>
              <a:rPr lang="en-US" sz="2400" spc="10" dirty="0" smtClean="0">
                <a:latin typeface="Gill Sans MT"/>
                <a:cs typeface="Gill Sans MT"/>
              </a:rPr>
              <a:t>quite</a:t>
            </a:r>
            <a:r>
              <a:rPr lang="en-US" sz="2400" spc="-10" dirty="0" smtClean="0">
                <a:latin typeface="Gill Sans MT"/>
                <a:cs typeface="Gill Sans MT"/>
              </a:rPr>
              <a:t> </a:t>
            </a:r>
            <a:r>
              <a:rPr lang="en-US" sz="2400" spc="5" dirty="0" smtClean="0">
                <a:latin typeface="Gill Sans MT"/>
                <a:cs typeface="Gill Sans MT"/>
              </a:rPr>
              <a:t>small.</a:t>
            </a:r>
            <a:endParaRPr lang="en-US" sz="2400" dirty="0" smtClean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lang="en-US" sz="2400" dirty="0" smtClean="0">
              <a:latin typeface="Times New Roman"/>
              <a:cs typeface="Times New Roman"/>
            </a:endParaRPr>
          </a:p>
          <a:p>
            <a:pPr>
              <a:spcBef>
                <a:spcPts val="28"/>
              </a:spcBef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311786" indent="100331">
              <a:lnSpc>
                <a:spcPts val="1320"/>
              </a:lnSpc>
            </a:pPr>
            <a:r>
              <a:rPr lang="en-US" sz="2400" dirty="0" smtClean="0">
                <a:latin typeface="Gill Sans MT"/>
                <a:cs typeface="Gill Sans MT"/>
              </a:rPr>
              <a:t>See </a:t>
            </a:r>
            <a:r>
              <a:rPr lang="en-US" sz="2400" spc="-5" dirty="0" smtClean="0">
                <a:latin typeface="Gill Sans MT"/>
                <a:cs typeface="Gill Sans MT"/>
              </a:rPr>
              <a:t>Ballard, </a:t>
            </a:r>
            <a:r>
              <a:rPr lang="en-US" sz="2400" i="1" dirty="0" smtClean="0">
                <a:latin typeface="Gill Sans MT"/>
                <a:cs typeface="Gill Sans MT"/>
              </a:rPr>
              <a:t>The </a:t>
            </a:r>
            <a:r>
              <a:rPr lang="en-US" sz="2400" i="1" spc="-5" dirty="0" smtClean="0">
                <a:latin typeface="Gill Sans MT"/>
                <a:cs typeface="Gill Sans MT"/>
              </a:rPr>
              <a:t>Frameworks </a:t>
            </a:r>
            <a:r>
              <a:rPr lang="en-US" sz="2400" i="1" dirty="0" smtClean="0">
                <a:latin typeface="Gill Sans MT"/>
                <a:cs typeface="Gill Sans MT"/>
              </a:rPr>
              <a:t>of English</a:t>
            </a:r>
            <a:r>
              <a:rPr lang="en-US" sz="2400" dirty="0" smtClean="0">
                <a:latin typeface="Gill Sans MT"/>
                <a:cs typeface="Gill Sans MT"/>
              </a:rPr>
              <a:t>,  </a:t>
            </a:r>
            <a:r>
              <a:rPr lang="en-US" sz="2400" spc="5" dirty="0" smtClean="0">
                <a:latin typeface="Gill Sans MT"/>
                <a:cs typeface="Gill Sans MT"/>
              </a:rPr>
              <a:t>Chapter</a:t>
            </a:r>
            <a:r>
              <a:rPr lang="en-US" sz="2400" spc="-85" dirty="0" smtClean="0">
                <a:latin typeface="Gill Sans MT"/>
                <a:cs typeface="Gill Sans MT"/>
              </a:rPr>
              <a:t> </a:t>
            </a:r>
            <a:r>
              <a:rPr lang="en-US" sz="2400" spc="5" dirty="0" smtClean="0">
                <a:latin typeface="Gill Sans MT"/>
                <a:cs typeface="Gill Sans MT"/>
              </a:rPr>
              <a:t>4</a:t>
            </a:r>
            <a:endParaRPr lang="en-US" sz="2400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74199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3091" y="719404"/>
            <a:ext cx="10455966" cy="3598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25"/>
              </a:spcBef>
            </a:pPr>
            <a:r>
              <a:rPr lang="en-US" sz="6000" b="1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Derivational</a:t>
            </a:r>
            <a:r>
              <a:rPr lang="en-US" sz="6000" b="1" spc="-240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lang="en-US" sz="6000" b="1" spc="-10" dirty="0" smtClean="0">
                <a:solidFill>
                  <a:srgbClr val="562213"/>
                </a:solidFill>
                <a:latin typeface="Gill Sans MT"/>
                <a:cs typeface="Gill Sans MT"/>
              </a:rPr>
              <a:t>Affixes</a:t>
            </a:r>
          </a:p>
          <a:p>
            <a:pPr algn="ctr">
              <a:spcBef>
                <a:spcPts val="425"/>
              </a:spcBef>
            </a:pPr>
            <a:endParaRPr lang="en-US" sz="6000" spc="-10" dirty="0" smtClean="0">
              <a:solidFill>
                <a:srgbClr val="562213"/>
              </a:solidFill>
              <a:latin typeface="Gill Sans MT"/>
              <a:cs typeface="Gill Sans MT"/>
            </a:endParaRPr>
          </a:p>
          <a:p>
            <a:pPr>
              <a:spcBef>
                <a:spcPts val="425"/>
              </a:spcBef>
            </a:pPr>
            <a:r>
              <a:rPr lang="en-US" sz="2800" dirty="0" smtClean="0">
                <a:latin typeface="Gill Sans MT"/>
                <a:cs typeface="Gill Sans MT"/>
              </a:rPr>
              <a:t>	See </a:t>
            </a:r>
            <a:r>
              <a:rPr lang="en-US" sz="2800" spc="-5" dirty="0" smtClean="0">
                <a:latin typeface="Gill Sans MT"/>
                <a:cs typeface="Gill Sans MT"/>
              </a:rPr>
              <a:t>Ballard, </a:t>
            </a:r>
            <a:r>
              <a:rPr lang="en-US" sz="2800" i="1" dirty="0" smtClean="0">
                <a:latin typeface="Gill Sans MT"/>
                <a:cs typeface="Gill Sans MT"/>
              </a:rPr>
              <a:t>The </a:t>
            </a:r>
            <a:r>
              <a:rPr lang="en-US" sz="2800" i="1" spc="-5" dirty="0" smtClean="0">
                <a:latin typeface="Gill Sans MT"/>
                <a:cs typeface="Gill Sans MT"/>
              </a:rPr>
              <a:t>Frameworks </a:t>
            </a:r>
            <a:r>
              <a:rPr lang="en-US" sz="2800" i="1" dirty="0" smtClean="0">
                <a:latin typeface="Gill Sans MT"/>
                <a:cs typeface="Gill Sans MT"/>
              </a:rPr>
              <a:t>of English</a:t>
            </a:r>
            <a:r>
              <a:rPr lang="en-US" sz="2800" dirty="0" smtClean="0">
                <a:latin typeface="Gill Sans MT"/>
                <a:cs typeface="Gill Sans MT"/>
              </a:rPr>
              <a:t>,  </a:t>
            </a:r>
            <a:r>
              <a:rPr lang="en-US" sz="2800" spc="5" dirty="0" smtClean="0">
                <a:latin typeface="Gill Sans MT"/>
                <a:cs typeface="Gill Sans MT"/>
              </a:rPr>
              <a:t>Chapter</a:t>
            </a:r>
            <a:r>
              <a:rPr lang="en-US" sz="2800" spc="-85" dirty="0" smtClean="0">
                <a:latin typeface="Gill Sans MT"/>
                <a:cs typeface="Gill Sans MT"/>
              </a:rPr>
              <a:t> </a:t>
            </a:r>
            <a:r>
              <a:rPr lang="en-US" sz="2800" spc="5" dirty="0" smtClean="0">
                <a:latin typeface="Gill Sans MT"/>
                <a:cs typeface="Gill Sans MT"/>
              </a:rPr>
              <a:t>3.</a:t>
            </a:r>
            <a:endParaRPr lang="en-US" sz="2800" dirty="0" smtClean="0">
              <a:latin typeface="Gill Sans MT"/>
              <a:cs typeface="Gill Sans MT"/>
            </a:endParaRPr>
          </a:p>
          <a:p>
            <a:pPr>
              <a:spcBef>
                <a:spcPts val="425"/>
              </a:spcBef>
            </a:pPr>
            <a:endParaRPr lang="en-US" sz="5400" dirty="0" smtClean="0">
              <a:latin typeface="Gill Sans MT"/>
              <a:cs typeface="Gill Sans MT"/>
            </a:endParaRP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9216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6634" y="1169347"/>
            <a:ext cx="10455966" cy="429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14"/>
              </a:lnSpc>
            </a:pPr>
            <a:r>
              <a:rPr lang="en-US" sz="6000" spc="-10" dirty="0" smtClean="0">
                <a:solidFill>
                  <a:srgbClr val="562213"/>
                </a:solidFill>
                <a:latin typeface="Gill Sans MT"/>
                <a:cs typeface="Gill Sans MT"/>
              </a:rPr>
              <a:t>Recap </a:t>
            </a:r>
            <a:r>
              <a:rPr lang="en-US" sz="6000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on</a:t>
            </a:r>
            <a:r>
              <a:rPr lang="en-US" sz="6000" spc="-22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lang="en-US" sz="6000" spc="-10" dirty="0" smtClean="0">
                <a:solidFill>
                  <a:srgbClr val="562213"/>
                </a:solidFill>
                <a:latin typeface="Gill Sans MT"/>
                <a:cs typeface="Gill Sans MT"/>
              </a:rPr>
              <a:t>Affixes</a:t>
            </a:r>
            <a:endParaRPr lang="en-US" sz="6000" dirty="0" smtClean="0">
              <a:latin typeface="Gill Sans MT"/>
              <a:cs typeface="Gill Sans M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6953" y="2021636"/>
            <a:ext cx="1675010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14"/>
              </a:lnSpc>
            </a:pPr>
            <a:r>
              <a:rPr lang="en-US" spc="-10" dirty="0" smtClean="0">
                <a:solidFill>
                  <a:srgbClr val="562213"/>
                </a:solidFill>
                <a:latin typeface="Gill Sans MT"/>
                <a:cs typeface="Gill Sans MT"/>
              </a:rPr>
              <a:t>Recap </a:t>
            </a:r>
            <a:r>
              <a:rPr lang="en-US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on</a:t>
            </a:r>
            <a:r>
              <a:rPr lang="en-US" spc="-22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lang="en-US" spc="-10" dirty="0" smtClean="0">
                <a:solidFill>
                  <a:srgbClr val="562213"/>
                </a:solidFill>
                <a:latin typeface="Gill Sans MT"/>
                <a:cs typeface="Gill Sans MT"/>
              </a:rPr>
              <a:t>Affixes</a:t>
            </a:r>
            <a:endParaRPr lang="en-US" dirty="0">
              <a:latin typeface="Gill Sans MT"/>
              <a:cs typeface="Gill Sans MT"/>
            </a:endParaRPr>
          </a:p>
        </p:txBody>
      </p:sp>
      <p:sp>
        <p:nvSpPr>
          <p:cNvPr id="5" name="object 58"/>
          <p:cNvSpPr txBox="1"/>
          <p:nvPr/>
        </p:nvSpPr>
        <p:spPr>
          <a:xfrm>
            <a:off x="7480710" y="2192674"/>
            <a:ext cx="3861890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0"/>
              </a:lnSpc>
            </a:pPr>
            <a:r>
              <a:rPr b="1" dirty="0">
                <a:solidFill>
                  <a:srgbClr val="FF3299"/>
                </a:solidFill>
                <a:latin typeface="Arial"/>
                <a:cs typeface="Arial"/>
              </a:rPr>
              <a:t>DERIVATIONAL</a:t>
            </a:r>
            <a:r>
              <a:rPr sz="1400" b="1" spc="-40" dirty="0">
                <a:solidFill>
                  <a:srgbClr val="FF3299"/>
                </a:solidFill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Affixes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0"/>
          <p:cNvSpPr/>
          <p:nvPr/>
        </p:nvSpPr>
        <p:spPr>
          <a:xfrm>
            <a:off x="2807245" y="2414654"/>
            <a:ext cx="394426" cy="398131"/>
          </a:xfrm>
          <a:custGeom>
            <a:avLst/>
            <a:gdLst/>
            <a:ahLst/>
            <a:cxnLst/>
            <a:rect l="l" t="t" r="r" b="b"/>
            <a:pathLst>
              <a:path w="86995" h="109854">
                <a:moveTo>
                  <a:pt x="86867" y="82295"/>
                </a:moveTo>
                <a:lnTo>
                  <a:pt x="0" y="82295"/>
                </a:lnTo>
                <a:lnTo>
                  <a:pt x="44195" y="109727"/>
                </a:lnTo>
                <a:lnTo>
                  <a:pt x="86867" y="82295"/>
                </a:lnTo>
                <a:close/>
              </a:path>
              <a:path w="86995" h="109854">
                <a:moveTo>
                  <a:pt x="65531" y="0"/>
                </a:moveTo>
                <a:lnTo>
                  <a:pt x="21335" y="0"/>
                </a:lnTo>
                <a:lnTo>
                  <a:pt x="21335" y="82295"/>
                </a:lnTo>
                <a:lnTo>
                  <a:pt x="65531" y="82295"/>
                </a:lnTo>
                <a:lnTo>
                  <a:pt x="65531" y="0"/>
                </a:lnTo>
                <a:close/>
              </a:path>
            </a:pathLst>
          </a:custGeom>
          <a:solidFill>
            <a:srgbClr val="379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2"/>
          <p:cNvSpPr/>
          <p:nvPr/>
        </p:nvSpPr>
        <p:spPr>
          <a:xfrm>
            <a:off x="8434246" y="2414653"/>
            <a:ext cx="415145" cy="398131"/>
          </a:xfrm>
          <a:custGeom>
            <a:avLst/>
            <a:gdLst/>
            <a:ahLst/>
            <a:cxnLst/>
            <a:rect l="l" t="t" r="r" b="b"/>
            <a:pathLst>
              <a:path w="86995" h="109854">
                <a:moveTo>
                  <a:pt x="86867" y="82295"/>
                </a:moveTo>
                <a:lnTo>
                  <a:pt x="0" y="82295"/>
                </a:lnTo>
                <a:lnTo>
                  <a:pt x="42671" y="109727"/>
                </a:lnTo>
                <a:lnTo>
                  <a:pt x="86867" y="82295"/>
                </a:lnTo>
                <a:close/>
              </a:path>
              <a:path w="86995" h="109854">
                <a:moveTo>
                  <a:pt x="65531" y="0"/>
                </a:moveTo>
                <a:lnTo>
                  <a:pt x="21335" y="0"/>
                </a:lnTo>
                <a:lnTo>
                  <a:pt x="21335" y="82295"/>
                </a:lnTo>
                <a:lnTo>
                  <a:pt x="65531" y="82295"/>
                </a:lnTo>
                <a:lnTo>
                  <a:pt x="65531" y="0"/>
                </a:lnTo>
                <a:close/>
              </a:path>
            </a:pathLst>
          </a:custGeom>
          <a:solidFill>
            <a:srgbClr val="379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7"/>
          <p:cNvSpPr txBox="1"/>
          <p:nvPr/>
        </p:nvSpPr>
        <p:spPr>
          <a:xfrm>
            <a:off x="1135094" y="2940773"/>
            <a:ext cx="3738728" cy="3182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marR="43180" indent="-342900">
              <a:lnSpc>
                <a:spcPct val="93600"/>
              </a:lnSpc>
              <a:buClr>
                <a:srgbClr val="3791A7"/>
              </a:buClr>
              <a:buSzPct val="78571"/>
              <a:buFont typeface="Arial" panose="020B0604020202020204" pitchFamily="34" charset="0"/>
              <a:buChar char="•"/>
              <a:tabLst>
                <a:tab pos="66040" algn="l"/>
              </a:tabLst>
            </a:pPr>
            <a:r>
              <a:rPr sz="2000" spc="5" dirty="0">
                <a:latin typeface="Gill Sans MT"/>
                <a:cs typeface="Gill Sans MT"/>
              </a:rPr>
              <a:t>they </a:t>
            </a:r>
            <a:r>
              <a:rPr sz="2000" spc="10" dirty="0">
                <a:latin typeface="Gill Sans MT"/>
                <a:cs typeface="Gill Sans MT"/>
              </a:rPr>
              <a:t>encode </a:t>
            </a:r>
            <a:r>
              <a:rPr sz="2000" spc="10" dirty="0" smtClean="0">
                <a:latin typeface="Gill Sans MT"/>
                <a:cs typeface="Gill Sans MT"/>
              </a:rPr>
              <a:t>grammatical</a:t>
            </a:r>
            <a:endParaRPr lang="en-US" sz="2000" spc="10" dirty="0" smtClean="0">
              <a:latin typeface="Gill Sans MT"/>
              <a:cs typeface="Gill Sans MT"/>
            </a:endParaRPr>
          </a:p>
          <a:p>
            <a:pPr marL="342900" marR="43180" indent="-342900">
              <a:lnSpc>
                <a:spcPct val="93600"/>
              </a:lnSpc>
              <a:buClr>
                <a:srgbClr val="3791A7"/>
              </a:buClr>
              <a:buSzPct val="78571"/>
              <a:buFont typeface="Arial" panose="020B0604020202020204" pitchFamily="34" charset="0"/>
              <a:buChar char="•"/>
              <a:tabLst>
                <a:tab pos="66040" algn="l"/>
              </a:tabLst>
            </a:pPr>
            <a:r>
              <a:rPr sz="2000" spc="5" dirty="0" smtClean="0">
                <a:latin typeface="Gill Sans MT"/>
                <a:cs typeface="Gill Sans MT"/>
              </a:rPr>
              <a:t>information </a:t>
            </a:r>
            <a:r>
              <a:rPr sz="2000" spc="10" dirty="0">
                <a:latin typeface="Gill Sans MT"/>
                <a:cs typeface="Gill Sans MT"/>
              </a:rPr>
              <a:t>and </a:t>
            </a:r>
            <a:r>
              <a:rPr sz="2000" spc="5" dirty="0">
                <a:latin typeface="Gill Sans MT"/>
                <a:cs typeface="Gill Sans MT"/>
              </a:rPr>
              <a:t>are </a:t>
            </a:r>
            <a:r>
              <a:rPr sz="2000" spc="10" dirty="0">
                <a:latin typeface="Gill Sans MT"/>
                <a:cs typeface="Gill Sans MT"/>
              </a:rPr>
              <a:t>used to  </a:t>
            </a:r>
            <a:r>
              <a:rPr sz="2000" spc="5" dirty="0">
                <a:latin typeface="Gill Sans MT"/>
                <a:cs typeface="Gill Sans MT"/>
              </a:rPr>
              <a:t>create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spc="5" dirty="0" smtClean="0">
                <a:latin typeface="Gill Sans MT"/>
                <a:cs typeface="Gill Sans MT"/>
              </a:rPr>
              <a:t>word-forms</a:t>
            </a:r>
            <a:endParaRPr lang="en-US" sz="2000" dirty="0">
              <a:latin typeface="Gill Sans MT"/>
              <a:cs typeface="Gill Sans MT"/>
            </a:endParaRPr>
          </a:p>
          <a:p>
            <a:pPr marL="342900" marR="43180" indent="-342900">
              <a:lnSpc>
                <a:spcPct val="93600"/>
              </a:lnSpc>
              <a:buClr>
                <a:srgbClr val="3791A7"/>
              </a:buClr>
              <a:buSzPct val="78571"/>
              <a:buFont typeface="Arial" panose="020B0604020202020204" pitchFamily="34" charset="0"/>
              <a:buChar char="•"/>
              <a:tabLst>
                <a:tab pos="66040" algn="l"/>
              </a:tabLst>
            </a:pPr>
            <a:r>
              <a:rPr sz="2000" spc="5" dirty="0" smtClean="0">
                <a:latin typeface="Gill Sans MT"/>
                <a:cs typeface="Gill Sans MT"/>
              </a:rPr>
              <a:t>they </a:t>
            </a:r>
            <a:r>
              <a:rPr sz="2000" spc="5" dirty="0">
                <a:latin typeface="Gill Sans MT"/>
                <a:cs typeface="Gill Sans MT"/>
              </a:rPr>
              <a:t>are always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spc="5" dirty="0" smtClean="0">
                <a:latin typeface="Gill Sans MT"/>
                <a:cs typeface="Gill Sans MT"/>
              </a:rPr>
              <a:t>suffixes</a:t>
            </a:r>
            <a:endParaRPr lang="en-US" sz="2000" dirty="0">
              <a:latin typeface="Gill Sans MT"/>
              <a:cs typeface="Gill Sans MT"/>
            </a:endParaRPr>
          </a:p>
          <a:p>
            <a:pPr marL="342900" marR="43180" indent="-342900">
              <a:lnSpc>
                <a:spcPct val="93600"/>
              </a:lnSpc>
              <a:buClr>
                <a:srgbClr val="3791A7"/>
              </a:buClr>
              <a:buSzPct val="78571"/>
              <a:buFont typeface="Arial" panose="020B0604020202020204" pitchFamily="34" charset="0"/>
              <a:buChar char="•"/>
              <a:tabLst>
                <a:tab pos="66040" algn="l"/>
              </a:tabLst>
            </a:pPr>
            <a:r>
              <a:rPr sz="2000" spc="5" dirty="0" smtClean="0">
                <a:latin typeface="Gill Sans MT"/>
                <a:cs typeface="Gill Sans MT"/>
              </a:rPr>
              <a:t>they </a:t>
            </a:r>
            <a:r>
              <a:rPr sz="2000" spc="5" dirty="0">
                <a:latin typeface="Gill Sans MT"/>
                <a:cs typeface="Gill Sans MT"/>
              </a:rPr>
              <a:t>have consistently </a:t>
            </a:r>
            <a:r>
              <a:rPr sz="2000" spc="10" dirty="0">
                <a:latin typeface="Gill Sans MT"/>
                <a:cs typeface="Gill Sans MT"/>
              </a:rPr>
              <a:t>the  same grammatical function</a:t>
            </a:r>
            <a:r>
              <a:rPr sz="2000" spc="-70" dirty="0">
                <a:latin typeface="Gill Sans MT"/>
                <a:cs typeface="Gill Sans MT"/>
              </a:rPr>
              <a:t> </a:t>
            </a:r>
            <a:r>
              <a:rPr sz="2000" spc="10" dirty="0">
                <a:latin typeface="Gill Sans MT"/>
                <a:cs typeface="Gill Sans MT"/>
              </a:rPr>
              <a:t>of  the word </a:t>
            </a:r>
            <a:r>
              <a:rPr sz="2000" spc="5" dirty="0">
                <a:latin typeface="Gill Sans MT"/>
                <a:cs typeface="Gill Sans MT"/>
              </a:rPr>
              <a:t>they attach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spc="10" dirty="0" smtClean="0">
                <a:latin typeface="Gill Sans MT"/>
                <a:cs typeface="Gill Sans MT"/>
              </a:rPr>
              <a:t>to</a:t>
            </a:r>
            <a:endParaRPr lang="en-US" sz="2000" dirty="0">
              <a:latin typeface="Gill Sans MT"/>
              <a:cs typeface="Gill Sans MT"/>
            </a:endParaRPr>
          </a:p>
          <a:p>
            <a:pPr marL="342900" marR="43180" indent="-342900">
              <a:lnSpc>
                <a:spcPct val="93600"/>
              </a:lnSpc>
              <a:buClr>
                <a:srgbClr val="3791A7"/>
              </a:buClr>
              <a:buSzPct val="78571"/>
              <a:buFont typeface="Arial" panose="020B0604020202020204" pitchFamily="34" charset="0"/>
              <a:buChar char="•"/>
              <a:tabLst>
                <a:tab pos="66040" algn="l"/>
              </a:tabLst>
            </a:pPr>
            <a:r>
              <a:rPr sz="2000" spc="5" dirty="0" smtClean="0">
                <a:latin typeface="Gill Sans MT"/>
                <a:cs typeface="Gill Sans MT"/>
              </a:rPr>
              <a:t>they </a:t>
            </a:r>
            <a:r>
              <a:rPr sz="2000" spc="5" dirty="0">
                <a:latin typeface="Gill Sans MT"/>
                <a:cs typeface="Gill Sans MT"/>
              </a:rPr>
              <a:t>attach </a:t>
            </a:r>
            <a:r>
              <a:rPr sz="2000" spc="10" dirty="0">
                <a:latin typeface="Gill Sans MT"/>
                <a:cs typeface="Gill Sans MT"/>
              </a:rPr>
              <a:t>to every word  of a </a:t>
            </a:r>
            <a:r>
              <a:rPr sz="2000" spc="5" dirty="0">
                <a:latin typeface="Gill Sans MT"/>
                <a:cs typeface="Gill Sans MT"/>
              </a:rPr>
              <a:t>given</a:t>
            </a:r>
            <a:r>
              <a:rPr sz="2000" spc="-85" dirty="0">
                <a:latin typeface="Gill Sans MT"/>
                <a:cs typeface="Gill Sans MT"/>
              </a:rPr>
              <a:t> </a:t>
            </a:r>
            <a:r>
              <a:rPr sz="2000" spc="5" dirty="0" smtClean="0">
                <a:latin typeface="Gill Sans MT"/>
                <a:cs typeface="Gill Sans MT"/>
              </a:rPr>
              <a:t>class</a:t>
            </a:r>
            <a:endParaRPr lang="en-US" sz="2000" dirty="0">
              <a:latin typeface="Gill Sans MT"/>
              <a:cs typeface="Gill Sans MT"/>
            </a:endParaRPr>
          </a:p>
          <a:p>
            <a:pPr marL="342900" marR="43180" indent="-342900">
              <a:lnSpc>
                <a:spcPct val="93600"/>
              </a:lnSpc>
              <a:buClr>
                <a:srgbClr val="3791A7"/>
              </a:buClr>
              <a:buSzPct val="78571"/>
              <a:buFont typeface="Arial" panose="020B0604020202020204" pitchFamily="34" charset="0"/>
              <a:buChar char="•"/>
              <a:tabLst>
                <a:tab pos="66040" algn="l"/>
              </a:tabLst>
            </a:pPr>
            <a:r>
              <a:rPr sz="2000" spc="5" dirty="0" smtClean="0">
                <a:latin typeface="Gill Sans MT"/>
                <a:cs typeface="Gill Sans MT"/>
              </a:rPr>
              <a:t>they </a:t>
            </a:r>
            <a:r>
              <a:rPr sz="2000" spc="5" dirty="0">
                <a:latin typeface="Gill Sans MT"/>
                <a:cs typeface="Gill Sans MT"/>
              </a:rPr>
              <a:t>never </a:t>
            </a:r>
            <a:r>
              <a:rPr sz="2000" spc="10" dirty="0">
                <a:latin typeface="Gill Sans MT"/>
                <a:cs typeface="Gill Sans MT"/>
              </a:rPr>
              <a:t>change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spc="10" dirty="0">
                <a:latin typeface="Gill Sans MT"/>
                <a:cs typeface="Gill Sans MT"/>
              </a:rPr>
              <a:t>the  </a:t>
            </a:r>
            <a:r>
              <a:rPr sz="2000" spc="5" dirty="0">
                <a:latin typeface="Gill Sans MT"/>
                <a:cs typeface="Gill Sans MT"/>
              </a:rPr>
              <a:t>word-class </a:t>
            </a:r>
            <a:r>
              <a:rPr sz="2000" spc="10" dirty="0">
                <a:latin typeface="Gill Sans MT"/>
                <a:cs typeface="Gill Sans MT"/>
              </a:rPr>
              <a:t>of the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base.</a:t>
            </a:r>
            <a:endParaRPr sz="2000" dirty="0">
              <a:latin typeface="Gill Sans MT"/>
              <a:cs typeface="Gill Sans MT"/>
            </a:endParaRPr>
          </a:p>
        </p:txBody>
      </p:sp>
      <p:sp>
        <p:nvSpPr>
          <p:cNvPr id="9" name="object 59"/>
          <p:cNvSpPr txBox="1"/>
          <p:nvPr/>
        </p:nvSpPr>
        <p:spPr>
          <a:xfrm>
            <a:off x="6659782" y="2940773"/>
            <a:ext cx="3964072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buClr>
                <a:srgbClr val="3791A7"/>
              </a:buClr>
              <a:buFont typeface="Arial" panose="020B0604020202020204" pitchFamily="34" charset="0"/>
              <a:buChar char="•"/>
              <a:tabLst>
                <a:tab pos="56515" algn="l"/>
              </a:tabLst>
            </a:pPr>
            <a:r>
              <a:rPr sz="2000" spc="15" dirty="0">
                <a:latin typeface="Arial"/>
                <a:cs typeface="Arial"/>
              </a:rPr>
              <a:t>they </a:t>
            </a:r>
            <a:r>
              <a:rPr sz="2000" spc="10" dirty="0">
                <a:latin typeface="Arial"/>
                <a:cs typeface="Arial"/>
              </a:rPr>
              <a:t>create </a:t>
            </a:r>
            <a:r>
              <a:rPr sz="2000" spc="15" dirty="0">
                <a:latin typeface="Arial"/>
                <a:cs typeface="Arial"/>
              </a:rPr>
              <a:t>new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15" dirty="0" smtClean="0">
                <a:latin typeface="Arial"/>
                <a:cs typeface="Arial"/>
              </a:rPr>
              <a:t>lexemes</a:t>
            </a:r>
            <a:endParaRPr lang="en-US" sz="2000" dirty="0">
              <a:latin typeface="Arial"/>
              <a:cs typeface="Arial"/>
            </a:endParaRPr>
          </a:p>
          <a:p>
            <a:pPr marL="342900" indent="-342900">
              <a:buClr>
                <a:srgbClr val="3791A7"/>
              </a:buClr>
              <a:buFont typeface="Arial" panose="020B0604020202020204" pitchFamily="34" charset="0"/>
              <a:buChar char="•"/>
              <a:tabLst>
                <a:tab pos="56515" algn="l"/>
              </a:tabLst>
            </a:pPr>
            <a:r>
              <a:rPr sz="2000" spc="15" dirty="0" smtClean="0">
                <a:latin typeface="Arial"/>
                <a:cs typeface="Arial"/>
              </a:rPr>
              <a:t>they </a:t>
            </a:r>
            <a:r>
              <a:rPr sz="2000" spc="15" dirty="0">
                <a:latin typeface="Arial"/>
                <a:cs typeface="Arial"/>
              </a:rPr>
              <a:t>can be </a:t>
            </a:r>
            <a:r>
              <a:rPr sz="2000" spc="10" dirty="0">
                <a:latin typeface="Arial"/>
                <a:cs typeface="Arial"/>
              </a:rPr>
              <a:t>suffixes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or  </a:t>
            </a:r>
            <a:r>
              <a:rPr sz="2000" spc="10" dirty="0" smtClean="0">
                <a:latin typeface="Arial"/>
                <a:cs typeface="Arial"/>
              </a:rPr>
              <a:t>prefixes</a:t>
            </a:r>
            <a:endParaRPr lang="en-US" sz="2000" dirty="0">
              <a:latin typeface="Arial"/>
              <a:cs typeface="Arial"/>
            </a:endParaRPr>
          </a:p>
          <a:p>
            <a:pPr marL="342900" indent="-342900">
              <a:buClr>
                <a:srgbClr val="3791A7"/>
              </a:buClr>
              <a:buFont typeface="Arial" panose="020B0604020202020204" pitchFamily="34" charset="0"/>
              <a:buChar char="•"/>
              <a:tabLst>
                <a:tab pos="56515" algn="l"/>
              </a:tabLst>
            </a:pPr>
            <a:r>
              <a:rPr sz="2000" spc="15" dirty="0" smtClean="0">
                <a:latin typeface="Arial"/>
                <a:cs typeface="Arial"/>
              </a:rPr>
              <a:t>they </a:t>
            </a:r>
            <a:r>
              <a:rPr sz="2000" spc="15" dirty="0">
                <a:latin typeface="Arial"/>
                <a:cs typeface="Arial"/>
              </a:rPr>
              <a:t>can have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different  </a:t>
            </a:r>
            <a:r>
              <a:rPr sz="2000" spc="15" dirty="0">
                <a:latin typeface="Arial"/>
                <a:cs typeface="Arial"/>
              </a:rPr>
              <a:t>meanings </a:t>
            </a:r>
            <a:r>
              <a:rPr sz="2000" spc="10" dirty="0">
                <a:latin typeface="Arial"/>
                <a:cs typeface="Arial"/>
              </a:rPr>
              <a:t>in different  </a:t>
            </a:r>
            <a:r>
              <a:rPr sz="2000" spc="10" dirty="0" smtClean="0">
                <a:latin typeface="Arial"/>
                <a:cs typeface="Arial"/>
              </a:rPr>
              <a:t>words</a:t>
            </a:r>
            <a:endParaRPr lang="en-US" sz="2000" dirty="0">
              <a:latin typeface="Arial"/>
              <a:cs typeface="Arial"/>
            </a:endParaRPr>
          </a:p>
          <a:p>
            <a:pPr marL="342900" indent="-342900">
              <a:buClr>
                <a:srgbClr val="3791A7"/>
              </a:buClr>
              <a:buFont typeface="Arial" panose="020B0604020202020204" pitchFamily="34" charset="0"/>
              <a:buChar char="•"/>
              <a:tabLst>
                <a:tab pos="56515" algn="l"/>
              </a:tabLst>
            </a:pPr>
            <a:r>
              <a:rPr sz="2000" spc="15" dirty="0" smtClean="0">
                <a:latin typeface="Arial"/>
                <a:cs typeface="Arial"/>
              </a:rPr>
              <a:t>they </a:t>
            </a:r>
            <a:r>
              <a:rPr sz="2000" spc="10" dirty="0">
                <a:latin typeface="Arial"/>
                <a:cs typeface="Arial"/>
              </a:rPr>
              <a:t>attach to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certain  words of </a:t>
            </a:r>
            <a:r>
              <a:rPr sz="2000" spc="15" dirty="0">
                <a:latin typeface="Arial"/>
                <a:cs typeface="Arial"/>
              </a:rPr>
              <a:t>a given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10" dirty="0" smtClean="0">
                <a:latin typeface="Arial"/>
                <a:cs typeface="Arial"/>
              </a:rPr>
              <a:t>class</a:t>
            </a:r>
            <a:endParaRPr lang="en-US" sz="2000" dirty="0">
              <a:latin typeface="Arial"/>
              <a:cs typeface="Arial"/>
            </a:endParaRPr>
          </a:p>
          <a:p>
            <a:pPr marL="342900" indent="-342900">
              <a:buClr>
                <a:srgbClr val="3791A7"/>
              </a:buClr>
              <a:buFont typeface="Arial" panose="020B0604020202020204" pitchFamily="34" charset="0"/>
              <a:buChar char="•"/>
              <a:tabLst>
                <a:tab pos="56515" algn="l"/>
              </a:tabLst>
            </a:pPr>
            <a:r>
              <a:rPr sz="2000" spc="15" dirty="0" smtClean="0">
                <a:latin typeface="Arial"/>
                <a:cs typeface="Arial"/>
              </a:rPr>
              <a:t>they </a:t>
            </a:r>
            <a:r>
              <a:rPr sz="2000" spc="15" dirty="0">
                <a:latin typeface="Arial"/>
                <a:cs typeface="Arial"/>
              </a:rPr>
              <a:t>can change </a:t>
            </a:r>
            <a:r>
              <a:rPr sz="2000" spc="10" dirty="0">
                <a:latin typeface="Arial"/>
                <a:cs typeface="Arial"/>
              </a:rPr>
              <a:t>the  word-class of the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base.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156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148" y="980661"/>
            <a:ext cx="10455966" cy="3397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869"/>
              </a:spcBef>
            </a:pPr>
            <a:r>
              <a:rPr lang="en-US" sz="4800" spc="-45" dirty="0" smtClean="0">
                <a:solidFill>
                  <a:srgbClr val="562213"/>
                </a:solidFill>
                <a:latin typeface="Gill Sans MT"/>
                <a:cs typeface="Gill Sans MT"/>
              </a:rPr>
              <a:t>Word</a:t>
            </a:r>
            <a:r>
              <a:rPr lang="en-US" sz="4800" spc="-70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lang="en-US" sz="4800" spc="-10" dirty="0" smtClean="0">
                <a:solidFill>
                  <a:srgbClr val="562213"/>
                </a:solidFill>
                <a:latin typeface="Gill Sans MT"/>
                <a:cs typeface="Gill Sans MT"/>
              </a:rPr>
              <a:t>Formation</a:t>
            </a:r>
            <a:endParaRPr lang="en-US" sz="4800" dirty="0" smtClean="0">
              <a:latin typeface="Gill Sans MT"/>
              <a:cs typeface="Gill Sans MT"/>
            </a:endParaRPr>
          </a:p>
          <a:p>
            <a:pPr>
              <a:spcBef>
                <a:spcPts val="38"/>
              </a:spcBef>
            </a:pPr>
            <a:endParaRPr lang="en-US" sz="6600" dirty="0" smtClean="0">
              <a:latin typeface="Times New Roman"/>
              <a:cs typeface="Times New Roman"/>
            </a:endParaRPr>
          </a:p>
          <a:p>
            <a:pPr marL="484507" marR="391162" indent="-85725">
              <a:lnSpc>
                <a:spcPct val="103200"/>
              </a:lnSpc>
              <a:buClr>
                <a:srgbClr val="3791A7"/>
              </a:buClr>
              <a:buSzPct val="78947"/>
              <a:buFont typeface="Wingdings 2"/>
              <a:buChar char=""/>
              <a:tabLst>
                <a:tab pos="485142" algn="l"/>
              </a:tabLst>
            </a:pPr>
            <a:r>
              <a:rPr lang="en-US" sz="3600" spc="5" dirty="0" smtClean="0">
                <a:latin typeface="Gill Sans MT"/>
                <a:cs typeface="Gill Sans MT"/>
              </a:rPr>
              <a:t>See Ballard, </a:t>
            </a:r>
            <a:r>
              <a:rPr lang="en-US" sz="3600" i="1" spc="5" dirty="0" smtClean="0">
                <a:latin typeface="Gill Sans MT"/>
                <a:cs typeface="Gill Sans MT"/>
              </a:rPr>
              <a:t>The </a:t>
            </a:r>
            <a:r>
              <a:rPr lang="en-US" sz="3600" i="1" dirty="0" smtClean="0">
                <a:latin typeface="Gill Sans MT"/>
                <a:cs typeface="Gill Sans MT"/>
              </a:rPr>
              <a:t>Frameworks </a:t>
            </a:r>
            <a:r>
              <a:rPr lang="en-US" sz="3600" i="1" spc="5" dirty="0" smtClean="0">
                <a:latin typeface="Gill Sans MT"/>
                <a:cs typeface="Gill Sans MT"/>
              </a:rPr>
              <a:t>of</a:t>
            </a:r>
            <a:r>
              <a:rPr lang="en-US" sz="3600" i="1" spc="-85" dirty="0" smtClean="0">
                <a:latin typeface="Gill Sans MT"/>
                <a:cs typeface="Gill Sans MT"/>
              </a:rPr>
              <a:t> </a:t>
            </a:r>
            <a:r>
              <a:rPr lang="en-US" sz="3600" i="1" spc="5" dirty="0" smtClean="0">
                <a:latin typeface="Gill Sans MT"/>
                <a:cs typeface="Gill Sans MT"/>
              </a:rPr>
              <a:t>English</a:t>
            </a:r>
            <a:r>
              <a:rPr lang="en-US" sz="3600" spc="5" dirty="0" smtClean="0">
                <a:latin typeface="Gill Sans MT"/>
                <a:cs typeface="Gill Sans MT"/>
              </a:rPr>
              <a:t>,  Chapter</a:t>
            </a:r>
            <a:r>
              <a:rPr lang="en-US" sz="3600" spc="-75" dirty="0" smtClean="0">
                <a:latin typeface="Gill Sans MT"/>
                <a:cs typeface="Gill Sans MT"/>
              </a:rPr>
              <a:t> </a:t>
            </a:r>
            <a:r>
              <a:rPr lang="en-US" sz="3600" spc="5" dirty="0" smtClean="0">
                <a:latin typeface="Gill Sans MT"/>
                <a:cs typeface="Gill Sans MT"/>
              </a:rPr>
              <a:t>3.</a:t>
            </a:r>
            <a:endParaRPr lang="en-US" sz="3600" dirty="0" smtClean="0">
              <a:latin typeface="Gill Sans MT"/>
              <a:cs typeface="Gill Sans MT"/>
            </a:endParaRPr>
          </a:p>
          <a:p>
            <a:pPr algn="ctr"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2000" dirty="0" smtClean="0">
              <a:latin typeface="Gill Sans MT"/>
              <a:cs typeface="Gill Sans MT"/>
            </a:endParaRPr>
          </a:p>
          <a:p>
            <a:pPr>
              <a:spcBef>
                <a:spcPts val="23"/>
              </a:spcBef>
            </a:pPr>
            <a:endParaRPr lang="en-US" sz="800" dirty="0" smtClean="0">
              <a:latin typeface="Times New Roman"/>
              <a:cs typeface="Times New Roman"/>
            </a:endParaRPr>
          </a:p>
          <a:p>
            <a:pPr algn="ctr"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2400" b="1" spc="-5" dirty="0">
              <a:solidFill>
                <a:srgbClr val="562213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64145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5" dirty="0">
                <a:solidFill>
                  <a:srgbClr val="562213"/>
                </a:solidFill>
                <a:latin typeface="Gill Sans MT"/>
                <a:cs typeface="Gill Sans MT"/>
              </a:rPr>
              <a:t>What </a:t>
            </a:r>
            <a:r>
              <a:rPr lang="en-US" dirty="0">
                <a:solidFill>
                  <a:srgbClr val="562213"/>
                </a:solidFill>
                <a:latin typeface="Gill Sans MT"/>
                <a:cs typeface="Gill Sans MT"/>
              </a:rPr>
              <a:t>is</a:t>
            </a:r>
            <a:r>
              <a:rPr lang="en-US" spc="-55" dirty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lang="en-US" dirty="0">
                <a:solidFill>
                  <a:srgbClr val="562213"/>
                </a:solidFill>
                <a:latin typeface="Gill Sans MT"/>
                <a:cs typeface="Gill Sans MT"/>
              </a:rPr>
              <a:t>morphology</a:t>
            </a:r>
            <a:r>
              <a:rPr lang="en-US" dirty="0" smtClean="0">
                <a:solidFill>
                  <a:srgbClr val="562213"/>
                </a:solidFill>
                <a:latin typeface="Gill Sans MT"/>
                <a:cs typeface="Gill Sans MT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spc="5" dirty="0">
                <a:latin typeface="Arial"/>
                <a:cs typeface="Arial"/>
              </a:rPr>
              <a:t>The </a:t>
            </a:r>
            <a:r>
              <a:rPr lang="en-US" sz="4400" dirty="0" err="1">
                <a:latin typeface="Arial"/>
                <a:cs typeface="Arial"/>
              </a:rPr>
              <a:t>subdiscipline</a:t>
            </a:r>
            <a:r>
              <a:rPr lang="en-US" sz="4400" dirty="0">
                <a:latin typeface="Arial"/>
                <a:cs typeface="Arial"/>
              </a:rPr>
              <a:t> of linguistics  which studies the </a:t>
            </a:r>
            <a:r>
              <a:rPr lang="en-US" sz="4400" b="1" i="1" dirty="0">
                <a:solidFill>
                  <a:srgbClr val="C32C2D"/>
                </a:solidFill>
                <a:latin typeface="Arial"/>
                <a:cs typeface="Arial"/>
              </a:rPr>
              <a:t>internal  structure </a:t>
            </a:r>
            <a:r>
              <a:rPr lang="en-US" sz="4400" dirty="0">
                <a:latin typeface="Arial"/>
                <a:cs typeface="Arial"/>
              </a:rPr>
              <a:t>of words, the </a:t>
            </a:r>
            <a:r>
              <a:rPr lang="en-US" sz="4400" b="1" i="1" dirty="0">
                <a:solidFill>
                  <a:srgbClr val="C32C2D"/>
                </a:solidFill>
                <a:latin typeface="Arial"/>
                <a:cs typeface="Arial"/>
              </a:rPr>
              <a:t>rules </a:t>
            </a:r>
            <a:r>
              <a:rPr lang="en-US" sz="4400" dirty="0">
                <a:latin typeface="Arial"/>
                <a:cs typeface="Arial"/>
              </a:rPr>
              <a:t>that  govern </a:t>
            </a:r>
            <a:r>
              <a:rPr lang="en-US" sz="4400" spc="-5" dirty="0">
                <a:latin typeface="Arial"/>
                <a:cs typeface="Arial"/>
              </a:rPr>
              <a:t>it, </a:t>
            </a:r>
            <a:r>
              <a:rPr lang="en-US" sz="4400" dirty="0">
                <a:latin typeface="Arial"/>
                <a:cs typeface="Arial"/>
              </a:rPr>
              <a:t>as </a:t>
            </a:r>
            <a:r>
              <a:rPr lang="en-US" sz="4400" spc="-5" dirty="0">
                <a:latin typeface="Arial"/>
                <a:cs typeface="Arial"/>
              </a:rPr>
              <a:t>well </a:t>
            </a:r>
            <a:r>
              <a:rPr lang="en-US" sz="4400" dirty="0">
                <a:latin typeface="Arial"/>
                <a:cs typeface="Arial"/>
              </a:rPr>
              <a:t>as the </a:t>
            </a:r>
            <a:r>
              <a:rPr lang="en-US" sz="4400" spc="-5" dirty="0">
                <a:latin typeface="Arial"/>
                <a:cs typeface="Arial"/>
              </a:rPr>
              <a:t>ways </a:t>
            </a:r>
            <a:r>
              <a:rPr lang="en-US" sz="4400" dirty="0">
                <a:latin typeface="Arial"/>
                <a:cs typeface="Arial"/>
              </a:rPr>
              <a:t>of  creating </a:t>
            </a:r>
            <a:r>
              <a:rPr lang="en-US" sz="4400" b="1" i="1" spc="5" dirty="0">
                <a:solidFill>
                  <a:srgbClr val="C32C2D"/>
                </a:solidFill>
                <a:latin typeface="Arial"/>
                <a:cs typeface="Arial"/>
              </a:rPr>
              <a:t>new</a:t>
            </a:r>
            <a:r>
              <a:rPr lang="en-US" sz="4400" b="1" i="1" spc="-40" dirty="0">
                <a:solidFill>
                  <a:srgbClr val="C32C2D"/>
                </a:solidFill>
                <a:latin typeface="Arial"/>
                <a:cs typeface="Arial"/>
              </a:rPr>
              <a:t> </a:t>
            </a:r>
            <a:r>
              <a:rPr lang="en-US" sz="4400" b="1" i="1" spc="5" dirty="0">
                <a:solidFill>
                  <a:srgbClr val="C32C2D"/>
                </a:solidFill>
                <a:latin typeface="Arial"/>
                <a:cs typeface="Arial"/>
              </a:rPr>
              <a:t>words</a:t>
            </a:r>
            <a:r>
              <a:rPr lang="en-US" sz="4400" spc="5" dirty="0">
                <a:latin typeface="Arial"/>
                <a:cs typeface="Arial"/>
              </a:rPr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9146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5662" y="501690"/>
            <a:ext cx="10455966" cy="2480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pc="-15" dirty="0" smtClean="0">
                <a:solidFill>
                  <a:srgbClr val="562213"/>
                </a:solidFill>
                <a:latin typeface="Gill Sans MT"/>
                <a:cs typeface="Gill Sans MT"/>
              </a:rPr>
              <a:t>Exercise…</a:t>
            </a:r>
            <a:endParaRPr lang="en-US" sz="5400" dirty="0" smtClean="0">
              <a:latin typeface="Gill Sans MT"/>
              <a:cs typeface="Gill Sans MT"/>
            </a:endParaRPr>
          </a:p>
          <a:p>
            <a:pPr>
              <a:lnSpc>
                <a:spcPts val="790"/>
              </a:lnSpc>
              <a:spcBef>
                <a:spcPts val="655"/>
              </a:spcBef>
              <a:buClr>
                <a:srgbClr val="FF0000"/>
              </a:buClr>
              <a:buSzPct val="64285"/>
              <a:buFont typeface="Wingdings"/>
              <a:buChar char=""/>
              <a:tabLst>
                <a:tab pos="62865" algn="l"/>
              </a:tabLst>
            </a:pPr>
            <a:r>
              <a:rPr lang="en-US" sz="2400" spc="5" dirty="0" smtClean="0">
                <a:latin typeface="Gill Sans MT"/>
                <a:cs typeface="Gill Sans MT"/>
              </a:rPr>
              <a:t>Identify </a:t>
            </a:r>
            <a:r>
              <a:rPr lang="en-US" sz="2400" spc="10" dirty="0" smtClean="0">
                <a:latin typeface="Gill Sans MT"/>
                <a:cs typeface="Gill Sans MT"/>
              </a:rPr>
              <a:t>the type of </a:t>
            </a:r>
            <a:r>
              <a:rPr lang="en-US" sz="2400" spc="5" dirty="0" smtClean="0">
                <a:latin typeface="Gill Sans MT"/>
                <a:cs typeface="Gill Sans MT"/>
              </a:rPr>
              <a:t>word-formation process </a:t>
            </a:r>
            <a:r>
              <a:rPr lang="en-US" sz="2400" spc="10" dirty="0" smtClean="0">
                <a:latin typeface="Gill Sans MT"/>
                <a:cs typeface="Gill Sans MT"/>
              </a:rPr>
              <a:t>by which the  </a:t>
            </a:r>
            <a:r>
              <a:rPr lang="en-US" sz="2400" spc="5" dirty="0" smtClean="0">
                <a:latin typeface="Gill Sans MT"/>
                <a:cs typeface="Gill Sans MT"/>
              </a:rPr>
              <a:t>following words have </a:t>
            </a:r>
          </a:p>
          <a:p>
            <a:pPr>
              <a:lnSpc>
                <a:spcPts val="790"/>
              </a:lnSpc>
              <a:spcBef>
                <a:spcPts val="655"/>
              </a:spcBef>
              <a:buClr>
                <a:srgbClr val="FF0000"/>
              </a:buClr>
              <a:buSzPct val="64285"/>
              <a:buFont typeface="Wingdings"/>
              <a:buChar char=""/>
              <a:tabLst>
                <a:tab pos="62865" algn="l"/>
              </a:tabLst>
            </a:pPr>
            <a:endParaRPr lang="en-US" sz="2400" spc="5" dirty="0">
              <a:latin typeface="Gill Sans MT"/>
              <a:cs typeface="Gill Sans MT"/>
            </a:endParaRPr>
          </a:p>
          <a:p>
            <a:pPr>
              <a:lnSpc>
                <a:spcPts val="790"/>
              </a:lnSpc>
              <a:spcBef>
                <a:spcPts val="655"/>
              </a:spcBef>
              <a:buClr>
                <a:srgbClr val="FF0000"/>
              </a:buClr>
              <a:buSzPct val="64285"/>
              <a:tabLst>
                <a:tab pos="62865" algn="l"/>
              </a:tabLst>
            </a:pPr>
            <a:r>
              <a:rPr lang="en-US" sz="2400" spc="5" dirty="0" smtClean="0">
                <a:latin typeface="Gill Sans MT"/>
                <a:cs typeface="Gill Sans MT"/>
              </a:rPr>
              <a:t>  </a:t>
            </a:r>
            <a:r>
              <a:rPr lang="en-US" sz="2400" spc="10" dirty="0" smtClean="0">
                <a:latin typeface="Gill Sans MT"/>
                <a:cs typeface="Gill Sans MT"/>
              </a:rPr>
              <a:t>been</a:t>
            </a:r>
            <a:r>
              <a:rPr lang="en-US" sz="2400" spc="-10" dirty="0" smtClean="0">
                <a:latin typeface="Gill Sans MT"/>
                <a:cs typeface="Gill Sans MT"/>
              </a:rPr>
              <a:t> </a:t>
            </a:r>
            <a:r>
              <a:rPr lang="en-US" sz="2400" spc="5" dirty="0" smtClean="0">
                <a:latin typeface="Gill Sans MT"/>
                <a:cs typeface="Gill Sans MT"/>
              </a:rPr>
              <a:t>created.</a:t>
            </a:r>
            <a:endParaRPr lang="en-US" sz="2400" dirty="0" smtClean="0">
              <a:latin typeface="Gill Sans MT"/>
              <a:cs typeface="Gill Sans MT"/>
            </a:endParaRPr>
          </a:p>
          <a:p>
            <a:pPr algn="ctr"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2000" dirty="0" smtClean="0">
              <a:latin typeface="Gill Sans MT"/>
              <a:cs typeface="Gill Sans MT"/>
            </a:endParaRPr>
          </a:p>
          <a:p>
            <a:pPr>
              <a:spcBef>
                <a:spcPts val="23"/>
              </a:spcBef>
            </a:pPr>
            <a:endParaRPr lang="en-US" sz="800" dirty="0" smtClean="0">
              <a:latin typeface="Times New Roman"/>
              <a:cs typeface="Times New Roman"/>
            </a:endParaRPr>
          </a:p>
          <a:p>
            <a:pPr algn="ctr"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2400" b="1" spc="-5" dirty="0">
              <a:solidFill>
                <a:srgbClr val="562213"/>
              </a:solidFill>
              <a:latin typeface="Gill Sans MT"/>
              <a:cs typeface="Gill Sans MT"/>
            </a:endParaRPr>
          </a:p>
        </p:txBody>
      </p:sp>
      <p:sp>
        <p:nvSpPr>
          <p:cNvPr id="3" name="object 85"/>
          <p:cNvSpPr txBox="1"/>
          <p:nvPr/>
        </p:nvSpPr>
        <p:spPr>
          <a:xfrm>
            <a:off x="1416320" y="2027184"/>
            <a:ext cx="1967703" cy="4154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60" indent="-60960">
              <a:buClr>
                <a:srgbClr val="3791A7"/>
              </a:buClr>
              <a:buSzPct val="84615"/>
              <a:buFont typeface="Wingdings 2"/>
              <a:buChar char=""/>
              <a:tabLst>
                <a:tab pos="60960" algn="l"/>
              </a:tabLst>
            </a:pPr>
            <a:r>
              <a:rPr sz="2000" spc="10" dirty="0">
                <a:latin typeface="Gill Sans MT"/>
                <a:cs typeface="Gill Sans MT"/>
              </a:rPr>
              <a:t>ad</a:t>
            </a:r>
            <a:endParaRPr sz="2000" dirty="0">
              <a:latin typeface="Gill Sans MT"/>
              <a:cs typeface="Gill Sans MT"/>
            </a:endParaRPr>
          </a:p>
          <a:p>
            <a:pPr marL="60960" indent="-60960">
              <a:spcBef>
                <a:spcPts val="130"/>
              </a:spcBef>
              <a:buClr>
                <a:srgbClr val="3791A7"/>
              </a:buClr>
              <a:buSzPct val="84615"/>
              <a:buFont typeface="Wingdings 2"/>
              <a:buChar char=""/>
              <a:tabLst>
                <a:tab pos="60960" algn="l"/>
              </a:tabLst>
            </a:pPr>
            <a:r>
              <a:rPr sz="2000" spc="5" dirty="0">
                <a:latin typeface="Gill Sans MT"/>
                <a:cs typeface="Gill Sans MT"/>
              </a:rPr>
              <a:t>edit</a:t>
            </a:r>
            <a:endParaRPr sz="2000" dirty="0">
              <a:latin typeface="Gill Sans MT"/>
              <a:cs typeface="Gill Sans MT"/>
            </a:endParaRPr>
          </a:p>
          <a:p>
            <a:pPr marL="60960" indent="-60960">
              <a:spcBef>
                <a:spcPts val="120"/>
              </a:spcBef>
              <a:buClr>
                <a:srgbClr val="3791A7"/>
              </a:buClr>
              <a:buSzPct val="84615"/>
              <a:buFont typeface="Wingdings 2"/>
              <a:buChar char=""/>
              <a:tabLst>
                <a:tab pos="60960" algn="l"/>
              </a:tabLst>
            </a:pPr>
            <a:r>
              <a:rPr sz="2000" spc="10" dirty="0">
                <a:latin typeface="Gill Sans MT"/>
                <a:cs typeface="Gill Sans MT"/>
              </a:rPr>
              <a:t>Ch</a:t>
            </a:r>
            <a:r>
              <a:rPr sz="2000" spc="-10" dirty="0">
                <a:latin typeface="Gill Sans MT"/>
                <a:cs typeface="Gill Sans MT"/>
              </a:rPr>
              <a:t>a</a:t>
            </a:r>
            <a:r>
              <a:rPr sz="2000" spc="10" dirty="0">
                <a:latin typeface="Gill Sans MT"/>
                <a:cs typeface="Gill Sans MT"/>
              </a:rPr>
              <a:t>p</a:t>
            </a:r>
            <a:r>
              <a:rPr sz="2000" spc="-5" dirty="0">
                <a:latin typeface="Gill Sans MT"/>
                <a:cs typeface="Gill Sans MT"/>
              </a:rPr>
              <a:t>li</a:t>
            </a:r>
            <a:r>
              <a:rPr sz="2000" spc="10" dirty="0">
                <a:latin typeface="Gill Sans MT"/>
                <a:cs typeface="Gill Sans MT"/>
              </a:rPr>
              <a:t>nesque</a:t>
            </a:r>
            <a:endParaRPr sz="2000" dirty="0">
              <a:latin typeface="Gill Sans MT"/>
              <a:cs typeface="Gill Sans MT"/>
            </a:endParaRPr>
          </a:p>
          <a:p>
            <a:pPr marL="60960" indent="-60960">
              <a:spcBef>
                <a:spcPts val="130"/>
              </a:spcBef>
              <a:buClr>
                <a:srgbClr val="3791A7"/>
              </a:buClr>
              <a:buSzPct val="84615"/>
              <a:buFont typeface="Wingdings 2"/>
              <a:buChar char=""/>
              <a:tabLst>
                <a:tab pos="60960" algn="l"/>
              </a:tabLst>
            </a:pPr>
            <a:r>
              <a:rPr sz="2000" spc="15" dirty="0">
                <a:latin typeface="Gill Sans MT"/>
                <a:cs typeface="Gill Sans MT"/>
              </a:rPr>
              <a:t>d</a:t>
            </a:r>
            <a:r>
              <a:rPr sz="2000" spc="10" dirty="0">
                <a:latin typeface="Gill Sans MT"/>
                <a:cs typeface="Gill Sans MT"/>
              </a:rPr>
              <a:t>e</a:t>
            </a:r>
            <a:r>
              <a:rPr sz="2000" spc="-10" dirty="0">
                <a:latin typeface="Gill Sans MT"/>
                <a:cs typeface="Gill Sans MT"/>
              </a:rPr>
              <a:t>f</a:t>
            </a:r>
            <a:r>
              <a:rPr sz="2000" spc="10" dirty="0">
                <a:latin typeface="Gill Sans MT"/>
                <a:cs typeface="Gill Sans MT"/>
              </a:rPr>
              <a:t>o</a:t>
            </a:r>
            <a:r>
              <a:rPr sz="2000" spc="-10" dirty="0">
                <a:latin typeface="Gill Sans MT"/>
                <a:cs typeface="Gill Sans MT"/>
              </a:rPr>
              <a:t>r</a:t>
            </a:r>
            <a:r>
              <a:rPr sz="2000" spc="10" dirty="0">
                <a:latin typeface="Gill Sans MT"/>
                <a:cs typeface="Gill Sans MT"/>
              </a:rPr>
              <a:t>es</a:t>
            </a:r>
            <a:r>
              <a:rPr sz="2000" spc="5" dirty="0">
                <a:latin typeface="Gill Sans MT"/>
                <a:cs typeface="Gill Sans MT"/>
              </a:rPr>
              <a:t>tat</a:t>
            </a:r>
            <a:r>
              <a:rPr sz="2000" spc="-5" dirty="0">
                <a:latin typeface="Gill Sans MT"/>
                <a:cs typeface="Gill Sans MT"/>
              </a:rPr>
              <a:t>i</a:t>
            </a:r>
            <a:r>
              <a:rPr sz="2000" spc="10" dirty="0">
                <a:latin typeface="Gill Sans MT"/>
                <a:cs typeface="Gill Sans MT"/>
              </a:rPr>
              <a:t>on</a:t>
            </a:r>
            <a:endParaRPr sz="2000" dirty="0">
              <a:latin typeface="Gill Sans MT"/>
              <a:cs typeface="Gill Sans MT"/>
            </a:endParaRPr>
          </a:p>
          <a:p>
            <a:pPr marL="60960" indent="-60960">
              <a:spcBef>
                <a:spcPts val="130"/>
              </a:spcBef>
              <a:buClr>
                <a:srgbClr val="3791A7"/>
              </a:buClr>
              <a:buSzPct val="84615"/>
              <a:buFont typeface="Wingdings 2"/>
              <a:buChar char=""/>
              <a:tabLst>
                <a:tab pos="60960" algn="l"/>
              </a:tabLst>
            </a:pPr>
            <a:r>
              <a:rPr sz="2000" spc="10" dirty="0">
                <a:latin typeface="Gill Sans MT"/>
                <a:cs typeface="Gill Sans MT"/>
              </a:rPr>
              <a:t>phone</a:t>
            </a:r>
            <a:endParaRPr sz="2000" dirty="0">
              <a:latin typeface="Gill Sans MT"/>
              <a:cs typeface="Gill Sans MT"/>
            </a:endParaRPr>
          </a:p>
          <a:p>
            <a:pPr marL="60960" indent="-60960">
              <a:spcBef>
                <a:spcPts val="120"/>
              </a:spcBef>
              <a:buClr>
                <a:srgbClr val="3791A7"/>
              </a:buClr>
              <a:buSzPct val="76923"/>
              <a:buFont typeface="Wingdings 2"/>
              <a:buChar char=""/>
              <a:tabLst>
                <a:tab pos="60960" algn="l"/>
              </a:tabLst>
            </a:pPr>
            <a:r>
              <a:rPr sz="2000" spc="5" dirty="0">
                <a:latin typeface="Gill Sans MT"/>
                <a:cs typeface="Gill Sans MT"/>
              </a:rPr>
              <a:t>blackboard</a:t>
            </a:r>
            <a:endParaRPr sz="2000" dirty="0">
              <a:latin typeface="Gill Sans MT"/>
              <a:cs typeface="Gill Sans MT"/>
            </a:endParaRPr>
          </a:p>
          <a:p>
            <a:pPr marL="60960" indent="-60960">
              <a:spcBef>
                <a:spcPts val="130"/>
              </a:spcBef>
              <a:buClr>
                <a:srgbClr val="3791A7"/>
              </a:buClr>
              <a:buSzPct val="84615"/>
              <a:buFont typeface="Wingdings 2"/>
              <a:buChar char=""/>
              <a:tabLst>
                <a:tab pos="60960" algn="l"/>
              </a:tabLst>
            </a:pPr>
            <a:r>
              <a:rPr sz="2000" spc="10" dirty="0">
                <a:latin typeface="Gill Sans MT"/>
                <a:cs typeface="Gill Sans MT"/>
              </a:rPr>
              <a:t>NASA</a:t>
            </a:r>
            <a:endParaRPr sz="2000" dirty="0">
              <a:latin typeface="Gill Sans MT"/>
              <a:cs typeface="Gill Sans MT"/>
            </a:endParaRPr>
          </a:p>
          <a:p>
            <a:pPr marL="46990" indent="-46990">
              <a:spcBef>
                <a:spcPts val="130"/>
              </a:spcBef>
              <a:buClr>
                <a:srgbClr val="3791A7"/>
              </a:buClr>
              <a:buSzPct val="84615"/>
              <a:buFont typeface="Wingdings 2"/>
              <a:buChar char=""/>
              <a:tabLst>
                <a:tab pos="47625" algn="l"/>
              </a:tabLst>
            </a:pPr>
            <a:r>
              <a:rPr sz="2000" spc="15" dirty="0">
                <a:latin typeface="Gill Sans MT"/>
                <a:cs typeface="Gill Sans MT"/>
              </a:rPr>
              <a:t>YMCA</a:t>
            </a:r>
            <a:endParaRPr sz="2000" dirty="0">
              <a:latin typeface="Gill Sans MT"/>
              <a:cs typeface="Gill Sans MT"/>
            </a:endParaRPr>
          </a:p>
          <a:p>
            <a:pPr marL="60960" indent="-60960">
              <a:spcBef>
                <a:spcPts val="120"/>
              </a:spcBef>
              <a:buClr>
                <a:srgbClr val="3791A7"/>
              </a:buClr>
              <a:buSzPct val="76923"/>
              <a:buFont typeface="Wingdings 2"/>
              <a:buChar char=""/>
              <a:tabLst>
                <a:tab pos="60960" algn="l"/>
              </a:tabLst>
            </a:pPr>
            <a:r>
              <a:rPr sz="2000" dirty="0">
                <a:latin typeface="Gill Sans MT"/>
                <a:cs typeface="Gill Sans MT"/>
              </a:rPr>
              <a:t>happily</a:t>
            </a:r>
          </a:p>
          <a:p>
            <a:pPr marL="60960" indent="-60960">
              <a:spcBef>
                <a:spcPts val="130"/>
              </a:spcBef>
              <a:buClr>
                <a:srgbClr val="3791A7"/>
              </a:buClr>
              <a:buSzPct val="84615"/>
              <a:buFont typeface="Wingdings 2"/>
              <a:buChar char=""/>
              <a:tabLst>
                <a:tab pos="60960" algn="l"/>
              </a:tabLst>
            </a:pPr>
            <a:r>
              <a:rPr sz="2000" spc="5" dirty="0">
                <a:latin typeface="Gill Sans MT"/>
                <a:cs typeface="Gill Sans MT"/>
              </a:rPr>
              <a:t>flu</a:t>
            </a:r>
            <a:endParaRPr sz="2000" dirty="0">
              <a:latin typeface="Gill Sans MT"/>
              <a:cs typeface="Gill Sans MT"/>
            </a:endParaRPr>
          </a:p>
          <a:p>
            <a:pPr marL="60960" indent="-60960">
              <a:spcBef>
                <a:spcPts val="120"/>
              </a:spcBef>
              <a:buClr>
                <a:srgbClr val="3791A7"/>
              </a:buClr>
              <a:buSzPct val="76923"/>
              <a:buFont typeface="Wingdings 2"/>
              <a:buChar char=""/>
              <a:tabLst>
                <a:tab pos="60960" algn="l"/>
              </a:tabLst>
            </a:pPr>
            <a:r>
              <a:rPr sz="2000" dirty="0">
                <a:latin typeface="Gill Sans MT"/>
                <a:cs typeface="Gill Sans MT"/>
              </a:rPr>
              <a:t>oxen</a:t>
            </a:r>
          </a:p>
          <a:p>
            <a:pPr marL="60960" indent="-60960">
              <a:spcBef>
                <a:spcPts val="130"/>
              </a:spcBef>
              <a:buClr>
                <a:srgbClr val="3791A7"/>
              </a:buClr>
              <a:buSzPct val="84615"/>
              <a:buFont typeface="Wingdings 2"/>
              <a:buChar char=""/>
              <a:tabLst>
                <a:tab pos="60960" algn="l"/>
              </a:tabLst>
            </a:pPr>
            <a:r>
              <a:rPr sz="2000" spc="5" dirty="0">
                <a:latin typeface="Gill Sans MT"/>
                <a:cs typeface="Gill Sans MT"/>
              </a:rPr>
              <a:t>goes</a:t>
            </a:r>
            <a:endParaRPr sz="2000" dirty="0">
              <a:latin typeface="Gill Sans MT"/>
              <a:cs typeface="Gill Sans MT"/>
            </a:endParaRPr>
          </a:p>
          <a:p>
            <a:pPr marL="60960" indent="-60960">
              <a:spcBef>
                <a:spcPts val="130"/>
              </a:spcBef>
              <a:buClr>
                <a:srgbClr val="3791A7"/>
              </a:buClr>
              <a:buSzPct val="76923"/>
              <a:buFont typeface="Wingdings 2"/>
              <a:buChar char=""/>
              <a:tabLst>
                <a:tab pos="60960" algn="l"/>
              </a:tabLst>
            </a:pPr>
            <a:r>
              <a:rPr sz="2000" spc="5" dirty="0">
                <a:latin typeface="Gill Sans MT"/>
                <a:cs typeface="Gill Sans MT"/>
              </a:rPr>
              <a:t>motel</a:t>
            </a:r>
            <a:endParaRPr sz="2000" dirty="0">
              <a:latin typeface="Gill Sans MT"/>
              <a:cs typeface="Gill Sans MT"/>
            </a:endParaRPr>
          </a:p>
        </p:txBody>
      </p:sp>
      <p:sp>
        <p:nvSpPr>
          <p:cNvPr id="4" name="object 86"/>
          <p:cNvSpPr txBox="1"/>
          <p:nvPr/>
        </p:nvSpPr>
        <p:spPr>
          <a:xfrm>
            <a:off x="5852385" y="1948797"/>
            <a:ext cx="7808705" cy="43117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599"/>
              </a:lnSpc>
            </a:pPr>
            <a:r>
              <a:rPr spc="10" dirty="0">
                <a:latin typeface="Arial"/>
                <a:cs typeface="Arial"/>
              </a:rPr>
              <a:t>BACK </a:t>
            </a:r>
            <a:r>
              <a:rPr spc="5" dirty="0">
                <a:latin typeface="Arial"/>
                <a:cs typeface="Arial"/>
              </a:rPr>
              <a:t>CLIPPING </a:t>
            </a:r>
            <a:r>
              <a:rPr spc="20" dirty="0">
                <a:latin typeface="Arial"/>
                <a:cs typeface="Arial"/>
              </a:rPr>
              <a:t>→ </a:t>
            </a:r>
            <a:r>
              <a:rPr spc="5" dirty="0">
                <a:latin typeface="Arial"/>
                <a:cs typeface="Arial"/>
              </a:rPr>
              <a:t>‘advertisement’  </a:t>
            </a:r>
            <a:endParaRPr lang="en-US" spc="5" dirty="0" smtClean="0">
              <a:latin typeface="Arial"/>
              <a:cs typeface="Arial"/>
            </a:endParaRPr>
          </a:p>
          <a:p>
            <a:pPr>
              <a:lnSpc>
                <a:spcPct val="113599"/>
              </a:lnSpc>
            </a:pPr>
            <a:r>
              <a:rPr spc="5" dirty="0" smtClean="0">
                <a:latin typeface="Arial"/>
                <a:cs typeface="Arial"/>
              </a:rPr>
              <a:t>BACKFORMATION </a:t>
            </a:r>
            <a:r>
              <a:rPr spc="20" dirty="0">
                <a:latin typeface="Arial"/>
                <a:cs typeface="Arial"/>
              </a:rPr>
              <a:t>→ </a:t>
            </a:r>
            <a:r>
              <a:rPr spc="5" dirty="0">
                <a:latin typeface="Arial"/>
                <a:cs typeface="Arial"/>
              </a:rPr>
              <a:t>‘editor’  </a:t>
            </a:r>
            <a:endParaRPr lang="en-US" spc="5" dirty="0" smtClean="0">
              <a:latin typeface="Arial"/>
              <a:cs typeface="Arial"/>
            </a:endParaRPr>
          </a:p>
          <a:p>
            <a:pPr>
              <a:lnSpc>
                <a:spcPct val="113599"/>
              </a:lnSpc>
            </a:pPr>
            <a:r>
              <a:rPr spc="-5" dirty="0" smtClean="0">
                <a:latin typeface="Arial"/>
                <a:cs typeface="Arial"/>
              </a:rPr>
              <a:t>DERIVATION </a:t>
            </a:r>
            <a:r>
              <a:rPr spc="20" dirty="0">
                <a:latin typeface="Arial"/>
                <a:cs typeface="Arial"/>
              </a:rPr>
              <a:t>→ </a:t>
            </a:r>
            <a:r>
              <a:rPr spc="5" dirty="0">
                <a:latin typeface="Arial"/>
                <a:cs typeface="Arial"/>
              </a:rPr>
              <a:t>Suffix ‘-</a:t>
            </a:r>
            <a:r>
              <a:rPr b="1" i="1" spc="5" dirty="0">
                <a:solidFill>
                  <a:srgbClr val="3791A7"/>
                </a:solidFill>
                <a:latin typeface="Arial"/>
                <a:cs typeface="Arial"/>
              </a:rPr>
              <a:t>esque</a:t>
            </a:r>
            <a:r>
              <a:rPr spc="5" dirty="0">
                <a:latin typeface="Arial"/>
                <a:cs typeface="Arial"/>
              </a:rPr>
              <a:t>’ (Adj)  </a:t>
            </a:r>
            <a:endParaRPr lang="en-US" spc="5" dirty="0" smtClean="0">
              <a:latin typeface="Arial"/>
              <a:cs typeface="Arial"/>
            </a:endParaRPr>
          </a:p>
          <a:p>
            <a:pPr>
              <a:lnSpc>
                <a:spcPct val="113599"/>
              </a:lnSpc>
            </a:pPr>
            <a:r>
              <a:rPr spc="-5" dirty="0" smtClean="0">
                <a:latin typeface="Arial"/>
                <a:cs typeface="Arial"/>
              </a:rPr>
              <a:t>DERIVATION </a:t>
            </a:r>
            <a:r>
              <a:rPr spc="20" dirty="0">
                <a:latin typeface="Arial"/>
                <a:cs typeface="Arial"/>
              </a:rPr>
              <a:t>→ </a:t>
            </a:r>
            <a:r>
              <a:rPr spc="5" dirty="0">
                <a:latin typeface="Arial"/>
                <a:cs typeface="Arial"/>
              </a:rPr>
              <a:t>Prefix </a:t>
            </a:r>
            <a:r>
              <a:rPr dirty="0">
                <a:latin typeface="Arial"/>
                <a:cs typeface="Arial"/>
              </a:rPr>
              <a:t>‘-de’ </a:t>
            </a:r>
            <a:r>
              <a:rPr spc="5" dirty="0">
                <a:latin typeface="Arial"/>
                <a:cs typeface="Arial"/>
              </a:rPr>
              <a:t>/ Suffix ‘-</a:t>
            </a:r>
            <a:r>
              <a:rPr b="1" i="1" spc="5" dirty="0">
                <a:solidFill>
                  <a:srgbClr val="3791A7"/>
                </a:solidFill>
                <a:latin typeface="Arial"/>
                <a:cs typeface="Arial"/>
              </a:rPr>
              <a:t>ation</a:t>
            </a:r>
            <a:r>
              <a:rPr spc="5" dirty="0">
                <a:latin typeface="Arial"/>
                <a:cs typeface="Arial"/>
              </a:rPr>
              <a:t>’  </a:t>
            </a:r>
            <a:endParaRPr lang="en-US" spc="5" dirty="0" smtClean="0">
              <a:latin typeface="Arial"/>
              <a:cs typeface="Arial"/>
            </a:endParaRPr>
          </a:p>
          <a:p>
            <a:pPr>
              <a:lnSpc>
                <a:spcPct val="113599"/>
              </a:lnSpc>
            </a:pPr>
            <a:r>
              <a:rPr spc="10" dirty="0" smtClean="0">
                <a:latin typeface="Arial"/>
                <a:cs typeface="Arial"/>
              </a:rPr>
              <a:t>FRONT </a:t>
            </a:r>
            <a:r>
              <a:rPr spc="5" dirty="0">
                <a:latin typeface="Arial"/>
                <a:cs typeface="Arial"/>
              </a:rPr>
              <a:t>CLIPPING </a:t>
            </a:r>
            <a:r>
              <a:rPr spc="20" dirty="0">
                <a:latin typeface="Arial"/>
                <a:cs typeface="Arial"/>
              </a:rPr>
              <a:t>→ </a:t>
            </a:r>
            <a:r>
              <a:rPr dirty="0">
                <a:latin typeface="Arial"/>
                <a:cs typeface="Arial"/>
              </a:rPr>
              <a:t>‘telephone’  </a:t>
            </a:r>
            <a:endParaRPr lang="en-US" dirty="0" smtClean="0">
              <a:latin typeface="Arial"/>
              <a:cs typeface="Arial"/>
            </a:endParaRPr>
          </a:p>
          <a:p>
            <a:pPr>
              <a:lnSpc>
                <a:spcPct val="113599"/>
              </a:lnSpc>
            </a:pPr>
            <a:r>
              <a:rPr spc="5" dirty="0" smtClean="0">
                <a:latin typeface="Arial"/>
                <a:cs typeface="Arial"/>
              </a:rPr>
              <a:t>COMPOUNDING </a:t>
            </a:r>
            <a:r>
              <a:rPr spc="20" dirty="0">
                <a:latin typeface="Arial"/>
                <a:cs typeface="Arial"/>
              </a:rPr>
              <a:t>→ </a:t>
            </a:r>
            <a:r>
              <a:rPr spc="5" dirty="0">
                <a:latin typeface="Arial"/>
                <a:cs typeface="Arial"/>
              </a:rPr>
              <a:t>Adj </a:t>
            </a:r>
            <a:r>
              <a:rPr spc="10" dirty="0">
                <a:latin typeface="Arial"/>
                <a:cs typeface="Arial"/>
              </a:rPr>
              <a:t>+ </a:t>
            </a:r>
            <a:r>
              <a:rPr spc="15" dirty="0" smtClean="0">
                <a:latin typeface="Arial"/>
                <a:cs typeface="Arial"/>
              </a:rPr>
              <a:t>N</a:t>
            </a:r>
            <a:endParaRPr lang="en-US" spc="15" dirty="0" smtClean="0">
              <a:latin typeface="Arial"/>
              <a:cs typeface="Arial"/>
            </a:endParaRPr>
          </a:p>
          <a:p>
            <a:pPr>
              <a:lnSpc>
                <a:spcPct val="113599"/>
              </a:lnSpc>
            </a:pPr>
            <a:r>
              <a:rPr dirty="0" smtClean="0">
                <a:latin typeface="Arial"/>
                <a:cs typeface="Arial"/>
              </a:rPr>
              <a:t>ABBREVIATION</a:t>
            </a:r>
            <a:r>
              <a:rPr spc="-10" dirty="0" smtClean="0">
                <a:latin typeface="Arial"/>
                <a:cs typeface="Arial"/>
              </a:rPr>
              <a:t> </a:t>
            </a:r>
            <a:r>
              <a:rPr spc="5" dirty="0">
                <a:latin typeface="Arial"/>
                <a:cs typeface="Arial"/>
              </a:rPr>
              <a:t>(</a:t>
            </a:r>
            <a:r>
              <a:rPr spc="5" dirty="0" smtClean="0">
                <a:latin typeface="Arial"/>
                <a:cs typeface="Arial"/>
              </a:rPr>
              <a:t>Acronym)</a:t>
            </a:r>
            <a:endParaRPr lang="en-US" dirty="0" smtClean="0">
              <a:latin typeface="Arial"/>
              <a:cs typeface="Arial"/>
            </a:endParaRPr>
          </a:p>
          <a:p>
            <a:pPr marR="297181">
              <a:lnSpc>
                <a:spcPts val="890"/>
              </a:lnSpc>
              <a:spcBef>
                <a:spcPts val="30"/>
              </a:spcBef>
            </a:pPr>
            <a:endParaRPr lang="en-US" dirty="0">
              <a:latin typeface="Arial"/>
              <a:cs typeface="Arial"/>
            </a:endParaRPr>
          </a:p>
          <a:p>
            <a:pPr marR="297181">
              <a:lnSpc>
                <a:spcPts val="890"/>
              </a:lnSpc>
              <a:spcBef>
                <a:spcPts val="30"/>
              </a:spcBef>
            </a:pPr>
            <a:endParaRPr lang="en-US" dirty="0">
              <a:latin typeface="Arial"/>
              <a:cs typeface="Arial"/>
            </a:endParaRPr>
          </a:p>
          <a:p>
            <a:pPr marR="297181">
              <a:lnSpc>
                <a:spcPts val="890"/>
              </a:lnSpc>
              <a:spcBef>
                <a:spcPts val="30"/>
              </a:spcBef>
            </a:pPr>
            <a:r>
              <a:rPr dirty="0" smtClean="0">
                <a:latin typeface="Arial"/>
                <a:cs typeface="Arial"/>
              </a:rPr>
              <a:t>ABBREVIATON </a:t>
            </a:r>
            <a:r>
              <a:rPr spc="5" dirty="0">
                <a:latin typeface="Arial"/>
                <a:cs typeface="Arial"/>
              </a:rPr>
              <a:t>(Initialism)  </a:t>
            </a:r>
            <a:endParaRPr lang="en-US" spc="5" dirty="0">
              <a:latin typeface="Arial"/>
              <a:cs typeface="Arial"/>
            </a:endParaRPr>
          </a:p>
          <a:p>
            <a:pPr marR="297181">
              <a:lnSpc>
                <a:spcPts val="890"/>
              </a:lnSpc>
              <a:spcBef>
                <a:spcPts val="30"/>
              </a:spcBef>
            </a:pPr>
            <a:endParaRPr lang="en-US" spc="5" dirty="0" smtClean="0">
              <a:latin typeface="Arial"/>
              <a:cs typeface="Arial"/>
            </a:endParaRPr>
          </a:p>
          <a:p>
            <a:pPr marR="297181">
              <a:lnSpc>
                <a:spcPts val="890"/>
              </a:lnSpc>
              <a:spcBef>
                <a:spcPts val="30"/>
              </a:spcBef>
            </a:pPr>
            <a:endParaRPr lang="en-US" spc="-5" dirty="0" smtClean="0">
              <a:latin typeface="Arial"/>
              <a:cs typeface="Arial"/>
            </a:endParaRPr>
          </a:p>
          <a:p>
            <a:pPr marR="297181">
              <a:lnSpc>
                <a:spcPts val="890"/>
              </a:lnSpc>
              <a:spcBef>
                <a:spcPts val="30"/>
              </a:spcBef>
            </a:pPr>
            <a:r>
              <a:rPr spc="-5" dirty="0" smtClean="0">
                <a:latin typeface="Arial"/>
                <a:cs typeface="Arial"/>
              </a:rPr>
              <a:t>DERIVATION </a:t>
            </a:r>
            <a:r>
              <a:rPr spc="20" dirty="0" smtClean="0">
                <a:latin typeface="Arial"/>
                <a:cs typeface="Arial"/>
              </a:rPr>
              <a:t>→ </a:t>
            </a:r>
            <a:r>
              <a:rPr spc="5" dirty="0">
                <a:latin typeface="Arial"/>
                <a:cs typeface="Arial"/>
              </a:rPr>
              <a:t>Suffix </a:t>
            </a:r>
            <a:r>
              <a:rPr dirty="0">
                <a:latin typeface="Arial"/>
                <a:cs typeface="Arial"/>
              </a:rPr>
              <a:t>‘-</a:t>
            </a:r>
            <a:r>
              <a:rPr b="1" i="1" dirty="0">
                <a:solidFill>
                  <a:srgbClr val="3791A7"/>
                </a:solidFill>
                <a:latin typeface="Arial"/>
                <a:cs typeface="Arial"/>
              </a:rPr>
              <a:t>ly</a:t>
            </a:r>
            <a:r>
              <a:rPr dirty="0">
                <a:latin typeface="Arial"/>
                <a:cs typeface="Arial"/>
              </a:rPr>
              <a:t>’ </a:t>
            </a:r>
            <a:r>
              <a:rPr spc="5" dirty="0">
                <a:latin typeface="Arial"/>
                <a:cs typeface="Arial"/>
              </a:rPr>
              <a:t>(Adv)  </a:t>
            </a:r>
            <a:endParaRPr lang="en-US" spc="5" dirty="0" smtClean="0">
              <a:latin typeface="Arial"/>
              <a:cs typeface="Arial"/>
            </a:endParaRPr>
          </a:p>
          <a:p>
            <a:pPr marR="297181">
              <a:lnSpc>
                <a:spcPts val="890"/>
              </a:lnSpc>
              <a:spcBef>
                <a:spcPts val="30"/>
              </a:spcBef>
            </a:pPr>
            <a:endParaRPr lang="en-US" spc="5" dirty="0" smtClean="0">
              <a:latin typeface="Arial"/>
              <a:cs typeface="Arial"/>
            </a:endParaRPr>
          </a:p>
          <a:p>
            <a:pPr marR="297181">
              <a:lnSpc>
                <a:spcPts val="890"/>
              </a:lnSpc>
              <a:spcBef>
                <a:spcPts val="30"/>
              </a:spcBef>
            </a:pPr>
            <a:endParaRPr lang="en-US" spc="10" dirty="0" smtClean="0">
              <a:latin typeface="Arial"/>
              <a:cs typeface="Arial"/>
            </a:endParaRPr>
          </a:p>
          <a:p>
            <a:pPr marR="297181">
              <a:lnSpc>
                <a:spcPts val="890"/>
              </a:lnSpc>
              <a:spcBef>
                <a:spcPts val="30"/>
              </a:spcBef>
            </a:pPr>
            <a:r>
              <a:rPr spc="10" dirty="0" smtClean="0">
                <a:latin typeface="Arial"/>
                <a:cs typeface="Arial"/>
              </a:rPr>
              <a:t>MIXED </a:t>
            </a:r>
            <a:r>
              <a:rPr spc="5" dirty="0">
                <a:latin typeface="Arial"/>
                <a:cs typeface="Arial"/>
              </a:rPr>
              <a:t>CLIPPING </a:t>
            </a:r>
            <a:r>
              <a:rPr spc="20" dirty="0">
                <a:latin typeface="Arial"/>
                <a:cs typeface="Arial"/>
              </a:rPr>
              <a:t>→ </a:t>
            </a:r>
            <a:r>
              <a:rPr dirty="0" smtClean="0">
                <a:latin typeface="Arial"/>
                <a:cs typeface="Arial"/>
              </a:rPr>
              <a:t>‘</a:t>
            </a:r>
            <a:r>
              <a:rPr dirty="0">
                <a:latin typeface="Arial"/>
                <a:cs typeface="Arial"/>
              </a:rPr>
              <a:t>influenza’  </a:t>
            </a:r>
            <a:endParaRPr lang="en-US" spc="5" dirty="0">
              <a:latin typeface="Arial"/>
              <a:cs typeface="Arial"/>
            </a:endParaRPr>
          </a:p>
          <a:p>
            <a:pPr marR="297181">
              <a:lnSpc>
                <a:spcPts val="890"/>
              </a:lnSpc>
              <a:spcBef>
                <a:spcPts val="30"/>
              </a:spcBef>
            </a:pPr>
            <a:endParaRPr lang="en-US" spc="5" dirty="0" smtClean="0">
              <a:latin typeface="Arial"/>
              <a:cs typeface="Arial"/>
            </a:endParaRPr>
          </a:p>
          <a:p>
            <a:pPr marR="297181">
              <a:lnSpc>
                <a:spcPts val="890"/>
              </a:lnSpc>
              <a:spcBef>
                <a:spcPts val="30"/>
              </a:spcBef>
            </a:pPr>
            <a:endParaRPr lang="en-US" spc="5" dirty="0" smtClean="0">
              <a:latin typeface="Arial"/>
              <a:cs typeface="Arial"/>
            </a:endParaRPr>
          </a:p>
          <a:p>
            <a:pPr marR="297181">
              <a:lnSpc>
                <a:spcPts val="890"/>
              </a:lnSpc>
              <a:spcBef>
                <a:spcPts val="30"/>
              </a:spcBef>
            </a:pPr>
            <a:r>
              <a:rPr spc="5" dirty="0" smtClean="0">
                <a:latin typeface="Arial"/>
                <a:cs typeface="Arial"/>
              </a:rPr>
              <a:t>INFLECTION </a:t>
            </a:r>
            <a:r>
              <a:rPr spc="20" dirty="0">
                <a:latin typeface="Arial"/>
                <a:cs typeface="Arial"/>
              </a:rPr>
              <a:t>→ </a:t>
            </a:r>
            <a:r>
              <a:rPr spc="5" dirty="0">
                <a:latin typeface="Arial"/>
                <a:cs typeface="Arial"/>
              </a:rPr>
              <a:t>irreg. </a:t>
            </a:r>
            <a:r>
              <a:rPr dirty="0">
                <a:latin typeface="Arial"/>
                <a:cs typeface="Arial"/>
              </a:rPr>
              <a:t>plural </a:t>
            </a:r>
            <a:r>
              <a:rPr spc="5" dirty="0">
                <a:latin typeface="Arial"/>
                <a:cs typeface="Arial"/>
              </a:rPr>
              <a:t>of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 smtClean="0">
                <a:latin typeface="Arial"/>
                <a:cs typeface="Arial"/>
              </a:rPr>
              <a:t>‘ox’</a:t>
            </a:r>
          </a:p>
          <a:p>
            <a:pPr marR="40640">
              <a:lnSpc>
                <a:spcPts val="880"/>
              </a:lnSpc>
              <a:spcBef>
                <a:spcPts val="5"/>
              </a:spcBef>
            </a:pPr>
            <a:endParaRPr lang="en-US" spc="5" dirty="0" smtClean="0">
              <a:latin typeface="Arial"/>
              <a:cs typeface="Arial"/>
            </a:endParaRPr>
          </a:p>
          <a:p>
            <a:pPr marR="40640">
              <a:lnSpc>
                <a:spcPts val="880"/>
              </a:lnSpc>
              <a:spcBef>
                <a:spcPts val="5"/>
              </a:spcBef>
            </a:pPr>
            <a:endParaRPr lang="en-US" spc="5" dirty="0" smtClean="0">
              <a:latin typeface="Arial"/>
              <a:cs typeface="Arial"/>
            </a:endParaRPr>
          </a:p>
          <a:p>
            <a:pPr marR="40640">
              <a:lnSpc>
                <a:spcPts val="880"/>
              </a:lnSpc>
              <a:spcBef>
                <a:spcPts val="5"/>
              </a:spcBef>
            </a:pPr>
            <a:r>
              <a:rPr spc="5" dirty="0" smtClean="0">
                <a:latin typeface="Arial"/>
                <a:cs typeface="Arial"/>
              </a:rPr>
              <a:t>INFLECTION </a:t>
            </a:r>
            <a:r>
              <a:rPr spc="20" dirty="0">
                <a:latin typeface="Arial"/>
                <a:cs typeface="Arial"/>
              </a:rPr>
              <a:t>→ </a:t>
            </a:r>
            <a:r>
              <a:rPr spc="5" dirty="0">
                <a:latin typeface="Arial"/>
                <a:cs typeface="Arial"/>
              </a:rPr>
              <a:t>3rd person sing. Present  </a:t>
            </a:r>
            <a:endParaRPr lang="en-US" spc="5" dirty="0">
              <a:latin typeface="Arial"/>
              <a:cs typeface="Arial"/>
            </a:endParaRPr>
          </a:p>
          <a:p>
            <a:pPr marR="40640">
              <a:lnSpc>
                <a:spcPts val="880"/>
              </a:lnSpc>
              <a:spcBef>
                <a:spcPts val="5"/>
              </a:spcBef>
            </a:pPr>
            <a:endParaRPr lang="en-US" spc="5" dirty="0" smtClean="0">
              <a:latin typeface="Arial"/>
              <a:cs typeface="Arial"/>
            </a:endParaRPr>
          </a:p>
          <a:p>
            <a:pPr marR="40640">
              <a:lnSpc>
                <a:spcPts val="880"/>
              </a:lnSpc>
              <a:spcBef>
                <a:spcPts val="5"/>
              </a:spcBef>
            </a:pPr>
            <a:endParaRPr lang="en-US" spc="5" dirty="0" smtClean="0">
              <a:latin typeface="Arial"/>
              <a:cs typeface="Arial"/>
            </a:endParaRPr>
          </a:p>
          <a:p>
            <a:pPr marR="40640">
              <a:lnSpc>
                <a:spcPts val="880"/>
              </a:lnSpc>
              <a:spcBef>
                <a:spcPts val="5"/>
              </a:spcBef>
            </a:pPr>
            <a:r>
              <a:rPr spc="5" dirty="0" smtClean="0">
                <a:latin typeface="Arial"/>
                <a:cs typeface="Arial"/>
              </a:rPr>
              <a:t>BLENDING </a:t>
            </a:r>
            <a:r>
              <a:rPr spc="20" dirty="0">
                <a:latin typeface="Arial"/>
                <a:cs typeface="Arial"/>
              </a:rPr>
              <a:t>→ </a:t>
            </a:r>
            <a:r>
              <a:rPr b="1" i="1" spc="5" dirty="0">
                <a:solidFill>
                  <a:srgbClr val="3791A7"/>
                </a:solidFill>
                <a:latin typeface="Arial"/>
                <a:cs typeface="Arial"/>
              </a:rPr>
              <a:t>mot</a:t>
            </a:r>
            <a:r>
              <a:rPr spc="5" dirty="0">
                <a:latin typeface="Arial"/>
                <a:cs typeface="Arial"/>
              </a:rPr>
              <a:t>orway </a:t>
            </a:r>
            <a:r>
              <a:rPr spc="10" dirty="0">
                <a:latin typeface="Arial"/>
                <a:cs typeface="Arial"/>
              </a:rPr>
              <a:t>+</a:t>
            </a:r>
            <a:r>
              <a:rPr spc="-40" dirty="0">
                <a:latin typeface="Arial"/>
                <a:cs typeface="Arial"/>
              </a:rPr>
              <a:t> </a:t>
            </a:r>
            <a:r>
              <a:rPr spc="5" dirty="0">
                <a:latin typeface="Arial"/>
                <a:cs typeface="Arial"/>
              </a:rPr>
              <a:t>hot</a:t>
            </a:r>
            <a:r>
              <a:rPr b="1" i="1" spc="5" dirty="0">
                <a:solidFill>
                  <a:srgbClr val="3791A7"/>
                </a:solidFill>
                <a:latin typeface="Arial"/>
                <a:cs typeface="Arial"/>
              </a:rPr>
              <a:t>el</a:t>
            </a:r>
            <a:endParaRPr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392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3091" y="719404"/>
            <a:ext cx="10455966" cy="579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786" algn="ctr">
              <a:spcBef>
                <a:spcPts val="869"/>
              </a:spcBef>
            </a:pPr>
            <a:r>
              <a:rPr lang="en-US" sz="6000" spc="-15" dirty="0" smtClean="0">
                <a:solidFill>
                  <a:srgbClr val="562213"/>
                </a:solidFill>
                <a:latin typeface="Gill Sans MT"/>
                <a:cs typeface="Gill Sans MT"/>
              </a:rPr>
              <a:t>Exercise…</a:t>
            </a:r>
            <a:endParaRPr lang="en-US" sz="6000" dirty="0" smtClean="0">
              <a:latin typeface="Gill Sans MT"/>
              <a:cs typeface="Gill Sans MT"/>
            </a:endParaRPr>
          </a:p>
          <a:p>
            <a:pPr>
              <a:lnSpc>
                <a:spcPts val="790"/>
              </a:lnSpc>
              <a:spcBef>
                <a:spcPts val="655"/>
              </a:spcBef>
              <a:buClr>
                <a:srgbClr val="FF0000"/>
              </a:buClr>
              <a:buSzPct val="64285"/>
              <a:buFont typeface="Wingdings"/>
              <a:buChar char=""/>
              <a:tabLst>
                <a:tab pos="62865" algn="l"/>
              </a:tabLst>
            </a:pPr>
            <a:r>
              <a:rPr lang="en-US" sz="2400" spc="5" dirty="0" smtClean="0">
                <a:latin typeface="Gill Sans MT"/>
                <a:cs typeface="Gill Sans MT"/>
              </a:rPr>
              <a:t>Identify </a:t>
            </a:r>
            <a:r>
              <a:rPr lang="en-US" sz="2400" spc="10" dirty="0" smtClean="0">
                <a:latin typeface="Gill Sans MT"/>
                <a:cs typeface="Gill Sans MT"/>
              </a:rPr>
              <a:t>the type of </a:t>
            </a:r>
            <a:r>
              <a:rPr lang="en-US" sz="2400" spc="5" dirty="0" smtClean="0">
                <a:latin typeface="Gill Sans MT"/>
                <a:cs typeface="Gill Sans MT"/>
              </a:rPr>
              <a:t>word-formation process </a:t>
            </a:r>
            <a:r>
              <a:rPr lang="en-US" sz="2400" spc="10" dirty="0" smtClean="0">
                <a:latin typeface="Gill Sans MT"/>
                <a:cs typeface="Gill Sans MT"/>
              </a:rPr>
              <a:t>by which the  </a:t>
            </a:r>
            <a:r>
              <a:rPr lang="en-US" sz="2400" spc="5" dirty="0" smtClean="0">
                <a:latin typeface="Gill Sans MT"/>
                <a:cs typeface="Gill Sans MT"/>
              </a:rPr>
              <a:t>following words have </a:t>
            </a:r>
          </a:p>
          <a:p>
            <a:pPr marL="398782" indent="-65405">
              <a:spcBef>
                <a:spcPts val="215"/>
              </a:spcBef>
              <a:buClr>
                <a:srgbClr val="3791A7"/>
              </a:buClr>
              <a:buSzPct val="78571"/>
              <a:buFont typeface="Wingdings 2"/>
              <a:buChar char=""/>
              <a:tabLst>
                <a:tab pos="399416" algn="l"/>
                <a:tab pos="1407801" algn="l"/>
                <a:tab pos="2113289" algn="l"/>
              </a:tabLst>
            </a:pPr>
            <a:r>
              <a:rPr lang="en-US" sz="2400" spc="5" dirty="0" smtClean="0">
                <a:latin typeface="Gill Sans MT"/>
                <a:cs typeface="Gill Sans MT"/>
              </a:rPr>
              <a:t>slow</a:t>
            </a:r>
            <a:r>
              <a:rPr lang="en-US" sz="2400" spc="5" dirty="0" smtClean="0">
                <a:latin typeface="Times New Roman"/>
                <a:cs typeface="Times New Roman"/>
              </a:rPr>
              <a:t>				</a:t>
            </a:r>
            <a:r>
              <a:rPr lang="en-US" sz="2400" spc="10" dirty="0" smtClean="0">
                <a:solidFill>
                  <a:srgbClr val="3791A7"/>
                </a:solidFill>
                <a:latin typeface="Arial"/>
                <a:cs typeface="Arial"/>
              </a:rPr>
              <a:t>•</a:t>
            </a:r>
            <a:r>
              <a:rPr lang="en-US" sz="2400" spc="35" dirty="0" smtClean="0">
                <a:solidFill>
                  <a:srgbClr val="3791A7"/>
                </a:solidFill>
                <a:latin typeface="Arial"/>
                <a:cs typeface="Arial"/>
              </a:rPr>
              <a:t> </a:t>
            </a:r>
            <a:r>
              <a:rPr lang="en-US" sz="2400" spc="10" dirty="0" smtClean="0">
                <a:latin typeface="Arial"/>
                <a:cs typeface="Arial"/>
              </a:rPr>
              <a:t>slow</a:t>
            </a:r>
            <a:r>
              <a:rPr lang="en-US" sz="2400" b="1" i="1" spc="10" dirty="0" smtClean="0">
                <a:solidFill>
                  <a:srgbClr val="3791A7"/>
                </a:solidFill>
                <a:latin typeface="Arial"/>
                <a:cs typeface="Arial"/>
              </a:rPr>
              <a:t>ness			</a:t>
            </a:r>
            <a:r>
              <a:rPr lang="en-US" sz="2400" spc="15" dirty="0" err="1" smtClean="0">
                <a:latin typeface="Arial"/>
                <a:cs typeface="Arial"/>
              </a:rPr>
              <a:t>Adj</a:t>
            </a:r>
            <a:r>
              <a:rPr lang="en-US" sz="2400" spc="15" dirty="0" smtClean="0">
                <a:latin typeface="Arial"/>
                <a:cs typeface="Arial"/>
              </a:rPr>
              <a:t> </a:t>
            </a:r>
            <a:r>
              <a:rPr lang="en-US" sz="2400" spc="30" dirty="0" smtClean="0">
                <a:latin typeface="Arial"/>
                <a:cs typeface="Arial"/>
              </a:rPr>
              <a:t>→</a:t>
            </a:r>
            <a:r>
              <a:rPr lang="en-US" sz="2400" spc="-105" dirty="0" smtClean="0">
                <a:latin typeface="Arial"/>
                <a:cs typeface="Arial"/>
              </a:rPr>
              <a:t> </a:t>
            </a:r>
            <a:r>
              <a:rPr lang="en-US" sz="2400" spc="20" dirty="0" smtClean="0">
                <a:latin typeface="Arial"/>
                <a:cs typeface="Arial"/>
              </a:rPr>
              <a:t>N</a:t>
            </a:r>
            <a:endParaRPr lang="en-US" sz="2400" dirty="0" smtClean="0">
              <a:latin typeface="Arial"/>
              <a:cs typeface="Arial"/>
            </a:endParaRPr>
          </a:p>
          <a:p>
            <a:pPr marL="398782" indent="-65405">
              <a:spcBef>
                <a:spcPts val="225"/>
              </a:spcBef>
              <a:buClr>
                <a:srgbClr val="3791A7"/>
              </a:buClr>
              <a:buSzPct val="78571"/>
              <a:buFont typeface="Wingdings 2"/>
              <a:buChar char=""/>
              <a:tabLst>
                <a:tab pos="399416" algn="l"/>
                <a:tab pos="1407801" algn="l"/>
                <a:tab pos="2117734" algn="l"/>
              </a:tabLst>
            </a:pPr>
            <a:r>
              <a:rPr lang="en-US" sz="2400" spc="15" dirty="0" smtClean="0">
                <a:latin typeface="Gill Sans MT"/>
                <a:cs typeface="Gill Sans MT"/>
              </a:rPr>
              <a:t>memory</a:t>
            </a:r>
            <a:r>
              <a:rPr lang="en-US" sz="2400" spc="15" dirty="0" smtClean="0">
                <a:latin typeface="Times New Roman"/>
                <a:cs typeface="Times New Roman"/>
              </a:rPr>
              <a:t>			</a:t>
            </a:r>
            <a:r>
              <a:rPr lang="en-US" sz="2400" spc="10" dirty="0" smtClean="0">
                <a:solidFill>
                  <a:srgbClr val="3791A7"/>
                </a:solidFill>
                <a:latin typeface="Arial"/>
                <a:cs typeface="Arial"/>
              </a:rPr>
              <a:t>•</a:t>
            </a:r>
            <a:r>
              <a:rPr lang="en-US" sz="2400" spc="5" dirty="0" smtClean="0">
                <a:solidFill>
                  <a:srgbClr val="3791A7"/>
                </a:solidFill>
                <a:latin typeface="Arial"/>
                <a:cs typeface="Arial"/>
              </a:rPr>
              <a:t> </a:t>
            </a:r>
            <a:r>
              <a:rPr lang="en-US" sz="2400" spc="15" dirty="0" err="1" smtClean="0">
                <a:latin typeface="Arial"/>
                <a:cs typeface="Arial"/>
              </a:rPr>
              <a:t>memor</a:t>
            </a:r>
            <a:r>
              <a:rPr lang="en-US" sz="2400" b="1" i="1" spc="15" dirty="0" err="1" smtClean="0">
                <a:solidFill>
                  <a:srgbClr val="3791A7"/>
                </a:solidFill>
                <a:latin typeface="Arial"/>
                <a:cs typeface="Arial"/>
              </a:rPr>
              <a:t>ise</a:t>
            </a:r>
            <a:r>
              <a:rPr lang="en-US" sz="2400" b="1" i="1" spc="15" dirty="0" smtClean="0">
                <a:solidFill>
                  <a:srgbClr val="3791A7"/>
                </a:solidFill>
                <a:latin typeface="Arial"/>
                <a:cs typeface="Arial"/>
              </a:rPr>
              <a:t>			</a:t>
            </a:r>
            <a:r>
              <a:rPr lang="en-US" sz="2400" spc="20" dirty="0" smtClean="0">
                <a:latin typeface="Arial"/>
                <a:cs typeface="Arial"/>
              </a:rPr>
              <a:t>N </a:t>
            </a:r>
            <a:r>
              <a:rPr lang="en-US" sz="2400" spc="30" dirty="0" smtClean="0">
                <a:latin typeface="Arial"/>
                <a:cs typeface="Arial"/>
              </a:rPr>
              <a:t>→</a:t>
            </a:r>
            <a:r>
              <a:rPr lang="en-US" sz="2400" spc="-105" dirty="0" smtClean="0">
                <a:latin typeface="Arial"/>
                <a:cs typeface="Arial"/>
              </a:rPr>
              <a:t> </a:t>
            </a:r>
            <a:r>
              <a:rPr lang="en-US" sz="2400" spc="20" dirty="0" smtClean="0">
                <a:latin typeface="Arial"/>
                <a:cs typeface="Arial"/>
              </a:rPr>
              <a:t>V</a:t>
            </a:r>
            <a:endParaRPr lang="en-US" sz="2400" dirty="0" smtClean="0">
              <a:latin typeface="Arial"/>
              <a:cs typeface="Arial"/>
            </a:endParaRPr>
          </a:p>
          <a:p>
            <a:pPr marL="398782" indent="-65405">
              <a:spcBef>
                <a:spcPts val="215"/>
              </a:spcBef>
              <a:buClr>
                <a:srgbClr val="3791A7"/>
              </a:buClr>
              <a:buSzPct val="78571"/>
              <a:buFont typeface="Wingdings 2"/>
              <a:buChar char=""/>
              <a:tabLst>
                <a:tab pos="399416" algn="l"/>
                <a:tab pos="1407801" algn="l"/>
                <a:tab pos="2117734" algn="l"/>
              </a:tabLst>
            </a:pPr>
            <a:r>
              <a:rPr lang="en-US" sz="2400" spc="5" dirty="0" smtClean="0">
                <a:latin typeface="Gill Sans MT"/>
                <a:cs typeface="Gill Sans MT"/>
              </a:rPr>
              <a:t>recreation</a:t>
            </a:r>
            <a:r>
              <a:rPr lang="en-US" sz="2400" spc="5" dirty="0" smtClean="0">
                <a:latin typeface="Times New Roman"/>
                <a:cs typeface="Times New Roman"/>
              </a:rPr>
              <a:t>			</a:t>
            </a:r>
            <a:r>
              <a:rPr lang="en-US" sz="2400" spc="10" dirty="0" smtClean="0">
                <a:solidFill>
                  <a:srgbClr val="3791A7"/>
                </a:solidFill>
                <a:latin typeface="Arial"/>
                <a:cs typeface="Arial"/>
              </a:rPr>
              <a:t>•</a:t>
            </a:r>
            <a:r>
              <a:rPr lang="en-US" sz="2400" spc="35" dirty="0" smtClean="0">
                <a:solidFill>
                  <a:srgbClr val="3791A7"/>
                </a:solidFill>
                <a:latin typeface="Arial"/>
                <a:cs typeface="Arial"/>
              </a:rPr>
              <a:t> </a:t>
            </a:r>
            <a:r>
              <a:rPr lang="en-US" sz="2400" spc="10" dirty="0" smtClean="0">
                <a:latin typeface="Arial"/>
                <a:cs typeface="Arial"/>
              </a:rPr>
              <a:t>recreation</a:t>
            </a:r>
            <a:r>
              <a:rPr lang="en-US" sz="2400" b="1" i="1" spc="10" dirty="0" smtClean="0">
                <a:solidFill>
                  <a:srgbClr val="3791A7"/>
                </a:solidFill>
                <a:latin typeface="Arial"/>
                <a:cs typeface="Arial"/>
              </a:rPr>
              <a:t>al			</a:t>
            </a:r>
            <a:r>
              <a:rPr lang="en-US" sz="2400" spc="20" dirty="0" smtClean="0">
                <a:latin typeface="Arial"/>
                <a:cs typeface="Arial"/>
              </a:rPr>
              <a:t>N </a:t>
            </a:r>
            <a:r>
              <a:rPr lang="en-US" sz="2400" spc="30" dirty="0" smtClean="0">
                <a:latin typeface="Arial"/>
                <a:cs typeface="Arial"/>
              </a:rPr>
              <a:t>→</a:t>
            </a:r>
            <a:r>
              <a:rPr lang="en-US" sz="2400" spc="-150" dirty="0" smtClean="0">
                <a:latin typeface="Arial"/>
                <a:cs typeface="Arial"/>
              </a:rPr>
              <a:t> </a:t>
            </a:r>
            <a:r>
              <a:rPr lang="en-US" sz="2400" spc="15" dirty="0" err="1" smtClean="0">
                <a:latin typeface="Arial"/>
                <a:cs typeface="Arial"/>
              </a:rPr>
              <a:t>Adj</a:t>
            </a:r>
            <a:endParaRPr lang="en-US" sz="2400" dirty="0" smtClean="0">
              <a:latin typeface="Arial"/>
              <a:cs typeface="Arial"/>
            </a:endParaRPr>
          </a:p>
          <a:p>
            <a:pPr marL="398782" indent="-65405">
              <a:spcBef>
                <a:spcPts val="215"/>
              </a:spcBef>
              <a:buClr>
                <a:srgbClr val="3791A7"/>
              </a:buClr>
              <a:buSzPct val="78571"/>
              <a:buFont typeface="Wingdings 2"/>
              <a:buChar char=""/>
              <a:tabLst>
                <a:tab pos="399416" algn="l"/>
                <a:tab pos="1407801" algn="l"/>
                <a:tab pos="2117734" algn="l"/>
              </a:tabLst>
            </a:pPr>
            <a:r>
              <a:rPr lang="en-US" sz="2400" spc="10" dirty="0" smtClean="0">
                <a:latin typeface="Gill Sans MT"/>
                <a:cs typeface="Gill Sans MT"/>
              </a:rPr>
              <a:t>glory</a:t>
            </a:r>
            <a:r>
              <a:rPr lang="en-US" sz="2400" spc="10" dirty="0" smtClean="0">
                <a:latin typeface="Times New Roman"/>
                <a:cs typeface="Times New Roman"/>
              </a:rPr>
              <a:t>				</a:t>
            </a:r>
            <a:r>
              <a:rPr lang="en-US" sz="2400" spc="10" dirty="0" smtClean="0">
                <a:solidFill>
                  <a:srgbClr val="3791A7"/>
                </a:solidFill>
                <a:latin typeface="Arial"/>
                <a:cs typeface="Arial"/>
              </a:rPr>
              <a:t>•</a:t>
            </a:r>
            <a:r>
              <a:rPr lang="en-US" sz="2400" spc="5" dirty="0" smtClean="0">
                <a:solidFill>
                  <a:srgbClr val="3791A7"/>
                </a:solidFill>
                <a:latin typeface="Arial"/>
                <a:cs typeface="Arial"/>
              </a:rPr>
              <a:t> </a:t>
            </a:r>
            <a:r>
              <a:rPr lang="en-US" sz="2400" spc="10" dirty="0" smtClean="0">
                <a:latin typeface="Arial"/>
                <a:cs typeface="Arial"/>
              </a:rPr>
              <a:t>glor</a:t>
            </a:r>
            <a:r>
              <a:rPr lang="en-US" sz="2400" b="1" i="1" spc="10" dirty="0" smtClean="0">
                <a:solidFill>
                  <a:srgbClr val="3791A7"/>
                </a:solidFill>
                <a:latin typeface="Arial"/>
                <a:cs typeface="Arial"/>
              </a:rPr>
              <a:t>ify			</a:t>
            </a:r>
            <a:r>
              <a:rPr lang="en-US" sz="2400" spc="20" dirty="0" smtClean="0">
                <a:latin typeface="Arial"/>
                <a:cs typeface="Arial"/>
              </a:rPr>
              <a:t>N </a:t>
            </a:r>
            <a:r>
              <a:rPr lang="en-US" sz="2400" spc="30" dirty="0" smtClean="0">
                <a:latin typeface="Arial"/>
                <a:cs typeface="Arial"/>
              </a:rPr>
              <a:t>→</a:t>
            </a:r>
            <a:r>
              <a:rPr lang="en-US" sz="2400" spc="-105" dirty="0" smtClean="0">
                <a:latin typeface="Arial"/>
                <a:cs typeface="Arial"/>
              </a:rPr>
              <a:t> </a:t>
            </a:r>
            <a:r>
              <a:rPr lang="en-US" sz="2400" spc="20" dirty="0" smtClean="0">
                <a:latin typeface="Arial"/>
                <a:cs typeface="Arial"/>
              </a:rPr>
              <a:t>V</a:t>
            </a:r>
            <a:endParaRPr lang="en-US" sz="2400" dirty="0" smtClean="0">
              <a:latin typeface="Arial"/>
              <a:cs typeface="Arial"/>
            </a:endParaRPr>
          </a:p>
          <a:p>
            <a:pPr marL="398782" indent="-65405">
              <a:spcBef>
                <a:spcPts val="225"/>
              </a:spcBef>
              <a:buClr>
                <a:srgbClr val="3791A7"/>
              </a:buClr>
              <a:buSzPct val="78571"/>
              <a:buFont typeface="Wingdings 2"/>
              <a:buChar char=""/>
              <a:tabLst>
                <a:tab pos="399416" algn="l"/>
                <a:tab pos="1407801" algn="l"/>
                <a:tab pos="2117734" algn="l"/>
              </a:tabLst>
            </a:pPr>
            <a:r>
              <a:rPr lang="en-US" sz="2400" spc="10" dirty="0" smtClean="0">
                <a:latin typeface="Gill Sans MT"/>
                <a:cs typeface="Gill Sans MT"/>
              </a:rPr>
              <a:t>drink</a:t>
            </a:r>
            <a:r>
              <a:rPr lang="en-US" sz="2400" spc="10" dirty="0" smtClean="0">
                <a:latin typeface="Times New Roman"/>
                <a:cs typeface="Times New Roman"/>
              </a:rPr>
              <a:t>				</a:t>
            </a:r>
            <a:r>
              <a:rPr lang="en-US" sz="2400" spc="10" dirty="0" smtClean="0">
                <a:solidFill>
                  <a:srgbClr val="3791A7"/>
                </a:solidFill>
                <a:latin typeface="Arial"/>
                <a:cs typeface="Arial"/>
              </a:rPr>
              <a:t>•</a:t>
            </a:r>
            <a:r>
              <a:rPr lang="en-US" sz="2400" spc="30" dirty="0" smtClean="0">
                <a:solidFill>
                  <a:srgbClr val="3791A7"/>
                </a:solidFill>
                <a:latin typeface="Arial"/>
                <a:cs typeface="Arial"/>
              </a:rPr>
              <a:t> </a:t>
            </a:r>
            <a:r>
              <a:rPr lang="en-US" sz="2400" spc="10" dirty="0" smtClean="0">
                <a:latin typeface="Arial"/>
                <a:cs typeface="Arial"/>
              </a:rPr>
              <a:t>drink</a:t>
            </a:r>
            <a:r>
              <a:rPr lang="en-US" sz="2400" b="1" i="1" spc="10" dirty="0" smtClean="0">
                <a:solidFill>
                  <a:srgbClr val="3791A7"/>
                </a:solidFill>
                <a:latin typeface="Arial"/>
                <a:cs typeface="Arial"/>
              </a:rPr>
              <a:t>able			</a:t>
            </a:r>
            <a:r>
              <a:rPr lang="en-US" sz="2400" spc="20" dirty="0" smtClean="0">
                <a:latin typeface="Arial"/>
                <a:cs typeface="Arial"/>
              </a:rPr>
              <a:t>V </a:t>
            </a:r>
            <a:r>
              <a:rPr lang="en-US" sz="2400" spc="30" dirty="0" smtClean="0">
                <a:latin typeface="Arial"/>
                <a:cs typeface="Arial"/>
              </a:rPr>
              <a:t>→</a:t>
            </a:r>
            <a:r>
              <a:rPr lang="en-US" sz="2400" spc="-145" dirty="0" smtClean="0">
                <a:latin typeface="Arial"/>
                <a:cs typeface="Arial"/>
              </a:rPr>
              <a:t> </a:t>
            </a:r>
            <a:r>
              <a:rPr lang="en-US" sz="2400" spc="15" dirty="0" err="1" smtClean="0">
                <a:latin typeface="Arial"/>
                <a:cs typeface="Arial"/>
              </a:rPr>
              <a:t>Adj</a:t>
            </a:r>
            <a:endParaRPr lang="en-US" sz="2400" dirty="0" smtClean="0">
              <a:latin typeface="Arial"/>
              <a:cs typeface="Arial"/>
            </a:endParaRPr>
          </a:p>
          <a:p>
            <a:pPr marL="398782" indent="-65405">
              <a:spcBef>
                <a:spcPts val="215"/>
              </a:spcBef>
              <a:buClr>
                <a:srgbClr val="3791A7"/>
              </a:buClr>
              <a:buSzPct val="78571"/>
              <a:buFont typeface="Wingdings 2"/>
              <a:buChar char=""/>
              <a:tabLst>
                <a:tab pos="399416" algn="l"/>
                <a:tab pos="1407801" algn="l"/>
                <a:tab pos="2117734" algn="l"/>
              </a:tabLst>
            </a:pPr>
            <a:r>
              <a:rPr lang="en-US" sz="2400" spc="5" dirty="0" smtClean="0">
                <a:latin typeface="Gill Sans MT"/>
                <a:cs typeface="Gill Sans MT"/>
              </a:rPr>
              <a:t>deliver</a:t>
            </a:r>
            <a:r>
              <a:rPr lang="en-US" sz="2400" spc="5" dirty="0" smtClean="0">
                <a:latin typeface="Times New Roman"/>
                <a:cs typeface="Times New Roman"/>
              </a:rPr>
              <a:t>				</a:t>
            </a:r>
            <a:r>
              <a:rPr lang="en-US" sz="2400" spc="15" baseline="3968" dirty="0" smtClean="0">
                <a:solidFill>
                  <a:srgbClr val="3791A7"/>
                </a:solidFill>
                <a:latin typeface="Arial"/>
                <a:cs typeface="Arial"/>
              </a:rPr>
              <a:t>•</a:t>
            </a:r>
            <a:r>
              <a:rPr lang="en-US" sz="2400" spc="44" baseline="3968" dirty="0" smtClean="0">
                <a:solidFill>
                  <a:srgbClr val="3791A7"/>
                </a:solidFill>
                <a:latin typeface="Arial"/>
                <a:cs typeface="Arial"/>
              </a:rPr>
              <a:t> </a:t>
            </a:r>
            <a:r>
              <a:rPr lang="en-US" sz="2400" spc="15" baseline="3968" dirty="0" smtClean="0">
                <a:latin typeface="Arial"/>
                <a:cs typeface="Arial"/>
              </a:rPr>
              <a:t>deliver</a:t>
            </a:r>
            <a:r>
              <a:rPr lang="en-US" sz="2400" b="1" i="1" spc="15" baseline="3968" dirty="0" smtClean="0">
                <a:solidFill>
                  <a:srgbClr val="3791A7"/>
                </a:solidFill>
                <a:latin typeface="Arial"/>
                <a:cs typeface="Arial"/>
              </a:rPr>
              <a:t>y				</a:t>
            </a:r>
            <a:r>
              <a:rPr lang="en-US" sz="2400" spc="30" baseline="3968" dirty="0" smtClean="0">
                <a:latin typeface="Arial"/>
                <a:cs typeface="Arial"/>
              </a:rPr>
              <a:t>V </a:t>
            </a:r>
            <a:r>
              <a:rPr lang="en-US" sz="2400" spc="44" baseline="3968" dirty="0" smtClean="0">
                <a:latin typeface="Arial"/>
                <a:cs typeface="Arial"/>
              </a:rPr>
              <a:t>→</a:t>
            </a:r>
            <a:r>
              <a:rPr lang="en-US" sz="2400" spc="-165" baseline="3968" dirty="0" smtClean="0">
                <a:latin typeface="Arial"/>
                <a:cs typeface="Arial"/>
              </a:rPr>
              <a:t> </a:t>
            </a:r>
            <a:r>
              <a:rPr lang="en-US" sz="2400" spc="30" baseline="3968" dirty="0" smtClean="0">
                <a:latin typeface="Arial"/>
                <a:cs typeface="Arial"/>
              </a:rPr>
              <a:t>N</a:t>
            </a:r>
            <a:endParaRPr lang="en-US" sz="2400" baseline="3968" dirty="0" smtClean="0">
              <a:latin typeface="Arial"/>
              <a:cs typeface="Arial"/>
            </a:endParaRPr>
          </a:p>
          <a:p>
            <a:pPr marL="398782" indent="-65405">
              <a:spcBef>
                <a:spcPts val="225"/>
              </a:spcBef>
              <a:buClr>
                <a:srgbClr val="3791A7"/>
              </a:buClr>
              <a:buSzPct val="78571"/>
              <a:buFont typeface="Wingdings 2"/>
              <a:buChar char=""/>
              <a:tabLst>
                <a:tab pos="399416" algn="l"/>
                <a:tab pos="1407801" algn="l"/>
                <a:tab pos="2113289" algn="l"/>
              </a:tabLst>
            </a:pPr>
            <a:r>
              <a:rPr lang="en-US" sz="2400" dirty="0" smtClean="0">
                <a:latin typeface="Gill Sans MT"/>
                <a:cs typeface="Gill Sans MT"/>
              </a:rPr>
              <a:t>ri</a:t>
            </a:r>
            <a:r>
              <a:rPr lang="en-US" sz="2400" spc="15" dirty="0" smtClean="0">
                <a:latin typeface="Gill Sans MT"/>
                <a:cs typeface="Gill Sans MT"/>
              </a:rPr>
              <a:t>ch</a:t>
            </a:r>
            <a:r>
              <a:rPr lang="en-US" sz="2400" dirty="0" smtClean="0">
                <a:latin typeface="Times New Roman"/>
                <a:cs typeface="Times New Roman"/>
              </a:rPr>
              <a:t>				</a:t>
            </a:r>
            <a:r>
              <a:rPr lang="en-US" sz="2400" spc="15" baseline="3968" dirty="0" smtClean="0">
                <a:solidFill>
                  <a:srgbClr val="3791A7"/>
                </a:solidFill>
                <a:latin typeface="Arial"/>
                <a:cs typeface="Arial"/>
              </a:rPr>
              <a:t>•</a:t>
            </a:r>
            <a:r>
              <a:rPr lang="en-US" sz="2400" spc="-15" baseline="3968" dirty="0" smtClean="0">
                <a:solidFill>
                  <a:srgbClr val="3791A7"/>
                </a:solidFill>
                <a:latin typeface="Arial"/>
                <a:cs typeface="Arial"/>
              </a:rPr>
              <a:t> </a:t>
            </a:r>
            <a:r>
              <a:rPr lang="en-US" sz="2400" b="1" i="1" spc="22" baseline="3968" dirty="0" smtClean="0">
                <a:solidFill>
                  <a:srgbClr val="3791A7"/>
                </a:solidFill>
                <a:latin typeface="Arial"/>
                <a:cs typeface="Arial"/>
              </a:rPr>
              <a:t>e</a:t>
            </a:r>
            <a:r>
              <a:rPr lang="en-US" sz="2400" b="1" i="1" spc="15" baseline="3968" dirty="0" smtClean="0">
                <a:solidFill>
                  <a:srgbClr val="3791A7"/>
                </a:solidFill>
                <a:latin typeface="Arial"/>
                <a:cs typeface="Arial"/>
              </a:rPr>
              <a:t>n</a:t>
            </a:r>
            <a:r>
              <a:rPr lang="en-US" sz="2400" spc="7" baseline="3968" dirty="0" smtClean="0">
                <a:latin typeface="Arial"/>
                <a:cs typeface="Arial"/>
              </a:rPr>
              <a:t>r</a:t>
            </a:r>
            <a:r>
              <a:rPr lang="en-US" sz="2400" spc="15" baseline="3968" dirty="0" smtClean="0">
                <a:latin typeface="Arial"/>
                <a:cs typeface="Arial"/>
              </a:rPr>
              <a:t>i</a:t>
            </a:r>
            <a:r>
              <a:rPr lang="en-US" sz="2400" spc="30" baseline="3968" dirty="0" smtClean="0">
                <a:latin typeface="Arial"/>
                <a:cs typeface="Arial"/>
              </a:rPr>
              <a:t>c</a:t>
            </a:r>
            <a:r>
              <a:rPr lang="en-US" sz="2400" spc="22" baseline="3968" dirty="0" smtClean="0">
                <a:latin typeface="Arial"/>
                <a:cs typeface="Arial"/>
              </a:rPr>
              <a:t>h</a:t>
            </a:r>
            <a:r>
              <a:rPr lang="en-US" sz="2400" baseline="3968" dirty="0" smtClean="0">
                <a:latin typeface="Arial"/>
                <a:cs typeface="Arial"/>
              </a:rPr>
              <a:t>				</a:t>
            </a:r>
            <a:r>
              <a:rPr lang="en-US" sz="2400" spc="30" baseline="3968" dirty="0" err="1" smtClean="0">
                <a:latin typeface="Arial"/>
                <a:cs typeface="Arial"/>
              </a:rPr>
              <a:t>A</a:t>
            </a:r>
            <a:r>
              <a:rPr lang="en-US" sz="2400" spc="22" baseline="3968" dirty="0" err="1" smtClean="0">
                <a:latin typeface="Arial"/>
                <a:cs typeface="Arial"/>
              </a:rPr>
              <a:t>d</a:t>
            </a:r>
            <a:r>
              <a:rPr lang="en-US" sz="2400" spc="7" baseline="3968" dirty="0" err="1" smtClean="0">
                <a:latin typeface="Arial"/>
                <a:cs typeface="Arial"/>
              </a:rPr>
              <a:t>j</a:t>
            </a:r>
            <a:r>
              <a:rPr lang="en-US" sz="2400" baseline="3968" dirty="0" smtClean="0">
                <a:latin typeface="Arial"/>
                <a:cs typeface="Arial"/>
              </a:rPr>
              <a:t> </a:t>
            </a:r>
            <a:r>
              <a:rPr lang="en-US" sz="2400" spc="44" baseline="3968" dirty="0" smtClean="0">
                <a:latin typeface="Arial"/>
                <a:cs typeface="Arial"/>
              </a:rPr>
              <a:t>→</a:t>
            </a:r>
            <a:r>
              <a:rPr lang="en-US" sz="2400" spc="37" baseline="3968" dirty="0" smtClean="0">
                <a:latin typeface="Times New Roman"/>
                <a:cs typeface="Times New Roman"/>
              </a:rPr>
              <a:t> </a:t>
            </a:r>
            <a:r>
              <a:rPr lang="en-US" sz="2400" spc="30" baseline="3968" dirty="0" smtClean="0">
                <a:latin typeface="Arial"/>
                <a:cs typeface="Arial"/>
              </a:rPr>
              <a:t>V</a:t>
            </a:r>
            <a:endParaRPr lang="en-US" sz="2400" baseline="3968" dirty="0" smtClean="0">
              <a:latin typeface="Arial"/>
              <a:cs typeface="Arial"/>
            </a:endParaRPr>
          </a:p>
          <a:p>
            <a:pPr marL="398782" indent="-65405">
              <a:spcBef>
                <a:spcPts val="215"/>
              </a:spcBef>
              <a:buClr>
                <a:srgbClr val="3791A7"/>
              </a:buClr>
              <a:buSzPct val="78571"/>
              <a:buFont typeface="Wingdings 2"/>
              <a:buChar char=""/>
              <a:tabLst>
                <a:tab pos="399416" algn="l"/>
                <a:tab pos="1407801" algn="l"/>
              </a:tabLst>
            </a:pPr>
            <a:r>
              <a:rPr lang="en-US" sz="2400" spc="10" dirty="0" smtClean="0">
                <a:latin typeface="Gill Sans MT"/>
                <a:cs typeface="Gill Sans MT"/>
              </a:rPr>
              <a:t>Determine</a:t>
            </a:r>
            <a:r>
              <a:rPr lang="en-US" sz="2400" spc="10" dirty="0">
                <a:latin typeface="Times New Roman"/>
                <a:cs typeface="Times New Roman"/>
              </a:rPr>
              <a:t>	 </a:t>
            </a:r>
            <a:r>
              <a:rPr lang="en-US" sz="2400" spc="10" dirty="0" smtClean="0">
                <a:latin typeface="Times New Roman"/>
                <a:cs typeface="Times New Roman"/>
              </a:rPr>
              <a:t>   		</a:t>
            </a:r>
            <a:r>
              <a:rPr lang="en-US" sz="2400" spc="15" baseline="3968" dirty="0" smtClean="0">
                <a:solidFill>
                  <a:srgbClr val="3791A7"/>
                </a:solidFill>
                <a:latin typeface="Arial"/>
                <a:cs typeface="Arial"/>
              </a:rPr>
              <a:t>• </a:t>
            </a:r>
            <a:r>
              <a:rPr lang="en-US" sz="2400" spc="15" baseline="3968" dirty="0" smtClean="0">
                <a:latin typeface="Arial"/>
                <a:cs typeface="Arial"/>
              </a:rPr>
              <a:t>determin</a:t>
            </a:r>
            <a:r>
              <a:rPr lang="en-US" sz="2400" b="1" i="1" spc="15" baseline="3968" dirty="0" smtClean="0">
                <a:solidFill>
                  <a:srgbClr val="3791A7"/>
                </a:solidFill>
                <a:latin typeface="Arial"/>
                <a:cs typeface="Arial"/>
              </a:rPr>
              <a:t>ation    			</a:t>
            </a:r>
            <a:r>
              <a:rPr lang="en-US" sz="2400" spc="30" baseline="3968" dirty="0" smtClean="0">
                <a:latin typeface="Arial"/>
                <a:cs typeface="Arial"/>
              </a:rPr>
              <a:t>V </a:t>
            </a:r>
            <a:r>
              <a:rPr lang="en-US" sz="2400" spc="44" baseline="3968" dirty="0" smtClean="0">
                <a:latin typeface="Arial"/>
                <a:cs typeface="Arial"/>
              </a:rPr>
              <a:t>→</a:t>
            </a:r>
            <a:r>
              <a:rPr lang="en-US" sz="2400" spc="-120" baseline="3968" dirty="0" smtClean="0">
                <a:latin typeface="Arial"/>
                <a:cs typeface="Arial"/>
              </a:rPr>
              <a:t> </a:t>
            </a:r>
            <a:r>
              <a:rPr lang="en-US" sz="2400" spc="30" baseline="3968" dirty="0" smtClean="0">
                <a:latin typeface="Arial"/>
                <a:cs typeface="Arial"/>
              </a:rPr>
              <a:t>N</a:t>
            </a:r>
            <a:endParaRPr lang="en-US" sz="2400" baseline="3968" dirty="0" smtClean="0">
              <a:latin typeface="Arial"/>
              <a:cs typeface="Arial"/>
            </a:endParaRPr>
          </a:p>
          <a:p>
            <a:pPr marL="398782" indent="-65405">
              <a:spcBef>
                <a:spcPts val="225"/>
              </a:spcBef>
              <a:buClr>
                <a:srgbClr val="3791A7"/>
              </a:buClr>
              <a:buSzPct val="78571"/>
              <a:buFont typeface="Wingdings 2"/>
              <a:buChar char=""/>
              <a:tabLst>
                <a:tab pos="399416" algn="l"/>
                <a:tab pos="1407801" algn="l"/>
                <a:tab pos="2117734" algn="l"/>
              </a:tabLst>
            </a:pPr>
            <a:r>
              <a:rPr lang="en-US" sz="2400" spc="5" dirty="0" smtClean="0">
                <a:latin typeface="Gill Sans MT"/>
                <a:cs typeface="Gill Sans MT"/>
              </a:rPr>
              <a:t>love</a:t>
            </a:r>
            <a:r>
              <a:rPr lang="en-US" sz="2400" spc="5" dirty="0" smtClean="0">
                <a:latin typeface="Times New Roman"/>
                <a:cs typeface="Times New Roman"/>
              </a:rPr>
              <a:t>				</a:t>
            </a:r>
            <a:r>
              <a:rPr lang="en-US" sz="2400" spc="15" baseline="3968" dirty="0" smtClean="0">
                <a:solidFill>
                  <a:srgbClr val="3791A7"/>
                </a:solidFill>
                <a:latin typeface="Arial"/>
                <a:cs typeface="Arial"/>
              </a:rPr>
              <a:t>•</a:t>
            </a:r>
            <a:r>
              <a:rPr lang="en-US" sz="2400" spc="37" baseline="3968" dirty="0" smtClean="0">
                <a:solidFill>
                  <a:srgbClr val="3791A7"/>
                </a:solidFill>
                <a:latin typeface="Arial"/>
                <a:cs typeface="Arial"/>
              </a:rPr>
              <a:t> </a:t>
            </a:r>
            <a:r>
              <a:rPr lang="en-US" sz="2400" spc="15" baseline="3968" dirty="0" smtClean="0">
                <a:latin typeface="Arial"/>
                <a:cs typeface="Arial"/>
              </a:rPr>
              <a:t>lov</a:t>
            </a:r>
            <a:r>
              <a:rPr lang="en-US" sz="2400" b="1" i="1" spc="15" baseline="3968" dirty="0" smtClean="0">
                <a:solidFill>
                  <a:srgbClr val="3791A7"/>
                </a:solidFill>
                <a:latin typeface="Arial"/>
                <a:cs typeface="Arial"/>
              </a:rPr>
              <a:t>ing				</a:t>
            </a:r>
            <a:r>
              <a:rPr lang="en-US" sz="2400" spc="30" baseline="3968" dirty="0" smtClean="0">
                <a:latin typeface="Arial"/>
                <a:cs typeface="Arial"/>
              </a:rPr>
              <a:t>V </a:t>
            </a:r>
            <a:r>
              <a:rPr lang="en-US" sz="2400" spc="44" baseline="3968" dirty="0" smtClean="0">
                <a:latin typeface="Arial"/>
                <a:cs typeface="Arial"/>
              </a:rPr>
              <a:t>→</a:t>
            </a:r>
            <a:r>
              <a:rPr lang="en-US" sz="2400" spc="-217" baseline="3968" dirty="0" smtClean="0">
                <a:latin typeface="Arial"/>
                <a:cs typeface="Arial"/>
              </a:rPr>
              <a:t> </a:t>
            </a:r>
            <a:r>
              <a:rPr lang="en-US" sz="2400" spc="22" baseline="3968" dirty="0" err="1" smtClean="0">
                <a:latin typeface="Arial"/>
                <a:cs typeface="Arial"/>
              </a:rPr>
              <a:t>Adj</a:t>
            </a:r>
            <a:endParaRPr lang="en-US" sz="2400" baseline="3968" dirty="0" smtClean="0">
              <a:latin typeface="Arial"/>
              <a:cs typeface="Arial"/>
            </a:endParaRPr>
          </a:p>
          <a:p>
            <a:pPr marL="398782" indent="-65405">
              <a:spcBef>
                <a:spcPts val="215"/>
              </a:spcBef>
              <a:buClr>
                <a:srgbClr val="3791A7"/>
              </a:buClr>
              <a:buSzPct val="78571"/>
              <a:buFont typeface="Wingdings 2"/>
              <a:buChar char=""/>
              <a:tabLst>
                <a:tab pos="399416" algn="l"/>
                <a:tab pos="1407801" algn="l"/>
                <a:tab pos="2117734" algn="l"/>
              </a:tabLst>
            </a:pPr>
            <a:r>
              <a:rPr lang="en-US" sz="2400" spc="10" dirty="0" smtClean="0">
                <a:latin typeface="Gill Sans MT"/>
                <a:cs typeface="Gill Sans MT"/>
              </a:rPr>
              <a:t>power</a:t>
            </a:r>
            <a:r>
              <a:rPr lang="en-US" sz="2400" spc="10" dirty="0" smtClean="0">
                <a:latin typeface="Times New Roman"/>
                <a:cs typeface="Times New Roman"/>
              </a:rPr>
              <a:t>				</a:t>
            </a:r>
            <a:r>
              <a:rPr lang="en-US" sz="2400" spc="15" baseline="3968" dirty="0" smtClean="0">
                <a:solidFill>
                  <a:srgbClr val="3791A7"/>
                </a:solidFill>
                <a:latin typeface="Arial"/>
                <a:cs typeface="Arial"/>
              </a:rPr>
              <a:t>•</a:t>
            </a:r>
            <a:r>
              <a:rPr lang="en-US" sz="2400" spc="7" baseline="3968" dirty="0" smtClean="0">
                <a:solidFill>
                  <a:srgbClr val="3791A7"/>
                </a:solidFill>
                <a:latin typeface="Arial"/>
                <a:cs typeface="Arial"/>
              </a:rPr>
              <a:t> </a:t>
            </a:r>
            <a:r>
              <a:rPr lang="en-US" sz="2400" spc="15" baseline="3968" dirty="0" smtClean="0">
                <a:latin typeface="Arial"/>
                <a:cs typeface="Arial"/>
              </a:rPr>
              <a:t>power</a:t>
            </a:r>
            <a:r>
              <a:rPr lang="en-US" sz="2400" b="1" i="1" spc="15" baseline="3968" dirty="0" smtClean="0">
                <a:solidFill>
                  <a:srgbClr val="3791A7"/>
                </a:solidFill>
                <a:latin typeface="Arial"/>
                <a:cs typeface="Arial"/>
              </a:rPr>
              <a:t>ful			</a:t>
            </a:r>
            <a:r>
              <a:rPr lang="en-US" sz="2400" spc="30" baseline="3968" dirty="0" smtClean="0">
                <a:latin typeface="Arial"/>
                <a:cs typeface="Arial"/>
              </a:rPr>
              <a:t>N </a:t>
            </a:r>
            <a:r>
              <a:rPr lang="en-US" sz="2400" spc="44" baseline="3968" dirty="0" smtClean="0">
                <a:latin typeface="Arial"/>
                <a:cs typeface="Arial"/>
              </a:rPr>
              <a:t>→</a:t>
            </a:r>
            <a:r>
              <a:rPr lang="en-US" sz="2400" spc="-225" baseline="3968" dirty="0" smtClean="0">
                <a:latin typeface="Arial"/>
                <a:cs typeface="Arial"/>
              </a:rPr>
              <a:t> </a:t>
            </a:r>
            <a:r>
              <a:rPr lang="en-US" sz="2400" spc="22" baseline="3968" dirty="0" err="1" smtClean="0">
                <a:latin typeface="Arial"/>
                <a:cs typeface="Arial"/>
              </a:rPr>
              <a:t>Adj</a:t>
            </a:r>
            <a:endParaRPr lang="en-US" sz="2400" baseline="3968" dirty="0" smtClean="0">
              <a:latin typeface="Arial"/>
              <a:cs typeface="Arial"/>
            </a:endParaRPr>
          </a:p>
          <a:p>
            <a:pPr marL="398782" indent="-65405">
              <a:spcBef>
                <a:spcPts val="225"/>
              </a:spcBef>
              <a:buClr>
                <a:srgbClr val="3791A7"/>
              </a:buClr>
              <a:buSzPct val="78571"/>
              <a:buFont typeface="Wingdings 2"/>
              <a:buChar char=""/>
              <a:tabLst>
                <a:tab pos="399416" algn="l"/>
                <a:tab pos="1407801" algn="l"/>
                <a:tab pos="2113289" algn="l"/>
              </a:tabLst>
            </a:pPr>
            <a:r>
              <a:rPr lang="en-US" sz="2400" spc="5" dirty="0" smtClean="0">
                <a:latin typeface="Gill Sans MT"/>
                <a:cs typeface="Gill Sans MT"/>
              </a:rPr>
              <a:t>happy</a:t>
            </a:r>
            <a:r>
              <a:rPr lang="en-US" sz="2400" spc="5" dirty="0" smtClean="0">
                <a:latin typeface="Times New Roman"/>
                <a:cs typeface="Times New Roman"/>
              </a:rPr>
              <a:t>				</a:t>
            </a:r>
            <a:r>
              <a:rPr lang="en-US" sz="2400" spc="15" baseline="3968" dirty="0" smtClean="0">
                <a:solidFill>
                  <a:srgbClr val="3791A7"/>
                </a:solidFill>
                <a:latin typeface="Arial"/>
                <a:cs typeface="Arial"/>
              </a:rPr>
              <a:t>•</a:t>
            </a:r>
            <a:r>
              <a:rPr lang="en-US" sz="2400" spc="-7" baseline="3968" dirty="0" smtClean="0">
                <a:solidFill>
                  <a:srgbClr val="3791A7"/>
                </a:solidFill>
                <a:latin typeface="Arial"/>
                <a:cs typeface="Arial"/>
              </a:rPr>
              <a:t> </a:t>
            </a:r>
            <a:r>
              <a:rPr lang="en-US" sz="2400" spc="22" baseline="3968" dirty="0" smtClean="0">
                <a:latin typeface="Arial"/>
                <a:cs typeface="Arial"/>
              </a:rPr>
              <a:t>happi</a:t>
            </a:r>
            <a:r>
              <a:rPr lang="en-US" sz="2400" b="1" i="1" spc="22" baseline="3968" dirty="0" smtClean="0">
                <a:solidFill>
                  <a:srgbClr val="3791A7"/>
                </a:solidFill>
                <a:latin typeface="Arial"/>
                <a:cs typeface="Arial"/>
              </a:rPr>
              <a:t>ly				</a:t>
            </a:r>
            <a:r>
              <a:rPr lang="en-US" sz="2400" spc="22" baseline="3968" dirty="0" err="1" smtClean="0">
                <a:latin typeface="Arial"/>
                <a:cs typeface="Arial"/>
              </a:rPr>
              <a:t>Adj</a:t>
            </a:r>
            <a:r>
              <a:rPr lang="en-US" sz="2400" spc="22" baseline="3968" dirty="0" smtClean="0">
                <a:latin typeface="Arial"/>
                <a:cs typeface="Arial"/>
              </a:rPr>
              <a:t> </a:t>
            </a:r>
            <a:r>
              <a:rPr lang="en-US" sz="2400" spc="44" baseline="3968" dirty="0" smtClean="0">
                <a:latin typeface="Arial"/>
                <a:cs typeface="Arial"/>
              </a:rPr>
              <a:t>→</a:t>
            </a:r>
            <a:r>
              <a:rPr lang="en-US" sz="2400" spc="-217" baseline="3968" dirty="0" smtClean="0">
                <a:latin typeface="Arial"/>
                <a:cs typeface="Arial"/>
              </a:rPr>
              <a:t> </a:t>
            </a:r>
            <a:r>
              <a:rPr lang="en-US" sz="2400" spc="22" baseline="3968" dirty="0" err="1" smtClean="0">
                <a:latin typeface="Arial"/>
                <a:cs typeface="Arial"/>
              </a:rPr>
              <a:t>Adv</a:t>
            </a:r>
            <a:endParaRPr lang="en-US" sz="2400" baseline="3968" dirty="0" smtClean="0">
              <a:latin typeface="Arial"/>
              <a:cs typeface="Arial"/>
            </a:endParaRP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1473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6634" y="617804"/>
            <a:ext cx="10455966" cy="572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2421" algn="ctr">
              <a:spcBef>
                <a:spcPts val="869"/>
              </a:spcBef>
            </a:pPr>
            <a:r>
              <a:rPr lang="en-US" sz="4800" spc="-10" dirty="0" smtClean="0">
                <a:solidFill>
                  <a:srgbClr val="562213"/>
                </a:solidFill>
                <a:latin typeface="Gill Sans MT"/>
                <a:cs typeface="Gill Sans MT"/>
              </a:rPr>
              <a:t>Recap</a:t>
            </a:r>
            <a:r>
              <a:rPr lang="en-US" sz="4800" spc="-110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lang="en-US" sz="4800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1</a:t>
            </a:r>
            <a:endParaRPr lang="en-US" sz="4800" dirty="0">
              <a:latin typeface="Gill Sans MT"/>
              <a:cs typeface="Gill Sans MT"/>
            </a:endParaRPr>
          </a:p>
          <a:p>
            <a:pPr marL="655321" indent="-342900">
              <a:spcBef>
                <a:spcPts val="869"/>
              </a:spcBef>
              <a:buFont typeface="Arial" panose="020B0604020202020204" pitchFamily="34" charset="0"/>
              <a:buChar char="•"/>
            </a:pPr>
            <a:r>
              <a:rPr lang="en-US" sz="2000" spc="15" dirty="0" smtClean="0">
                <a:solidFill>
                  <a:srgbClr val="FF3299"/>
                </a:solidFill>
                <a:latin typeface="Gill Sans MT"/>
                <a:cs typeface="Gill Sans MT"/>
              </a:rPr>
              <a:t>Morphology</a:t>
            </a:r>
            <a:endParaRPr lang="en-US" sz="2000" dirty="0">
              <a:latin typeface="Gill Sans MT"/>
              <a:cs typeface="Gill Sans MT"/>
            </a:endParaRPr>
          </a:p>
          <a:p>
            <a:pPr marL="655321" indent="-342900">
              <a:spcBef>
                <a:spcPts val="869"/>
              </a:spcBef>
              <a:buFont typeface="Arial" panose="020B0604020202020204" pitchFamily="34" charset="0"/>
              <a:buChar char="•"/>
            </a:pPr>
            <a:r>
              <a:rPr lang="en-US" sz="2000" spc="15" dirty="0" smtClean="0">
                <a:solidFill>
                  <a:srgbClr val="3791A7"/>
                </a:solidFill>
                <a:latin typeface="Gill Sans MT"/>
                <a:cs typeface="Gill Sans MT"/>
              </a:rPr>
              <a:t>Morpheme </a:t>
            </a:r>
            <a:r>
              <a:rPr lang="en-US" sz="2000" spc="15" dirty="0" smtClean="0">
                <a:latin typeface="Gill Sans MT"/>
                <a:cs typeface="Gill Sans MT"/>
              </a:rPr>
              <a:t>= </a:t>
            </a:r>
            <a:r>
              <a:rPr lang="en-US" sz="2000" spc="10" dirty="0" smtClean="0">
                <a:latin typeface="Gill Sans MT"/>
                <a:cs typeface="Gill Sans MT"/>
              </a:rPr>
              <a:t>form </a:t>
            </a:r>
            <a:r>
              <a:rPr lang="en-US" sz="2000" spc="15" dirty="0" smtClean="0">
                <a:latin typeface="Gill Sans MT"/>
                <a:cs typeface="Gill Sans MT"/>
              </a:rPr>
              <a:t>+</a:t>
            </a:r>
            <a:r>
              <a:rPr lang="en-US" sz="2000" spc="-85" dirty="0" smtClean="0">
                <a:latin typeface="Gill Sans MT"/>
                <a:cs typeface="Gill Sans MT"/>
              </a:rPr>
              <a:t> </a:t>
            </a:r>
            <a:r>
              <a:rPr lang="en-US" sz="2000" spc="10" dirty="0" smtClean="0">
                <a:latin typeface="Gill Sans MT"/>
                <a:cs typeface="Gill Sans MT"/>
              </a:rPr>
              <a:t>meaning</a:t>
            </a:r>
            <a:endParaRPr lang="en-US" sz="2000" dirty="0">
              <a:latin typeface="Gill Sans MT"/>
              <a:cs typeface="Gill Sans MT"/>
            </a:endParaRPr>
          </a:p>
          <a:p>
            <a:pPr marL="655321" indent="-342900">
              <a:spcBef>
                <a:spcPts val="869"/>
              </a:spcBef>
              <a:buFont typeface="Arial" panose="020B0604020202020204" pitchFamily="34" charset="0"/>
              <a:buChar char="•"/>
            </a:pPr>
            <a:r>
              <a:rPr lang="en-US" sz="2000" spc="15" dirty="0" smtClean="0">
                <a:latin typeface="Gill Sans MT"/>
                <a:cs typeface="Gill Sans MT"/>
              </a:rPr>
              <a:t>bound </a:t>
            </a:r>
            <a:r>
              <a:rPr lang="en-US" sz="2000" i="1" dirty="0" smtClean="0">
                <a:solidFill>
                  <a:srgbClr val="FF0000"/>
                </a:solidFill>
                <a:latin typeface="Gill Sans MT"/>
                <a:cs typeface="Gill Sans MT"/>
              </a:rPr>
              <a:t>vs</a:t>
            </a:r>
            <a:r>
              <a:rPr lang="en-US" sz="2000" dirty="0" smtClean="0">
                <a:solidFill>
                  <a:srgbClr val="FF0000"/>
                </a:solidFill>
                <a:latin typeface="Gill Sans MT"/>
                <a:cs typeface="Gill Sans MT"/>
              </a:rPr>
              <a:t>. </a:t>
            </a:r>
            <a:r>
              <a:rPr lang="en-US" sz="2000" spc="5" dirty="0" smtClean="0">
                <a:latin typeface="Gill Sans MT"/>
                <a:cs typeface="Gill Sans MT"/>
              </a:rPr>
              <a:t>free</a:t>
            </a:r>
            <a:r>
              <a:rPr lang="en-US" sz="2000" spc="-20" dirty="0" smtClean="0">
                <a:latin typeface="Gill Sans MT"/>
                <a:cs typeface="Gill Sans MT"/>
              </a:rPr>
              <a:t> </a:t>
            </a:r>
            <a:r>
              <a:rPr lang="en-US" sz="2000" spc="10" dirty="0" smtClean="0">
                <a:latin typeface="Gill Sans MT"/>
                <a:cs typeface="Gill Sans MT"/>
              </a:rPr>
              <a:t>morphemes</a:t>
            </a:r>
            <a:endParaRPr lang="en-US" sz="2000" dirty="0">
              <a:latin typeface="Gill Sans MT"/>
              <a:cs typeface="Gill Sans MT"/>
            </a:endParaRPr>
          </a:p>
          <a:p>
            <a:pPr marL="655321" indent="-342900">
              <a:spcBef>
                <a:spcPts val="869"/>
              </a:spcBef>
              <a:buFont typeface="Arial" panose="020B0604020202020204" pitchFamily="34" charset="0"/>
              <a:buChar char="•"/>
            </a:pPr>
            <a:r>
              <a:rPr lang="en-US" sz="2000" spc="5" dirty="0" smtClean="0">
                <a:latin typeface="Gill Sans MT"/>
                <a:cs typeface="Gill Sans MT"/>
              </a:rPr>
              <a:t>Bases (simplex </a:t>
            </a:r>
            <a:r>
              <a:rPr lang="en-US" sz="2000" spc="15" dirty="0" smtClean="0">
                <a:latin typeface="Gill Sans MT"/>
                <a:cs typeface="Gill Sans MT"/>
              </a:rPr>
              <a:t>or </a:t>
            </a:r>
            <a:r>
              <a:rPr lang="en-US" sz="2000" spc="10" dirty="0" smtClean="0">
                <a:latin typeface="Gill Sans MT"/>
                <a:cs typeface="Gill Sans MT"/>
              </a:rPr>
              <a:t>complex),</a:t>
            </a:r>
            <a:r>
              <a:rPr lang="en-US" sz="2000" spc="-150" dirty="0" smtClean="0">
                <a:latin typeface="Gill Sans MT"/>
                <a:cs typeface="Gill Sans MT"/>
              </a:rPr>
              <a:t> </a:t>
            </a:r>
            <a:r>
              <a:rPr lang="en-US" sz="2000" spc="5" dirty="0" smtClean="0">
                <a:latin typeface="Gill Sans MT"/>
                <a:cs typeface="Gill Sans MT"/>
              </a:rPr>
              <a:t>roots, affixes</a:t>
            </a:r>
            <a:endParaRPr lang="en-US" sz="2000" dirty="0">
              <a:latin typeface="Gill Sans MT"/>
              <a:cs typeface="Gill Sans MT"/>
            </a:endParaRPr>
          </a:p>
          <a:p>
            <a:pPr marL="655321" indent="-342900">
              <a:spcBef>
                <a:spcPts val="869"/>
              </a:spcBef>
              <a:buFont typeface="Arial" panose="020B0604020202020204" pitchFamily="34" charset="0"/>
              <a:buChar char="•"/>
            </a:pPr>
            <a:r>
              <a:rPr lang="en-US" sz="2000" spc="5" dirty="0" smtClean="0">
                <a:latin typeface="Gill Sans MT"/>
                <a:cs typeface="Gill Sans MT"/>
              </a:rPr>
              <a:t>Affixes</a:t>
            </a:r>
            <a:r>
              <a:rPr lang="en-US" sz="2000" spc="-10" dirty="0" smtClean="0">
                <a:latin typeface="Gill Sans MT"/>
                <a:cs typeface="Gill Sans MT"/>
              </a:rPr>
              <a:t> </a:t>
            </a:r>
            <a:r>
              <a:rPr lang="en-US" sz="2000" spc="30" dirty="0" smtClean="0">
                <a:latin typeface="Arial"/>
                <a:cs typeface="Arial"/>
              </a:rPr>
              <a:t>→</a:t>
            </a:r>
            <a:r>
              <a:rPr lang="en-US" sz="2000" spc="-5" dirty="0" smtClean="0">
                <a:latin typeface="Arial"/>
                <a:cs typeface="Arial"/>
              </a:rPr>
              <a:t> </a:t>
            </a:r>
            <a:r>
              <a:rPr lang="en-US" sz="2000" spc="5" dirty="0" smtClean="0">
                <a:latin typeface="Gill Sans MT"/>
                <a:cs typeface="Gill Sans MT"/>
              </a:rPr>
              <a:t>prefixes,</a:t>
            </a:r>
            <a:r>
              <a:rPr lang="en-US" sz="2000" spc="-75" dirty="0" smtClean="0">
                <a:latin typeface="Gill Sans MT"/>
                <a:cs typeface="Gill Sans MT"/>
              </a:rPr>
              <a:t> </a:t>
            </a:r>
            <a:r>
              <a:rPr lang="en-US" sz="2000" dirty="0" smtClean="0">
                <a:latin typeface="Gill Sans MT"/>
                <a:cs typeface="Gill Sans MT"/>
              </a:rPr>
              <a:t>suffixes,</a:t>
            </a:r>
            <a:r>
              <a:rPr lang="en-US" sz="2000" spc="-50" dirty="0" smtClean="0">
                <a:latin typeface="Gill Sans MT"/>
                <a:cs typeface="Gill Sans MT"/>
              </a:rPr>
              <a:t> </a:t>
            </a:r>
            <a:r>
              <a:rPr lang="en-US" sz="2000" spc="5" dirty="0" smtClean="0">
                <a:latin typeface="Gill Sans MT"/>
                <a:cs typeface="Gill Sans MT"/>
              </a:rPr>
              <a:t>infixes</a:t>
            </a:r>
            <a:endParaRPr lang="en-US" sz="2000" dirty="0">
              <a:latin typeface="Gill Sans MT"/>
              <a:cs typeface="Gill Sans MT"/>
            </a:endParaRPr>
          </a:p>
          <a:p>
            <a:pPr marL="655321" indent="-342900">
              <a:spcBef>
                <a:spcPts val="869"/>
              </a:spcBef>
              <a:buFont typeface="Arial" panose="020B0604020202020204" pitchFamily="34" charset="0"/>
              <a:buChar char="•"/>
            </a:pPr>
            <a:r>
              <a:rPr lang="en-US" sz="2000" spc="-5" dirty="0" smtClean="0">
                <a:latin typeface="Gill Sans MT"/>
                <a:cs typeface="Gill Sans MT"/>
              </a:rPr>
              <a:t>Types </a:t>
            </a:r>
            <a:r>
              <a:rPr lang="en-US" sz="2000" spc="10" dirty="0" smtClean="0">
                <a:latin typeface="Gill Sans MT"/>
                <a:cs typeface="Gill Sans MT"/>
              </a:rPr>
              <a:t>of morphemes </a:t>
            </a:r>
            <a:r>
              <a:rPr lang="en-US" sz="2000" spc="30" dirty="0" smtClean="0">
                <a:latin typeface="Arial"/>
                <a:cs typeface="Arial"/>
              </a:rPr>
              <a:t>→ </a:t>
            </a:r>
            <a:r>
              <a:rPr lang="en-US" sz="2000" dirty="0" smtClean="0">
                <a:latin typeface="Gill Sans MT"/>
                <a:cs typeface="Gill Sans MT"/>
              </a:rPr>
              <a:t>zero </a:t>
            </a:r>
            <a:r>
              <a:rPr lang="en-US" sz="2000" spc="10" dirty="0" smtClean="0">
                <a:latin typeface="Gill Sans MT"/>
                <a:cs typeface="Gill Sans MT"/>
              </a:rPr>
              <a:t>morph, </a:t>
            </a:r>
            <a:r>
              <a:rPr lang="en-US" sz="2000" spc="5" dirty="0" smtClean="0">
                <a:latin typeface="Gill Sans MT"/>
                <a:cs typeface="Gill Sans MT"/>
              </a:rPr>
              <a:t>vowel</a:t>
            </a:r>
            <a:r>
              <a:rPr lang="en-US" sz="2000" spc="-65" dirty="0" smtClean="0">
                <a:latin typeface="Gill Sans MT"/>
                <a:cs typeface="Gill Sans MT"/>
              </a:rPr>
              <a:t> </a:t>
            </a:r>
            <a:r>
              <a:rPr lang="en-US" sz="2000" spc="10" dirty="0" smtClean="0">
                <a:latin typeface="Gill Sans MT"/>
                <a:cs typeface="Gill Sans MT"/>
              </a:rPr>
              <a:t>change</a:t>
            </a:r>
            <a:endParaRPr lang="en-US" sz="2000" dirty="0">
              <a:latin typeface="Gill Sans MT"/>
              <a:cs typeface="Gill Sans MT"/>
            </a:endParaRPr>
          </a:p>
          <a:p>
            <a:pPr marL="312421">
              <a:spcBef>
                <a:spcPts val="869"/>
              </a:spcBef>
            </a:pPr>
            <a:r>
              <a:rPr lang="en-US" sz="2000" spc="10" dirty="0" smtClean="0">
                <a:latin typeface="Gill Sans MT"/>
                <a:cs typeface="Gill Sans MT"/>
              </a:rPr>
              <a:t>				(allomorphs)</a:t>
            </a:r>
            <a:endParaRPr lang="en-US" sz="2000" dirty="0">
              <a:latin typeface="Gill Sans MT"/>
              <a:cs typeface="Gill Sans MT"/>
            </a:endParaRPr>
          </a:p>
          <a:p>
            <a:pPr marL="655321" indent="-342900">
              <a:spcBef>
                <a:spcPts val="869"/>
              </a:spcBef>
              <a:buFont typeface="Arial" panose="020B0604020202020204" pitchFamily="34" charset="0"/>
              <a:buChar char="•"/>
            </a:pPr>
            <a:r>
              <a:rPr lang="en-US" sz="2000" spc="10" dirty="0" smtClean="0">
                <a:latin typeface="Gill Sans MT"/>
                <a:cs typeface="Gill Sans MT"/>
              </a:rPr>
              <a:t>Morphological</a:t>
            </a:r>
            <a:r>
              <a:rPr lang="en-US" sz="2000" spc="-80" dirty="0" smtClean="0">
                <a:latin typeface="Gill Sans MT"/>
                <a:cs typeface="Gill Sans MT"/>
              </a:rPr>
              <a:t> </a:t>
            </a:r>
            <a:r>
              <a:rPr lang="en-US" sz="2000" spc="5" dirty="0" smtClean="0">
                <a:latin typeface="Gill Sans MT"/>
                <a:cs typeface="Gill Sans MT"/>
              </a:rPr>
              <a:t>analysis</a:t>
            </a:r>
            <a:endParaRPr lang="en-US" sz="2000" dirty="0">
              <a:latin typeface="Gill Sans MT"/>
              <a:cs typeface="Gill Sans MT"/>
            </a:endParaRPr>
          </a:p>
          <a:p>
            <a:pPr marL="655321" indent="-342900">
              <a:spcBef>
                <a:spcPts val="869"/>
              </a:spcBef>
              <a:buFont typeface="Arial" panose="020B0604020202020204" pitchFamily="34" charset="0"/>
              <a:buChar char="•"/>
            </a:pPr>
            <a:r>
              <a:rPr lang="en-US" sz="2000" spc="10" dirty="0" smtClean="0">
                <a:latin typeface="Gill Sans MT"/>
                <a:cs typeface="Gill Sans MT"/>
              </a:rPr>
              <a:t>Morphological </a:t>
            </a:r>
            <a:r>
              <a:rPr lang="en-US" sz="2000" spc="5" dirty="0" smtClean="0">
                <a:latin typeface="Gill Sans MT"/>
                <a:cs typeface="Gill Sans MT"/>
              </a:rPr>
              <a:t>processes </a:t>
            </a:r>
            <a:r>
              <a:rPr lang="en-US" sz="2000" spc="30" dirty="0" smtClean="0">
                <a:latin typeface="Arial"/>
                <a:cs typeface="Arial"/>
              </a:rPr>
              <a:t>→ </a:t>
            </a:r>
            <a:r>
              <a:rPr lang="en-US" sz="2000" spc="5" dirty="0" smtClean="0">
                <a:latin typeface="Gill Sans MT"/>
                <a:cs typeface="Gill Sans MT"/>
              </a:rPr>
              <a:t>derivation </a:t>
            </a:r>
            <a:r>
              <a:rPr lang="en-US" sz="2000" i="1" spc="5" dirty="0" smtClean="0">
                <a:solidFill>
                  <a:srgbClr val="FF0000"/>
                </a:solidFill>
                <a:latin typeface="Gill Sans MT"/>
                <a:cs typeface="Gill Sans MT"/>
              </a:rPr>
              <a:t>vs.</a:t>
            </a:r>
            <a:r>
              <a:rPr lang="en-US" sz="2000" i="1" spc="60" dirty="0" smtClean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lang="en-US" sz="2000" spc="5" dirty="0" smtClean="0">
                <a:latin typeface="Gill Sans MT"/>
                <a:cs typeface="Gill Sans MT"/>
              </a:rPr>
              <a:t>inflection</a:t>
            </a:r>
            <a:endParaRPr lang="en-US" sz="2000" dirty="0">
              <a:latin typeface="Gill Sans MT"/>
              <a:cs typeface="Gill Sans MT"/>
            </a:endParaRPr>
          </a:p>
          <a:p>
            <a:pPr marL="655321" indent="-342900">
              <a:spcBef>
                <a:spcPts val="869"/>
              </a:spcBef>
              <a:buFont typeface="Arial" panose="020B0604020202020204" pitchFamily="34" charset="0"/>
              <a:buChar char="•"/>
            </a:pPr>
            <a:r>
              <a:rPr lang="en-US" sz="2000" spc="10" dirty="0" smtClean="0">
                <a:latin typeface="Gill Sans MT"/>
                <a:cs typeface="Gill Sans MT"/>
              </a:rPr>
              <a:t>Derivational </a:t>
            </a:r>
            <a:r>
              <a:rPr lang="en-US" sz="2000" i="1" dirty="0" smtClean="0">
                <a:solidFill>
                  <a:srgbClr val="FF0000"/>
                </a:solidFill>
                <a:latin typeface="Gill Sans MT"/>
                <a:cs typeface="Gill Sans MT"/>
              </a:rPr>
              <a:t>vs</a:t>
            </a:r>
            <a:r>
              <a:rPr lang="en-US" sz="2000" dirty="0" smtClean="0">
                <a:solidFill>
                  <a:srgbClr val="FF0000"/>
                </a:solidFill>
                <a:latin typeface="Gill Sans MT"/>
                <a:cs typeface="Gill Sans MT"/>
              </a:rPr>
              <a:t>. </a:t>
            </a:r>
            <a:r>
              <a:rPr lang="en-US" sz="2000" spc="5" dirty="0" smtClean="0">
                <a:latin typeface="Gill Sans MT"/>
                <a:cs typeface="Gill Sans MT"/>
              </a:rPr>
              <a:t>inflectional</a:t>
            </a:r>
            <a:r>
              <a:rPr lang="en-US" sz="2000" spc="-10" dirty="0" smtClean="0">
                <a:latin typeface="Gill Sans MT"/>
                <a:cs typeface="Gill Sans MT"/>
              </a:rPr>
              <a:t> </a:t>
            </a:r>
            <a:r>
              <a:rPr lang="en-US" sz="2000" spc="5" dirty="0" smtClean="0">
                <a:latin typeface="Gill Sans MT"/>
                <a:cs typeface="Gill Sans MT"/>
              </a:rPr>
              <a:t>affixes</a:t>
            </a:r>
            <a:endParaRPr lang="en-US" sz="2000" dirty="0">
              <a:latin typeface="Gill Sans MT"/>
              <a:cs typeface="Gill Sans MT"/>
            </a:endParaRPr>
          </a:p>
          <a:p>
            <a:pPr marL="655321" indent="-342900">
              <a:spcBef>
                <a:spcPts val="869"/>
              </a:spcBef>
              <a:buFont typeface="Arial" panose="020B0604020202020204" pitchFamily="34" charset="0"/>
              <a:buChar char="•"/>
            </a:pPr>
            <a:r>
              <a:rPr lang="en-US" sz="2000" spc="10" dirty="0" smtClean="0">
                <a:latin typeface="Gill Sans MT"/>
                <a:cs typeface="Gill Sans MT"/>
              </a:rPr>
              <a:t>Lexemes </a:t>
            </a:r>
            <a:r>
              <a:rPr lang="en-US" sz="2000" i="1" spc="5" dirty="0" smtClean="0">
                <a:solidFill>
                  <a:srgbClr val="FF0000"/>
                </a:solidFill>
                <a:latin typeface="Gill Sans MT"/>
                <a:cs typeface="Gill Sans MT"/>
              </a:rPr>
              <a:t>vs.</a:t>
            </a:r>
            <a:r>
              <a:rPr lang="en-US" sz="2000" i="1" spc="-25" dirty="0" smtClean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lang="en-US" sz="2000" spc="5" dirty="0" smtClean="0">
                <a:latin typeface="Gill Sans MT"/>
                <a:cs typeface="Gill Sans MT"/>
              </a:rPr>
              <a:t>word-forms</a:t>
            </a:r>
            <a:endParaRPr lang="en-US" sz="2000" dirty="0" smtClean="0">
              <a:latin typeface="Gill Sans MT"/>
              <a:cs typeface="Gill Sans MT"/>
            </a:endParaRP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6293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5"/>
          <p:cNvSpPr txBox="1"/>
          <p:nvPr/>
        </p:nvSpPr>
        <p:spPr>
          <a:xfrm>
            <a:off x="637102" y="524532"/>
            <a:ext cx="10930784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800" spc="-10" dirty="0">
                <a:solidFill>
                  <a:srgbClr val="562213"/>
                </a:solidFill>
                <a:latin typeface="Gill Sans MT"/>
                <a:cs typeface="Gill Sans MT"/>
              </a:rPr>
              <a:t>Recap</a:t>
            </a:r>
            <a:r>
              <a:rPr sz="4800" spc="-110" dirty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4800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2</a:t>
            </a:r>
            <a:endParaRPr sz="4800" dirty="0">
              <a:latin typeface="Gill Sans MT"/>
              <a:cs typeface="Gill Sans MT"/>
            </a:endParaRPr>
          </a:p>
        </p:txBody>
      </p:sp>
      <p:sp>
        <p:nvSpPr>
          <p:cNvPr id="3" name="object 32"/>
          <p:cNvSpPr txBox="1"/>
          <p:nvPr/>
        </p:nvSpPr>
        <p:spPr>
          <a:xfrm>
            <a:off x="1334592" y="1925464"/>
            <a:ext cx="300518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185"/>
            <a:r>
              <a:rPr sz="2000" b="1" spc="-25" dirty="0">
                <a:solidFill>
                  <a:srgbClr val="FF3299"/>
                </a:solidFill>
                <a:latin typeface="Gill Sans MT"/>
                <a:cs typeface="Gill Sans MT"/>
              </a:rPr>
              <a:t>Word</a:t>
            </a:r>
            <a:r>
              <a:rPr sz="2000" b="1" spc="-105" dirty="0">
                <a:solidFill>
                  <a:srgbClr val="FF3299"/>
                </a:solidFill>
                <a:latin typeface="Gill Sans MT"/>
                <a:cs typeface="Gill Sans MT"/>
              </a:rPr>
              <a:t> </a:t>
            </a:r>
            <a:r>
              <a:rPr sz="2000" b="1" spc="10" dirty="0">
                <a:solidFill>
                  <a:srgbClr val="FF3299"/>
                </a:solidFill>
                <a:latin typeface="Gill Sans MT"/>
                <a:cs typeface="Gill Sans MT"/>
              </a:rPr>
              <a:t>Formation</a:t>
            </a:r>
            <a:endParaRPr sz="2000" dirty="0">
              <a:latin typeface="Gill Sans MT"/>
              <a:cs typeface="Gill Sans MT"/>
            </a:endParaRPr>
          </a:p>
          <a:p>
            <a:pPr marL="53340" indent="-53340">
              <a:spcBef>
                <a:spcPts val="125"/>
              </a:spcBef>
              <a:buClr>
                <a:srgbClr val="FF3299"/>
              </a:buClr>
              <a:buSzPct val="78571"/>
              <a:buFont typeface="Wingdings"/>
              <a:buChar char=""/>
              <a:tabLst>
                <a:tab pos="53340" algn="l"/>
              </a:tabLst>
            </a:pPr>
            <a:r>
              <a:rPr sz="2000" b="1" i="1" spc="15" dirty="0">
                <a:solidFill>
                  <a:srgbClr val="3791A7"/>
                </a:solidFill>
                <a:latin typeface="Gill Sans MT"/>
                <a:cs typeface="Gill Sans MT"/>
              </a:rPr>
              <a:t>New </a:t>
            </a:r>
            <a:r>
              <a:rPr sz="2000" b="1" i="1" spc="10" dirty="0">
                <a:solidFill>
                  <a:srgbClr val="3791A7"/>
                </a:solidFill>
                <a:latin typeface="Gill Sans MT"/>
                <a:cs typeface="Gill Sans MT"/>
              </a:rPr>
              <a:t>Root</a:t>
            </a:r>
            <a:r>
              <a:rPr sz="2000" b="1" i="1" spc="-65" dirty="0">
                <a:solidFill>
                  <a:srgbClr val="3791A7"/>
                </a:solidFill>
                <a:latin typeface="Gill Sans MT"/>
                <a:cs typeface="Gill Sans MT"/>
              </a:rPr>
              <a:t> </a:t>
            </a:r>
            <a:r>
              <a:rPr sz="2000" b="1" i="1" spc="10" dirty="0">
                <a:solidFill>
                  <a:srgbClr val="3791A7"/>
                </a:solidFill>
                <a:latin typeface="Gill Sans MT"/>
                <a:cs typeface="Gill Sans MT"/>
              </a:rPr>
              <a:t>formation</a:t>
            </a:r>
            <a:endParaRPr sz="2000" dirty="0">
              <a:latin typeface="Gill Sans MT"/>
              <a:cs typeface="Gill Sans MT"/>
            </a:endParaRPr>
          </a:p>
        </p:txBody>
      </p:sp>
      <p:sp>
        <p:nvSpPr>
          <p:cNvPr id="4" name="object 43"/>
          <p:cNvSpPr/>
          <p:nvPr/>
        </p:nvSpPr>
        <p:spPr>
          <a:xfrm>
            <a:off x="3835401" y="2003229"/>
            <a:ext cx="1233714" cy="285965"/>
          </a:xfrm>
          <a:custGeom>
            <a:avLst/>
            <a:gdLst/>
            <a:ahLst/>
            <a:cxnLst/>
            <a:rect l="l" t="t" r="r" b="b"/>
            <a:pathLst>
              <a:path w="285114" h="96520">
                <a:moveTo>
                  <a:pt x="262944" y="8778"/>
                </a:moveTo>
                <a:lnTo>
                  <a:pt x="0" y="89915"/>
                </a:lnTo>
                <a:lnTo>
                  <a:pt x="1523" y="96011"/>
                </a:lnTo>
                <a:lnTo>
                  <a:pt x="264562" y="14845"/>
                </a:lnTo>
                <a:lnTo>
                  <a:pt x="262944" y="8778"/>
                </a:lnTo>
                <a:close/>
              </a:path>
              <a:path w="285114" h="96520">
                <a:moveTo>
                  <a:pt x="281939" y="7619"/>
                </a:moveTo>
                <a:lnTo>
                  <a:pt x="266699" y="7619"/>
                </a:lnTo>
                <a:lnTo>
                  <a:pt x="268223" y="13715"/>
                </a:lnTo>
                <a:lnTo>
                  <a:pt x="264562" y="14845"/>
                </a:lnTo>
                <a:lnTo>
                  <a:pt x="266699" y="22859"/>
                </a:lnTo>
                <a:lnTo>
                  <a:pt x="281939" y="7619"/>
                </a:lnTo>
                <a:close/>
              </a:path>
              <a:path w="285114" h="96520">
                <a:moveTo>
                  <a:pt x="266699" y="7619"/>
                </a:moveTo>
                <a:lnTo>
                  <a:pt x="262944" y="8778"/>
                </a:lnTo>
                <a:lnTo>
                  <a:pt x="264562" y="14845"/>
                </a:lnTo>
                <a:lnTo>
                  <a:pt x="268223" y="13715"/>
                </a:lnTo>
                <a:lnTo>
                  <a:pt x="266699" y="7619"/>
                </a:lnTo>
                <a:close/>
              </a:path>
              <a:path w="285114" h="96520">
                <a:moveTo>
                  <a:pt x="260603" y="0"/>
                </a:moveTo>
                <a:lnTo>
                  <a:pt x="262944" y="8778"/>
                </a:lnTo>
                <a:lnTo>
                  <a:pt x="266699" y="7619"/>
                </a:lnTo>
                <a:lnTo>
                  <a:pt x="281939" y="7619"/>
                </a:lnTo>
                <a:lnTo>
                  <a:pt x="284987" y="4571"/>
                </a:lnTo>
                <a:lnTo>
                  <a:pt x="260603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5283200" y="1369535"/>
            <a:ext cx="4426857" cy="1354217"/>
          </a:xfrm>
          <a:prstGeom prst="rect">
            <a:avLst/>
          </a:prstGeom>
          <a:ln>
            <a:solidFill>
              <a:srgbClr val="E737C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58228" y="1369535"/>
            <a:ext cx="48768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1512" indent="-285750">
              <a:spcBef>
                <a:spcPts val="580"/>
              </a:spcBef>
              <a:buClr>
                <a:srgbClr val="3791A7"/>
              </a:buClr>
              <a:buFont typeface="Arial" panose="020B0604020202020204" pitchFamily="34" charset="0"/>
              <a:buChar char="•"/>
              <a:tabLst>
                <a:tab pos="419102" algn="l"/>
              </a:tabLst>
            </a:pPr>
            <a:r>
              <a:rPr lang="en-US" i="1" dirty="0" smtClean="0">
                <a:solidFill>
                  <a:srgbClr val="0032CC"/>
                </a:solidFill>
                <a:latin typeface="Arial"/>
                <a:cs typeface="Arial"/>
              </a:rPr>
              <a:t>Inheritance</a:t>
            </a:r>
            <a:endParaRPr lang="en-US" dirty="0">
              <a:latin typeface="Arial"/>
              <a:cs typeface="Arial"/>
            </a:endParaRPr>
          </a:p>
          <a:p>
            <a:pPr marL="651512" indent="-285750">
              <a:spcBef>
                <a:spcPts val="580"/>
              </a:spcBef>
              <a:buClr>
                <a:srgbClr val="3791A7"/>
              </a:buClr>
              <a:buFont typeface="Arial" panose="020B0604020202020204" pitchFamily="34" charset="0"/>
              <a:buChar char="•"/>
              <a:tabLst>
                <a:tab pos="419102" algn="l"/>
              </a:tabLst>
            </a:pPr>
            <a:r>
              <a:rPr lang="en-US" i="1" dirty="0" smtClean="0">
                <a:solidFill>
                  <a:srgbClr val="0032CC"/>
                </a:solidFill>
                <a:latin typeface="Arial"/>
                <a:cs typeface="Arial"/>
              </a:rPr>
              <a:t>Borrowing </a:t>
            </a:r>
            <a:r>
              <a:rPr lang="en-US" spc="10" dirty="0" smtClean="0">
                <a:latin typeface="Arial"/>
                <a:cs typeface="Arial"/>
              </a:rPr>
              <a:t>→</a:t>
            </a:r>
            <a:r>
              <a:rPr lang="en-US" spc="-55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domination,  need,</a:t>
            </a:r>
            <a:r>
              <a:rPr lang="en-US" spc="-75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prestige</a:t>
            </a:r>
          </a:p>
          <a:p>
            <a:pPr marL="651512" indent="-285750">
              <a:spcBef>
                <a:spcPts val="580"/>
              </a:spcBef>
              <a:buClr>
                <a:srgbClr val="3791A7"/>
              </a:buClr>
              <a:buFont typeface="Arial" panose="020B0604020202020204" pitchFamily="34" charset="0"/>
              <a:buChar char="•"/>
              <a:tabLst>
                <a:tab pos="419102" algn="l"/>
              </a:tabLst>
            </a:pPr>
            <a:r>
              <a:rPr lang="en-US" i="1" dirty="0" smtClean="0">
                <a:solidFill>
                  <a:srgbClr val="0032CC"/>
                </a:solidFill>
                <a:latin typeface="Arial"/>
                <a:cs typeface="Arial"/>
              </a:rPr>
              <a:t>Root creation </a:t>
            </a:r>
            <a:r>
              <a:rPr lang="en-US" spc="10" dirty="0" smtClean="0">
                <a:latin typeface="Arial"/>
                <a:cs typeface="Arial"/>
              </a:rPr>
              <a:t>→</a:t>
            </a:r>
            <a:r>
              <a:rPr lang="en-US" spc="-35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motivated, </a:t>
            </a:r>
            <a:r>
              <a:rPr lang="en-US" i="1" dirty="0" smtClean="0">
                <a:latin typeface="Arial"/>
                <a:cs typeface="Arial"/>
              </a:rPr>
              <a:t>ex</a:t>
            </a:r>
            <a:r>
              <a:rPr lang="en-US" i="1" spc="-85" dirty="0" smtClean="0">
                <a:latin typeface="Arial"/>
                <a:cs typeface="Arial"/>
              </a:rPr>
              <a:t> </a:t>
            </a:r>
            <a:r>
              <a:rPr lang="en-US" i="1" spc="-5" dirty="0" smtClean="0">
                <a:latin typeface="Arial"/>
                <a:cs typeface="Arial"/>
              </a:rPr>
              <a:t>nihilo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object 33"/>
          <p:cNvSpPr txBox="1"/>
          <p:nvPr/>
        </p:nvSpPr>
        <p:spPr>
          <a:xfrm>
            <a:off x="1334592" y="2925501"/>
            <a:ext cx="2395583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" indent="-52705">
              <a:buClr>
                <a:srgbClr val="FF3299"/>
              </a:buClr>
              <a:buSzPct val="78571"/>
              <a:buFont typeface="Wingdings"/>
              <a:buChar char=""/>
              <a:tabLst>
                <a:tab pos="53340" algn="l"/>
              </a:tabLst>
            </a:pPr>
            <a:r>
              <a:rPr b="1" i="1" spc="10" dirty="0">
                <a:solidFill>
                  <a:srgbClr val="3791A7"/>
                </a:solidFill>
                <a:latin typeface="Gill Sans MT"/>
                <a:cs typeface="Gill Sans MT"/>
              </a:rPr>
              <a:t>Modification</a:t>
            </a:r>
            <a:endParaRPr dirty="0">
              <a:latin typeface="Gill Sans MT"/>
              <a:cs typeface="Gill Sans MT"/>
            </a:endParaRPr>
          </a:p>
          <a:p>
            <a:pPr>
              <a:spcBef>
                <a:spcPts val="30"/>
              </a:spcBef>
              <a:buClr>
                <a:srgbClr val="FF3299"/>
              </a:buClr>
              <a:buFont typeface="Wingdings"/>
              <a:buChar char=""/>
            </a:pPr>
            <a:endParaRPr dirty="0">
              <a:latin typeface="Times New Roman"/>
              <a:cs typeface="Times New Roman"/>
            </a:endParaRPr>
          </a:p>
          <a:p>
            <a:pPr marL="53340" indent="-53340">
              <a:buClr>
                <a:srgbClr val="FF3299"/>
              </a:buClr>
              <a:buSzPct val="78571"/>
              <a:buFont typeface="Wingdings"/>
              <a:buChar char=""/>
              <a:tabLst>
                <a:tab pos="53340" algn="l"/>
              </a:tabLst>
            </a:pPr>
            <a:r>
              <a:rPr b="1" i="1" spc="10" dirty="0">
                <a:solidFill>
                  <a:srgbClr val="3791A7"/>
                </a:solidFill>
                <a:latin typeface="Gill Sans MT"/>
                <a:cs typeface="Gill Sans MT"/>
              </a:rPr>
              <a:t>Generation</a:t>
            </a:r>
            <a:endParaRPr dirty="0">
              <a:latin typeface="Gill Sans MT"/>
              <a:cs typeface="Gill Sans MT"/>
            </a:endParaRPr>
          </a:p>
          <a:p>
            <a:pPr>
              <a:spcBef>
                <a:spcPts val="30"/>
              </a:spcBef>
              <a:buClr>
                <a:srgbClr val="FF3299"/>
              </a:buClr>
              <a:buFont typeface="Wingdings"/>
              <a:buChar char=""/>
            </a:pPr>
            <a:endParaRPr dirty="0">
              <a:latin typeface="Times New Roman"/>
              <a:cs typeface="Times New Roman"/>
            </a:endParaRPr>
          </a:p>
          <a:p>
            <a:pPr marL="53340" indent="-53340">
              <a:buClr>
                <a:srgbClr val="FF3299"/>
              </a:buClr>
              <a:buSzPct val="78571"/>
              <a:buFont typeface="Wingdings"/>
              <a:buChar char=""/>
              <a:tabLst>
                <a:tab pos="53340" algn="l"/>
              </a:tabLst>
            </a:pPr>
            <a:r>
              <a:rPr b="1" i="1" spc="10" dirty="0">
                <a:solidFill>
                  <a:srgbClr val="3791A7"/>
                </a:solidFill>
                <a:latin typeface="Gill Sans MT"/>
                <a:cs typeface="Gill Sans MT"/>
              </a:rPr>
              <a:t>Semantic</a:t>
            </a:r>
            <a:r>
              <a:rPr b="1" i="1" spc="-70" dirty="0">
                <a:solidFill>
                  <a:srgbClr val="3791A7"/>
                </a:solidFill>
                <a:latin typeface="Gill Sans MT"/>
                <a:cs typeface="Gill Sans MT"/>
              </a:rPr>
              <a:t> </a:t>
            </a:r>
            <a:r>
              <a:rPr b="1" i="1" spc="15" dirty="0">
                <a:solidFill>
                  <a:srgbClr val="3791A7"/>
                </a:solidFill>
                <a:latin typeface="Gill Sans MT"/>
                <a:cs typeface="Gill Sans MT"/>
              </a:rPr>
              <a:t>change</a:t>
            </a:r>
            <a:endParaRPr dirty="0">
              <a:latin typeface="Gill Sans MT"/>
              <a:cs typeface="Gill Sans MT"/>
            </a:endParaRPr>
          </a:p>
        </p:txBody>
      </p:sp>
      <p:sp>
        <p:nvSpPr>
          <p:cNvPr id="8" name="object 44"/>
          <p:cNvSpPr/>
          <p:nvPr/>
        </p:nvSpPr>
        <p:spPr>
          <a:xfrm>
            <a:off x="3077029" y="3029227"/>
            <a:ext cx="1992086" cy="262649"/>
          </a:xfrm>
          <a:custGeom>
            <a:avLst/>
            <a:gdLst/>
            <a:ahLst/>
            <a:cxnLst/>
            <a:rect l="l" t="t" r="r" b="b"/>
            <a:pathLst>
              <a:path w="525780" h="161925">
                <a:moveTo>
                  <a:pt x="503874" y="152870"/>
                </a:moveTo>
                <a:lnTo>
                  <a:pt x="501395" y="161543"/>
                </a:lnTo>
                <a:lnTo>
                  <a:pt x="525779" y="156971"/>
                </a:lnTo>
                <a:lnTo>
                  <a:pt x="522454" y="153923"/>
                </a:lnTo>
                <a:lnTo>
                  <a:pt x="507491" y="153923"/>
                </a:lnTo>
                <a:lnTo>
                  <a:pt x="503874" y="152870"/>
                </a:lnTo>
                <a:close/>
              </a:path>
              <a:path w="525780" h="161925">
                <a:moveTo>
                  <a:pt x="505200" y="148229"/>
                </a:moveTo>
                <a:lnTo>
                  <a:pt x="503874" y="152870"/>
                </a:lnTo>
                <a:lnTo>
                  <a:pt x="507491" y="153923"/>
                </a:lnTo>
                <a:lnTo>
                  <a:pt x="509015" y="149351"/>
                </a:lnTo>
                <a:lnTo>
                  <a:pt x="505200" y="148229"/>
                </a:lnTo>
                <a:close/>
              </a:path>
              <a:path w="525780" h="161925">
                <a:moveTo>
                  <a:pt x="507491" y="140207"/>
                </a:moveTo>
                <a:lnTo>
                  <a:pt x="505200" y="148229"/>
                </a:lnTo>
                <a:lnTo>
                  <a:pt x="509015" y="149351"/>
                </a:lnTo>
                <a:lnTo>
                  <a:pt x="507491" y="153923"/>
                </a:lnTo>
                <a:lnTo>
                  <a:pt x="522454" y="153923"/>
                </a:lnTo>
                <a:lnTo>
                  <a:pt x="507491" y="140207"/>
                </a:lnTo>
                <a:close/>
              </a:path>
              <a:path w="525780" h="161925">
                <a:moveTo>
                  <a:pt x="1523" y="0"/>
                </a:moveTo>
                <a:lnTo>
                  <a:pt x="0" y="6095"/>
                </a:lnTo>
                <a:lnTo>
                  <a:pt x="503874" y="152870"/>
                </a:lnTo>
                <a:lnTo>
                  <a:pt x="505200" y="148229"/>
                </a:lnTo>
                <a:lnTo>
                  <a:pt x="1523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5283200" y="2940889"/>
            <a:ext cx="4426857" cy="1166654"/>
          </a:xfrm>
          <a:prstGeom prst="rect">
            <a:avLst/>
          </a:prstGeom>
          <a:ln>
            <a:solidFill>
              <a:srgbClr val="32DAE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3340" indent="-53340">
              <a:buClr>
                <a:srgbClr val="3791A7"/>
              </a:buClr>
              <a:buFont typeface="Arial"/>
              <a:buChar char="•"/>
              <a:tabLst>
                <a:tab pos="53340" algn="l"/>
              </a:tabLst>
            </a:pPr>
            <a:r>
              <a:rPr lang="en-US" i="1" dirty="0" smtClean="0">
                <a:solidFill>
                  <a:srgbClr val="0032CC"/>
                </a:solidFill>
                <a:latin typeface="Arial"/>
                <a:cs typeface="Arial"/>
              </a:rPr>
              <a:t>Folk</a:t>
            </a:r>
            <a:r>
              <a:rPr lang="en-US" i="1" spc="-80" dirty="0" smtClean="0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0032CC"/>
                </a:solidFill>
                <a:latin typeface="Arial"/>
                <a:cs typeface="Arial"/>
              </a:rPr>
              <a:t>Etymology</a:t>
            </a:r>
            <a:endParaRPr lang="en-US" dirty="0" smtClean="0">
              <a:latin typeface="Arial"/>
              <a:cs typeface="Arial"/>
            </a:endParaRPr>
          </a:p>
          <a:p>
            <a:pPr marL="53340" indent="-53340">
              <a:spcBef>
                <a:spcPts val="85"/>
              </a:spcBef>
              <a:buClr>
                <a:srgbClr val="3791A7"/>
              </a:buClr>
              <a:buFont typeface="Arial"/>
              <a:buChar char="•"/>
              <a:tabLst>
                <a:tab pos="53340" algn="l"/>
              </a:tabLst>
            </a:pPr>
            <a:r>
              <a:rPr lang="en-US" i="1" dirty="0" smtClean="0">
                <a:solidFill>
                  <a:srgbClr val="0032CC"/>
                </a:solidFill>
                <a:latin typeface="Arial"/>
                <a:cs typeface="Arial"/>
              </a:rPr>
              <a:t>Functional </a:t>
            </a:r>
            <a:r>
              <a:rPr lang="en-US" i="1" spc="-5" dirty="0" smtClean="0">
                <a:solidFill>
                  <a:srgbClr val="0032CC"/>
                </a:solidFill>
                <a:latin typeface="Arial"/>
                <a:cs typeface="Arial"/>
              </a:rPr>
              <a:t>Shift </a:t>
            </a:r>
            <a:r>
              <a:rPr lang="en-US" spc="10" dirty="0" smtClean="0">
                <a:latin typeface="Arial"/>
                <a:cs typeface="Arial"/>
              </a:rPr>
              <a:t>→ </a:t>
            </a:r>
            <a:r>
              <a:rPr lang="en-US" dirty="0" smtClean="0">
                <a:latin typeface="Arial"/>
                <a:cs typeface="Arial"/>
              </a:rPr>
              <a:t>conversion</a:t>
            </a:r>
          </a:p>
          <a:p>
            <a:pPr marL="53340" marR="114300" indent="-53340">
              <a:lnSpc>
                <a:spcPct val="90800"/>
              </a:lnSpc>
              <a:spcBef>
                <a:spcPts val="160"/>
              </a:spcBef>
              <a:buClr>
                <a:srgbClr val="3791A7"/>
              </a:buClr>
              <a:buFont typeface="Arial"/>
              <a:buChar char="•"/>
              <a:tabLst>
                <a:tab pos="53340" algn="l"/>
              </a:tabLst>
            </a:pPr>
            <a:r>
              <a:rPr lang="en-US" i="1" spc="-5" dirty="0" smtClean="0">
                <a:solidFill>
                  <a:srgbClr val="0032CC"/>
                </a:solidFill>
                <a:latin typeface="Arial"/>
                <a:cs typeface="Arial"/>
              </a:rPr>
              <a:t>Abbreviation </a:t>
            </a:r>
            <a:r>
              <a:rPr lang="en-US" spc="10" dirty="0" smtClean="0">
                <a:latin typeface="Arial"/>
                <a:cs typeface="Arial"/>
              </a:rPr>
              <a:t>→ </a:t>
            </a:r>
            <a:r>
              <a:rPr lang="en-US" dirty="0" err="1" smtClean="0">
                <a:latin typeface="Arial"/>
                <a:cs typeface="Arial"/>
              </a:rPr>
              <a:t>initialisms</a:t>
            </a:r>
            <a:r>
              <a:rPr lang="en-US" dirty="0" smtClean="0">
                <a:latin typeface="Arial"/>
                <a:cs typeface="Arial"/>
              </a:rPr>
              <a:t>,  acronyms, clipping, back  formation</a:t>
            </a:r>
          </a:p>
        </p:txBody>
      </p:sp>
      <p:sp>
        <p:nvSpPr>
          <p:cNvPr id="10" name="object 46"/>
          <p:cNvSpPr/>
          <p:nvPr/>
        </p:nvSpPr>
        <p:spPr>
          <a:xfrm>
            <a:off x="3077029" y="3625504"/>
            <a:ext cx="948909" cy="119496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0791" y="0"/>
                </a:lnTo>
              </a:path>
            </a:pathLst>
          </a:custGeom>
          <a:ln w="609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5"/>
          <p:cNvSpPr/>
          <p:nvPr/>
        </p:nvSpPr>
        <p:spPr>
          <a:xfrm>
            <a:off x="4025938" y="3625504"/>
            <a:ext cx="691535" cy="925714"/>
          </a:xfrm>
          <a:custGeom>
            <a:avLst/>
            <a:gdLst/>
            <a:ahLst/>
            <a:cxnLst/>
            <a:rect l="l" t="t" r="r" b="b"/>
            <a:pathLst>
              <a:path w="243839" h="396239">
                <a:moveTo>
                  <a:pt x="229821" y="378020"/>
                </a:moveTo>
                <a:lnTo>
                  <a:pt x="222503" y="382523"/>
                </a:lnTo>
                <a:lnTo>
                  <a:pt x="243839" y="396239"/>
                </a:lnTo>
                <a:lnTo>
                  <a:pt x="242943" y="380999"/>
                </a:lnTo>
                <a:lnTo>
                  <a:pt x="231647" y="380999"/>
                </a:lnTo>
                <a:lnTo>
                  <a:pt x="229821" y="378020"/>
                </a:lnTo>
                <a:close/>
              </a:path>
              <a:path w="243839" h="396239">
                <a:moveTo>
                  <a:pt x="234506" y="375137"/>
                </a:moveTo>
                <a:lnTo>
                  <a:pt x="229821" y="378020"/>
                </a:lnTo>
                <a:lnTo>
                  <a:pt x="231647" y="380999"/>
                </a:lnTo>
                <a:lnTo>
                  <a:pt x="236219" y="377951"/>
                </a:lnTo>
                <a:lnTo>
                  <a:pt x="234506" y="375137"/>
                </a:lnTo>
                <a:close/>
              </a:path>
              <a:path w="243839" h="396239">
                <a:moveTo>
                  <a:pt x="242315" y="370331"/>
                </a:moveTo>
                <a:lnTo>
                  <a:pt x="234506" y="375137"/>
                </a:lnTo>
                <a:lnTo>
                  <a:pt x="236219" y="377951"/>
                </a:lnTo>
                <a:lnTo>
                  <a:pt x="231647" y="380999"/>
                </a:lnTo>
                <a:lnTo>
                  <a:pt x="242943" y="380999"/>
                </a:lnTo>
                <a:lnTo>
                  <a:pt x="242315" y="370331"/>
                </a:lnTo>
                <a:close/>
              </a:path>
              <a:path w="243839" h="396239">
                <a:moveTo>
                  <a:pt x="6095" y="0"/>
                </a:moveTo>
                <a:lnTo>
                  <a:pt x="0" y="3047"/>
                </a:lnTo>
                <a:lnTo>
                  <a:pt x="229821" y="378020"/>
                </a:lnTo>
                <a:lnTo>
                  <a:pt x="234506" y="375137"/>
                </a:lnTo>
                <a:lnTo>
                  <a:pt x="609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4901446" y="4350966"/>
            <a:ext cx="4251608" cy="1166654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Clr>
                <a:srgbClr val="3791A7"/>
              </a:buClr>
              <a:buFont typeface="Arial" panose="020B0604020202020204" pitchFamily="34" charset="0"/>
              <a:buChar char="•"/>
              <a:tabLst>
                <a:tab pos="53340" algn="l"/>
              </a:tabLst>
            </a:pPr>
            <a:r>
              <a:rPr lang="en-US" i="1" spc="-5" dirty="0" smtClean="0">
                <a:solidFill>
                  <a:srgbClr val="0032CC"/>
                </a:solidFill>
                <a:latin typeface="Arial"/>
                <a:cs typeface="Arial"/>
              </a:rPr>
              <a:t>Derivation </a:t>
            </a:r>
            <a:r>
              <a:rPr lang="en-US" spc="10" dirty="0" smtClean="0">
                <a:latin typeface="Arial"/>
                <a:cs typeface="Arial"/>
              </a:rPr>
              <a:t>→</a:t>
            </a:r>
            <a:r>
              <a:rPr lang="en-US" spc="25" dirty="0" smtClean="0">
                <a:latin typeface="Arial"/>
                <a:cs typeface="Arial"/>
              </a:rPr>
              <a:t> </a:t>
            </a:r>
            <a:r>
              <a:rPr lang="en-US" spc="-5" dirty="0" smtClean="0">
                <a:latin typeface="Arial"/>
                <a:cs typeface="Arial"/>
              </a:rPr>
              <a:t>affixation</a:t>
            </a:r>
            <a:endParaRPr lang="en-US" dirty="0">
              <a:latin typeface="Arial"/>
              <a:cs typeface="Arial"/>
            </a:endParaRPr>
          </a:p>
          <a:p>
            <a:pPr marL="285750" indent="-285750">
              <a:buClr>
                <a:srgbClr val="3791A7"/>
              </a:buClr>
              <a:buFont typeface="Arial" panose="020B0604020202020204" pitchFamily="34" charset="0"/>
              <a:buChar char="•"/>
              <a:tabLst>
                <a:tab pos="53340" algn="l"/>
              </a:tabLst>
            </a:pPr>
            <a:r>
              <a:rPr lang="en-US" i="1" dirty="0" smtClean="0">
                <a:solidFill>
                  <a:srgbClr val="0032CC"/>
                </a:solidFill>
                <a:latin typeface="Arial"/>
                <a:cs typeface="Arial"/>
              </a:rPr>
              <a:t>Compounding </a:t>
            </a:r>
            <a:r>
              <a:rPr lang="en-US" spc="10" dirty="0" smtClean="0">
                <a:latin typeface="Arial"/>
                <a:cs typeface="Arial"/>
              </a:rPr>
              <a:t>→  </a:t>
            </a:r>
            <a:r>
              <a:rPr lang="en-US" dirty="0" err="1" smtClean="0">
                <a:latin typeface="Arial"/>
                <a:cs typeface="Arial"/>
              </a:rPr>
              <a:t>endocentric,exocentric</a:t>
            </a:r>
            <a:r>
              <a:rPr lang="en-US" dirty="0" smtClean="0">
                <a:latin typeface="Arial"/>
                <a:cs typeface="Arial"/>
              </a:rPr>
              <a:t>,  appositional</a:t>
            </a:r>
          </a:p>
          <a:p>
            <a:pPr marL="285750" indent="-285750">
              <a:buClr>
                <a:srgbClr val="3791A7"/>
              </a:buClr>
              <a:buFont typeface="Arial" panose="020B0604020202020204" pitchFamily="34" charset="0"/>
              <a:buChar char="•"/>
              <a:tabLst>
                <a:tab pos="53340" algn="l"/>
              </a:tabLst>
            </a:pPr>
            <a:r>
              <a:rPr lang="en-US" i="1" spc="-5" dirty="0" smtClean="0">
                <a:solidFill>
                  <a:srgbClr val="0032CC"/>
                </a:solidFill>
                <a:latin typeface="Arial"/>
                <a:cs typeface="Arial"/>
              </a:rPr>
              <a:t>Blending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3" name="object 42"/>
          <p:cNvSpPr/>
          <p:nvPr/>
        </p:nvSpPr>
        <p:spPr>
          <a:xfrm>
            <a:off x="2129382" y="4364701"/>
            <a:ext cx="145188" cy="330963"/>
          </a:xfrm>
          <a:custGeom>
            <a:avLst/>
            <a:gdLst/>
            <a:ahLst/>
            <a:cxnLst/>
            <a:rect l="l" t="t" r="r" b="b"/>
            <a:pathLst>
              <a:path w="71755" h="200025">
                <a:moveTo>
                  <a:pt x="58463" y="178437"/>
                </a:moveTo>
                <a:lnTo>
                  <a:pt x="50291" y="181355"/>
                </a:lnTo>
                <a:lnTo>
                  <a:pt x="68579" y="199643"/>
                </a:lnTo>
                <a:lnTo>
                  <a:pt x="70731" y="181355"/>
                </a:lnTo>
                <a:lnTo>
                  <a:pt x="59435" y="181355"/>
                </a:lnTo>
                <a:lnTo>
                  <a:pt x="58463" y="178437"/>
                </a:lnTo>
                <a:close/>
              </a:path>
              <a:path w="71755" h="200025">
                <a:moveTo>
                  <a:pt x="64373" y="176326"/>
                </a:moveTo>
                <a:lnTo>
                  <a:pt x="58463" y="178437"/>
                </a:lnTo>
                <a:lnTo>
                  <a:pt x="59435" y="181355"/>
                </a:lnTo>
                <a:lnTo>
                  <a:pt x="65531" y="179831"/>
                </a:lnTo>
                <a:lnTo>
                  <a:pt x="64373" y="176326"/>
                </a:lnTo>
                <a:close/>
              </a:path>
              <a:path w="71755" h="200025">
                <a:moveTo>
                  <a:pt x="71627" y="173735"/>
                </a:moveTo>
                <a:lnTo>
                  <a:pt x="64373" y="176326"/>
                </a:lnTo>
                <a:lnTo>
                  <a:pt x="65531" y="179831"/>
                </a:lnTo>
                <a:lnTo>
                  <a:pt x="59435" y="181355"/>
                </a:lnTo>
                <a:lnTo>
                  <a:pt x="70731" y="181355"/>
                </a:lnTo>
                <a:lnTo>
                  <a:pt x="71627" y="173735"/>
                </a:lnTo>
                <a:close/>
              </a:path>
              <a:path w="71755" h="200025">
                <a:moveTo>
                  <a:pt x="6095" y="0"/>
                </a:moveTo>
                <a:lnTo>
                  <a:pt x="0" y="3047"/>
                </a:lnTo>
                <a:lnTo>
                  <a:pt x="58463" y="178437"/>
                </a:lnTo>
                <a:lnTo>
                  <a:pt x="64373" y="176326"/>
                </a:lnTo>
                <a:lnTo>
                  <a:pt x="609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1410970" y="4785882"/>
            <a:ext cx="1983740" cy="116665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3340" indent="-53340">
              <a:buClr>
                <a:srgbClr val="3791A7"/>
              </a:buClr>
              <a:buFont typeface="Arial"/>
              <a:buChar char="•"/>
              <a:tabLst>
                <a:tab pos="53340" algn="l"/>
              </a:tabLst>
            </a:pPr>
            <a:r>
              <a:rPr lang="en-US" sz="1400" i="1" spc="5" dirty="0" err="1" smtClean="0">
                <a:solidFill>
                  <a:srgbClr val="0032CC"/>
                </a:solidFill>
                <a:latin typeface="Arial"/>
                <a:cs typeface="Arial"/>
              </a:rPr>
              <a:t>G</a:t>
            </a:r>
            <a:r>
              <a:rPr lang="en-US" sz="1400" i="1" dirty="0" err="1" smtClean="0">
                <a:solidFill>
                  <a:srgbClr val="0032CC"/>
                </a:solidFill>
                <a:latin typeface="Arial"/>
                <a:cs typeface="Arial"/>
              </a:rPr>
              <a:t>enera</a:t>
            </a:r>
            <a:r>
              <a:rPr lang="en-US" sz="1400" i="1" spc="-5" dirty="0" err="1" smtClean="0">
                <a:solidFill>
                  <a:srgbClr val="0032CC"/>
                </a:solidFill>
                <a:latin typeface="Arial"/>
                <a:cs typeface="Arial"/>
              </a:rPr>
              <a:t>l</a:t>
            </a:r>
            <a:r>
              <a:rPr lang="en-US" sz="1400" i="1" spc="-20" dirty="0" err="1" smtClean="0">
                <a:solidFill>
                  <a:srgbClr val="0032CC"/>
                </a:solidFill>
                <a:latin typeface="Arial"/>
                <a:cs typeface="Arial"/>
              </a:rPr>
              <a:t>i</a:t>
            </a:r>
            <a:r>
              <a:rPr lang="en-US" sz="1400" i="1" spc="10" dirty="0" err="1" smtClean="0">
                <a:solidFill>
                  <a:srgbClr val="0032CC"/>
                </a:solidFill>
                <a:latin typeface="Arial"/>
                <a:cs typeface="Arial"/>
              </a:rPr>
              <a:t>s</a:t>
            </a:r>
            <a:r>
              <a:rPr lang="en-US" sz="1400" i="1" dirty="0" err="1" smtClean="0">
                <a:solidFill>
                  <a:srgbClr val="0032CC"/>
                </a:solidFill>
                <a:latin typeface="Arial"/>
                <a:cs typeface="Arial"/>
              </a:rPr>
              <a:t>a</a:t>
            </a:r>
            <a:r>
              <a:rPr lang="en-US" sz="1400" i="1" spc="-5" dirty="0" err="1" smtClean="0">
                <a:solidFill>
                  <a:srgbClr val="0032CC"/>
                </a:solidFill>
                <a:latin typeface="Arial"/>
                <a:cs typeface="Arial"/>
              </a:rPr>
              <a:t>t</a:t>
            </a:r>
            <a:r>
              <a:rPr lang="en-US" sz="1400" i="1" spc="-20" dirty="0" err="1" smtClean="0">
                <a:solidFill>
                  <a:srgbClr val="0032CC"/>
                </a:solidFill>
                <a:latin typeface="Arial"/>
                <a:cs typeface="Arial"/>
              </a:rPr>
              <a:t>i</a:t>
            </a:r>
            <a:r>
              <a:rPr lang="en-US" sz="1400" i="1" dirty="0" err="1" smtClean="0">
                <a:solidFill>
                  <a:srgbClr val="0032CC"/>
                </a:solidFill>
                <a:latin typeface="Arial"/>
                <a:cs typeface="Arial"/>
              </a:rPr>
              <a:t>o</a:t>
            </a:r>
            <a:r>
              <a:rPr lang="en-US" sz="1400" i="1" spc="5" dirty="0" err="1" smtClean="0">
                <a:solidFill>
                  <a:srgbClr val="0032CC"/>
                </a:solidFill>
                <a:latin typeface="Arial"/>
                <a:cs typeface="Arial"/>
              </a:rPr>
              <a:t>n</a:t>
            </a:r>
            <a:endParaRPr lang="en-US" sz="1400" dirty="0">
              <a:latin typeface="Arial"/>
              <a:cs typeface="Arial"/>
            </a:endParaRPr>
          </a:p>
          <a:p>
            <a:pPr marL="53340" indent="-53340">
              <a:buClr>
                <a:srgbClr val="3791A7"/>
              </a:buClr>
              <a:buFont typeface="Arial"/>
              <a:buChar char="•"/>
              <a:tabLst>
                <a:tab pos="53340" algn="l"/>
              </a:tabLst>
            </a:pPr>
            <a:r>
              <a:rPr lang="en-US" sz="1400" i="1" spc="-5" dirty="0" err="1" smtClean="0">
                <a:solidFill>
                  <a:srgbClr val="0032CC"/>
                </a:solidFill>
                <a:latin typeface="Arial"/>
                <a:cs typeface="Arial"/>
              </a:rPr>
              <a:t>Specialisation</a:t>
            </a:r>
            <a:endParaRPr lang="en-US" sz="1400" dirty="0">
              <a:latin typeface="Arial"/>
              <a:cs typeface="Arial"/>
            </a:endParaRPr>
          </a:p>
          <a:p>
            <a:pPr marL="53340" indent="-53340">
              <a:buClr>
                <a:srgbClr val="3791A7"/>
              </a:buClr>
              <a:buFont typeface="Arial"/>
              <a:buChar char="•"/>
              <a:tabLst>
                <a:tab pos="53340" algn="l"/>
              </a:tabLst>
            </a:pPr>
            <a:r>
              <a:rPr lang="en-US" sz="1400" i="1" dirty="0" smtClean="0">
                <a:solidFill>
                  <a:srgbClr val="0032CC"/>
                </a:solidFill>
                <a:latin typeface="Arial"/>
                <a:cs typeface="Arial"/>
              </a:rPr>
              <a:t>Metaphor</a:t>
            </a:r>
            <a:endParaRPr lang="en-US" sz="1400" dirty="0">
              <a:latin typeface="Arial"/>
              <a:cs typeface="Arial"/>
            </a:endParaRPr>
          </a:p>
          <a:p>
            <a:pPr marL="53340" indent="-53340">
              <a:buClr>
                <a:srgbClr val="3791A7"/>
              </a:buClr>
              <a:buFont typeface="Arial"/>
              <a:buChar char="•"/>
              <a:tabLst>
                <a:tab pos="53340" algn="l"/>
              </a:tabLst>
            </a:pPr>
            <a:r>
              <a:rPr lang="en-US" sz="1400" i="1" spc="-5" dirty="0" smtClean="0">
                <a:solidFill>
                  <a:srgbClr val="0032CC"/>
                </a:solidFill>
                <a:latin typeface="Arial"/>
                <a:cs typeface="Arial"/>
              </a:rPr>
              <a:t>Shift</a:t>
            </a:r>
            <a:endParaRPr lang="en-US" sz="1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218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3091" y="719404"/>
            <a:ext cx="10455966" cy="107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-15" dirty="0" smtClean="0">
                <a:solidFill>
                  <a:srgbClr val="562213"/>
                </a:solidFill>
                <a:latin typeface="Gill Sans MT"/>
                <a:cs typeface="Gill Sans MT"/>
              </a:rPr>
              <a:t>Exercise…</a:t>
            </a:r>
            <a:endParaRPr lang="en-US" sz="3200" dirty="0" smtClean="0">
              <a:latin typeface="Gill Sans MT"/>
              <a:cs typeface="Gill Sans MT"/>
            </a:endParaRPr>
          </a:p>
          <a:p>
            <a:pPr marL="83821" indent="-83821">
              <a:lnSpc>
                <a:spcPts val="815"/>
              </a:lnSpc>
              <a:spcBef>
                <a:spcPts val="1105"/>
              </a:spcBef>
              <a:buClr>
                <a:srgbClr val="FF0000"/>
              </a:buClr>
              <a:buSzPct val="78571"/>
              <a:buFont typeface="Wingdings"/>
              <a:buChar char=""/>
              <a:tabLst>
                <a:tab pos="83821" algn="l"/>
              </a:tabLst>
            </a:pPr>
            <a:r>
              <a:rPr lang="en-US" sz="1600" spc="10" dirty="0" smtClean="0">
                <a:latin typeface="Gill Sans MT"/>
                <a:cs typeface="Gill Sans MT"/>
              </a:rPr>
              <a:t>From the </a:t>
            </a:r>
            <a:r>
              <a:rPr lang="en-US" sz="1600" spc="5" dirty="0" smtClean="0">
                <a:latin typeface="Gill Sans MT"/>
                <a:cs typeface="Gill Sans MT"/>
              </a:rPr>
              <a:t>following </a:t>
            </a:r>
            <a:r>
              <a:rPr lang="en-US" sz="1600" dirty="0" smtClean="0">
                <a:latin typeface="Gill Sans MT"/>
                <a:cs typeface="Gill Sans MT"/>
              </a:rPr>
              <a:t>list </a:t>
            </a:r>
            <a:r>
              <a:rPr lang="en-US" sz="1600" spc="10" dirty="0" smtClean="0">
                <a:latin typeface="Gill Sans MT"/>
                <a:cs typeface="Gill Sans MT"/>
              </a:rPr>
              <a:t>of </a:t>
            </a:r>
            <a:r>
              <a:rPr lang="en-US" sz="1600" spc="5" dirty="0" smtClean="0">
                <a:latin typeface="Gill Sans MT"/>
                <a:cs typeface="Gill Sans MT"/>
              </a:rPr>
              <a:t>words, identify words</a:t>
            </a:r>
            <a:r>
              <a:rPr lang="en-US" sz="1600" spc="-25" dirty="0" smtClean="0">
                <a:latin typeface="Gill Sans MT"/>
                <a:cs typeface="Gill Sans MT"/>
              </a:rPr>
              <a:t> </a:t>
            </a:r>
            <a:r>
              <a:rPr lang="en-US" sz="1600" spc="10" dirty="0" smtClean="0">
                <a:latin typeface="Gill Sans MT"/>
                <a:cs typeface="Gill Sans MT"/>
              </a:rPr>
              <a:t>with</a:t>
            </a:r>
            <a:r>
              <a:rPr lang="en-US" sz="1600" dirty="0">
                <a:latin typeface="Gill Sans MT"/>
                <a:cs typeface="Gill Sans MT"/>
              </a:rPr>
              <a:t> </a:t>
            </a:r>
            <a:r>
              <a:rPr lang="en-US" sz="1600" b="1" i="1" spc="10" dirty="0" smtClean="0">
                <a:solidFill>
                  <a:srgbClr val="FF3299"/>
                </a:solidFill>
                <a:latin typeface="Gill Sans MT"/>
                <a:cs typeface="Gill Sans MT"/>
              </a:rPr>
              <a:t>inflectional </a:t>
            </a:r>
            <a:r>
              <a:rPr lang="en-US" sz="1600" spc="10" dirty="0" smtClean="0">
                <a:latin typeface="Gill Sans MT"/>
                <a:cs typeface="Gill Sans MT"/>
              </a:rPr>
              <a:t>and </a:t>
            </a:r>
            <a:r>
              <a:rPr lang="en-US" sz="1600" b="1" i="1" spc="10" dirty="0" smtClean="0">
                <a:solidFill>
                  <a:srgbClr val="0032CC"/>
                </a:solidFill>
                <a:latin typeface="Gill Sans MT"/>
                <a:cs typeface="Gill Sans MT"/>
              </a:rPr>
              <a:t>derivational</a:t>
            </a:r>
            <a:r>
              <a:rPr lang="en-US" sz="1600" b="1" i="1" spc="-40" dirty="0" smtClean="0">
                <a:solidFill>
                  <a:srgbClr val="0032CC"/>
                </a:solidFill>
                <a:latin typeface="Gill Sans MT"/>
                <a:cs typeface="Gill Sans MT"/>
              </a:rPr>
              <a:t> </a:t>
            </a:r>
            <a:r>
              <a:rPr lang="en-US" sz="1600" spc="5" dirty="0" smtClean="0">
                <a:latin typeface="Gill Sans MT"/>
                <a:cs typeface="Gill Sans MT"/>
              </a:rPr>
              <a:t>morphology.</a:t>
            </a:r>
            <a:endParaRPr lang="en-US" sz="1600" dirty="0" smtClean="0">
              <a:latin typeface="Gill Sans MT"/>
              <a:cs typeface="Gill Sans MT"/>
            </a:endParaRP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1000" dirty="0"/>
          </a:p>
        </p:txBody>
      </p:sp>
      <p:sp>
        <p:nvSpPr>
          <p:cNvPr id="3" name="object 58"/>
          <p:cNvSpPr txBox="1"/>
          <p:nvPr/>
        </p:nvSpPr>
        <p:spPr>
          <a:xfrm>
            <a:off x="1059179" y="1900938"/>
            <a:ext cx="1272541" cy="38343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405" indent="-65405">
              <a:buClr>
                <a:srgbClr val="FEB809"/>
              </a:buClr>
              <a:buSzPct val="84615"/>
              <a:buFont typeface="Wingdings 2"/>
              <a:buChar char=""/>
              <a:tabLst>
                <a:tab pos="66040" algn="l"/>
              </a:tabLst>
            </a:pPr>
            <a:r>
              <a:rPr sz="2000" spc="10" dirty="0">
                <a:latin typeface="Gill Sans MT"/>
                <a:cs typeface="Gill Sans MT"/>
              </a:rPr>
              <a:t>e</a:t>
            </a:r>
            <a:r>
              <a:rPr sz="2000" spc="-5" dirty="0">
                <a:latin typeface="Gill Sans MT"/>
                <a:cs typeface="Gill Sans MT"/>
              </a:rPr>
              <a:t>l</a:t>
            </a:r>
            <a:r>
              <a:rPr sz="2000" spc="10" dirty="0">
                <a:latin typeface="Gill Sans MT"/>
                <a:cs typeface="Gill Sans MT"/>
              </a:rPr>
              <a:t>em</a:t>
            </a:r>
            <a:r>
              <a:rPr sz="2000" spc="5" dirty="0">
                <a:latin typeface="Gill Sans MT"/>
                <a:cs typeface="Gill Sans MT"/>
              </a:rPr>
              <a:t>ents</a:t>
            </a:r>
            <a:endParaRPr sz="2000" dirty="0">
              <a:latin typeface="Gill Sans MT"/>
              <a:cs typeface="Gill Sans MT"/>
            </a:endParaRPr>
          </a:p>
          <a:p>
            <a:pPr marL="60960" indent="-60960">
              <a:spcBef>
                <a:spcPts val="140"/>
              </a:spcBef>
              <a:buClr>
                <a:srgbClr val="FEB809"/>
              </a:buClr>
              <a:buSzPct val="76923"/>
              <a:buFont typeface="Wingdings 2"/>
              <a:buChar char=""/>
              <a:tabLst>
                <a:tab pos="60960" algn="l"/>
              </a:tabLst>
            </a:pPr>
            <a:r>
              <a:rPr sz="2000" spc="5" dirty="0">
                <a:latin typeface="Gill Sans MT"/>
                <a:cs typeface="Gill Sans MT"/>
              </a:rPr>
              <a:t>gain</a:t>
            </a:r>
            <a:endParaRPr sz="2000" dirty="0">
              <a:latin typeface="Gill Sans MT"/>
              <a:cs typeface="Gill Sans MT"/>
            </a:endParaRPr>
          </a:p>
          <a:p>
            <a:pPr marL="60960" indent="-60960">
              <a:spcBef>
                <a:spcPts val="130"/>
              </a:spcBef>
              <a:buClr>
                <a:srgbClr val="FEB809"/>
              </a:buClr>
              <a:buSzPct val="76923"/>
              <a:buFont typeface="Wingdings 2"/>
              <a:buChar char=""/>
              <a:tabLst>
                <a:tab pos="60960" algn="l"/>
              </a:tabLst>
            </a:pPr>
            <a:r>
              <a:rPr sz="2000" spc="10" dirty="0">
                <a:latin typeface="Gill Sans MT"/>
                <a:cs typeface="Gill Sans MT"/>
              </a:rPr>
              <a:t>and</a:t>
            </a:r>
            <a:endParaRPr sz="2000" dirty="0">
              <a:latin typeface="Gill Sans MT"/>
              <a:cs typeface="Gill Sans MT"/>
            </a:endParaRPr>
          </a:p>
          <a:p>
            <a:pPr marL="60960" indent="-60960">
              <a:spcBef>
                <a:spcPts val="120"/>
              </a:spcBef>
              <a:buClr>
                <a:srgbClr val="FEB809"/>
              </a:buClr>
              <a:buSzPct val="76923"/>
              <a:buFont typeface="Wingdings 2"/>
              <a:buChar char=""/>
              <a:tabLst>
                <a:tab pos="60960" algn="l"/>
              </a:tabLst>
            </a:pPr>
            <a:r>
              <a:rPr sz="2000" spc="5" dirty="0">
                <a:latin typeface="Gill Sans MT"/>
                <a:cs typeface="Gill Sans MT"/>
              </a:rPr>
              <a:t>unkind</a:t>
            </a:r>
            <a:endParaRPr sz="2000" dirty="0">
              <a:latin typeface="Gill Sans MT"/>
              <a:cs typeface="Gill Sans MT"/>
            </a:endParaRPr>
          </a:p>
          <a:p>
            <a:pPr marL="60960" indent="-60960">
              <a:spcBef>
                <a:spcPts val="130"/>
              </a:spcBef>
              <a:buClr>
                <a:srgbClr val="FEB809"/>
              </a:buClr>
              <a:buSzPct val="76923"/>
              <a:buFont typeface="Wingdings 2"/>
              <a:buChar char=""/>
              <a:tabLst>
                <a:tab pos="60960" algn="l"/>
              </a:tabLst>
            </a:pPr>
            <a:r>
              <a:rPr sz="2000" spc="5" dirty="0">
                <a:latin typeface="Gill Sans MT"/>
                <a:cs typeface="Gill Sans MT"/>
              </a:rPr>
              <a:t>as</a:t>
            </a:r>
            <a:endParaRPr sz="2000" dirty="0">
              <a:latin typeface="Gill Sans MT"/>
              <a:cs typeface="Gill Sans MT"/>
            </a:endParaRPr>
          </a:p>
          <a:p>
            <a:pPr marL="60960" indent="-60960">
              <a:spcBef>
                <a:spcPts val="130"/>
              </a:spcBef>
              <a:buClr>
                <a:srgbClr val="FEB809"/>
              </a:buClr>
              <a:buSzPct val="76923"/>
              <a:buFont typeface="Wingdings 2"/>
              <a:buChar char=""/>
              <a:tabLst>
                <a:tab pos="60960" algn="l"/>
              </a:tabLst>
            </a:pPr>
            <a:r>
              <a:rPr sz="2000" spc="10" dirty="0">
                <a:latin typeface="Gill Sans MT"/>
                <a:cs typeface="Gill Sans MT"/>
              </a:rPr>
              <a:t>some</a:t>
            </a:r>
            <a:endParaRPr sz="2000" dirty="0">
              <a:latin typeface="Gill Sans MT"/>
              <a:cs typeface="Gill Sans MT"/>
            </a:endParaRPr>
          </a:p>
          <a:p>
            <a:pPr marL="60960" indent="-60960">
              <a:spcBef>
                <a:spcPts val="120"/>
              </a:spcBef>
              <a:buClr>
                <a:srgbClr val="FEB809"/>
              </a:buClr>
              <a:buSzPct val="76923"/>
              <a:buFont typeface="Wingdings 2"/>
              <a:buChar char=""/>
              <a:tabLst>
                <a:tab pos="60960" algn="l"/>
              </a:tabLst>
            </a:pPr>
            <a:r>
              <a:rPr sz="2000" spc="5" dirty="0">
                <a:latin typeface="Gill Sans MT"/>
                <a:cs typeface="Gill Sans MT"/>
              </a:rPr>
              <a:t>case</a:t>
            </a:r>
            <a:endParaRPr sz="2000" dirty="0">
              <a:latin typeface="Gill Sans MT"/>
              <a:cs typeface="Gill Sans MT"/>
            </a:endParaRPr>
          </a:p>
          <a:p>
            <a:pPr marL="60960" indent="-60960">
              <a:spcBef>
                <a:spcPts val="130"/>
              </a:spcBef>
              <a:buClr>
                <a:srgbClr val="FEB809"/>
              </a:buClr>
              <a:buSzPct val="76923"/>
              <a:buFont typeface="Wingdings 2"/>
              <a:buChar char=""/>
              <a:tabLst>
                <a:tab pos="60960" algn="l"/>
              </a:tabLst>
            </a:pPr>
            <a:r>
              <a:rPr sz="2000" spc="5" dirty="0">
                <a:latin typeface="Gill Sans MT"/>
                <a:cs typeface="Gill Sans MT"/>
              </a:rPr>
              <a:t>example</a:t>
            </a:r>
            <a:endParaRPr sz="2000" dirty="0">
              <a:latin typeface="Gill Sans MT"/>
              <a:cs typeface="Gill Sans MT"/>
            </a:endParaRPr>
          </a:p>
          <a:p>
            <a:pPr marL="60960" indent="-60960">
              <a:spcBef>
                <a:spcPts val="130"/>
              </a:spcBef>
              <a:buClr>
                <a:srgbClr val="FEB809"/>
              </a:buClr>
              <a:buSzPct val="76923"/>
              <a:buFont typeface="Wingdings 2"/>
              <a:buChar char=""/>
              <a:tabLst>
                <a:tab pos="60960" algn="l"/>
              </a:tabLst>
            </a:pPr>
            <a:r>
              <a:rPr sz="2000" spc="5" dirty="0">
                <a:latin typeface="Gill Sans MT"/>
                <a:cs typeface="Gill Sans MT"/>
              </a:rPr>
              <a:t>features</a:t>
            </a:r>
            <a:endParaRPr sz="2000" dirty="0">
              <a:latin typeface="Gill Sans MT"/>
              <a:cs typeface="Gill Sans MT"/>
            </a:endParaRPr>
          </a:p>
          <a:p>
            <a:pPr marL="60960" indent="-60960">
              <a:spcBef>
                <a:spcPts val="120"/>
              </a:spcBef>
              <a:buClr>
                <a:srgbClr val="FEB809"/>
              </a:buClr>
              <a:buSzPct val="84615"/>
              <a:buFont typeface="Wingdings 2"/>
              <a:buChar char=""/>
              <a:tabLst>
                <a:tab pos="60960" algn="l"/>
              </a:tabLst>
            </a:pPr>
            <a:r>
              <a:rPr sz="2000" spc="5" dirty="0">
                <a:latin typeface="Gill Sans MT"/>
                <a:cs typeface="Gill Sans MT"/>
              </a:rPr>
              <a:t>great</a:t>
            </a:r>
            <a:endParaRPr sz="2000" dirty="0">
              <a:latin typeface="Gill Sans MT"/>
              <a:cs typeface="Gill Sans MT"/>
            </a:endParaRPr>
          </a:p>
          <a:p>
            <a:pPr marL="60960" indent="-60960">
              <a:spcBef>
                <a:spcPts val="130"/>
              </a:spcBef>
              <a:buClr>
                <a:srgbClr val="FEB809"/>
              </a:buClr>
              <a:buSzPct val="76923"/>
              <a:buFont typeface="Wingdings 2"/>
              <a:buChar char=""/>
              <a:tabLst>
                <a:tab pos="60960" algn="l"/>
              </a:tabLst>
            </a:pPr>
            <a:r>
              <a:rPr sz="2000" spc="10" dirty="0">
                <a:latin typeface="Gill Sans MT"/>
                <a:cs typeface="Gill Sans MT"/>
              </a:rPr>
              <a:t>had</a:t>
            </a:r>
            <a:endParaRPr sz="2000" dirty="0">
              <a:latin typeface="Gill Sans MT"/>
              <a:cs typeface="Gill Sans MT"/>
            </a:endParaRPr>
          </a:p>
          <a:p>
            <a:pPr marL="60960" indent="-60960">
              <a:spcBef>
                <a:spcPts val="130"/>
              </a:spcBef>
              <a:buClr>
                <a:srgbClr val="FEB809"/>
              </a:buClr>
              <a:buSzPct val="76923"/>
              <a:buFont typeface="Wingdings 2"/>
              <a:buChar char=""/>
              <a:tabLst>
                <a:tab pos="60960" algn="l"/>
              </a:tabLst>
            </a:pPr>
            <a:r>
              <a:rPr sz="2000" spc="10" dirty="0">
                <a:latin typeface="Gill Sans MT"/>
                <a:cs typeface="Gill Sans MT"/>
              </a:rPr>
              <a:t>speech</a:t>
            </a:r>
            <a:endParaRPr sz="2000" dirty="0">
              <a:latin typeface="Gill Sans MT"/>
              <a:cs typeface="Gill Sans MT"/>
            </a:endParaRPr>
          </a:p>
        </p:txBody>
      </p:sp>
      <p:sp>
        <p:nvSpPr>
          <p:cNvPr id="4" name="object 59"/>
          <p:cNvSpPr txBox="1"/>
          <p:nvPr/>
        </p:nvSpPr>
        <p:spPr>
          <a:xfrm>
            <a:off x="2680714" y="1900938"/>
            <a:ext cx="2839976" cy="3744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000" spc="20" dirty="0">
                <a:latin typeface="Arial"/>
                <a:cs typeface="Arial"/>
              </a:rPr>
              <a:t>→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b="1" i="1" spc="5" dirty="0">
                <a:solidFill>
                  <a:srgbClr val="FF3299"/>
                </a:solidFill>
                <a:latin typeface="Arial"/>
                <a:cs typeface="Arial"/>
              </a:rPr>
              <a:t>I</a:t>
            </a:r>
            <a:endParaRPr sz="2000" dirty="0">
              <a:latin typeface="Arial"/>
              <a:cs typeface="Arial"/>
            </a:endParaRPr>
          </a:p>
          <a:p>
            <a:pPr>
              <a:spcBef>
                <a:spcPts val="95"/>
              </a:spcBef>
            </a:pPr>
            <a:r>
              <a:rPr sz="2000" spc="20" dirty="0">
                <a:latin typeface="Arial"/>
                <a:cs typeface="Arial"/>
              </a:rPr>
              <a:t>→ </a:t>
            </a:r>
            <a:r>
              <a:rPr sz="2000" spc="5" dirty="0">
                <a:latin typeface="Arial"/>
                <a:cs typeface="Arial"/>
              </a:rPr>
              <a:t>free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m.</a:t>
            </a:r>
            <a:endParaRPr sz="2000" dirty="0">
              <a:latin typeface="Arial"/>
              <a:cs typeface="Arial"/>
            </a:endParaRPr>
          </a:p>
          <a:p>
            <a:pPr>
              <a:spcBef>
                <a:spcPts val="105"/>
              </a:spcBef>
            </a:pPr>
            <a:r>
              <a:rPr sz="2000" spc="20" dirty="0">
                <a:latin typeface="Arial"/>
                <a:cs typeface="Arial"/>
              </a:rPr>
              <a:t>→ </a:t>
            </a:r>
            <a:r>
              <a:rPr sz="2000" spc="5" dirty="0">
                <a:latin typeface="Arial"/>
                <a:cs typeface="Arial"/>
              </a:rPr>
              <a:t>free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m.</a:t>
            </a:r>
            <a:endParaRPr sz="2000" dirty="0">
              <a:latin typeface="Arial"/>
              <a:cs typeface="Arial"/>
            </a:endParaRPr>
          </a:p>
          <a:p>
            <a:pPr>
              <a:spcBef>
                <a:spcPts val="105"/>
              </a:spcBef>
            </a:pPr>
            <a:r>
              <a:rPr sz="2000" spc="20" dirty="0">
                <a:latin typeface="Arial"/>
                <a:cs typeface="Arial"/>
              </a:rPr>
              <a:t>→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b="1" i="1" spc="15" dirty="0">
                <a:solidFill>
                  <a:srgbClr val="0032CC"/>
                </a:solidFill>
                <a:latin typeface="Arial"/>
                <a:cs typeface="Arial"/>
              </a:rPr>
              <a:t>D</a:t>
            </a:r>
            <a:endParaRPr sz="2000" dirty="0">
              <a:latin typeface="Arial"/>
              <a:cs typeface="Arial"/>
            </a:endParaRPr>
          </a:p>
          <a:p>
            <a:pPr>
              <a:spcBef>
                <a:spcPts val="105"/>
              </a:spcBef>
            </a:pPr>
            <a:r>
              <a:rPr sz="2000" spc="20" dirty="0">
                <a:latin typeface="Arial"/>
                <a:cs typeface="Arial"/>
              </a:rPr>
              <a:t>→ </a:t>
            </a:r>
            <a:r>
              <a:rPr sz="2000" spc="5" dirty="0">
                <a:latin typeface="Arial"/>
                <a:cs typeface="Arial"/>
              </a:rPr>
              <a:t>free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m.</a:t>
            </a:r>
            <a:endParaRPr sz="2000" dirty="0">
              <a:latin typeface="Arial"/>
              <a:cs typeface="Arial"/>
            </a:endParaRPr>
          </a:p>
          <a:p>
            <a:pPr>
              <a:spcBef>
                <a:spcPts val="105"/>
              </a:spcBef>
            </a:pPr>
            <a:r>
              <a:rPr sz="2000" spc="20" dirty="0">
                <a:latin typeface="Arial"/>
                <a:cs typeface="Arial"/>
              </a:rPr>
              <a:t>→ </a:t>
            </a:r>
            <a:r>
              <a:rPr sz="2000" spc="5" dirty="0">
                <a:latin typeface="Arial"/>
                <a:cs typeface="Arial"/>
              </a:rPr>
              <a:t>free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m.</a:t>
            </a:r>
            <a:endParaRPr sz="2000" dirty="0">
              <a:latin typeface="Arial"/>
              <a:cs typeface="Arial"/>
            </a:endParaRPr>
          </a:p>
          <a:p>
            <a:pPr>
              <a:spcBef>
                <a:spcPts val="105"/>
              </a:spcBef>
            </a:pPr>
            <a:r>
              <a:rPr sz="2000" spc="20" dirty="0">
                <a:latin typeface="Arial"/>
                <a:cs typeface="Arial"/>
              </a:rPr>
              <a:t>→ </a:t>
            </a:r>
            <a:r>
              <a:rPr sz="2000" spc="5" dirty="0">
                <a:latin typeface="Arial"/>
                <a:cs typeface="Arial"/>
              </a:rPr>
              <a:t>free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m.</a:t>
            </a:r>
            <a:endParaRPr sz="2000" dirty="0">
              <a:latin typeface="Arial"/>
              <a:cs typeface="Arial"/>
            </a:endParaRPr>
          </a:p>
          <a:p>
            <a:pPr>
              <a:spcBef>
                <a:spcPts val="95"/>
              </a:spcBef>
            </a:pPr>
            <a:r>
              <a:rPr sz="2000" spc="20" dirty="0">
                <a:latin typeface="Arial"/>
                <a:cs typeface="Arial"/>
              </a:rPr>
              <a:t>→ </a:t>
            </a:r>
            <a:r>
              <a:rPr sz="2000" spc="5" dirty="0">
                <a:latin typeface="Arial"/>
                <a:cs typeface="Arial"/>
              </a:rPr>
              <a:t>free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m.</a:t>
            </a:r>
            <a:endParaRPr sz="2000" dirty="0">
              <a:latin typeface="Arial"/>
              <a:cs typeface="Arial"/>
            </a:endParaRPr>
          </a:p>
          <a:p>
            <a:pPr>
              <a:spcBef>
                <a:spcPts val="105"/>
              </a:spcBef>
            </a:pPr>
            <a:r>
              <a:rPr sz="2000" spc="20" dirty="0">
                <a:latin typeface="Arial"/>
                <a:cs typeface="Arial"/>
              </a:rPr>
              <a:t>→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b="1" i="1" spc="5" dirty="0">
                <a:solidFill>
                  <a:srgbClr val="FF3299"/>
                </a:solidFill>
                <a:latin typeface="Arial"/>
                <a:cs typeface="Arial"/>
              </a:rPr>
              <a:t>I</a:t>
            </a:r>
            <a:endParaRPr sz="2000" dirty="0">
              <a:latin typeface="Arial"/>
              <a:cs typeface="Arial"/>
            </a:endParaRPr>
          </a:p>
          <a:p>
            <a:pPr>
              <a:spcBef>
                <a:spcPts val="105"/>
              </a:spcBef>
            </a:pPr>
            <a:r>
              <a:rPr sz="2000" spc="20" dirty="0">
                <a:latin typeface="Arial"/>
                <a:cs typeface="Arial"/>
              </a:rPr>
              <a:t>→ </a:t>
            </a:r>
            <a:r>
              <a:rPr sz="2000" spc="5" dirty="0">
                <a:latin typeface="Arial"/>
                <a:cs typeface="Arial"/>
              </a:rPr>
              <a:t>free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m.</a:t>
            </a:r>
            <a:endParaRPr sz="2000" dirty="0">
              <a:latin typeface="Arial"/>
              <a:cs typeface="Arial"/>
            </a:endParaRPr>
          </a:p>
          <a:p>
            <a:pPr>
              <a:spcBef>
                <a:spcPts val="105"/>
              </a:spcBef>
            </a:pPr>
            <a:r>
              <a:rPr sz="2000" spc="20" dirty="0">
                <a:latin typeface="Arial"/>
                <a:cs typeface="Arial"/>
              </a:rPr>
              <a:t>→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b="1" i="1" spc="5" dirty="0" smtClean="0">
                <a:solidFill>
                  <a:srgbClr val="FF3299"/>
                </a:solidFill>
                <a:latin typeface="Arial"/>
                <a:cs typeface="Arial"/>
              </a:rPr>
              <a:t>I</a:t>
            </a:r>
            <a:endParaRPr lang="en-US" sz="2000" b="1" i="1" spc="5" dirty="0">
              <a:solidFill>
                <a:srgbClr val="FF3299"/>
              </a:solidFill>
              <a:latin typeface="Arial"/>
              <a:cs typeface="Arial"/>
            </a:endParaRPr>
          </a:p>
          <a:p>
            <a:pPr>
              <a:lnSpc>
                <a:spcPts val="775"/>
              </a:lnSpc>
              <a:spcBef>
                <a:spcPts val="105"/>
              </a:spcBef>
            </a:pPr>
            <a:endParaRPr lang="en-US" sz="2000" spc="20" dirty="0" smtClean="0">
              <a:latin typeface="Arial"/>
              <a:cs typeface="Arial"/>
            </a:endParaRPr>
          </a:p>
          <a:p>
            <a:pPr>
              <a:lnSpc>
                <a:spcPts val="775"/>
              </a:lnSpc>
              <a:spcBef>
                <a:spcPts val="105"/>
              </a:spcBef>
            </a:pPr>
            <a:r>
              <a:rPr sz="2000" spc="20" dirty="0" smtClean="0">
                <a:latin typeface="Arial"/>
                <a:cs typeface="Arial"/>
              </a:rPr>
              <a:t>→ </a:t>
            </a:r>
            <a:r>
              <a:rPr sz="2000" spc="5" dirty="0">
                <a:latin typeface="Arial"/>
                <a:cs typeface="Arial"/>
              </a:rPr>
              <a:t>free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m.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0"/>
          <p:cNvSpPr txBox="1"/>
          <p:nvPr/>
        </p:nvSpPr>
        <p:spPr>
          <a:xfrm>
            <a:off x="4944963" y="1900938"/>
            <a:ext cx="5662077" cy="3821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40" indent="-53340">
              <a:buClr>
                <a:srgbClr val="FEB809"/>
              </a:buClr>
              <a:buChar char="•"/>
              <a:tabLst>
                <a:tab pos="53340" algn="l"/>
                <a:tab pos="734063" algn="l"/>
              </a:tabLst>
            </a:pPr>
            <a:r>
              <a:rPr sz="2000" dirty="0">
                <a:latin typeface="Arial"/>
                <a:cs typeface="Arial"/>
              </a:rPr>
              <a:t>links	</a:t>
            </a:r>
            <a:r>
              <a:rPr lang="en-US" sz="2000" dirty="0" smtClean="0">
                <a:latin typeface="Arial"/>
                <a:cs typeface="Arial"/>
              </a:rPr>
              <a:t>				</a:t>
            </a:r>
            <a:r>
              <a:rPr sz="2000" spc="20" dirty="0" smtClean="0">
                <a:latin typeface="Arial"/>
                <a:cs typeface="Arial"/>
              </a:rPr>
              <a:t>→</a:t>
            </a:r>
            <a:r>
              <a:rPr sz="2000" spc="-110" dirty="0" smtClean="0">
                <a:latin typeface="Arial"/>
                <a:cs typeface="Arial"/>
              </a:rPr>
              <a:t> </a:t>
            </a:r>
            <a:r>
              <a:rPr sz="2000" b="1" i="1" spc="5" dirty="0">
                <a:solidFill>
                  <a:srgbClr val="FF3299"/>
                </a:solidFill>
                <a:latin typeface="Arial"/>
                <a:cs typeface="Arial"/>
              </a:rPr>
              <a:t>I</a:t>
            </a:r>
            <a:endParaRPr sz="2000" dirty="0">
              <a:latin typeface="Arial"/>
              <a:cs typeface="Arial"/>
            </a:endParaRPr>
          </a:p>
          <a:p>
            <a:pPr marL="53340" indent="-53340">
              <a:spcBef>
                <a:spcPts val="95"/>
              </a:spcBef>
              <a:buClr>
                <a:srgbClr val="FEB809"/>
              </a:buClr>
              <a:buChar char="•"/>
              <a:tabLst>
                <a:tab pos="53340" algn="l"/>
              </a:tabLst>
            </a:pPr>
            <a:r>
              <a:rPr sz="2000" spc="5" dirty="0">
                <a:latin typeface="Arial"/>
                <a:cs typeface="Arial"/>
              </a:rPr>
              <a:t>Indo-European     </a:t>
            </a:r>
            <a:r>
              <a:rPr lang="en-US" sz="2000" spc="5" dirty="0" smtClean="0">
                <a:latin typeface="Arial"/>
                <a:cs typeface="Arial"/>
              </a:rPr>
              <a:t>		</a:t>
            </a:r>
            <a:r>
              <a:rPr sz="2000" spc="20" dirty="0" smtClean="0">
                <a:latin typeface="Arial"/>
                <a:cs typeface="Arial"/>
              </a:rPr>
              <a:t>→</a:t>
            </a:r>
            <a:r>
              <a:rPr sz="2000" spc="-85" dirty="0" smtClean="0">
                <a:latin typeface="Arial"/>
                <a:cs typeface="Arial"/>
              </a:rPr>
              <a:t> </a:t>
            </a:r>
            <a:r>
              <a:rPr sz="2000" b="1" i="1" spc="15" dirty="0">
                <a:solidFill>
                  <a:srgbClr val="0032CC"/>
                </a:solidFill>
                <a:latin typeface="Arial"/>
                <a:cs typeface="Arial"/>
              </a:rPr>
              <a:t>D</a:t>
            </a:r>
            <a:endParaRPr sz="2000" dirty="0">
              <a:latin typeface="Arial"/>
              <a:cs typeface="Arial"/>
            </a:endParaRPr>
          </a:p>
          <a:p>
            <a:pPr marL="53340" indent="-53340">
              <a:spcBef>
                <a:spcPts val="105"/>
              </a:spcBef>
              <a:buClr>
                <a:srgbClr val="FEB809"/>
              </a:buClr>
              <a:buChar char="•"/>
              <a:tabLst>
                <a:tab pos="53340" algn="l"/>
                <a:tab pos="734063" algn="l"/>
              </a:tabLst>
            </a:pPr>
            <a:r>
              <a:rPr sz="2000" spc="5" dirty="0">
                <a:latin typeface="Arial"/>
                <a:cs typeface="Arial"/>
              </a:rPr>
              <a:t>ordering	</a:t>
            </a:r>
            <a:r>
              <a:rPr lang="en-US" sz="2000" spc="5" dirty="0" smtClean="0">
                <a:latin typeface="Arial"/>
                <a:cs typeface="Arial"/>
              </a:rPr>
              <a:t>		</a:t>
            </a:r>
            <a:r>
              <a:rPr sz="2000" spc="20" dirty="0" smtClean="0">
                <a:latin typeface="Arial"/>
                <a:cs typeface="Arial"/>
              </a:rPr>
              <a:t>→</a:t>
            </a:r>
            <a:r>
              <a:rPr sz="2000" spc="-110" dirty="0" smtClean="0">
                <a:latin typeface="Arial"/>
                <a:cs typeface="Arial"/>
              </a:rPr>
              <a:t> </a:t>
            </a:r>
            <a:r>
              <a:rPr sz="2000" b="1" i="1" spc="5" dirty="0">
                <a:solidFill>
                  <a:srgbClr val="FF3299"/>
                </a:solidFill>
                <a:latin typeface="Arial"/>
                <a:cs typeface="Arial"/>
              </a:rPr>
              <a:t>I</a:t>
            </a:r>
            <a:endParaRPr sz="2000" dirty="0">
              <a:latin typeface="Arial"/>
              <a:cs typeface="Arial"/>
            </a:endParaRPr>
          </a:p>
          <a:p>
            <a:pPr marL="53340" indent="-53340">
              <a:spcBef>
                <a:spcPts val="105"/>
              </a:spcBef>
              <a:buClr>
                <a:srgbClr val="FEB809"/>
              </a:buClr>
              <a:buChar char="•"/>
              <a:tabLst>
                <a:tab pos="53340" algn="l"/>
                <a:tab pos="734063" algn="l"/>
              </a:tabLst>
            </a:pPr>
            <a:r>
              <a:rPr sz="2000" spc="5" dirty="0">
                <a:latin typeface="Arial"/>
                <a:cs typeface="Arial"/>
              </a:rPr>
              <a:t>geese	</a:t>
            </a:r>
            <a:r>
              <a:rPr lang="en-US" sz="2000" spc="5" dirty="0" smtClean="0">
                <a:latin typeface="Arial"/>
                <a:cs typeface="Arial"/>
              </a:rPr>
              <a:t>			</a:t>
            </a:r>
            <a:r>
              <a:rPr sz="2000" spc="20" dirty="0" smtClean="0">
                <a:latin typeface="Arial"/>
                <a:cs typeface="Arial"/>
              </a:rPr>
              <a:t>→</a:t>
            </a:r>
            <a:r>
              <a:rPr sz="2000" spc="-110" dirty="0" smtClean="0">
                <a:latin typeface="Arial"/>
                <a:cs typeface="Arial"/>
              </a:rPr>
              <a:t> </a:t>
            </a:r>
            <a:r>
              <a:rPr sz="2000" b="1" i="1" spc="5" dirty="0">
                <a:solidFill>
                  <a:srgbClr val="FF3299"/>
                </a:solidFill>
                <a:latin typeface="Arial"/>
                <a:cs typeface="Arial"/>
              </a:rPr>
              <a:t>I</a:t>
            </a:r>
            <a:endParaRPr sz="2000" dirty="0">
              <a:latin typeface="Arial"/>
              <a:cs typeface="Arial"/>
            </a:endParaRPr>
          </a:p>
          <a:p>
            <a:pPr marL="53340" indent="-53340">
              <a:spcBef>
                <a:spcPts val="105"/>
              </a:spcBef>
              <a:buClr>
                <a:srgbClr val="FEB809"/>
              </a:buClr>
              <a:buChar char="•"/>
              <a:tabLst>
                <a:tab pos="53340" algn="l"/>
                <a:tab pos="734063" algn="l"/>
              </a:tabLst>
            </a:pPr>
            <a:r>
              <a:rPr sz="2000" spc="10" dirty="0">
                <a:latin typeface="Arial"/>
                <a:cs typeface="Arial"/>
              </a:rPr>
              <a:t>such	</a:t>
            </a:r>
            <a:r>
              <a:rPr lang="en-US" sz="2000" spc="10" dirty="0" smtClean="0">
                <a:latin typeface="Arial"/>
                <a:cs typeface="Arial"/>
              </a:rPr>
              <a:t>				</a:t>
            </a:r>
            <a:r>
              <a:rPr sz="2000" spc="20" dirty="0" smtClean="0">
                <a:latin typeface="Arial"/>
                <a:cs typeface="Arial"/>
              </a:rPr>
              <a:t>→ </a:t>
            </a:r>
            <a:r>
              <a:rPr sz="2000" spc="5" dirty="0">
                <a:latin typeface="Arial"/>
                <a:cs typeface="Arial"/>
              </a:rPr>
              <a:t>free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m.</a:t>
            </a:r>
            <a:endParaRPr sz="2000" dirty="0">
              <a:latin typeface="Arial"/>
              <a:cs typeface="Arial"/>
            </a:endParaRPr>
          </a:p>
          <a:p>
            <a:pPr marL="53340" indent="-53340">
              <a:spcBef>
                <a:spcPts val="105"/>
              </a:spcBef>
              <a:buClr>
                <a:srgbClr val="FEB809"/>
              </a:buClr>
              <a:buChar char="•"/>
              <a:tabLst>
                <a:tab pos="53340" algn="l"/>
                <a:tab pos="734063" algn="l"/>
              </a:tabLst>
            </a:pPr>
            <a:r>
              <a:rPr sz="2000" dirty="0">
                <a:latin typeface="Arial"/>
                <a:cs typeface="Arial"/>
              </a:rPr>
              <a:t>flew	</a:t>
            </a:r>
            <a:r>
              <a:rPr lang="en-US" sz="2000" dirty="0" smtClean="0">
                <a:latin typeface="Arial"/>
                <a:cs typeface="Arial"/>
              </a:rPr>
              <a:t>				</a:t>
            </a:r>
            <a:r>
              <a:rPr sz="2000" spc="20" dirty="0" smtClean="0">
                <a:latin typeface="Arial"/>
                <a:cs typeface="Arial"/>
              </a:rPr>
              <a:t>→</a:t>
            </a:r>
            <a:r>
              <a:rPr sz="2000" spc="-110" dirty="0" smtClean="0">
                <a:latin typeface="Arial"/>
                <a:cs typeface="Arial"/>
              </a:rPr>
              <a:t> </a:t>
            </a:r>
            <a:r>
              <a:rPr sz="2000" b="1" i="1" spc="5" dirty="0">
                <a:solidFill>
                  <a:srgbClr val="FF3299"/>
                </a:solidFill>
                <a:latin typeface="Arial"/>
                <a:cs typeface="Arial"/>
              </a:rPr>
              <a:t>I</a:t>
            </a:r>
            <a:endParaRPr sz="2000" dirty="0">
              <a:latin typeface="Arial"/>
              <a:cs typeface="Arial"/>
            </a:endParaRPr>
          </a:p>
          <a:p>
            <a:pPr marL="53340" indent="-53340">
              <a:spcBef>
                <a:spcPts val="105"/>
              </a:spcBef>
              <a:buClr>
                <a:srgbClr val="FEB809"/>
              </a:buClr>
              <a:buChar char="•"/>
              <a:tabLst>
                <a:tab pos="53340" algn="l"/>
                <a:tab pos="734063" algn="l"/>
              </a:tabLst>
            </a:pPr>
            <a:r>
              <a:rPr sz="2000" spc="5" dirty="0">
                <a:latin typeface="Arial"/>
                <a:cs typeface="Arial"/>
              </a:rPr>
              <a:t>these	</a:t>
            </a:r>
            <a:r>
              <a:rPr lang="en-US" sz="2000" spc="5" dirty="0" smtClean="0">
                <a:latin typeface="Arial"/>
                <a:cs typeface="Arial"/>
              </a:rPr>
              <a:t>				</a:t>
            </a:r>
            <a:r>
              <a:rPr sz="2000" spc="20" dirty="0" smtClean="0">
                <a:latin typeface="Arial"/>
                <a:cs typeface="Arial"/>
              </a:rPr>
              <a:t>→</a:t>
            </a:r>
            <a:r>
              <a:rPr sz="2000" spc="-110" dirty="0" smtClean="0">
                <a:latin typeface="Arial"/>
                <a:cs typeface="Arial"/>
              </a:rPr>
              <a:t> </a:t>
            </a:r>
            <a:r>
              <a:rPr sz="2000" b="1" i="1" spc="5" dirty="0">
                <a:solidFill>
                  <a:srgbClr val="FF3299"/>
                </a:solidFill>
                <a:latin typeface="Arial"/>
                <a:cs typeface="Arial"/>
              </a:rPr>
              <a:t>I</a:t>
            </a:r>
            <a:endParaRPr sz="2000" dirty="0">
              <a:latin typeface="Arial"/>
              <a:cs typeface="Arial"/>
            </a:endParaRPr>
          </a:p>
          <a:p>
            <a:pPr marL="53340" indent="-53340">
              <a:spcBef>
                <a:spcPts val="95"/>
              </a:spcBef>
              <a:buClr>
                <a:srgbClr val="FEB809"/>
              </a:buClr>
              <a:buChar char="•"/>
              <a:tabLst>
                <a:tab pos="53340" algn="l"/>
                <a:tab pos="734063" algn="l"/>
              </a:tabLst>
            </a:pPr>
            <a:r>
              <a:rPr sz="2000" spc="5" dirty="0">
                <a:latin typeface="Arial"/>
                <a:cs typeface="Arial"/>
              </a:rPr>
              <a:t>within	</a:t>
            </a:r>
            <a:r>
              <a:rPr lang="en-US" sz="2000" spc="5" dirty="0" smtClean="0">
                <a:latin typeface="Arial"/>
                <a:cs typeface="Arial"/>
              </a:rPr>
              <a:t>			</a:t>
            </a:r>
            <a:r>
              <a:rPr sz="2000" spc="20" dirty="0" smtClean="0">
                <a:latin typeface="Arial"/>
                <a:cs typeface="Arial"/>
              </a:rPr>
              <a:t>→</a:t>
            </a:r>
            <a:r>
              <a:rPr sz="2000" spc="-114" dirty="0" smtClean="0">
                <a:latin typeface="Arial"/>
                <a:cs typeface="Arial"/>
              </a:rPr>
              <a:t> </a:t>
            </a:r>
            <a:r>
              <a:rPr sz="2000" b="1" i="1" spc="15" dirty="0">
                <a:solidFill>
                  <a:srgbClr val="0032CC"/>
                </a:solidFill>
                <a:latin typeface="Arial"/>
                <a:cs typeface="Arial"/>
              </a:rPr>
              <a:t>D</a:t>
            </a:r>
            <a:endParaRPr sz="2000" dirty="0">
              <a:latin typeface="Arial"/>
              <a:cs typeface="Arial"/>
            </a:endParaRPr>
          </a:p>
          <a:p>
            <a:pPr marL="53340" indent="-53340">
              <a:spcBef>
                <a:spcPts val="105"/>
              </a:spcBef>
              <a:buClr>
                <a:srgbClr val="FEB809"/>
              </a:buClr>
              <a:buChar char="•"/>
              <a:tabLst>
                <a:tab pos="53340" algn="l"/>
                <a:tab pos="734063" algn="l"/>
              </a:tabLst>
            </a:pPr>
            <a:r>
              <a:rPr sz="2000" dirty="0">
                <a:latin typeface="Arial"/>
                <a:cs typeface="Arial"/>
              </a:rPr>
              <a:t>John’s	</a:t>
            </a:r>
            <a:r>
              <a:rPr lang="en-US" sz="2000" dirty="0" smtClean="0">
                <a:latin typeface="Arial"/>
                <a:cs typeface="Arial"/>
              </a:rPr>
              <a:t>			</a:t>
            </a:r>
            <a:r>
              <a:rPr sz="2000" spc="20" dirty="0" smtClean="0">
                <a:latin typeface="Arial"/>
                <a:cs typeface="Arial"/>
              </a:rPr>
              <a:t>→</a:t>
            </a:r>
            <a:r>
              <a:rPr sz="2000" spc="-110" dirty="0" smtClean="0">
                <a:latin typeface="Arial"/>
                <a:cs typeface="Arial"/>
              </a:rPr>
              <a:t> </a:t>
            </a:r>
            <a:r>
              <a:rPr sz="2000" b="1" i="1" spc="5" dirty="0">
                <a:solidFill>
                  <a:srgbClr val="FF3299"/>
                </a:solidFill>
                <a:latin typeface="Arial"/>
                <a:cs typeface="Arial"/>
              </a:rPr>
              <a:t>I</a:t>
            </a:r>
            <a:endParaRPr sz="2000" dirty="0">
              <a:latin typeface="Arial"/>
              <a:cs typeface="Arial"/>
            </a:endParaRPr>
          </a:p>
          <a:p>
            <a:pPr marL="53340" indent="-53340">
              <a:spcBef>
                <a:spcPts val="105"/>
              </a:spcBef>
              <a:buClr>
                <a:srgbClr val="FEB809"/>
              </a:buClr>
              <a:buChar char="•"/>
              <a:tabLst>
                <a:tab pos="53340" algn="l"/>
                <a:tab pos="734063" algn="l"/>
              </a:tabLst>
            </a:pPr>
            <a:r>
              <a:rPr sz="2000" spc="5" dirty="0">
                <a:latin typeface="Arial"/>
                <a:cs typeface="Arial"/>
              </a:rPr>
              <a:t>beloved	</a:t>
            </a:r>
            <a:r>
              <a:rPr lang="en-US" sz="2000" spc="5" dirty="0" smtClean="0">
                <a:latin typeface="Arial"/>
                <a:cs typeface="Arial"/>
              </a:rPr>
              <a:t>		</a:t>
            </a:r>
            <a:r>
              <a:rPr sz="2000" spc="20" dirty="0" smtClean="0">
                <a:latin typeface="Arial"/>
                <a:cs typeface="Arial"/>
              </a:rPr>
              <a:t>→</a:t>
            </a:r>
            <a:r>
              <a:rPr sz="2000" spc="-114" dirty="0" smtClean="0">
                <a:latin typeface="Arial"/>
                <a:cs typeface="Arial"/>
              </a:rPr>
              <a:t> </a:t>
            </a:r>
            <a:r>
              <a:rPr sz="2000" b="1" i="1" spc="15" dirty="0" smtClean="0">
                <a:solidFill>
                  <a:srgbClr val="0032CC"/>
                </a:solidFill>
                <a:latin typeface="Arial"/>
                <a:cs typeface="Arial"/>
              </a:rPr>
              <a:t>D</a:t>
            </a:r>
            <a:endParaRPr lang="en-US" sz="2000" dirty="0">
              <a:latin typeface="Arial"/>
              <a:cs typeface="Arial"/>
            </a:endParaRPr>
          </a:p>
          <a:p>
            <a:pPr marL="53340" indent="-53340">
              <a:spcBef>
                <a:spcPts val="105"/>
              </a:spcBef>
              <a:buClr>
                <a:srgbClr val="FEB809"/>
              </a:buClr>
              <a:buChar char="•"/>
              <a:tabLst>
                <a:tab pos="53340" algn="l"/>
                <a:tab pos="734063" algn="l"/>
              </a:tabLst>
            </a:pPr>
            <a:r>
              <a:rPr sz="2000" spc="5" dirty="0" smtClean="0">
                <a:latin typeface="Arial"/>
                <a:cs typeface="Arial"/>
              </a:rPr>
              <a:t>thought</a:t>
            </a:r>
            <a:r>
              <a:rPr sz="2000" spc="5" dirty="0">
                <a:latin typeface="Arial"/>
                <a:cs typeface="Arial"/>
              </a:rPr>
              <a:t>	</a:t>
            </a:r>
            <a:r>
              <a:rPr lang="en-US" sz="2000" spc="5" dirty="0" smtClean="0">
                <a:latin typeface="Arial"/>
                <a:cs typeface="Arial"/>
              </a:rPr>
              <a:t>		</a:t>
            </a:r>
            <a:r>
              <a:rPr sz="2000" spc="20" dirty="0" smtClean="0">
                <a:latin typeface="Arial"/>
                <a:cs typeface="Arial"/>
              </a:rPr>
              <a:t>→</a:t>
            </a:r>
            <a:r>
              <a:rPr sz="2000" spc="-110" dirty="0" smtClean="0">
                <a:latin typeface="Arial"/>
                <a:cs typeface="Arial"/>
              </a:rPr>
              <a:t> </a:t>
            </a:r>
            <a:r>
              <a:rPr sz="2000" b="1" i="1" spc="5" dirty="0" smtClean="0">
                <a:solidFill>
                  <a:srgbClr val="FF3299"/>
                </a:solidFill>
                <a:latin typeface="Arial"/>
                <a:cs typeface="Arial"/>
              </a:rPr>
              <a:t>I</a:t>
            </a:r>
            <a:endParaRPr lang="en-US" sz="2000" dirty="0">
              <a:latin typeface="Arial"/>
              <a:cs typeface="Arial"/>
            </a:endParaRPr>
          </a:p>
          <a:p>
            <a:pPr marL="53340" indent="-53340">
              <a:spcBef>
                <a:spcPts val="105"/>
              </a:spcBef>
              <a:buClr>
                <a:srgbClr val="FEB809"/>
              </a:buClr>
              <a:buChar char="•"/>
              <a:tabLst>
                <a:tab pos="53340" algn="l"/>
                <a:tab pos="734063" algn="l"/>
              </a:tabLst>
            </a:pPr>
            <a:r>
              <a:rPr sz="2000" spc="5" dirty="0" smtClean="0">
                <a:latin typeface="Arial"/>
                <a:cs typeface="Arial"/>
              </a:rPr>
              <a:t>uncomfortable</a:t>
            </a:r>
            <a:r>
              <a:rPr sz="2000" spc="5" dirty="0">
                <a:latin typeface="Arial"/>
                <a:cs typeface="Arial"/>
              </a:rPr>
              <a:t>	</a:t>
            </a:r>
            <a:r>
              <a:rPr lang="en-US" sz="2000" spc="5" dirty="0" smtClean="0">
                <a:latin typeface="Arial"/>
                <a:cs typeface="Arial"/>
              </a:rPr>
              <a:t>		</a:t>
            </a:r>
            <a:r>
              <a:rPr sz="2000" spc="20" dirty="0" smtClean="0">
                <a:latin typeface="Arial"/>
                <a:cs typeface="Arial"/>
              </a:rPr>
              <a:t>→</a:t>
            </a:r>
            <a:r>
              <a:rPr sz="2000" spc="-114" dirty="0" smtClean="0">
                <a:latin typeface="Arial"/>
                <a:cs typeface="Arial"/>
              </a:rPr>
              <a:t> </a:t>
            </a:r>
            <a:r>
              <a:rPr sz="2000" b="1" i="1" spc="15" dirty="0">
                <a:solidFill>
                  <a:srgbClr val="0032CC"/>
                </a:solidFill>
                <a:latin typeface="Arial"/>
                <a:cs typeface="Arial"/>
              </a:rPr>
              <a:t>D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164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3091" y="719404"/>
            <a:ext cx="10455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786" algn="ctr">
              <a:spcBef>
                <a:spcPts val="869"/>
              </a:spcBef>
            </a:pPr>
            <a:r>
              <a:rPr lang="en-US" sz="3600" spc="-15" dirty="0" smtClean="0">
                <a:solidFill>
                  <a:srgbClr val="562213"/>
                </a:solidFill>
                <a:latin typeface="Gill Sans MT"/>
                <a:cs typeface="Gill Sans MT"/>
              </a:rPr>
              <a:t>Exercise…</a:t>
            </a:r>
            <a:endParaRPr lang="en-US" sz="3600" dirty="0" smtClean="0">
              <a:latin typeface="Gill Sans MT"/>
              <a:cs typeface="Gill Sans MT"/>
            </a:endParaRPr>
          </a:p>
        </p:txBody>
      </p:sp>
      <p:sp>
        <p:nvSpPr>
          <p:cNvPr id="4" name="object 72"/>
          <p:cNvSpPr txBox="1"/>
          <p:nvPr/>
        </p:nvSpPr>
        <p:spPr>
          <a:xfrm>
            <a:off x="843091" y="1493775"/>
            <a:ext cx="400322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295" indent="-74295">
              <a:buClr>
                <a:srgbClr val="FF0000"/>
              </a:buClr>
              <a:buSzPct val="78571"/>
              <a:buFont typeface="Wingdings"/>
              <a:buChar char=""/>
              <a:tabLst>
                <a:tab pos="74930" algn="l"/>
              </a:tabLst>
            </a:pPr>
            <a:r>
              <a:rPr sz="2400" spc="5" dirty="0">
                <a:latin typeface="Gill Sans MT"/>
                <a:cs typeface="Gill Sans MT"/>
              </a:rPr>
              <a:t>Analyse </a:t>
            </a:r>
            <a:r>
              <a:rPr sz="2400" spc="10" dirty="0">
                <a:latin typeface="Gill Sans MT"/>
                <a:cs typeface="Gill Sans MT"/>
              </a:rPr>
              <a:t>the </a:t>
            </a:r>
            <a:r>
              <a:rPr sz="2400" spc="5" dirty="0">
                <a:latin typeface="Gill Sans MT"/>
                <a:cs typeface="Gill Sans MT"/>
              </a:rPr>
              <a:t>following</a:t>
            </a:r>
            <a:r>
              <a:rPr sz="2400" spc="10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words</a:t>
            </a:r>
            <a:r>
              <a:rPr sz="2400" spc="5" dirty="0">
                <a:latin typeface="Gill Sans MT"/>
                <a:cs typeface="Gill Sans MT"/>
              </a:rPr>
              <a:t>:</a:t>
            </a:r>
            <a:endParaRPr sz="2400" dirty="0">
              <a:latin typeface="Gill Sans MT"/>
              <a:cs typeface="Gill Sans MT"/>
            </a:endParaRPr>
          </a:p>
        </p:txBody>
      </p:sp>
      <p:sp>
        <p:nvSpPr>
          <p:cNvPr id="5" name="object 73"/>
          <p:cNvSpPr txBox="1"/>
          <p:nvPr/>
        </p:nvSpPr>
        <p:spPr>
          <a:xfrm>
            <a:off x="1606455" y="2153921"/>
            <a:ext cx="2476500" cy="38343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60" indent="-60960">
              <a:buClr>
                <a:srgbClr val="3791A7"/>
              </a:buClr>
              <a:buSzPct val="84615"/>
              <a:buFont typeface="Wingdings 2"/>
              <a:buChar char=""/>
              <a:tabLst>
                <a:tab pos="60960" algn="l"/>
              </a:tabLst>
            </a:pPr>
            <a:r>
              <a:rPr sz="2000" spc="5" dirty="0">
                <a:latin typeface="Gill Sans MT"/>
                <a:cs typeface="Gill Sans MT"/>
              </a:rPr>
              <a:t>mismatched</a:t>
            </a:r>
            <a:endParaRPr sz="2000" dirty="0">
              <a:latin typeface="Gill Sans MT"/>
              <a:cs typeface="Gill Sans MT"/>
            </a:endParaRPr>
          </a:p>
          <a:p>
            <a:pPr marL="60960" indent="-60960">
              <a:spcBef>
                <a:spcPts val="130"/>
              </a:spcBef>
              <a:buClr>
                <a:srgbClr val="3791A7"/>
              </a:buClr>
              <a:buSzPct val="84615"/>
              <a:buFont typeface="Wingdings 2"/>
              <a:buChar char=""/>
              <a:tabLst>
                <a:tab pos="60960" algn="l"/>
              </a:tabLst>
            </a:pPr>
            <a:r>
              <a:rPr sz="2000" spc="5" dirty="0">
                <a:latin typeface="Gill Sans MT"/>
                <a:cs typeface="Gill Sans MT"/>
              </a:rPr>
              <a:t>telebanking</a:t>
            </a:r>
            <a:endParaRPr sz="2000" dirty="0">
              <a:latin typeface="Gill Sans MT"/>
              <a:cs typeface="Gill Sans MT"/>
            </a:endParaRPr>
          </a:p>
          <a:p>
            <a:pPr marL="60960" indent="-60960">
              <a:spcBef>
                <a:spcPts val="120"/>
              </a:spcBef>
              <a:buClr>
                <a:srgbClr val="3791A7"/>
              </a:buClr>
              <a:buSzPct val="76923"/>
              <a:buFont typeface="Wingdings 2"/>
              <a:buChar char=""/>
              <a:tabLst>
                <a:tab pos="60960" algn="l"/>
              </a:tabLst>
            </a:pPr>
            <a:r>
              <a:rPr sz="2000" spc="5" dirty="0">
                <a:latin typeface="Gill Sans MT"/>
                <a:cs typeface="Gill Sans MT"/>
              </a:rPr>
              <a:t>rosewater</a:t>
            </a:r>
            <a:endParaRPr sz="2000" dirty="0">
              <a:latin typeface="Gill Sans MT"/>
              <a:cs typeface="Gill Sans MT"/>
            </a:endParaRPr>
          </a:p>
          <a:p>
            <a:pPr marL="60960" indent="-60960">
              <a:spcBef>
                <a:spcPts val="130"/>
              </a:spcBef>
              <a:buClr>
                <a:srgbClr val="3791A7"/>
              </a:buClr>
              <a:buSzPct val="84615"/>
              <a:buFont typeface="Wingdings 2"/>
              <a:buChar char=""/>
              <a:tabLst>
                <a:tab pos="60960" algn="l"/>
              </a:tabLst>
            </a:pPr>
            <a:r>
              <a:rPr sz="2000" spc="10" dirty="0">
                <a:latin typeface="Gill Sans MT"/>
                <a:cs typeface="Gill Sans MT"/>
              </a:rPr>
              <a:t>pos</a:t>
            </a:r>
            <a:r>
              <a:rPr sz="2000" spc="5" dirty="0">
                <a:latin typeface="Gill Sans MT"/>
                <a:cs typeface="Gill Sans MT"/>
              </a:rPr>
              <a:t>t</a:t>
            </a:r>
            <a:r>
              <a:rPr sz="2000" spc="10" dirty="0">
                <a:latin typeface="Gill Sans MT"/>
                <a:cs typeface="Gill Sans MT"/>
              </a:rPr>
              <a:t>m</a:t>
            </a:r>
            <a:r>
              <a:rPr sz="2000" spc="5" dirty="0">
                <a:latin typeface="Gill Sans MT"/>
                <a:cs typeface="Gill Sans MT"/>
              </a:rPr>
              <a:t>a</a:t>
            </a:r>
            <a:r>
              <a:rPr sz="2000" spc="10" dirty="0">
                <a:latin typeface="Gill Sans MT"/>
                <a:cs typeface="Gill Sans MT"/>
              </a:rPr>
              <a:t>s</a:t>
            </a:r>
            <a:r>
              <a:rPr sz="2000" spc="5" dirty="0">
                <a:latin typeface="Gill Sans MT"/>
                <a:cs typeface="Gill Sans MT"/>
              </a:rPr>
              <a:t>te</a:t>
            </a:r>
            <a:r>
              <a:rPr sz="2000" dirty="0">
                <a:latin typeface="Gill Sans MT"/>
                <a:cs typeface="Gill Sans MT"/>
              </a:rPr>
              <a:t>r</a:t>
            </a:r>
            <a:r>
              <a:rPr sz="2000" spc="10" dirty="0">
                <a:latin typeface="Gill Sans MT"/>
                <a:cs typeface="Gill Sans MT"/>
              </a:rPr>
              <a:t>sh</a:t>
            </a:r>
            <a:r>
              <a:rPr sz="2000" spc="-5" dirty="0">
                <a:latin typeface="Gill Sans MT"/>
                <a:cs typeface="Gill Sans MT"/>
              </a:rPr>
              <a:t>i</a:t>
            </a:r>
            <a:r>
              <a:rPr sz="2000" spc="10" dirty="0">
                <a:latin typeface="Gill Sans MT"/>
                <a:cs typeface="Gill Sans MT"/>
              </a:rPr>
              <a:t>p</a:t>
            </a:r>
            <a:endParaRPr sz="2000" dirty="0">
              <a:latin typeface="Gill Sans MT"/>
              <a:cs typeface="Gill Sans MT"/>
            </a:endParaRPr>
          </a:p>
          <a:p>
            <a:pPr marL="60960" indent="-60960">
              <a:spcBef>
                <a:spcPts val="130"/>
              </a:spcBef>
              <a:buClr>
                <a:srgbClr val="3791A7"/>
              </a:buClr>
              <a:buSzPct val="84615"/>
              <a:buFont typeface="Wingdings 2"/>
              <a:buChar char=""/>
              <a:tabLst>
                <a:tab pos="60960" algn="l"/>
              </a:tabLst>
            </a:pPr>
            <a:r>
              <a:rPr sz="2000" spc="5" dirty="0">
                <a:latin typeface="Gill Sans MT"/>
                <a:cs typeface="Gill Sans MT"/>
              </a:rPr>
              <a:t>beloved</a:t>
            </a:r>
            <a:endParaRPr sz="2000" dirty="0">
              <a:latin typeface="Gill Sans MT"/>
              <a:cs typeface="Gill Sans MT"/>
            </a:endParaRPr>
          </a:p>
          <a:p>
            <a:pPr marL="60960" indent="-60960">
              <a:spcBef>
                <a:spcPts val="120"/>
              </a:spcBef>
              <a:buClr>
                <a:srgbClr val="3791A7"/>
              </a:buClr>
              <a:buSzPct val="76923"/>
              <a:buFont typeface="Wingdings 2"/>
              <a:buChar char=""/>
              <a:tabLst>
                <a:tab pos="60960" algn="l"/>
              </a:tabLst>
            </a:pPr>
            <a:r>
              <a:rPr sz="2000" spc="5" dirty="0">
                <a:latin typeface="Gill Sans MT"/>
                <a:cs typeface="Gill Sans MT"/>
              </a:rPr>
              <a:t>sang</a:t>
            </a:r>
            <a:endParaRPr sz="2000" dirty="0">
              <a:latin typeface="Gill Sans MT"/>
              <a:cs typeface="Gill Sans MT"/>
            </a:endParaRPr>
          </a:p>
          <a:p>
            <a:pPr marL="60960" indent="-60960">
              <a:spcBef>
                <a:spcPts val="130"/>
              </a:spcBef>
              <a:buClr>
                <a:srgbClr val="3791A7"/>
              </a:buClr>
              <a:buSzPct val="76923"/>
              <a:buFont typeface="Wingdings 2"/>
              <a:buChar char=""/>
              <a:tabLst>
                <a:tab pos="60960" algn="l"/>
              </a:tabLst>
            </a:pPr>
            <a:r>
              <a:rPr sz="2000" spc="5" dirty="0">
                <a:latin typeface="Gill Sans MT"/>
                <a:cs typeface="Gill Sans MT"/>
              </a:rPr>
              <a:t>Indo-European</a:t>
            </a:r>
            <a:endParaRPr sz="2000" dirty="0">
              <a:latin typeface="Gill Sans MT"/>
              <a:cs typeface="Gill Sans MT"/>
            </a:endParaRPr>
          </a:p>
          <a:p>
            <a:pPr marL="60960" indent="-60960">
              <a:spcBef>
                <a:spcPts val="130"/>
              </a:spcBef>
              <a:buClr>
                <a:srgbClr val="3791A7"/>
              </a:buClr>
              <a:buSzPct val="84615"/>
              <a:buFont typeface="Wingdings 2"/>
              <a:buChar char=""/>
              <a:tabLst>
                <a:tab pos="60960" algn="l"/>
              </a:tabLst>
            </a:pPr>
            <a:r>
              <a:rPr sz="2000" spc="5" dirty="0">
                <a:latin typeface="Gill Sans MT"/>
                <a:cs typeface="Gill Sans MT"/>
              </a:rPr>
              <a:t>(many)</a:t>
            </a:r>
            <a:r>
              <a:rPr sz="2000" spc="-90" dirty="0">
                <a:latin typeface="Gill Sans MT"/>
                <a:cs typeface="Gill Sans MT"/>
              </a:rPr>
              <a:t> </a:t>
            </a:r>
            <a:r>
              <a:rPr sz="2000" spc="10" dirty="0">
                <a:latin typeface="Gill Sans MT"/>
                <a:cs typeface="Gill Sans MT"/>
              </a:rPr>
              <a:t>sheep</a:t>
            </a:r>
            <a:endParaRPr sz="2000" dirty="0">
              <a:latin typeface="Gill Sans MT"/>
              <a:cs typeface="Gill Sans MT"/>
            </a:endParaRPr>
          </a:p>
          <a:p>
            <a:pPr marL="60960" indent="-60960">
              <a:spcBef>
                <a:spcPts val="120"/>
              </a:spcBef>
              <a:buClr>
                <a:srgbClr val="3791A7"/>
              </a:buClr>
              <a:buSzPct val="76923"/>
              <a:buFont typeface="Wingdings 2"/>
              <a:buChar char=""/>
              <a:tabLst>
                <a:tab pos="60960" algn="l"/>
              </a:tabLst>
            </a:pPr>
            <a:r>
              <a:rPr sz="2000" spc="5" dirty="0">
                <a:latin typeface="Gill Sans MT"/>
                <a:cs typeface="Gill Sans MT"/>
              </a:rPr>
              <a:t>inputs</a:t>
            </a:r>
            <a:endParaRPr sz="2000" dirty="0">
              <a:latin typeface="Gill Sans MT"/>
              <a:cs typeface="Gill Sans MT"/>
            </a:endParaRPr>
          </a:p>
          <a:p>
            <a:pPr marL="60960" indent="-60960">
              <a:spcBef>
                <a:spcPts val="130"/>
              </a:spcBef>
              <a:buClr>
                <a:srgbClr val="3791A7"/>
              </a:buClr>
              <a:buSzPct val="76923"/>
              <a:buFont typeface="Wingdings 2"/>
              <a:buChar char=""/>
              <a:tabLst>
                <a:tab pos="60960" algn="l"/>
              </a:tabLst>
            </a:pPr>
            <a:r>
              <a:rPr sz="2000" spc="5" dirty="0">
                <a:latin typeface="Gill Sans MT"/>
                <a:cs typeface="Gill Sans MT"/>
              </a:rPr>
              <a:t>economics</a:t>
            </a:r>
            <a:endParaRPr sz="2000" dirty="0">
              <a:latin typeface="Gill Sans MT"/>
              <a:cs typeface="Gill Sans MT"/>
            </a:endParaRPr>
          </a:p>
          <a:p>
            <a:pPr marL="60960" indent="-60960">
              <a:spcBef>
                <a:spcPts val="130"/>
              </a:spcBef>
              <a:buClr>
                <a:srgbClr val="3791A7"/>
              </a:buClr>
              <a:buSzPct val="76923"/>
              <a:buFont typeface="Wingdings 2"/>
              <a:buChar char=""/>
              <a:tabLst>
                <a:tab pos="60960" algn="l"/>
              </a:tabLst>
            </a:pPr>
            <a:r>
              <a:rPr sz="2000" spc="5" dirty="0">
                <a:latin typeface="Gill Sans MT"/>
                <a:cs typeface="Gill Sans MT"/>
              </a:rPr>
              <a:t>academically</a:t>
            </a:r>
            <a:endParaRPr sz="2000" dirty="0">
              <a:latin typeface="Gill Sans MT"/>
              <a:cs typeface="Gill Sans MT"/>
            </a:endParaRPr>
          </a:p>
          <a:p>
            <a:pPr marL="60960" indent="-60960">
              <a:spcBef>
                <a:spcPts val="120"/>
              </a:spcBef>
              <a:buClr>
                <a:srgbClr val="3791A7"/>
              </a:buClr>
              <a:buSzPct val="76923"/>
              <a:buFont typeface="Wingdings 2"/>
              <a:buChar char=""/>
              <a:tabLst>
                <a:tab pos="60960" algn="l"/>
              </a:tabLst>
            </a:pPr>
            <a:r>
              <a:rPr sz="2000" dirty="0">
                <a:latin typeface="Gill Sans MT"/>
                <a:cs typeface="Gill Sans MT"/>
              </a:rPr>
              <a:t>cleverer</a:t>
            </a:r>
          </a:p>
        </p:txBody>
      </p:sp>
      <p:sp>
        <p:nvSpPr>
          <p:cNvPr id="6" name="object 74"/>
          <p:cNvSpPr txBox="1"/>
          <p:nvPr/>
        </p:nvSpPr>
        <p:spPr>
          <a:xfrm>
            <a:off x="5261927" y="2153921"/>
            <a:ext cx="4979353" cy="3821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000" spc="20" dirty="0">
                <a:latin typeface="Arial"/>
                <a:cs typeface="Arial"/>
              </a:rPr>
              <a:t>→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3 ms: </a:t>
            </a:r>
            <a:r>
              <a:rPr sz="2000" b="1" spc="10" dirty="0">
                <a:solidFill>
                  <a:srgbClr val="3791A7"/>
                </a:solidFill>
                <a:latin typeface="Arial"/>
                <a:cs typeface="Arial"/>
              </a:rPr>
              <a:t>mis</a:t>
            </a:r>
            <a:r>
              <a:rPr sz="2000" b="1" u="sng" spc="10" dirty="0">
                <a:solidFill>
                  <a:srgbClr val="FF3299"/>
                </a:solidFill>
                <a:latin typeface="Arial"/>
                <a:cs typeface="Arial"/>
              </a:rPr>
              <a:t>match</a:t>
            </a:r>
            <a:r>
              <a:rPr sz="2000" b="1" spc="10" dirty="0">
                <a:solidFill>
                  <a:srgbClr val="FF0000"/>
                </a:solidFill>
                <a:latin typeface="Arial"/>
                <a:cs typeface="Arial"/>
              </a:rPr>
              <a:t>ed </a:t>
            </a:r>
            <a:r>
              <a:rPr sz="2000" b="1" spc="5" dirty="0">
                <a:latin typeface="Arial"/>
                <a:cs typeface="Arial"/>
              </a:rPr>
              <a:t>/ </a:t>
            </a:r>
            <a:r>
              <a:rPr sz="2000" b="1" i="1" spc="15" dirty="0">
                <a:solidFill>
                  <a:srgbClr val="0032CC"/>
                </a:solidFill>
                <a:latin typeface="Arial"/>
                <a:cs typeface="Arial"/>
              </a:rPr>
              <a:t>D </a:t>
            </a:r>
            <a:r>
              <a:rPr sz="2000" spc="5" dirty="0">
                <a:latin typeface="Arial"/>
                <a:cs typeface="Arial"/>
              </a:rPr>
              <a:t>- </a:t>
            </a:r>
            <a:r>
              <a:rPr sz="2000" b="1" i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endParaRPr sz="2000" dirty="0">
              <a:latin typeface="Arial"/>
              <a:cs typeface="Arial"/>
            </a:endParaRPr>
          </a:p>
          <a:p>
            <a:pPr>
              <a:spcBef>
                <a:spcPts val="95"/>
              </a:spcBef>
            </a:pPr>
            <a:r>
              <a:rPr sz="2000" spc="20" dirty="0">
                <a:latin typeface="Arial"/>
                <a:cs typeface="Arial"/>
              </a:rPr>
              <a:t>→ </a:t>
            </a:r>
            <a:r>
              <a:rPr sz="2000" spc="10" dirty="0">
                <a:latin typeface="Arial"/>
                <a:cs typeface="Arial"/>
              </a:rPr>
              <a:t>3 ms: </a:t>
            </a:r>
            <a:r>
              <a:rPr sz="2000" b="1" spc="5" dirty="0">
                <a:solidFill>
                  <a:srgbClr val="3791A7"/>
                </a:solidFill>
                <a:latin typeface="Arial"/>
                <a:cs typeface="Arial"/>
              </a:rPr>
              <a:t>tele</a:t>
            </a:r>
            <a:r>
              <a:rPr sz="2000" b="1" u="sng" spc="5" dirty="0">
                <a:solidFill>
                  <a:srgbClr val="FF3299"/>
                </a:solidFill>
                <a:latin typeface="Arial"/>
                <a:cs typeface="Arial"/>
              </a:rPr>
              <a:t>bank</a:t>
            </a:r>
            <a:r>
              <a:rPr sz="2000" b="1" spc="5" dirty="0">
                <a:solidFill>
                  <a:srgbClr val="0032CC"/>
                </a:solidFill>
                <a:latin typeface="Arial"/>
                <a:cs typeface="Arial"/>
              </a:rPr>
              <a:t>ing </a:t>
            </a:r>
            <a:r>
              <a:rPr sz="2000" b="1" spc="5" dirty="0">
                <a:latin typeface="Arial"/>
                <a:cs typeface="Arial"/>
              </a:rPr>
              <a:t>/ </a:t>
            </a:r>
            <a:r>
              <a:rPr sz="2000" b="1" i="1" spc="15" dirty="0">
                <a:solidFill>
                  <a:srgbClr val="0032CC"/>
                </a:solidFill>
                <a:latin typeface="Arial"/>
                <a:cs typeface="Arial"/>
              </a:rPr>
              <a:t>D </a:t>
            </a:r>
            <a:r>
              <a:rPr sz="2000" spc="5" dirty="0">
                <a:latin typeface="Arial"/>
                <a:cs typeface="Arial"/>
              </a:rPr>
              <a:t>-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b="1" i="1" spc="15" dirty="0">
                <a:solidFill>
                  <a:srgbClr val="0032CC"/>
                </a:solidFill>
                <a:latin typeface="Arial"/>
                <a:cs typeface="Arial"/>
              </a:rPr>
              <a:t>D</a:t>
            </a:r>
            <a:endParaRPr sz="2000" dirty="0">
              <a:latin typeface="Arial"/>
              <a:cs typeface="Arial"/>
            </a:endParaRPr>
          </a:p>
          <a:p>
            <a:pPr>
              <a:spcBef>
                <a:spcPts val="105"/>
              </a:spcBef>
            </a:pPr>
            <a:r>
              <a:rPr sz="2000" spc="20" dirty="0">
                <a:latin typeface="Arial"/>
                <a:cs typeface="Arial"/>
              </a:rPr>
              <a:t>→ </a:t>
            </a:r>
            <a:r>
              <a:rPr sz="2000" spc="10" dirty="0">
                <a:latin typeface="Arial"/>
                <a:cs typeface="Arial"/>
              </a:rPr>
              <a:t>2 ms: </a:t>
            </a:r>
            <a:r>
              <a:rPr sz="2000" spc="5" dirty="0">
                <a:latin typeface="Arial"/>
                <a:cs typeface="Arial"/>
              </a:rPr>
              <a:t>rose </a:t>
            </a:r>
            <a:r>
              <a:rPr sz="2000" spc="10" dirty="0">
                <a:solidFill>
                  <a:srgbClr val="FF0000"/>
                </a:solidFill>
                <a:latin typeface="Arial"/>
                <a:cs typeface="Arial"/>
              </a:rPr>
              <a:t>+ </a:t>
            </a:r>
            <a:r>
              <a:rPr sz="2000" dirty="0">
                <a:latin typeface="Arial"/>
                <a:cs typeface="Arial"/>
              </a:rPr>
              <a:t>water </a:t>
            </a:r>
            <a:r>
              <a:rPr sz="2000" spc="5" dirty="0">
                <a:latin typeface="Arial"/>
                <a:cs typeface="Arial"/>
              </a:rPr>
              <a:t>/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Compound</a:t>
            </a:r>
            <a:endParaRPr sz="2000" dirty="0">
              <a:latin typeface="Arial"/>
              <a:cs typeface="Arial"/>
            </a:endParaRPr>
          </a:p>
          <a:p>
            <a:pPr>
              <a:spcBef>
                <a:spcPts val="105"/>
              </a:spcBef>
            </a:pPr>
            <a:r>
              <a:rPr sz="2000" spc="20" dirty="0">
                <a:latin typeface="Arial"/>
                <a:cs typeface="Arial"/>
              </a:rPr>
              <a:t>→ </a:t>
            </a:r>
            <a:r>
              <a:rPr sz="2000" spc="10" dirty="0">
                <a:latin typeface="Arial"/>
                <a:cs typeface="Arial"/>
              </a:rPr>
              <a:t>3 ms: </a:t>
            </a:r>
            <a:r>
              <a:rPr sz="2000" b="1" spc="5" dirty="0">
                <a:solidFill>
                  <a:srgbClr val="3791A7"/>
                </a:solidFill>
                <a:latin typeface="Arial"/>
                <a:cs typeface="Arial"/>
              </a:rPr>
              <a:t>post</a:t>
            </a:r>
            <a:r>
              <a:rPr sz="2000" b="1" u="sng" spc="5" dirty="0">
                <a:solidFill>
                  <a:srgbClr val="FF3299"/>
                </a:solidFill>
                <a:latin typeface="Arial"/>
                <a:cs typeface="Arial"/>
              </a:rPr>
              <a:t>master</a:t>
            </a:r>
            <a:r>
              <a:rPr sz="2000" b="1" spc="5" dirty="0">
                <a:solidFill>
                  <a:srgbClr val="0032CC"/>
                </a:solidFill>
                <a:latin typeface="Arial"/>
                <a:cs typeface="Arial"/>
              </a:rPr>
              <a:t>ship </a:t>
            </a:r>
            <a:r>
              <a:rPr sz="2000" b="1" spc="5" dirty="0">
                <a:latin typeface="Arial"/>
                <a:cs typeface="Arial"/>
              </a:rPr>
              <a:t>/ </a:t>
            </a:r>
            <a:r>
              <a:rPr sz="2000" b="1" i="1" spc="15" dirty="0">
                <a:solidFill>
                  <a:srgbClr val="0032CC"/>
                </a:solidFill>
                <a:latin typeface="Arial"/>
                <a:cs typeface="Arial"/>
              </a:rPr>
              <a:t>D </a:t>
            </a:r>
            <a:r>
              <a:rPr sz="2000" spc="5" dirty="0">
                <a:latin typeface="Arial"/>
                <a:cs typeface="Arial"/>
              </a:rPr>
              <a:t>-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b="1" i="1" spc="15" dirty="0">
                <a:solidFill>
                  <a:srgbClr val="0032CC"/>
                </a:solidFill>
                <a:latin typeface="Arial"/>
                <a:cs typeface="Arial"/>
              </a:rPr>
              <a:t>D</a:t>
            </a:r>
            <a:endParaRPr sz="2000" dirty="0">
              <a:latin typeface="Arial"/>
              <a:cs typeface="Arial"/>
            </a:endParaRPr>
          </a:p>
          <a:p>
            <a:pPr>
              <a:spcBef>
                <a:spcPts val="105"/>
              </a:spcBef>
            </a:pPr>
            <a:r>
              <a:rPr sz="2000" spc="20" dirty="0">
                <a:latin typeface="Arial"/>
                <a:cs typeface="Arial"/>
              </a:rPr>
              <a:t>→ </a:t>
            </a:r>
            <a:r>
              <a:rPr sz="2000" spc="10" dirty="0">
                <a:latin typeface="Arial"/>
                <a:cs typeface="Arial"/>
              </a:rPr>
              <a:t>3 ms: </a:t>
            </a:r>
            <a:r>
              <a:rPr sz="2000" b="1" spc="5" dirty="0">
                <a:solidFill>
                  <a:srgbClr val="3791A7"/>
                </a:solidFill>
                <a:latin typeface="Arial"/>
                <a:cs typeface="Arial"/>
              </a:rPr>
              <a:t>be</a:t>
            </a:r>
            <a:r>
              <a:rPr sz="2000" b="1" u="sng" spc="5" dirty="0">
                <a:solidFill>
                  <a:srgbClr val="FF3299"/>
                </a:solidFill>
                <a:latin typeface="Arial"/>
                <a:cs typeface="Arial"/>
              </a:rPr>
              <a:t>lov</a:t>
            </a:r>
            <a:r>
              <a:rPr sz="2000" b="1" spc="5" dirty="0">
                <a:solidFill>
                  <a:srgbClr val="0032CC"/>
                </a:solidFill>
                <a:latin typeface="Arial"/>
                <a:cs typeface="Arial"/>
              </a:rPr>
              <a:t>ed </a:t>
            </a:r>
            <a:r>
              <a:rPr sz="2000" b="1" spc="5" dirty="0">
                <a:latin typeface="Arial"/>
                <a:cs typeface="Arial"/>
              </a:rPr>
              <a:t>/ </a:t>
            </a:r>
            <a:r>
              <a:rPr sz="2000" b="1" i="1" spc="15" dirty="0">
                <a:solidFill>
                  <a:srgbClr val="0032CC"/>
                </a:solidFill>
                <a:latin typeface="Arial"/>
                <a:cs typeface="Arial"/>
              </a:rPr>
              <a:t>D </a:t>
            </a:r>
            <a:r>
              <a:rPr sz="2000" spc="5" dirty="0">
                <a:latin typeface="Arial"/>
                <a:cs typeface="Arial"/>
              </a:rPr>
              <a:t>-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b="1" i="1" spc="15" dirty="0">
                <a:solidFill>
                  <a:srgbClr val="0032CC"/>
                </a:solidFill>
                <a:latin typeface="Arial"/>
                <a:cs typeface="Arial"/>
              </a:rPr>
              <a:t>D</a:t>
            </a:r>
            <a:endParaRPr sz="2000" dirty="0">
              <a:latin typeface="Arial"/>
              <a:cs typeface="Arial"/>
            </a:endParaRPr>
          </a:p>
          <a:p>
            <a:pPr>
              <a:spcBef>
                <a:spcPts val="105"/>
              </a:spcBef>
            </a:pPr>
            <a:r>
              <a:rPr sz="2000" spc="20" dirty="0">
                <a:latin typeface="Arial"/>
                <a:cs typeface="Arial"/>
              </a:rPr>
              <a:t>→ </a:t>
            </a:r>
            <a:r>
              <a:rPr sz="2000" spc="10" dirty="0">
                <a:latin typeface="Arial"/>
                <a:cs typeface="Arial"/>
              </a:rPr>
              <a:t>2 ms: </a:t>
            </a:r>
            <a:r>
              <a:rPr sz="2000" spc="5" dirty="0">
                <a:latin typeface="Arial"/>
                <a:cs typeface="Arial"/>
              </a:rPr>
              <a:t>sing </a:t>
            </a:r>
            <a:r>
              <a:rPr sz="2000" spc="10" dirty="0">
                <a:solidFill>
                  <a:srgbClr val="FF0000"/>
                </a:solidFill>
                <a:latin typeface="Arial"/>
                <a:cs typeface="Arial"/>
              </a:rPr>
              <a:t>+ </a:t>
            </a:r>
            <a:r>
              <a:rPr sz="2000" spc="5" dirty="0">
                <a:latin typeface="Arial"/>
                <a:cs typeface="Arial"/>
              </a:rPr>
              <a:t>Past </a:t>
            </a:r>
            <a:r>
              <a:rPr sz="2000" spc="-5" dirty="0">
                <a:latin typeface="Arial"/>
                <a:cs typeface="Arial"/>
              </a:rPr>
              <a:t>Tense </a:t>
            </a:r>
            <a:r>
              <a:rPr sz="2000" spc="5" dirty="0">
                <a:latin typeface="Arial"/>
                <a:cs typeface="Arial"/>
              </a:rPr>
              <a:t>/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b="1" i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endParaRPr sz="2000" dirty="0">
              <a:latin typeface="Arial"/>
              <a:cs typeface="Arial"/>
            </a:endParaRPr>
          </a:p>
          <a:p>
            <a:pPr>
              <a:spcBef>
                <a:spcPts val="105"/>
              </a:spcBef>
            </a:pPr>
            <a:r>
              <a:rPr sz="2000" spc="20" dirty="0">
                <a:latin typeface="Arial"/>
                <a:cs typeface="Arial"/>
              </a:rPr>
              <a:t>→ </a:t>
            </a:r>
            <a:r>
              <a:rPr sz="2000" spc="10" dirty="0">
                <a:latin typeface="Arial"/>
                <a:cs typeface="Arial"/>
              </a:rPr>
              <a:t>3 ms: </a:t>
            </a:r>
            <a:r>
              <a:rPr sz="2000" spc="5" dirty="0">
                <a:latin typeface="Arial"/>
                <a:cs typeface="Arial"/>
              </a:rPr>
              <a:t>Indo </a:t>
            </a:r>
            <a:r>
              <a:rPr sz="2000" spc="10" dirty="0">
                <a:solidFill>
                  <a:srgbClr val="FF0000"/>
                </a:solidFill>
                <a:latin typeface="Arial"/>
                <a:cs typeface="Arial"/>
              </a:rPr>
              <a:t>+ </a:t>
            </a:r>
            <a:r>
              <a:rPr sz="2000" spc="5" dirty="0">
                <a:latin typeface="Arial"/>
                <a:cs typeface="Arial"/>
              </a:rPr>
              <a:t>Europe</a:t>
            </a:r>
            <a:r>
              <a:rPr sz="2000" b="1" spc="5" dirty="0">
                <a:solidFill>
                  <a:srgbClr val="0032CC"/>
                </a:solidFill>
                <a:latin typeface="Arial"/>
                <a:cs typeface="Arial"/>
              </a:rPr>
              <a:t>an </a:t>
            </a:r>
            <a:r>
              <a:rPr sz="2000" b="1" spc="5" dirty="0">
                <a:latin typeface="Arial"/>
                <a:cs typeface="Arial"/>
              </a:rPr>
              <a:t>/ </a:t>
            </a:r>
            <a:r>
              <a:rPr sz="2000" spc="5" dirty="0">
                <a:latin typeface="Arial"/>
                <a:cs typeface="Arial"/>
              </a:rPr>
              <a:t>Comp.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b="1" i="1" spc="15" dirty="0">
                <a:solidFill>
                  <a:srgbClr val="0032CC"/>
                </a:solidFill>
                <a:latin typeface="Arial"/>
                <a:cs typeface="Arial"/>
              </a:rPr>
              <a:t>D</a:t>
            </a:r>
            <a:endParaRPr sz="2000" dirty="0">
              <a:latin typeface="Arial"/>
              <a:cs typeface="Arial"/>
            </a:endParaRPr>
          </a:p>
          <a:p>
            <a:pPr>
              <a:spcBef>
                <a:spcPts val="95"/>
              </a:spcBef>
            </a:pPr>
            <a:r>
              <a:rPr sz="2000" spc="20" dirty="0">
                <a:latin typeface="Arial"/>
                <a:cs typeface="Arial"/>
              </a:rPr>
              <a:t>→ </a:t>
            </a:r>
            <a:r>
              <a:rPr sz="2000" spc="10" dirty="0">
                <a:latin typeface="Arial"/>
                <a:cs typeface="Arial"/>
              </a:rPr>
              <a:t>2 ms: </a:t>
            </a:r>
            <a:r>
              <a:rPr sz="2000" spc="5" dirty="0">
                <a:latin typeface="Arial"/>
                <a:cs typeface="Arial"/>
              </a:rPr>
              <a:t>sheep </a:t>
            </a:r>
            <a:r>
              <a:rPr sz="2000" spc="10" dirty="0">
                <a:latin typeface="Arial"/>
                <a:cs typeface="Arial"/>
              </a:rPr>
              <a:t>+ </a:t>
            </a:r>
            <a:r>
              <a:rPr sz="2000" dirty="0">
                <a:latin typeface="Arial"/>
                <a:cs typeface="Arial"/>
              </a:rPr>
              <a:t>plural </a:t>
            </a:r>
            <a:r>
              <a:rPr sz="2000" spc="5" dirty="0">
                <a:latin typeface="Arial"/>
                <a:cs typeface="Arial"/>
              </a:rPr>
              <a:t>/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b="1" i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endParaRPr sz="2000" dirty="0">
              <a:latin typeface="Arial"/>
              <a:cs typeface="Arial"/>
            </a:endParaRPr>
          </a:p>
          <a:p>
            <a:pPr>
              <a:spcBef>
                <a:spcPts val="105"/>
              </a:spcBef>
            </a:pPr>
            <a:r>
              <a:rPr sz="2000" spc="20" dirty="0">
                <a:latin typeface="Arial"/>
                <a:cs typeface="Arial"/>
              </a:rPr>
              <a:t>→ </a:t>
            </a:r>
            <a:r>
              <a:rPr sz="2000" spc="10" dirty="0">
                <a:latin typeface="Arial"/>
                <a:cs typeface="Arial"/>
              </a:rPr>
              <a:t>3 ms: </a:t>
            </a:r>
            <a:r>
              <a:rPr sz="2000" b="1" spc="5" dirty="0">
                <a:solidFill>
                  <a:srgbClr val="3791A7"/>
                </a:solidFill>
                <a:latin typeface="Arial"/>
                <a:cs typeface="Arial"/>
              </a:rPr>
              <a:t>in</a:t>
            </a:r>
            <a:r>
              <a:rPr sz="2000" b="1" u="sng" spc="5" dirty="0">
                <a:solidFill>
                  <a:srgbClr val="FF3299"/>
                </a:solidFill>
                <a:latin typeface="Arial"/>
                <a:cs typeface="Arial"/>
              </a:rPr>
              <a:t>put</a:t>
            </a: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s </a:t>
            </a:r>
            <a:r>
              <a:rPr sz="2000" b="1" spc="5" dirty="0">
                <a:latin typeface="Arial"/>
                <a:cs typeface="Arial"/>
              </a:rPr>
              <a:t>/ </a:t>
            </a:r>
            <a:r>
              <a:rPr sz="2000" b="1" i="1" spc="15" dirty="0">
                <a:solidFill>
                  <a:srgbClr val="0032CC"/>
                </a:solidFill>
                <a:latin typeface="Arial"/>
                <a:cs typeface="Arial"/>
              </a:rPr>
              <a:t>D </a:t>
            </a:r>
            <a:r>
              <a:rPr sz="2000" spc="5" dirty="0">
                <a:latin typeface="Arial"/>
                <a:cs typeface="Arial"/>
              </a:rPr>
              <a:t>-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b="1" i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endParaRPr sz="2000" dirty="0">
              <a:latin typeface="Arial"/>
              <a:cs typeface="Arial"/>
            </a:endParaRPr>
          </a:p>
          <a:p>
            <a:pPr>
              <a:spcBef>
                <a:spcPts val="105"/>
              </a:spcBef>
            </a:pPr>
            <a:r>
              <a:rPr sz="2000" spc="20" dirty="0">
                <a:latin typeface="Arial"/>
                <a:cs typeface="Arial"/>
              </a:rPr>
              <a:t>→ </a:t>
            </a:r>
            <a:r>
              <a:rPr sz="2000" spc="10" dirty="0">
                <a:latin typeface="Arial"/>
                <a:cs typeface="Arial"/>
              </a:rPr>
              <a:t>3 ms: </a:t>
            </a:r>
            <a:r>
              <a:rPr sz="2000" b="1" u="sng" spc="5" dirty="0">
                <a:solidFill>
                  <a:srgbClr val="FF3299"/>
                </a:solidFill>
                <a:latin typeface="Arial"/>
                <a:cs typeface="Arial"/>
              </a:rPr>
              <a:t>econom</a:t>
            </a:r>
            <a:r>
              <a:rPr sz="2000" b="1" spc="5" dirty="0">
                <a:solidFill>
                  <a:srgbClr val="0032CC"/>
                </a:solidFill>
                <a:latin typeface="Arial"/>
                <a:cs typeface="Arial"/>
              </a:rPr>
              <a:t>ic</a:t>
            </a:r>
            <a:r>
              <a:rPr sz="2000" b="1" spc="5" dirty="0">
                <a:latin typeface="Arial"/>
                <a:cs typeface="Arial"/>
              </a:rPr>
              <a:t>s / </a:t>
            </a:r>
            <a:r>
              <a:rPr sz="2000" b="1" i="1" spc="15" dirty="0">
                <a:solidFill>
                  <a:srgbClr val="0032CC"/>
                </a:solidFill>
                <a:latin typeface="Arial"/>
                <a:cs typeface="Arial"/>
              </a:rPr>
              <a:t>D </a:t>
            </a:r>
            <a:r>
              <a:rPr sz="2000" spc="5" dirty="0">
                <a:latin typeface="Arial"/>
                <a:cs typeface="Arial"/>
              </a:rPr>
              <a:t>-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b="1" i="1" spc="15" dirty="0">
                <a:solidFill>
                  <a:srgbClr val="0032CC"/>
                </a:solidFill>
                <a:latin typeface="Arial"/>
                <a:cs typeface="Arial"/>
              </a:rPr>
              <a:t>D</a:t>
            </a:r>
            <a:endParaRPr sz="2000" dirty="0">
              <a:latin typeface="Arial"/>
              <a:cs typeface="Arial"/>
            </a:endParaRPr>
          </a:p>
          <a:p>
            <a:pPr>
              <a:spcBef>
                <a:spcPts val="105"/>
              </a:spcBef>
            </a:pPr>
            <a:r>
              <a:rPr sz="2000" spc="20" dirty="0">
                <a:latin typeface="Arial"/>
                <a:cs typeface="Arial"/>
              </a:rPr>
              <a:t>→ </a:t>
            </a:r>
            <a:r>
              <a:rPr sz="2000" spc="10" dirty="0">
                <a:latin typeface="Arial"/>
                <a:cs typeface="Arial"/>
              </a:rPr>
              <a:t>4 ms: </a:t>
            </a:r>
            <a:r>
              <a:rPr sz="2000" b="1" u="sng" spc="5" dirty="0">
                <a:solidFill>
                  <a:srgbClr val="FF3299"/>
                </a:solidFill>
                <a:latin typeface="Arial"/>
                <a:cs typeface="Arial"/>
              </a:rPr>
              <a:t>academ</a:t>
            </a:r>
            <a:r>
              <a:rPr sz="2000" b="1" spc="5" dirty="0">
                <a:solidFill>
                  <a:srgbClr val="0032CC"/>
                </a:solidFill>
                <a:latin typeface="Arial"/>
                <a:cs typeface="Arial"/>
              </a:rPr>
              <a:t>ic</a:t>
            </a:r>
            <a:r>
              <a:rPr sz="2000" b="1" spc="5" dirty="0">
                <a:solidFill>
                  <a:srgbClr val="3791A7"/>
                </a:solidFill>
                <a:latin typeface="Arial"/>
                <a:cs typeface="Arial"/>
              </a:rPr>
              <a:t>al</a:t>
            </a:r>
            <a:r>
              <a:rPr sz="2000" b="1" spc="5" dirty="0">
                <a:latin typeface="Arial"/>
                <a:cs typeface="Arial"/>
              </a:rPr>
              <a:t>ly / </a:t>
            </a:r>
            <a:r>
              <a:rPr sz="2000" b="1" i="1" spc="15" dirty="0">
                <a:solidFill>
                  <a:srgbClr val="0032CC"/>
                </a:solidFill>
                <a:latin typeface="Arial"/>
                <a:cs typeface="Arial"/>
              </a:rPr>
              <a:t>D </a:t>
            </a:r>
            <a:r>
              <a:rPr sz="2000" spc="5" dirty="0">
                <a:latin typeface="Arial"/>
                <a:cs typeface="Arial"/>
              </a:rPr>
              <a:t>- </a:t>
            </a:r>
            <a:r>
              <a:rPr sz="2000" b="1" i="1" spc="15" dirty="0">
                <a:solidFill>
                  <a:srgbClr val="0032CC"/>
                </a:solidFill>
                <a:latin typeface="Arial"/>
                <a:cs typeface="Arial"/>
              </a:rPr>
              <a:t>D </a:t>
            </a:r>
            <a:r>
              <a:rPr lang="en-US" sz="2000" spc="5" dirty="0" smtClean="0">
                <a:latin typeface="Arial"/>
                <a:cs typeface="Arial"/>
              </a:rPr>
              <a:t>–</a:t>
            </a:r>
            <a:r>
              <a:rPr sz="2000" spc="-100" dirty="0" smtClean="0">
                <a:latin typeface="Arial"/>
                <a:cs typeface="Arial"/>
              </a:rPr>
              <a:t> </a:t>
            </a:r>
            <a:r>
              <a:rPr sz="2000" b="1" i="1" spc="15" dirty="0" smtClean="0">
                <a:solidFill>
                  <a:srgbClr val="0032CC"/>
                </a:solidFill>
                <a:latin typeface="Arial"/>
                <a:cs typeface="Arial"/>
              </a:rPr>
              <a:t>D</a:t>
            </a:r>
            <a:endParaRPr lang="en-US" sz="2000" dirty="0">
              <a:latin typeface="Arial"/>
              <a:cs typeface="Arial"/>
            </a:endParaRPr>
          </a:p>
          <a:p>
            <a:pPr>
              <a:spcBef>
                <a:spcPts val="105"/>
              </a:spcBef>
            </a:pPr>
            <a:r>
              <a:rPr lang="en-US" sz="2000" spc="20" dirty="0" smtClean="0">
                <a:latin typeface="Arial"/>
                <a:cs typeface="Arial"/>
              </a:rPr>
              <a:t>→ </a:t>
            </a:r>
            <a:r>
              <a:rPr sz="2000" spc="10" dirty="0" smtClean="0">
                <a:latin typeface="Arial"/>
                <a:cs typeface="Arial"/>
              </a:rPr>
              <a:t>2 </a:t>
            </a:r>
            <a:r>
              <a:rPr sz="2000" spc="10" dirty="0">
                <a:latin typeface="Arial"/>
                <a:cs typeface="Arial"/>
              </a:rPr>
              <a:t>ms: </a:t>
            </a:r>
            <a:r>
              <a:rPr sz="2000" spc="5" dirty="0">
                <a:latin typeface="Arial"/>
                <a:cs typeface="Arial"/>
              </a:rPr>
              <a:t>clever </a:t>
            </a:r>
            <a:r>
              <a:rPr sz="2000" spc="10" dirty="0">
                <a:solidFill>
                  <a:srgbClr val="FF0000"/>
                </a:solidFill>
                <a:latin typeface="Arial"/>
                <a:cs typeface="Arial"/>
              </a:rPr>
              <a:t>+ </a:t>
            </a:r>
            <a:r>
              <a:rPr sz="2000" spc="5" dirty="0">
                <a:latin typeface="Arial"/>
                <a:cs typeface="Arial"/>
              </a:rPr>
              <a:t>comparative -</a:t>
            </a:r>
            <a:r>
              <a:rPr sz="2000" b="1" i="1" spc="5" dirty="0">
                <a:solidFill>
                  <a:srgbClr val="3791A7"/>
                </a:solidFill>
                <a:latin typeface="Arial"/>
                <a:cs typeface="Arial"/>
              </a:rPr>
              <a:t>er </a:t>
            </a:r>
            <a:r>
              <a:rPr sz="2000" spc="5" dirty="0">
                <a:latin typeface="Arial"/>
                <a:cs typeface="Arial"/>
              </a:rPr>
              <a:t>/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b="1" i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809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3091" y="719404"/>
            <a:ext cx="10455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786" algn="ctr">
              <a:spcBef>
                <a:spcPts val="869"/>
              </a:spcBef>
            </a:pPr>
            <a:r>
              <a:rPr lang="en-US" sz="3600" spc="-15" dirty="0" smtClean="0">
                <a:solidFill>
                  <a:srgbClr val="562213"/>
                </a:solidFill>
                <a:latin typeface="Gill Sans MT"/>
                <a:cs typeface="Gill Sans MT"/>
              </a:rPr>
              <a:t>Exercise…</a:t>
            </a:r>
            <a:endParaRPr lang="en-US" sz="3600" dirty="0" smtClean="0">
              <a:latin typeface="Gill Sans MT"/>
              <a:cs typeface="Gill Sans MT"/>
            </a:endParaRPr>
          </a:p>
        </p:txBody>
      </p:sp>
      <p:sp>
        <p:nvSpPr>
          <p:cNvPr id="3" name="object 85"/>
          <p:cNvSpPr txBox="1"/>
          <p:nvPr/>
        </p:nvSpPr>
        <p:spPr>
          <a:xfrm>
            <a:off x="2065018" y="1902462"/>
            <a:ext cx="178689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000" spc="10" dirty="0">
                <a:latin typeface="Gill Sans MT"/>
                <a:cs typeface="Gill Sans MT"/>
              </a:rPr>
              <a:t>1.</a:t>
            </a:r>
            <a:r>
              <a:rPr sz="2000" spc="-120" dirty="0">
                <a:latin typeface="Gill Sans MT"/>
                <a:cs typeface="Gill Sans MT"/>
              </a:rPr>
              <a:t> </a:t>
            </a:r>
            <a:r>
              <a:rPr sz="2000" spc="5" dirty="0">
                <a:solidFill>
                  <a:srgbClr val="4E261B"/>
                </a:solidFill>
                <a:latin typeface="Gill Sans MT"/>
                <a:cs typeface="Gill Sans MT"/>
              </a:rPr>
              <a:t>mistreatment</a:t>
            </a:r>
            <a:endParaRPr sz="2000" dirty="0">
              <a:latin typeface="Gill Sans MT"/>
              <a:cs typeface="Gill Sans MT"/>
            </a:endParaRPr>
          </a:p>
        </p:txBody>
      </p:sp>
      <p:sp>
        <p:nvSpPr>
          <p:cNvPr id="4" name="object 86"/>
          <p:cNvSpPr txBox="1"/>
          <p:nvPr/>
        </p:nvSpPr>
        <p:spPr>
          <a:xfrm>
            <a:off x="5958838" y="1842771"/>
            <a:ext cx="2842262" cy="9602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4299"/>
              </a:lnSpc>
              <a:spcBef>
                <a:spcPts val="35"/>
              </a:spcBef>
            </a:pPr>
            <a:r>
              <a:rPr sz="2000" dirty="0" smtClean="0">
                <a:latin typeface="Times New Roman"/>
                <a:cs typeface="Times New Roman"/>
              </a:rPr>
              <a:t>1</a:t>
            </a:r>
            <a:r>
              <a:rPr sz="2000" dirty="0">
                <a:latin typeface="Gill Sans MT"/>
                <a:cs typeface="Gill Sans MT"/>
              </a:rPr>
              <a:t>. </a:t>
            </a:r>
            <a:r>
              <a:rPr sz="2000" spc="5" dirty="0">
                <a:latin typeface="Gill Sans MT"/>
                <a:cs typeface="Gill Sans MT"/>
              </a:rPr>
              <a:t>treat (root) </a:t>
            </a:r>
            <a:r>
              <a:rPr sz="2000" spc="15" dirty="0">
                <a:latin typeface="Gill Sans MT"/>
                <a:cs typeface="Gill Sans MT"/>
              </a:rPr>
              <a:t>+ </a:t>
            </a:r>
            <a:r>
              <a:rPr sz="2000" spc="5" dirty="0">
                <a:latin typeface="Gill Sans MT"/>
                <a:cs typeface="Gill Sans MT"/>
              </a:rPr>
              <a:t>mis-  (derivational) </a:t>
            </a:r>
            <a:r>
              <a:rPr sz="2000" spc="15" dirty="0">
                <a:latin typeface="Gill Sans MT"/>
                <a:cs typeface="Gill Sans MT"/>
              </a:rPr>
              <a:t>+ </a:t>
            </a:r>
            <a:r>
              <a:rPr sz="2000" spc="10" dirty="0">
                <a:latin typeface="Gill Sans MT"/>
                <a:cs typeface="Gill Sans MT"/>
              </a:rPr>
              <a:t>-ment  </a:t>
            </a:r>
            <a:r>
              <a:rPr sz="2000" spc="5" dirty="0">
                <a:latin typeface="Gill Sans MT"/>
                <a:cs typeface="Gill Sans MT"/>
              </a:rPr>
              <a:t>(derivational)</a:t>
            </a:r>
            <a:endParaRPr sz="2000" dirty="0">
              <a:latin typeface="Gill Sans MT"/>
              <a:cs typeface="Gill Sans MT"/>
            </a:endParaRPr>
          </a:p>
        </p:txBody>
      </p:sp>
      <p:sp>
        <p:nvSpPr>
          <p:cNvPr id="5" name="object 87"/>
          <p:cNvSpPr txBox="1"/>
          <p:nvPr/>
        </p:nvSpPr>
        <p:spPr>
          <a:xfrm>
            <a:off x="2065018" y="2803034"/>
            <a:ext cx="165735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2.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disactivation</a:t>
            </a:r>
            <a:endParaRPr sz="2000" dirty="0">
              <a:latin typeface="Gill Sans MT"/>
              <a:cs typeface="Gill Sans MT"/>
            </a:endParaRPr>
          </a:p>
        </p:txBody>
      </p:sp>
      <p:sp>
        <p:nvSpPr>
          <p:cNvPr id="6" name="object 88"/>
          <p:cNvSpPr txBox="1"/>
          <p:nvPr/>
        </p:nvSpPr>
        <p:spPr>
          <a:xfrm>
            <a:off x="2065018" y="4023614"/>
            <a:ext cx="2302766" cy="1000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3.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Gill Sans MT"/>
                <a:cs typeface="Gill Sans MT"/>
              </a:rPr>
              <a:t>psychology</a:t>
            </a:r>
            <a:endParaRPr sz="20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spcBef>
                <a:spcPts val="600"/>
              </a:spcBef>
            </a:pPr>
            <a:r>
              <a:rPr sz="2000" dirty="0">
                <a:latin typeface="Times New Roman"/>
                <a:cs typeface="Times New Roman"/>
              </a:rPr>
              <a:t>4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te</a:t>
            </a:r>
            <a:r>
              <a:rPr sz="2000" spc="-5" dirty="0">
                <a:latin typeface="Gill Sans MT"/>
                <a:cs typeface="Gill Sans MT"/>
              </a:rPr>
              <a:t>r</a:t>
            </a:r>
            <a:r>
              <a:rPr sz="2000" spc="-20" dirty="0">
                <a:latin typeface="Gill Sans MT"/>
                <a:cs typeface="Gill Sans MT"/>
              </a:rPr>
              <a:t>r</a:t>
            </a:r>
            <a:r>
              <a:rPr sz="2000" spc="15" dirty="0">
                <a:latin typeface="Gill Sans MT"/>
                <a:cs typeface="Gill Sans MT"/>
              </a:rPr>
              <a:t>o</a:t>
            </a:r>
            <a:r>
              <a:rPr sz="2000" dirty="0">
                <a:latin typeface="Gill Sans MT"/>
                <a:cs typeface="Gill Sans MT"/>
              </a:rPr>
              <a:t>riz</a:t>
            </a:r>
            <a:r>
              <a:rPr sz="2000" spc="10" dirty="0">
                <a:latin typeface="Gill Sans MT"/>
                <a:cs typeface="Gill Sans MT"/>
              </a:rPr>
              <a:t>e</a:t>
            </a:r>
            <a:r>
              <a:rPr sz="2000" spc="15" dirty="0">
                <a:latin typeface="Gill Sans MT"/>
                <a:cs typeface="Gill Sans MT"/>
              </a:rPr>
              <a:t>d</a:t>
            </a:r>
            <a:endParaRPr sz="2000" dirty="0">
              <a:latin typeface="Gill Sans MT"/>
              <a:cs typeface="Gill Sans MT"/>
            </a:endParaRPr>
          </a:p>
        </p:txBody>
      </p:sp>
      <p:sp>
        <p:nvSpPr>
          <p:cNvPr id="7" name="object 89"/>
          <p:cNvSpPr txBox="1"/>
          <p:nvPr/>
        </p:nvSpPr>
        <p:spPr>
          <a:xfrm>
            <a:off x="5958838" y="2803034"/>
            <a:ext cx="4053842" cy="3526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2. </a:t>
            </a:r>
            <a:r>
              <a:rPr sz="2000" spc="-5" dirty="0">
                <a:latin typeface="Gill Sans MT"/>
                <a:cs typeface="Gill Sans MT"/>
              </a:rPr>
              <a:t>act (root) </a:t>
            </a:r>
            <a:r>
              <a:rPr sz="2000" dirty="0">
                <a:latin typeface="Gill Sans MT"/>
                <a:cs typeface="Gill Sans MT"/>
              </a:rPr>
              <a:t>+ </a:t>
            </a:r>
            <a:r>
              <a:rPr sz="2000" spc="-5" dirty="0">
                <a:latin typeface="Gill Sans MT"/>
                <a:cs typeface="Gill Sans MT"/>
              </a:rPr>
              <a:t>-ive (derivational)</a:t>
            </a:r>
            <a:r>
              <a:rPr sz="2000" spc="-8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+</a:t>
            </a:r>
          </a:p>
          <a:p>
            <a:pPr marR="17780"/>
            <a:r>
              <a:rPr sz="2000" spc="-5" dirty="0">
                <a:latin typeface="Gill Sans MT"/>
                <a:cs typeface="Gill Sans MT"/>
              </a:rPr>
              <a:t>-ate (derivational) </a:t>
            </a:r>
            <a:r>
              <a:rPr sz="2000" dirty="0">
                <a:latin typeface="Gill Sans MT"/>
                <a:cs typeface="Gill Sans MT"/>
              </a:rPr>
              <a:t>+ </a:t>
            </a:r>
            <a:r>
              <a:rPr sz="2000" spc="-5" dirty="0">
                <a:latin typeface="Gill Sans MT"/>
                <a:cs typeface="Gill Sans MT"/>
              </a:rPr>
              <a:t>-ion  (derivational) </a:t>
            </a:r>
            <a:r>
              <a:rPr sz="2000" dirty="0">
                <a:latin typeface="Gill Sans MT"/>
                <a:cs typeface="Gill Sans MT"/>
              </a:rPr>
              <a:t>+ </a:t>
            </a:r>
            <a:r>
              <a:rPr sz="2000" spc="-5" dirty="0">
                <a:latin typeface="Gill Sans MT"/>
                <a:cs typeface="Gill Sans MT"/>
              </a:rPr>
              <a:t>dis-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(derivational)</a:t>
            </a:r>
            <a:endParaRPr sz="2000" dirty="0">
              <a:latin typeface="Gill Sans MT"/>
              <a:cs typeface="Gill Sans MT"/>
            </a:endParaRPr>
          </a:p>
          <a:p>
            <a:pPr>
              <a:spcBef>
                <a:spcPts val="32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43815" indent="-22860">
              <a:buAutoNum type="arabicPeriod" startAt="3"/>
              <a:tabLst>
                <a:tab pos="82550" algn="l"/>
              </a:tabLst>
            </a:pPr>
            <a:r>
              <a:rPr sz="2000" spc="-5" dirty="0">
                <a:latin typeface="Gill Sans MT"/>
                <a:cs typeface="Gill Sans MT"/>
              </a:rPr>
              <a:t>psych- or psyche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(root)</a:t>
            </a:r>
            <a:endParaRPr sz="2000" dirty="0">
              <a:latin typeface="Gill Sans MT"/>
              <a:cs typeface="Gill Sans MT"/>
            </a:endParaRPr>
          </a:p>
          <a:p>
            <a:pPr marL="20955"/>
            <a:r>
              <a:rPr sz="2000" dirty="0">
                <a:latin typeface="Gill Sans MT"/>
                <a:cs typeface="Gill Sans MT"/>
              </a:rPr>
              <a:t>+ -ology</a:t>
            </a:r>
            <a:r>
              <a:rPr sz="2000" spc="-8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(derivational)</a:t>
            </a:r>
            <a:endParaRPr sz="2000" dirty="0">
              <a:latin typeface="Gill Sans MT"/>
              <a:cs typeface="Gill Sans MT"/>
            </a:endParaRPr>
          </a:p>
          <a:p>
            <a:pPr marL="43815" marR="178436">
              <a:spcBef>
                <a:spcPts val="345"/>
              </a:spcBef>
              <a:buAutoNum type="arabicPeriod" startAt="4"/>
              <a:tabLst>
                <a:tab pos="105411" algn="l"/>
              </a:tabLst>
            </a:pPr>
            <a:r>
              <a:rPr sz="2000" spc="-5" dirty="0">
                <a:latin typeface="Gill Sans MT"/>
                <a:cs typeface="Gill Sans MT"/>
              </a:rPr>
              <a:t>terror (root) </a:t>
            </a:r>
            <a:r>
              <a:rPr sz="2000" dirty="0">
                <a:latin typeface="Gill Sans MT"/>
                <a:cs typeface="Gill Sans MT"/>
              </a:rPr>
              <a:t>+ </a:t>
            </a:r>
            <a:r>
              <a:rPr sz="2000" spc="-5" dirty="0">
                <a:latin typeface="Gill Sans MT"/>
                <a:cs typeface="Gill Sans MT"/>
              </a:rPr>
              <a:t>-ize  (derivational) </a:t>
            </a:r>
            <a:r>
              <a:rPr sz="2000" dirty="0">
                <a:latin typeface="Gill Sans MT"/>
                <a:cs typeface="Gill Sans MT"/>
              </a:rPr>
              <a:t>+ </a:t>
            </a:r>
            <a:r>
              <a:rPr sz="2000" spc="-15" dirty="0">
                <a:latin typeface="Gill Sans MT"/>
                <a:cs typeface="Gill Sans MT"/>
              </a:rPr>
              <a:t>PAST  </a:t>
            </a:r>
            <a:r>
              <a:rPr sz="2000" spc="-5" dirty="0">
                <a:latin typeface="Gill Sans MT"/>
                <a:cs typeface="Gill Sans MT"/>
              </a:rPr>
              <a:t>(inflectional) if the </a:t>
            </a:r>
            <a:r>
              <a:rPr sz="2000" spc="-10" dirty="0">
                <a:latin typeface="Gill Sans MT"/>
                <a:cs typeface="Gill Sans MT"/>
              </a:rPr>
              <a:t>word </a:t>
            </a:r>
            <a:r>
              <a:rPr sz="2000" spc="-5" dirty="0">
                <a:latin typeface="Gill Sans MT"/>
                <a:cs typeface="Gill Sans MT"/>
              </a:rPr>
              <a:t>is  </a:t>
            </a:r>
            <a:r>
              <a:rPr sz="2000" dirty="0">
                <a:latin typeface="Gill Sans MT"/>
                <a:cs typeface="Gill Sans MT"/>
              </a:rPr>
              <a:t>a </a:t>
            </a:r>
            <a:r>
              <a:rPr sz="2000" spc="-10" dirty="0">
                <a:latin typeface="Gill Sans MT"/>
                <a:cs typeface="Gill Sans MT"/>
              </a:rPr>
              <a:t>verb</a:t>
            </a:r>
            <a:r>
              <a:rPr sz="2000" spc="-8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form</a:t>
            </a:r>
            <a:endParaRPr sz="2000" dirty="0">
              <a:latin typeface="Gill Sans MT"/>
              <a:cs typeface="Gill Sans MT"/>
            </a:endParaRPr>
          </a:p>
          <a:p>
            <a:pPr marL="43815" marR="176531">
              <a:lnSpc>
                <a:spcPts val="650"/>
              </a:lnSpc>
              <a:spcBef>
                <a:spcPts val="30"/>
              </a:spcBef>
            </a:pPr>
            <a:endParaRPr lang="en-US" sz="2000" dirty="0" smtClean="0">
              <a:latin typeface="Gill Sans MT"/>
              <a:cs typeface="Gill Sans MT"/>
            </a:endParaRPr>
          </a:p>
          <a:p>
            <a:pPr marL="43815" marR="176531">
              <a:lnSpc>
                <a:spcPts val="650"/>
              </a:lnSpc>
              <a:spcBef>
                <a:spcPts val="30"/>
              </a:spcBef>
            </a:pPr>
            <a:r>
              <a:rPr sz="2000" dirty="0" smtClean="0">
                <a:latin typeface="Gill Sans MT"/>
                <a:cs typeface="Gill Sans MT"/>
              </a:rPr>
              <a:t>OR </a:t>
            </a:r>
            <a:r>
              <a:rPr sz="2000" spc="-5" dirty="0">
                <a:latin typeface="Gill Sans MT"/>
                <a:cs typeface="Gill Sans MT"/>
              </a:rPr>
              <a:t>terrorized </a:t>
            </a:r>
            <a:r>
              <a:rPr sz="2000" dirty="0">
                <a:latin typeface="Gill Sans MT"/>
                <a:cs typeface="Gill Sans MT"/>
              </a:rPr>
              <a:t>= </a:t>
            </a:r>
            <a:r>
              <a:rPr sz="2000" spc="-5" dirty="0">
                <a:latin typeface="Gill Sans MT"/>
                <a:cs typeface="Gill Sans MT"/>
              </a:rPr>
              <a:t>terror  (root) </a:t>
            </a:r>
            <a:r>
              <a:rPr sz="2000" dirty="0">
                <a:latin typeface="Gill Sans MT"/>
                <a:cs typeface="Gill Sans MT"/>
              </a:rPr>
              <a:t>+ </a:t>
            </a:r>
            <a:r>
              <a:rPr sz="2000" spc="-5" dirty="0">
                <a:latin typeface="Gill Sans MT"/>
                <a:cs typeface="Gill Sans MT"/>
              </a:rPr>
              <a:t>-</a:t>
            </a:r>
            <a:r>
              <a:rPr sz="2000" spc="-5" dirty="0" err="1">
                <a:latin typeface="Gill Sans MT"/>
                <a:cs typeface="Gill Sans MT"/>
              </a:rPr>
              <a:t>ize</a:t>
            </a:r>
            <a:r>
              <a:rPr sz="2000" spc="-70" dirty="0">
                <a:latin typeface="Gill Sans MT"/>
                <a:cs typeface="Gill Sans MT"/>
              </a:rPr>
              <a:t> </a:t>
            </a:r>
            <a:endParaRPr lang="en-US" sz="2000" spc="-70" dirty="0" smtClean="0">
              <a:latin typeface="Gill Sans MT"/>
              <a:cs typeface="Gill Sans MT"/>
            </a:endParaRPr>
          </a:p>
          <a:p>
            <a:pPr marL="43815" marR="176531">
              <a:lnSpc>
                <a:spcPts val="650"/>
              </a:lnSpc>
              <a:spcBef>
                <a:spcPts val="30"/>
              </a:spcBef>
            </a:pPr>
            <a:endParaRPr lang="en-US" sz="2000" spc="-70" dirty="0">
              <a:latin typeface="Gill Sans MT"/>
              <a:cs typeface="Gill Sans MT"/>
            </a:endParaRPr>
          </a:p>
          <a:p>
            <a:pPr marL="43815" marR="176531">
              <a:lnSpc>
                <a:spcPts val="650"/>
              </a:lnSpc>
              <a:spcBef>
                <a:spcPts val="30"/>
              </a:spcBef>
            </a:pPr>
            <a:endParaRPr lang="en-US" sz="2000" spc="-70" dirty="0" smtClean="0">
              <a:latin typeface="Gill Sans MT"/>
              <a:cs typeface="Gill Sans MT"/>
            </a:endParaRPr>
          </a:p>
          <a:p>
            <a:pPr marL="43815" marR="176531">
              <a:lnSpc>
                <a:spcPts val="650"/>
              </a:lnSpc>
              <a:spcBef>
                <a:spcPts val="30"/>
              </a:spcBef>
            </a:pPr>
            <a:r>
              <a:rPr sz="2000" spc="-5" dirty="0" smtClean="0">
                <a:latin typeface="Gill Sans MT"/>
                <a:cs typeface="Gill Sans MT"/>
              </a:rPr>
              <a:t>(</a:t>
            </a:r>
            <a:r>
              <a:rPr sz="2000" spc="-5" dirty="0">
                <a:latin typeface="Gill Sans MT"/>
                <a:cs typeface="Gill Sans MT"/>
              </a:rPr>
              <a:t>derivational</a:t>
            </a:r>
            <a:r>
              <a:rPr sz="2000" spc="-5" dirty="0" smtClean="0">
                <a:latin typeface="Gill Sans MT"/>
                <a:cs typeface="Gill Sans MT"/>
              </a:rPr>
              <a:t>)</a:t>
            </a:r>
            <a:r>
              <a:rPr lang="en-US" sz="2000" dirty="0">
                <a:latin typeface="Gill Sans MT"/>
                <a:cs typeface="Gill Sans MT"/>
              </a:rPr>
              <a:t> </a:t>
            </a:r>
            <a:r>
              <a:rPr sz="2000" dirty="0" smtClean="0">
                <a:latin typeface="Gill Sans MT"/>
                <a:cs typeface="Gill Sans MT"/>
              </a:rPr>
              <a:t>+ </a:t>
            </a:r>
            <a:r>
              <a:rPr sz="2000" spc="-5" dirty="0">
                <a:latin typeface="Gill Sans MT"/>
                <a:cs typeface="Gill Sans MT"/>
              </a:rPr>
              <a:t>-ed (derivational) if </a:t>
            </a:r>
            <a:endParaRPr lang="en-US" sz="2000" spc="-5" dirty="0" smtClean="0">
              <a:latin typeface="Gill Sans MT"/>
              <a:cs typeface="Gill Sans MT"/>
            </a:endParaRPr>
          </a:p>
          <a:p>
            <a:pPr marL="43815" marR="176531">
              <a:lnSpc>
                <a:spcPts val="650"/>
              </a:lnSpc>
              <a:spcBef>
                <a:spcPts val="30"/>
              </a:spcBef>
            </a:pPr>
            <a:endParaRPr lang="en-US" sz="2000" spc="-5" dirty="0">
              <a:latin typeface="Gill Sans MT"/>
              <a:cs typeface="Gill Sans MT"/>
            </a:endParaRPr>
          </a:p>
          <a:p>
            <a:pPr marL="43815" marR="176531">
              <a:lnSpc>
                <a:spcPts val="650"/>
              </a:lnSpc>
              <a:spcBef>
                <a:spcPts val="30"/>
              </a:spcBef>
            </a:pPr>
            <a:endParaRPr lang="en-US" sz="2000" spc="-5" dirty="0" smtClean="0">
              <a:latin typeface="Gill Sans MT"/>
              <a:cs typeface="Gill Sans MT"/>
            </a:endParaRPr>
          </a:p>
          <a:p>
            <a:pPr marL="43815" marR="176531">
              <a:lnSpc>
                <a:spcPts val="650"/>
              </a:lnSpc>
              <a:spcBef>
                <a:spcPts val="30"/>
              </a:spcBef>
            </a:pPr>
            <a:r>
              <a:rPr sz="2000" spc="-5" dirty="0" smtClean="0">
                <a:latin typeface="Gill Sans MT"/>
                <a:cs typeface="Gill Sans MT"/>
              </a:rPr>
              <a:t>the  </a:t>
            </a:r>
            <a:r>
              <a:rPr sz="2000" spc="-10" dirty="0">
                <a:latin typeface="Gill Sans MT"/>
                <a:cs typeface="Gill Sans MT"/>
              </a:rPr>
              <a:t>word </a:t>
            </a:r>
            <a:r>
              <a:rPr sz="2000" spc="-5" dirty="0">
                <a:latin typeface="Gill Sans MT"/>
                <a:cs typeface="Gill Sans MT"/>
              </a:rPr>
              <a:t>is </a:t>
            </a:r>
            <a:r>
              <a:rPr sz="2000" dirty="0">
                <a:latin typeface="Gill Sans MT"/>
                <a:cs typeface="Gill Sans MT"/>
              </a:rPr>
              <a:t>an</a:t>
            </a:r>
            <a:r>
              <a:rPr sz="2000" spc="-9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adjective</a:t>
            </a:r>
            <a:endParaRPr sz="2000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09337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6634" y="617804"/>
            <a:ext cx="10455966" cy="6093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5">
              <a:spcBef>
                <a:spcPts val="1110"/>
              </a:spcBef>
            </a:pPr>
            <a:r>
              <a:rPr lang="en-US" sz="6000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Exercise…</a:t>
            </a:r>
            <a:endParaRPr lang="en-US" sz="6000" dirty="0" smtClean="0">
              <a:latin typeface="Gill Sans MT"/>
              <a:cs typeface="Gill Sans MT"/>
            </a:endParaRPr>
          </a:p>
          <a:p>
            <a:pPr marL="563247" marR="106681" indent="-85725">
              <a:lnSpc>
                <a:spcPct val="102800"/>
              </a:lnSpc>
              <a:spcBef>
                <a:spcPts val="760"/>
              </a:spcBef>
            </a:pPr>
            <a:r>
              <a:rPr lang="en-US" sz="4000" spc="10" dirty="0" smtClean="0">
                <a:latin typeface="Gill Sans MT"/>
                <a:cs typeface="Gill Sans MT"/>
              </a:rPr>
              <a:t>When </a:t>
            </a:r>
            <a:r>
              <a:rPr lang="en-US" sz="4000" spc="5" dirty="0" smtClean="0">
                <a:latin typeface="Gill Sans MT"/>
                <a:cs typeface="Gill Sans MT"/>
              </a:rPr>
              <a:t>a compound has </a:t>
            </a:r>
            <a:r>
              <a:rPr lang="en-US" sz="4000" dirty="0" smtClean="0">
                <a:latin typeface="Gill Sans MT"/>
                <a:cs typeface="Gill Sans MT"/>
              </a:rPr>
              <a:t>more </a:t>
            </a:r>
            <a:r>
              <a:rPr lang="en-US" sz="4000" spc="5" dirty="0" smtClean="0">
                <a:latin typeface="Gill Sans MT"/>
                <a:cs typeface="Gill Sans MT"/>
              </a:rPr>
              <a:t>than </a:t>
            </a:r>
            <a:r>
              <a:rPr lang="en-US" sz="4000" spc="10" dirty="0" smtClean="0">
                <a:latin typeface="Gill Sans MT"/>
                <a:cs typeface="Gill Sans MT"/>
              </a:rPr>
              <a:t>2 </a:t>
            </a:r>
            <a:r>
              <a:rPr lang="en-US" sz="4000" dirty="0" smtClean="0">
                <a:latin typeface="Gill Sans MT"/>
                <a:cs typeface="Gill Sans MT"/>
              </a:rPr>
              <a:t>roots,  two </a:t>
            </a:r>
            <a:r>
              <a:rPr lang="en-US" sz="4000" spc="5" dirty="0" smtClean="0">
                <a:latin typeface="Gill Sans MT"/>
                <a:cs typeface="Gill Sans MT"/>
              </a:rPr>
              <a:t>of </a:t>
            </a:r>
            <a:r>
              <a:rPr lang="en-US" sz="4000" spc="10" dirty="0" smtClean="0">
                <a:latin typeface="Gill Sans MT"/>
                <a:cs typeface="Gill Sans MT"/>
              </a:rPr>
              <a:t>them </a:t>
            </a:r>
            <a:r>
              <a:rPr lang="en-US" sz="4000" spc="5" dirty="0" smtClean="0">
                <a:latin typeface="Gill Sans MT"/>
                <a:cs typeface="Gill Sans MT"/>
              </a:rPr>
              <a:t>might form a compound  which </a:t>
            </a:r>
            <a:r>
              <a:rPr lang="en-US" sz="4000" spc="10" dirty="0" smtClean="0">
                <a:latin typeface="Gill Sans MT"/>
                <a:cs typeface="Gill Sans MT"/>
              </a:rPr>
              <a:t>then </a:t>
            </a:r>
            <a:r>
              <a:rPr lang="en-US" sz="4000" spc="5" dirty="0" smtClean="0">
                <a:latin typeface="Gill Sans MT"/>
                <a:cs typeface="Gill Sans MT"/>
              </a:rPr>
              <a:t>combines with a third </a:t>
            </a:r>
            <a:r>
              <a:rPr lang="en-US" sz="4000" dirty="0" smtClean="0">
                <a:latin typeface="Gill Sans MT"/>
                <a:cs typeface="Gill Sans MT"/>
              </a:rPr>
              <a:t>root </a:t>
            </a:r>
            <a:r>
              <a:rPr lang="en-US" sz="4000" spc="5" dirty="0" smtClean="0">
                <a:latin typeface="Gill Sans MT"/>
                <a:cs typeface="Gill Sans MT"/>
              </a:rPr>
              <a:t>to  form </a:t>
            </a:r>
            <a:r>
              <a:rPr lang="en-US" sz="4000" spc="10" dirty="0" smtClean="0">
                <a:latin typeface="Gill Sans MT"/>
                <a:cs typeface="Gill Sans MT"/>
              </a:rPr>
              <a:t>another</a:t>
            </a:r>
            <a:r>
              <a:rPr lang="en-US" sz="4000" spc="-55" dirty="0" smtClean="0">
                <a:latin typeface="Gill Sans MT"/>
                <a:cs typeface="Gill Sans MT"/>
              </a:rPr>
              <a:t> </a:t>
            </a:r>
            <a:r>
              <a:rPr lang="en-US" sz="4000" spc="5" dirty="0" smtClean="0">
                <a:latin typeface="Gill Sans MT"/>
                <a:cs typeface="Gill Sans MT"/>
              </a:rPr>
              <a:t>compound.</a:t>
            </a:r>
            <a:endParaRPr lang="en-US" sz="4000" dirty="0">
              <a:latin typeface="Gill Sans MT"/>
              <a:cs typeface="Gill Sans MT"/>
            </a:endParaRPr>
          </a:p>
          <a:p>
            <a:pPr marL="563247" marR="106681" indent="-85725" algn="ctr">
              <a:lnSpc>
                <a:spcPct val="102800"/>
              </a:lnSpc>
              <a:spcBef>
                <a:spcPts val="760"/>
              </a:spcBef>
            </a:pPr>
            <a:r>
              <a:rPr lang="en-US" sz="4000" i="1" dirty="0" smtClean="0">
                <a:latin typeface="Gill Sans MT"/>
                <a:cs typeface="Gill Sans MT"/>
              </a:rPr>
              <a:t>drop-in center  </a:t>
            </a:r>
          </a:p>
          <a:p>
            <a:pPr marL="1206505" marR="794388" indent="53340" algn="ctr">
              <a:lnSpc>
                <a:spcPct val="236800"/>
              </a:lnSpc>
              <a:spcBef>
                <a:spcPts val="10"/>
              </a:spcBef>
            </a:pPr>
            <a:r>
              <a:rPr lang="en-US" sz="4000" i="1" dirty="0" smtClean="0">
                <a:solidFill>
                  <a:srgbClr val="3791A7"/>
                </a:solidFill>
                <a:latin typeface="Gill Sans MT"/>
                <a:cs typeface="Gill Sans MT"/>
              </a:rPr>
              <a:t>drop</a:t>
            </a:r>
            <a:r>
              <a:rPr lang="en-US" sz="4000" i="1" dirty="0" smtClean="0">
                <a:latin typeface="Gill Sans MT"/>
                <a:cs typeface="Gill Sans MT"/>
              </a:rPr>
              <a:t>-</a:t>
            </a:r>
            <a:r>
              <a:rPr lang="en-US" sz="4000" i="1" dirty="0" smtClean="0">
                <a:solidFill>
                  <a:srgbClr val="C32C2D"/>
                </a:solidFill>
                <a:latin typeface="Gill Sans MT"/>
                <a:cs typeface="Gill Sans MT"/>
              </a:rPr>
              <a:t>in </a:t>
            </a:r>
            <a:r>
              <a:rPr lang="en-US" sz="4000" i="1" spc="10" dirty="0" smtClean="0">
                <a:latin typeface="Gill Sans MT"/>
                <a:cs typeface="Gill Sans MT"/>
              </a:rPr>
              <a:t>+</a:t>
            </a:r>
            <a:r>
              <a:rPr lang="en-US" sz="4000" i="1" spc="-45" dirty="0" smtClean="0">
                <a:latin typeface="Gill Sans MT"/>
                <a:cs typeface="Gill Sans MT"/>
              </a:rPr>
              <a:t> </a:t>
            </a:r>
            <a:r>
              <a:rPr lang="en-US" sz="4000" i="1" dirty="0" smtClean="0">
                <a:solidFill>
                  <a:srgbClr val="FEB809"/>
                </a:solidFill>
                <a:latin typeface="Gill Sans MT"/>
                <a:cs typeface="Gill Sans MT"/>
              </a:rPr>
              <a:t>center</a:t>
            </a:r>
            <a:endParaRPr lang="en-US" sz="4000" dirty="0" smtClean="0">
              <a:latin typeface="Gill Sans MT"/>
              <a:cs typeface="Gill Sans MT"/>
            </a:endParaRP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1000" dirty="0"/>
          </a:p>
        </p:txBody>
      </p:sp>
      <p:sp>
        <p:nvSpPr>
          <p:cNvPr id="3" name="object 12"/>
          <p:cNvSpPr/>
          <p:nvPr/>
        </p:nvSpPr>
        <p:spPr>
          <a:xfrm>
            <a:off x="6114234" y="4952232"/>
            <a:ext cx="595123" cy="522737"/>
          </a:xfrm>
          <a:custGeom>
            <a:avLst/>
            <a:gdLst/>
            <a:ahLst/>
            <a:cxnLst/>
            <a:rect l="l" t="t" r="r" b="b"/>
            <a:pathLst>
              <a:path w="30480" h="196850">
                <a:moveTo>
                  <a:pt x="1523" y="166115"/>
                </a:moveTo>
                <a:lnTo>
                  <a:pt x="0" y="167639"/>
                </a:lnTo>
                <a:lnTo>
                  <a:pt x="0" y="170687"/>
                </a:lnTo>
                <a:lnTo>
                  <a:pt x="15239" y="196595"/>
                </a:lnTo>
                <a:lnTo>
                  <a:pt x="17929" y="192023"/>
                </a:lnTo>
                <a:lnTo>
                  <a:pt x="13715" y="192023"/>
                </a:lnTo>
                <a:lnTo>
                  <a:pt x="13715" y="186605"/>
                </a:lnTo>
                <a:lnTo>
                  <a:pt x="3047" y="167639"/>
                </a:lnTo>
                <a:lnTo>
                  <a:pt x="1523" y="166115"/>
                </a:lnTo>
                <a:close/>
              </a:path>
              <a:path w="30480" h="196850">
                <a:moveTo>
                  <a:pt x="13715" y="186605"/>
                </a:moveTo>
                <a:lnTo>
                  <a:pt x="13715" y="192023"/>
                </a:lnTo>
                <a:lnTo>
                  <a:pt x="15239" y="189314"/>
                </a:lnTo>
                <a:lnTo>
                  <a:pt x="13715" y="186605"/>
                </a:lnTo>
                <a:close/>
              </a:path>
              <a:path w="30480" h="196850">
                <a:moveTo>
                  <a:pt x="15239" y="189314"/>
                </a:moveTo>
                <a:lnTo>
                  <a:pt x="13715" y="192023"/>
                </a:lnTo>
                <a:lnTo>
                  <a:pt x="16763" y="192023"/>
                </a:lnTo>
                <a:lnTo>
                  <a:pt x="15239" y="189314"/>
                </a:lnTo>
                <a:close/>
              </a:path>
              <a:path w="30480" h="196850">
                <a:moveTo>
                  <a:pt x="16807" y="186527"/>
                </a:moveTo>
                <a:lnTo>
                  <a:pt x="15239" y="189314"/>
                </a:lnTo>
                <a:lnTo>
                  <a:pt x="16763" y="192023"/>
                </a:lnTo>
                <a:lnTo>
                  <a:pt x="16807" y="186527"/>
                </a:lnTo>
                <a:close/>
              </a:path>
              <a:path w="30480" h="196850">
                <a:moveTo>
                  <a:pt x="30479" y="167639"/>
                </a:moveTo>
                <a:lnTo>
                  <a:pt x="27431" y="167639"/>
                </a:lnTo>
                <a:lnTo>
                  <a:pt x="16807" y="186527"/>
                </a:lnTo>
                <a:lnTo>
                  <a:pt x="16763" y="192023"/>
                </a:lnTo>
                <a:lnTo>
                  <a:pt x="17929" y="192023"/>
                </a:lnTo>
                <a:lnTo>
                  <a:pt x="30479" y="170687"/>
                </a:lnTo>
                <a:lnTo>
                  <a:pt x="30479" y="167639"/>
                </a:lnTo>
                <a:close/>
              </a:path>
              <a:path w="30480" h="196850">
                <a:moveTo>
                  <a:pt x="18287" y="0"/>
                </a:moveTo>
                <a:lnTo>
                  <a:pt x="13715" y="0"/>
                </a:lnTo>
                <a:lnTo>
                  <a:pt x="13715" y="186605"/>
                </a:lnTo>
                <a:lnTo>
                  <a:pt x="15239" y="189314"/>
                </a:lnTo>
                <a:lnTo>
                  <a:pt x="16807" y="186527"/>
                </a:lnTo>
                <a:lnTo>
                  <a:pt x="18287" y="0"/>
                </a:lnTo>
                <a:close/>
              </a:path>
            </a:pathLst>
          </a:custGeom>
          <a:solidFill>
            <a:srgbClr val="3790A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56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6634" y="617804"/>
            <a:ext cx="10455966" cy="1625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Exercise…</a:t>
            </a:r>
          </a:p>
          <a:p>
            <a:pPr algn="ctr">
              <a:lnSpc>
                <a:spcPct val="100000"/>
              </a:lnSpc>
            </a:pPr>
            <a:endParaRPr lang="en-US" sz="2800" dirty="0" smtClean="0">
              <a:latin typeface="Gill Sans MT"/>
              <a:cs typeface="Gill Sans MT"/>
            </a:endParaRPr>
          </a:p>
          <a:p>
            <a:pPr marL="85090" indent="-85725">
              <a:lnSpc>
                <a:spcPct val="103200"/>
              </a:lnSpc>
              <a:spcBef>
                <a:spcPts val="370"/>
              </a:spcBef>
            </a:pPr>
            <a:r>
              <a:rPr lang="en-US" sz="1600" spc="5" dirty="0" smtClean="0">
                <a:latin typeface="Gill Sans MT"/>
                <a:cs typeface="Gill Sans MT"/>
              </a:rPr>
              <a:t>Identify the relations between the elements  of the following</a:t>
            </a:r>
            <a:r>
              <a:rPr lang="en-US" sz="1600" spc="-35" dirty="0" smtClean="0">
                <a:latin typeface="Gill Sans MT"/>
                <a:cs typeface="Gill Sans MT"/>
              </a:rPr>
              <a:t> </a:t>
            </a:r>
            <a:r>
              <a:rPr lang="en-US" sz="1600" spc="5" dirty="0" smtClean="0">
                <a:latin typeface="Gill Sans MT"/>
                <a:cs typeface="Gill Sans MT"/>
              </a:rPr>
              <a:t>compounds:</a:t>
            </a:r>
            <a:endParaRPr lang="en-US" sz="1600" dirty="0" smtClean="0">
              <a:latin typeface="Gill Sans MT"/>
              <a:cs typeface="Gill Sans MT"/>
            </a:endParaRP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1000" dirty="0"/>
          </a:p>
        </p:txBody>
      </p:sp>
      <p:sp>
        <p:nvSpPr>
          <p:cNvPr id="3" name="object 27"/>
          <p:cNvSpPr txBox="1"/>
          <p:nvPr/>
        </p:nvSpPr>
        <p:spPr>
          <a:xfrm>
            <a:off x="2472688" y="2869949"/>
            <a:ext cx="6808472" cy="2726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 indent="-85090">
              <a:buClr>
                <a:srgbClr val="3791A7"/>
              </a:buClr>
              <a:buSzPct val="76470"/>
              <a:buFont typeface="Wingdings 2"/>
              <a:buChar char=""/>
              <a:tabLst>
                <a:tab pos="85725" algn="l"/>
              </a:tabLst>
            </a:pPr>
            <a:r>
              <a:rPr sz="2400" spc="-5" dirty="0">
                <a:latin typeface="Gill Sans MT"/>
                <a:cs typeface="Gill Sans MT"/>
              </a:rPr>
              <a:t>disk </a:t>
            </a:r>
            <a:r>
              <a:rPr sz="2400" dirty="0">
                <a:latin typeface="Gill Sans MT"/>
                <a:cs typeface="Gill Sans MT"/>
              </a:rPr>
              <a:t>operating </a:t>
            </a:r>
            <a:r>
              <a:rPr sz="2400" spc="-5" dirty="0">
                <a:latin typeface="Gill Sans MT"/>
                <a:cs typeface="Gill Sans MT"/>
              </a:rPr>
              <a:t>system  </a:t>
            </a:r>
            <a:r>
              <a:rPr lang="en-US" sz="2400" spc="-5" dirty="0" smtClean="0">
                <a:latin typeface="Gill Sans MT"/>
                <a:cs typeface="Gill Sans MT"/>
              </a:rPr>
              <a:t>	</a:t>
            </a:r>
            <a:r>
              <a:rPr sz="2400" spc="-5" dirty="0" smtClean="0">
                <a:solidFill>
                  <a:srgbClr val="3791A7"/>
                </a:solidFill>
                <a:latin typeface="Gill Sans MT"/>
                <a:cs typeface="Gill Sans MT"/>
              </a:rPr>
              <a:t>disk  </a:t>
            </a:r>
            <a:r>
              <a:rPr sz="2400" dirty="0">
                <a:latin typeface="Gill Sans MT"/>
                <a:cs typeface="Gill Sans MT"/>
              </a:rPr>
              <a:t>+ </a:t>
            </a:r>
            <a:r>
              <a:rPr sz="2400" spc="-15" baseline="6944" dirty="0">
                <a:solidFill>
                  <a:srgbClr val="84AA32"/>
                </a:solidFill>
                <a:latin typeface="Gill Sans MT"/>
                <a:cs typeface="Gill Sans MT"/>
              </a:rPr>
              <a:t>[operating </a:t>
            </a:r>
            <a:r>
              <a:rPr sz="2400" spc="-7" baseline="6944" dirty="0">
                <a:latin typeface="Gill Sans MT"/>
                <a:cs typeface="Gill Sans MT"/>
              </a:rPr>
              <a:t>+</a:t>
            </a:r>
            <a:r>
              <a:rPr sz="2400" spc="-127" baseline="6944" dirty="0">
                <a:latin typeface="Gill Sans MT"/>
                <a:cs typeface="Gill Sans MT"/>
              </a:rPr>
              <a:t> </a:t>
            </a:r>
            <a:r>
              <a:rPr sz="2400" spc="-7" baseline="6944" dirty="0">
                <a:solidFill>
                  <a:srgbClr val="FEB809"/>
                </a:solidFill>
                <a:latin typeface="Gill Sans MT"/>
                <a:cs typeface="Gill Sans MT"/>
              </a:rPr>
              <a:t>system]</a:t>
            </a:r>
            <a:endParaRPr sz="2400" baseline="6944" dirty="0">
              <a:latin typeface="Gill Sans MT"/>
              <a:cs typeface="Gill Sans MT"/>
            </a:endParaRPr>
          </a:p>
          <a:p>
            <a:pPr marL="85090" indent="-85090">
              <a:spcBef>
                <a:spcPts val="10"/>
              </a:spcBef>
              <a:buClr>
                <a:srgbClr val="3791A7"/>
              </a:buClr>
              <a:buSzPct val="76470"/>
              <a:buFont typeface="Wingdings 2"/>
              <a:buChar char=""/>
              <a:tabLst>
                <a:tab pos="85725" algn="l"/>
              </a:tabLst>
            </a:pPr>
            <a:r>
              <a:rPr sz="2400" baseline="-9803" dirty="0">
                <a:latin typeface="Gill Sans MT"/>
                <a:cs typeface="Gill Sans MT"/>
              </a:rPr>
              <a:t>Dutch elm </a:t>
            </a:r>
            <a:r>
              <a:rPr sz="2400" spc="-7" baseline="-9803" dirty="0" err="1">
                <a:latin typeface="Gill Sans MT"/>
                <a:cs typeface="Gill Sans MT"/>
              </a:rPr>
              <a:t>desease</a:t>
            </a:r>
            <a:r>
              <a:rPr sz="2400" spc="-7" baseline="-9803" dirty="0">
                <a:latin typeface="Gill Sans MT"/>
                <a:cs typeface="Gill Sans MT"/>
              </a:rPr>
              <a:t> </a:t>
            </a:r>
            <a:r>
              <a:rPr lang="en-US" sz="2400" spc="-7" baseline="-9803" dirty="0" smtClean="0">
                <a:latin typeface="Gill Sans MT"/>
                <a:cs typeface="Gill Sans MT"/>
              </a:rPr>
              <a:t>			</a:t>
            </a:r>
            <a:r>
              <a:rPr sz="2400" dirty="0" smtClean="0">
                <a:latin typeface="Gill Sans MT"/>
                <a:cs typeface="Gill Sans MT"/>
              </a:rPr>
              <a:t>[</a:t>
            </a:r>
            <a:r>
              <a:rPr sz="2400" dirty="0">
                <a:solidFill>
                  <a:srgbClr val="84AA32"/>
                </a:solidFill>
                <a:latin typeface="Gill Sans MT"/>
                <a:cs typeface="Gill Sans MT"/>
              </a:rPr>
              <a:t>Dutch </a:t>
            </a:r>
            <a:r>
              <a:rPr sz="2400" dirty="0">
                <a:latin typeface="Gill Sans MT"/>
                <a:cs typeface="Gill Sans MT"/>
              </a:rPr>
              <a:t>+ </a:t>
            </a:r>
            <a:r>
              <a:rPr sz="2400" dirty="0">
                <a:solidFill>
                  <a:srgbClr val="FEB809"/>
                </a:solidFill>
                <a:latin typeface="Gill Sans MT"/>
                <a:cs typeface="Gill Sans MT"/>
              </a:rPr>
              <a:t>Elm</a:t>
            </a:r>
            <a:r>
              <a:rPr sz="2400" dirty="0">
                <a:latin typeface="Gill Sans MT"/>
                <a:cs typeface="Gill Sans MT"/>
              </a:rPr>
              <a:t>] +</a:t>
            </a:r>
            <a:r>
              <a:rPr sz="2400" spc="170" dirty="0">
                <a:latin typeface="Gill Sans MT"/>
                <a:cs typeface="Gill Sans MT"/>
              </a:rPr>
              <a:t> </a:t>
            </a:r>
            <a:r>
              <a:rPr sz="2400" spc="-7" baseline="3267" dirty="0">
                <a:solidFill>
                  <a:srgbClr val="3791A7"/>
                </a:solidFill>
                <a:latin typeface="Gill Sans MT"/>
                <a:cs typeface="Gill Sans MT"/>
              </a:rPr>
              <a:t>desease</a:t>
            </a:r>
            <a:endParaRPr sz="2400" baseline="3267" dirty="0">
              <a:latin typeface="Gill Sans MT"/>
              <a:cs typeface="Gill Sans MT"/>
            </a:endParaRPr>
          </a:p>
          <a:p>
            <a:pPr marL="85090" indent="-85090">
              <a:spcBef>
                <a:spcPts val="345"/>
              </a:spcBef>
              <a:buClr>
                <a:srgbClr val="3791A7"/>
              </a:buClr>
              <a:buSzPct val="76470"/>
              <a:buFont typeface="Wingdings 2"/>
              <a:buChar char=""/>
              <a:tabLst>
                <a:tab pos="85725" algn="l"/>
              </a:tabLst>
            </a:pPr>
            <a:r>
              <a:rPr sz="2400" spc="-10" dirty="0">
                <a:latin typeface="Gill Sans MT"/>
                <a:cs typeface="Gill Sans MT"/>
              </a:rPr>
              <a:t>fair-weather </a:t>
            </a:r>
            <a:r>
              <a:rPr sz="2400" dirty="0">
                <a:latin typeface="Gill Sans MT"/>
                <a:cs typeface="Gill Sans MT"/>
              </a:rPr>
              <a:t>friend   </a:t>
            </a:r>
            <a:r>
              <a:rPr lang="en-US" sz="2400" dirty="0" smtClean="0">
                <a:latin typeface="Gill Sans MT"/>
                <a:cs typeface="Gill Sans MT"/>
              </a:rPr>
              <a:t>		</a:t>
            </a:r>
            <a:r>
              <a:rPr sz="2400" spc="-10" dirty="0" smtClean="0">
                <a:solidFill>
                  <a:srgbClr val="3791A7"/>
                </a:solidFill>
                <a:latin typeface="Gill Sans MT"/>
                <a:cs typeface="Gill Sans MT"/>
              </a:rPr>
              <a:t>fair-</a:t>
            </a:r>
            <a:r>
              <a:rPr sz="2400" spc="-10" dirty="0" smtClean="0">
                <a:solidFill>
                  <a:srgbClr val="FEB809"/>
                </a:solidFill>
                <a:latin typeface="Gill Sans MT"/>
                <a:cs typeface="Gill Sans MT"/>
              </a:rPr>
              <a:t>weather  </a:t>
            </a:r>
            <a:r>
              <a:rPr sz="2400" dirty="0">
                <a:latin typeface="Gill Sans MT"/>
                <a:cs typeface="Gill Sans MT"/>
              </a:rPr>
              <a:t>+</a:t>
            </a:r>
            <a:r>
              <a:rPr sz="2400" spc="165" dirty="0"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84AA32"/>
                </a:solidFill>
                <a:latin typeface="Gill Sans MT"/>
                <a:cs typeface="Gill Sans MT"/>
              </a:rPr>
              <a:t>friend</a:t>
            </a:r>
            <a:endParaRPr sz="2400" dirty="0">
              <a:latin typeface="Gill Sans MT"/>
              <a:cs typeface="Gill Sans MT"/>
            </a:endParaRPr>
          </a:p>
          <a:p>
            <a:pPr marL="85090" indent="-85090">
              <a:spcBef>
                <a:spcPts val="180"/>
              </a:spcBef>
              <a:buClr>
                <a:srgbClr val="3791A7"/>
              </a:buClr>
              <a:buSzPct val="76470"/>
              <a:buFont typeface="Wingdings 2"/>
              <a:buChar char=""/>
              <a:tabLst>
                <a:tab pos="85725" algn="l"/>
              </a:tabLst>
            </a:pPr>
            <a:r>
              <a:rPr sz="2400" dirty="0">
                <a:latin typeface="Gill Sans MT"/>
                <a:cs typeface="Gill Sans MT"/>
              </a:rPr>
              <a:t>fine-tooth </a:t>
            </a:r>
            <a:r>
              <a:rPr sz="2400" spc="-5" dirty="0">
                <a:latin typeface="Gill Sans MT"/>
                <a:cs typeface="Gill Sans MT"/>
              </a:rPr>
              <a:t>comb   </a:t>
            </a:r>
            <a:r>
              <a:rPr lang="en-US" sz="2400" spc="-5" dirty="0" smtClean="0">
                <a:latin typeface="Gill Sans MT"/>
                <a:cs typeface="Gill Sans MT"/>
              </a:rPr>
              <a:t>		</a:t>
            </a:r>
            <a:r>
              <a:rPr sz="2400" dirty="0" smtClean="0">
                <a:solidFill>
                  <a:srgbClr val="3791A7"/>
                </a:solidFill>
                <a:latin typeface="Gill Sans MT"/>
                <a:cs typeface="Gill Sans MT"/>
              </a:rPr>
              <a:t>fine-</a:t>
            </a:r>
            <a:r>
              <a:rPr sz="2400" dirty="0" smtClean="0">
                <a:solidFill>
                  <a:srgbClr val="FEB809"/>
                </a:solidFill>
                <a:latin typeface="Gill Sans MT"/>
                <a:cs typeface="Gill Sans MT"/>
              </a:rPr>
              <a:t>tooth </a:t>
            </a:r>
            <a:r>
              <a:rPr sz="2400" dirty="0">
                <a:latin typeface="Gill Sans MT"/>
                <a:cs typeface="Gill Sans MT"/>
              </a:rPr>
              <a:t>+ </a:t>
            </a:r>
            <a:r>
              <a:rPr sz="2400" spc="35" dirty="0">
                <a:latin typeface="Gill Sans MT"/>
                <a:cs typeface="Gill Sans MT"/>
              </a:rPr>
              <a:t> </a:t>
            </a:r>
            <a:r>
              <a:rPr sz="2400" spc="-7" baseline="3267" dirty="0">
                <a:solidFill>
                  <a:srgbClr val="84AA32"/>
                </a:solidFill>
                <a:latin typeface="Gill Sans MT"/>
                <a:cs typeface="Gill Sans MT"/>
              </a:rPr>
              <a:t>comb</a:t>
            </a:r>
            <a:endParaRPr sz="2400" baseline="3267" dirty="0">
              <a:latin typeface="Gill Sans MT"/>
              <a:cs typeface="Gill Sans MT"/>
            </a:endParaRPr>
          </a:p>
          <a:p>
            <a:pPr marL="85090" indent="-85090">
              <a:spcBef>
                <a:spcPts val="190"/>
              </a:spcBef>
              <a:buClr>
                <a:srgbClr val="3791A7"/>
              </a:buClr>
              <a:buSzPct val="76470"/>
              <a:buFont typeface="Wingdings 2"/>
              <a:buChar char=""/>
              <a:tabLst>
                <a:tab pos="85725" algn="l"/>
              </a:tabLst>
            </a:pPr>
            <a:r>
              <a:rPr sz="2400" spc="-5" dirty="0">
                <a:latin typeface="Gill Sans MT"/>
                <a:cs typeface="Gill Sans MT"/>
              </a:rPr>
              <a:t>local </a:t>
            </a:r>
            <a:r>
              <a:rPr sz="2400" spc="-10" dirty="0">
                <a:latin typeface="Gill Sans MT"/>
                <a:cs typeface="Gill Sans MT"/>
              </a:rPr>
              <a:t>area </a:t>
            </a:r>
            <a:r>
              <a:rPr sz="2400" spc="-5" dirty="0">
                <a:latin typeface="Gill Sans MT"/>
                <a:cs typeface="Gill Sans MT"/>
              </a:rPr>
              <a:t>network   </a:t>
            </a:r>
            <a:r>
              <a:rPr lang="en-US" sz="2400" spc="-5" dirty="0" smtClean="0">
                <a:latin typeface="Gill Sans MT"/>
                <a:cs typeface="Gill Sans MT"/>
              </a:rPr>
              <a:t>		</a:t>
            </a:r>
            <a:r>
              <a:rPr sz="2400" spc="-5" dirty="0" smtClean="0">
                <a:solidFill>
                  <a:srgbClr val="3791A7"/>
                </a:solidFill>
                <a:latin typeface="Gill Sans MT"/>
                <a:cs typeface="Gill Sans MT"/>
              </a:rPr>
              <a:t>local </a:t>
            </a:r>
            <a:r>
              <a:rPr sz="2400" dirty="0">
                <a:latin typeface="Gill Sans MT"/>
                <a:cs typeface="Gill Sans MT"/>
              </a:rPr>
              <a:t>+ </a:t>
            </a:r>
            <a:r>
              <a:rPr sz="2400" spc="-5" dirty="0">
                <a:latin typeface="Gill Sans MT"/>
                <a:cs typeface="Gill Sans MT"/>
              </a:rPr>
              <a:t>[</a:t>
            </a:r>
            <a:r>
              <a:rPr sz="2400" spc="-5" dirty="0">
                <a:solidFill>
                  <a:srgbClr val="FEB809"/>
                </a:solidFill>
                <a:latin typeface="Gill Sans MT"/>
                <a:cs typeface="Gill Sans MT"/>
              </a:rPr>
              <a:t>area </a:t>
            </a:r>
            <a:r>
              <a:rPr sz="2400" dirty="0">
                <a:latin typeface="Gill Sans MT"/>
                <a:cs typeface="Gill Sans MT"/>
              </a:rPr>
              <a:t>+</a:t>
            </a:r>
            <a:r>
              <a:rPr sz="2400" spc="35" dirty="0"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84AA32"/>
                </a:solidFill>
                <a:latin typeface="Gill Sans MT"/>
                <a:cs typeface="Gill Sans MT"/>
              </a:rPr>
              <a:t>network</a:t>
            </a:r>
            <a:r>
              <a:rPr sz="2400" spc="-5" dirty="0">
                <a:latin typeface="Gill Sans MT"/>
                <a:cs typeface="Gill Sans MT"/>
              </a:rPr>
              <a:t>]</a:t>
            </a:r>
            <a:endParaRPr sz="2400" dirty="0">
              <a:latin typeface="Gill Sans MT"/>
              <a:cs typeface="Gill Sans MT"/>
            </a:endParaRPr>
          </a:p>
          <a:p>
            <a:pPr marL="85090" indent="-85090">
              <a:spcBef>
                <a:spcPts val="190"/>
              </a:spcBef>
              <a:buClr>
                <a:srgbClr val="3791A7"/>
              </a:buClr>
              <a:buSzPct val="76470"/>
              <a:buFont typeface="Wingdings 2"/>
              <a:buChar char=""/>
              <a:tabLst>
                <a:tab pos="85725" algn="l"/>
              </a:tabLst>
            </a:pPr>
            <a:r>
              <a:rPr sz="2400" dirty="0">
                <a:latin typeface="Gill Sans MT"/>
                <a:cs typeface="Gill Sans MT"/>
              </a:rPr>
              <a:t>optical </a:t>
            </a:r>
            <a:r>
              <a:rPr sz="2400" spc="-5" dirty="0">
                <a:latin typeface="Gill Sans MT"/>
                <a:cs typeface="Gill Sans MT"/>
              </a:rPr>
              <a:t>character recognition  </a:t>
            </a:r>
            <a:r>
              <a:rPr sz="2400" baseline="3267" dirty="0">
                <a:solidFill>
                  <a:srgbClr val="3791A7"/>
                </a:solidFill>
                <a:latin typeface="Gill Sans MT"/>
                <a:cs typeface="Gill Sans MT"/>
              </a:rPr>
              <a:t>optical </a:t>
            </a:r>
            <a:r>
              <a:rPr sz="2400" baseline="3267" dirty="0">
                <a:latin typeface="Gill Sans MT"/>
                <a:cs typeface="Gill Sans MT"/>
              </a:rPr>
              <a:t>+   [</a:t>
            </a:r>
            <a:r>
              <a:rPr sz="2400" baseline="3267" dirty="0">
                <a:solidFill>
                  <a:srgbClr val="FEB809"/>
                </a:solidFill>
                <a:latin typeface="Gill Sans MT"/>
                <a:cs typeface="Gill Sans MT"/>
              </a:rPr>
              <a:t>c. </a:t>
            </a:r>
            <a:r>
              <a:rPr sz="2400" baseline="3267" dirty="0">
                <a:latin typeface="Gill Sans MT"/>
                <a:cs typeface="Gill Sans MT"/>
              </a:rPr>
              <a:t>+</a:t>
            </a:r>
            <a:r>
              <a:rPr sz="2400" spc="97" baseline="3267" dirty="0">
                <a:latin typeface="Gill Sans MT"/>
                <a:cs typeface="Gill Sans MT"/>
              </a:rPr>
              <a:t> </a:t>
            </a:r>
            <a:r>
              <a:rPr sz="2400" spc="-44" baseline="3267" dirty="0">
                <a:solidFill>
                  <a:srgbClr val="84AA32"/>
                </a:solidFill>
                <a:latin typeface="Gill Sans MT"/>
                <a:cs typeface="Gill Sans MT"/>
              </a:rPr>
              <a:t>r.</a:t>
            </a:r>
            <a:r>
              <a:rPr sz="2400" spc="-44" baseline="3267" dirty="0">
                <a:latin typeface="Gill Sans MT"/>
                <a:cs typeface="Gill Sans MT"/>
              </a:rPr>
              <a:t>]</a:t>
            </a:r>
            <a:endParaRPr sz="2400" baseline="3267" dirty="0">
              <a:latin typeface="Gill Sans MT"/>
              <a:cs typeface="Gill Sans MT"/>
            </a:endParaRPr>
          </a:p>
          <a:p>
            <a:pPr marL="85090" indent="-85090">
              <a:spcBef>
                <a:spcPts val="180"/>
              </a:spcBef>
              <a:buClr>
                <a:srgbClr val="3791A7"/>
              </a:buClr>
              <a:buSzPct val="76470"/>
              <a:buFont typeface="Wingdings 2"/>
              <a:buChar char=""/>
              <a:tabLst>
                <a:tab pos="85725" algn="l"/>
                <a:tab pos="1189995" algn="l"/>
              </a:tabLst>
            </a:pPr>
            <a:r>
              <a:rPr sz="2400" spc="-5" dirty="0">
                <a:latin typeface="Gill Sans MT"/>
                <a:cs typeface="Gill Sans MT"/>
              </a:rPr>
              <a:t>repetitive strain</a:t>
            </a:r>
            <a:r>
              <a:rPr sz="2400" spc="30" dirty="0">
                <a:latin typeface="Gill Sans MT"/>
                <a:cs typeface="Gill Sans MT"/>
              </a:rPr>
              <a:t> </a:t>
            </a:r>
            <a:r>
              <a:rPr sz="2400" spc="5" dirty="0">
                <a:latin typeface="Gill Sans MT"/>
                <a:cs typeface="Gill Sans MT"/>
              </a:rPr>
              <a:t>injury</a:t>
            </a:r>
            <a:r>
              <a:rPr sz="2400" spc="5" dirty="0">
                <a:latin typeface="Times New Roman"/>
                <a:cs typeface="Times New Roman"/>
              </a:rPr>
              <a:t>	</a:t>
            </a:r>
            <a:r>
              <a:rPr sz="2400" spc="-44" baseline="6535" dirty="0" smtClean="0">
                <a:latin typeface="Gill Sans MT"/>
                <a:cs typeface="Gill Sans MT"/>
              </a:rPr>
              <a:t>[</a:t>
            </a:r>
            <a:r>
              <a:rPr sz="2400" spc="-44" baseline="6535" dirty="0">
                <a:solidFill>
                  <a:srgbClr val="3791A7"/>
                </a:solidFill>
                <a:latin typeface="Gill Sans MT"/>
                <a:cs typeface="Gill Sans MT"/>
              </a:rPr>
              <a:t>r</a:t>
            </a:r>
            <a:r>
              <a:rPr sz="2400" spc="-44" baseline="6535" dirty="0">
                <a:latin typeface="Gill Sans MT"/>
                <a:cs typeface="Gill Sans MT"/>
              </a:rPr>
              <a:t>.  </a:t>
            </a:r>
            <a:r>
              <a:rPr sz="2400" baseline="6535" dirty="0">
                <a:latin typeface="Gill Sans MT"/>
                <a:cs typeface="Gill Sans MT"/>
              </a:rPr>
              <a:t>+ </a:t>
            </a:r>
            <a:r>
              <a:rPr sz="2400" baseline="6535" dirty="0">
                <a:solidFill>
                  <a:srgbClr val="FEB809"/>
                </a:solidFill>
                <a:latin typeface="Gill Sans MT"/>
                <a:cs typeface="Gill Sans MT"/>
              </a:rPr>
              <a:t>s</a:t>
            </a:r>
            <a:r>
              <a:rPr sz="2400" baseline="6535" dirty="0">
                <a:latin typeface="Gill Sans MT"/>
                <a:cs typeface="Gill Sans MT"/>
              </a:rPr>
              <a:t>.]  </a:t>
            </a:r>
            <a:r>
              <a:rPr sz="2400" baseline="3267" dirty="0">
                <a:latin typeface="Gill Sans MT"/>
                <a:cs typeface="Gill Sans MT"/>
              </a:rPr>
              <a:t>+</a:t>
            </a:r>
            <a:r>
              <a:rPr sz="2400" spc="217" baseline="3267" dirty="0">
                <a:latin typeface="Gill Sans MT"/>
                <a:cs typeface="Gill Sans MT"/>
              </a:rPr>
              <a:t> </a:t>
            </a:r>
            <a:r>
              <a:rPr sz="2400" spc="7" baseline="6535" dirty="0">
                <a:solidFill>
                  <a:srgbClr val="84AA32"/>
                </a:solidFill>
                <a:latin typeface="Gill Sans MT"/>
                <a:cs typeface="Gill Sans MT"/>
              </a:rPr>
              <a:t>injury</a:t>
            </a:r>
            <a:endParaRPr sz="2400" baseline="6535" dirty="0">
              <a:latin typeface="Gill Sans MT"/>
              <a:cs typeface="Gill Sans MT"/>
            </a:endParaRPr>
          </a:p>
        </p:txBody>
      </p:sp>
      <p:sp>
        <p:nvSpPr>
          <p:cNvPr id="4" name="object 23"/>
          <p:cNvSpPr txBox="1"/>
          <p:nvPr/>
        </p:nvSpPr>
        <p:spPr>
          <a:xfrm>
            <a:off x="2472688" y="2451611"/>
            <a:ext cx="225933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 indent="-85090">
              <a:buClr>
                <a:srgbClr val="3791A7"/>
              </a:buClr>
              <a:buSzPct val="76470"/>
              <a:buFont typeface="Wingdings 2"/>
              <a:buChar char=""/>
              <a:tabLst>
                <a:tab pos="85725" algn="l"/>
              </a:tabLst>
            </a:pPr>
            <a:r>
              <a:rPr sz="2000" spc="-5" dirty="0">
                <a:latin typeface="Gill Sans MT"/>
                <a:cs typeface="Gill Sans MT"/>
              </a:rPr>
              <a:t>dual</a:t>
            </a:r>
            <a:r>
              <a:rPr sz="2000" spc="-6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carriageway</a:t>
            </a:r>
            <a:endParaRPr sz="2000" dirty="0">
              <a:latin typeface="Gill Sans MT"/>
              <a:cs typeface="Gill Sans MT"/>
            </a:endParaRPr>
          </a:p>
        </p:txBody>
      </p:sp>
      <p:sp>
        <p:nvSpPr>
          <p:cNvPr id="5" name="object 24"/>
          <p:cNvSpPr txBox="1"/>
          <p:nvPr/>
        </p:nvSpPr>
        <p:spPr>
          <a:xfrm>
            <a:off x="6137906" y="2453781"/>
            <a:ext cx="221742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000" spc="-5" dirty="0">
                <a:solidFill>
                  <a:srgbClr val="3791A7"/>
                </a:solidFill>
                <a:latin typeface="Gill Sans MT"/>
                <a:cs typeface="Gill Sans MT"/>
              </a:rPr>
              <a:t>dual </a:t>
            </a:r>
            <a:r>
              <a:rPr sz="2000" dirty="0">
                <a:latin typeface="Gill Sans MT"/>
                <a:cs typeface="Gill Sans MT"/>
              </a:rPr>
              <a:t>+</a:t>
            </a:r>
            <a:r>
              <a:rPr sz="2000" spc="-60" dirty="0"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84AA32"/>
                </a:solidFill>
                <a:latin typeface="Gill Sans MT"/>
                <a:cs typeface="Gill Sans MT"/>
              </a:rPr>
              <a:t>carriage</a:t>
            </a:r>
            <a:r>
              <a:rPr sz="2000" spc="-10" dirty="0">
                <a:solidFill>
                  <a:srgbClr val="FEB809"/>
                </a:solidFill>
                <a:latin typeface="Gill Sans MT"/>
                <a:cs typeface="Gill Sans MT"/>
              </a:rPr>
              <a:t>way</a:t>
            </a:r>
            <a:endParaRPr sz="2000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6029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8064" y="812114"/>
            <a:ext cx="10455966" cy="504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7826" algn="ctr">
              <a:spcBef>
                <a:spcPts val="1110"/>
              </a:spcBef>
            </a:pPr>
            <a:r>
              <a:rPr lang="en-US" sz="3200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Exercise…</a:t>
            </a:r>
          </a:p>
          <a:p>
            <a:pPr marL="377826" algn="ctr">
              <a:spcBef>
                <a:spcPts val="1110"/>
              </a:spcBef>
            </a:pPr>
            <a:endParaRPr lang="en-US" sz="3200" dirty="0" smtClean="0">
              <a:latin typeface="Gill Sans MT"/>
              <a:cs typeface="Gill Sans MT"/>
            </a:endParaRPr>
          </a:p>
          <a:p>
            <a:pPr marL="478157">
              <a:spcBef>
                <a:spcPts val="795"/>
              </a:spcBef>
            </a:pPr>
            <a:r>
              <a:rPr lang="en-US" sz="2000" spc="5" dirty="0" err="1" smtClean="0">
                <a:latin typeface="Gill Sans MT"/>
                <a:cs typeface="Gill Sans MT"/>
              </a:rPr>
              <a:t>Aanalyse</a:t>
            </a:r>
            <a:r>
              <a:rPr lang="en-US" sz="2000" spc="5" dirty="0" smtClean="0">
                <a:latin typeface="Gill Sans MT"/>
                <a:cs typeface="Gill Sans MT"/>
              </a:rPr>
              <a:t> the following lexical</a:t>
            </a:r>
            <a:r>
              <a:rPr lang="en-US" sz="2000" spc="-40" dirty="0" smtClean="0">
                <a:latin typeface="Gill Sans MT"/>
                <a:cs typeface="Gill Sans MT"/>
              </a:rPr>
              <a:t> </a:t>
            </a:r>
            <a:r>
              <a:rPr lang="en-US" sz="2000" spc="5" dirty="0" smtClean="0">
                <a:latin typeface="Gill Sans MT"/>
                <a:cs typeface="Gill Sans MT"/>
              </a:rPr>
              <a:t>items:</a:t>
            </a:r>
            <a:endParaRPr lang="en-US" sz="2000" dirty="0" smtClean="0">
              <a:latin typeface="Gill Sans MT"/>
              <a:cs typeface="Gill Sans MT"/>
            </a:endParaRPr>
          </a:p>
          <a:p>
            <a:pPr marL="403227" algn="ctr">
              <a:spcBef>
                <a:spcPts val="215"/>
              </a:spcBef>
            </a:pPr>
            <a:r>
              <a:rPr lang="en-US" sz="2000" i="1" spc="-5" dirty="0" smtClean="0">
                <a:latin typeface="Gill Sans MT"/>
                <a:cs typeface="Gill Sans MT"/>
              </a:rPr>
              <a:t>filling</a:t>
            </a:r>
            <a:r>
              <a:rPr lang="en-US" sz="2000" i="1" spc="-60" dirty="0" smtClean="0">
                <a:latin typeface="Gill Sans MT"/>
                <a:cs typeface="Gill Sans MT"/>
              </a:rPr>
              <a:t> </a:t>
            </a:r>
            <a:r>
              <a:rPr lang="en-US" sz="2000" i="1" spc="5" dirty="0" smtClean="0">
                <a:latin typeface="Gill Sans MT"/>
                <a:cs typeface="Gill Sans MT"/>
              </a:rPr>
              <a:t>stations</a:t>
            </a:r>
          </a:p>
          <a:p>
            <a:pPr marL="403227" algn="ctr">
              <a:spcBef>
                <a:spcPts val="215"/>
              </a:spcBef>
            </a:pPr>
            <a:endParaRPr lang="en-US" sz="2000" dirty="0" smtClean="0">
              <a:latin typeface="Gill Sans MT"/>
              <a:cs typeface="Gill Sans MT"/>
            </a:endParaRPr>
          </a:p>
          <a:p>
            <a:pPr marL="478157" marR="1882147">
              <a:lnSpc>
                <a:spcPct val="126400"/>
              </a:lnSpc>
              <a:spcBef>
                <a:spcPts val="5"/>
              </a:spcBef>
            </a:pPr>
            <a:r>
              <a:rPr lang="en-US" sz="2400" b="1" spc="10" dirty="0" smtClean="0">
                <a:solidFill>
                  <a:srgbClr val="C32C2D"/>
                </a:solidFill>
                <a:latin typeface="Gill Sans MT"/>
                <a:cs typeface="Gill Sans MT"/>
              </a:rPr>
              <a:t>Root(s):  </a:t>
            </a:r>
            <a:r>
              <a:rPr lang="en-US" sz="2400" dirty="0" smtClean="0">
                <a:latin typeface="Gill Sans MT"/>
                <a:cs typeface="Gill Sans MT"/>
              </a:rPr>
              <a:t>fill, </a:t>
            </a:r>
            <a:r>
              <a:rPr lang="en-US" sz="2400" spc="5" dirty="0" smtClean="0">
                <a:latin typeface="Gill Sans MT"/>
                <a:cs typeface="Gill Sans MT"/>
              </a:rPr>
              <a:t>station  </a:t>
            </a:r>
            <a:r>
              <a:rPr lang="en-US" sz="2400" b="1" spc="25" dirty="0" err="1" smtClean="0">
                <a:solidFill>
                  <a:srgbClr val="FEB809"/>
                </a:solidFill>
                <a:latin typeface="Gill Sans MT"/>
                <a:cs typeface="Gill Sans MT"/>
              </a:rPr>
              <a:t>A</a:t>
            </a:r>
            <a:r>
              <a:rPr lang="en-US" sz="2400" b="1" dirty="0" err="1" smtClean="0">
                <a:solidFill>
                  <a:srgbClr val="FEB809"/>
                </a:solidFill>
                <a:latin typeface="Gill Sans MT"/>
                <a:cs typeface="Gill Sans MT"/>
              </a:rPr>
              <a:t>ff</a:t>
            </a:r>
            <a:r>
              <a:rPr lang="en-US" sz="2400" b="1" spc="10" dirty="0" err="1" smtClean="0">
                <a:solidFill>
                  <a:srgbClr val="FEB809"/>
                </a:solidFill>
                <a:latin typeface="Gill Sans MT"/>
                <a:cs typeface="Gill Sans MT"/>
              </a:rPr>
              <a:t>i</a:t>
            </a:r>
            <a:r>
              <a:rPr lang="en-US" sz="2400" b="1" spc="-5" dirty="0" err="1" smtClean="0">
                <a:solidFill>
                  <a:srgbClr val="FEB809"/>
                </a:solidFill>
                <a:latin typeface="Gill Sans MT"/>
                <a:cs typeface="Gill Sans MT"/>
              </a:rPr>
              <a:t>x</a:t>
            </a:r>
            <a:r>
              <a:rPr lang="en-US" sz="2400" b="1" spc="15" dirty="0" err="1" smtClean="0">
                <a:solidFill>
                  <a:srgbClr val="FEB809"/>
                </a:solidFill>
                <a:latin typeface="Gill Sans MT"/>
                <a:cs typeface="Gill Sans MT"/>
              </a:rPr>
              <a:t>e</a:t>
            </a:r>
            <a:r>
              <a:rPr lang="en-US" sz="2400" b="1" dirty="0" smtClean="0">
                <a:solidFill>
                  <a:srgbClr val="FEB809"/>
                </a:solidFill>
                <a:latin typeface="Gill Sans MT"/>
                <a:cs typeface="Gill Sans MT"/>
              </a:rPr>
              <a:t>(</a:t>
            </a:r>
            <a:r>
              <a:rPr lang="en-US" sz="2400" b="1" spc="5" dirty="0" smtClean="0">
                <a:solidFill>
                  <a:srgbClr val="FEB809"/>
                </a:solidFill>
                <a:latin typeface="Gill Sans MT"/>
                <a:cs typeface="Gill Sans MT"/>
              </a:rPr>
              <a:t>s</a:t>
            </a:r>
            <a:r>
              <a:rPr lang="en-US" sz="2400" b="1" dirty="0" smtClean="0">
                <a:solidFill>
                  <a:srgbClr val="FEB809"/>
                </a:solidFill>
                <a:latin typeface="Gill Sans MT"/>
                <a:cs typeface="Gill Sans MT"/>
              </a:rPr>
              <a:t>)</a:t>
            </a:r>
            <a:r>
              <a:rPr lang="en-US" sz="2400" b="1" spc="5" dirty="0" smtClean="0">
                <a:solidFill>
                  <a:srgbClr val="FEB809"/>
                </a:solidFill>
                <a:latin typeface="Gill Sans MT"/>
                <a:cs typeface="Gill Sans MT"/>
              </a:rPr>
              <a:t>:</a:t>
            </a:r>
            <a:endParaRPr lang="en-US" sz="2400" dirty="0" smtClean="0">
              <a:latin typeface="Gill Sans MT"/>
              <a:cs typeface="Gill Sans MT"/>
            </a:endParaRPr>
          </a:p>
          <a:p>
            <a:pPr marL="478157">
              <a:spcBef>
                <a:spcPts val="225"/>
              </a:spcBef>
            </a:pPr>
            <a:r>
              <a:rPr lang="en-US" sz="2400" spc="5" dirty="0" smtClean="0">
                <a:latin typeface="Gill Sans MT"/>
                <a:cs typeface="Gill Sans MT"/>
              </a:rPr>
              <a:t>-</a:t>
            </a:r>
            <a:r>
              <a:rPr lang="en-US" sz="2400" spc="5" dirty="0" err="1" smtClean="0">
                <a:latin typeface="Gill Sans MT"/>
                <a:cs typeface="Gill Sans MT"/>
              </a:rPr>
              <a:t>ing</a:t>
            </a:r>
            <a:r>
              <a:rPr lang="en-US" sz="2400" spc="5" dirty="0" smtClean="0">
                <a:latin typeface="Gill Sans MT"/>
                <a:cs typeface="Gill Sans MT"/>
              </a:rPr>
              <a:t>,</a:t>
            </a:r>
            <a:r>
              <a:rPr lang="en-US" sz="2400" spc="-155" dirty="0" smtClean="0">
                <a:latin typeface="Gill Sans MT"/>
                <a:cs typeface="Gill Sans MT"/>
              </a:rPr>
              <a:t> </a:t>
            </a:r>
            <a:r>
              <a:rPr lang="en-US" sz="2400" spc="10" dirty="0" smtClean="0">
                <a:latin typeface="Gill Sans MT"/>
                <a:cs typeface="Gill Sans MT"/>
              </a:rPr>
              <a:t>-s</a:t>
            </a:r>
            <a:endParaRPr lang="en-US" sz="2400" dirty="0" smtClean="0">
              <a:latin typeface="Gill Sans MT"/>
              <a:cs typeface="Gill Sans MT"/>
            </a:endParaRPr>
          </a:p>
          <a:p>
            <a:pPr marL="478157">
              <a:spcBef>
                <a:spcPts val="215"/>
              </a:spcBef>
            </a:pPr>
            <a:r>
              <a:rPr lang="en-US" sz="2400" b="1" spc="10" dirty="0" smtClean="0">
                <a:solidFill>
                  <a:srgbClr val="84AA32"/>
                </a:solidFill>
                <a:latin typeface="Gill Sans MT"/>
                <a:cs typeface="Gill Sans MT"/>
              </a:rPr>
              <a:t>Morphological </a:t>
            </a:r>
            <a:r>
              <a:rPr lang="en-US" sz="2400" b="1" spc="5" dirty="0" smtClean="0">
                <a:solidFill>
                  <a:srgbClr val="84AA32"/>
                </a:solidFill>
                <a:latin typeface="Gill Sans MT"/>
                <a:cs typeface="Gill Sans MT"/>
              </a:rPr>
              <a:t>process(</a:t>
            </a:r>
            <a:r>
              <a:rPr lang="en-US" sz="2400" b="1" spc="5" dirty="0" err="1" smtClean="0">
                <a:solidFill>
                  <a:srgbClr val="84AA32"/>
                </a:solidFill>
                <a:latin typeface="Gill Sans MT"/>
                <a:cs typeface="Gill Sans MT"/>
              </a:rPr>
              <a:t>es</a:t>
            </a:r>
            <a:r>
              <a:rPr lang="en-US" sz="2400" b="1" spc="5" dirty="0" smtClean="0">
                <a:solidFill>
                  <a:srgbClr val="84AA32"/>
                </a:solidFill>
                <a:latin typeface="Gill Sans MT"/>
                <a:cs typeface="Gill Sans MT"/>
              </a:rPr>
              <a:t>):</a:t>
            </a:r>
            <a:endParaRPr lang="en-US" sz="2400" dirty="0" smtClean="0">
              <a:latin typeface="Gill Sans MT"/>
              <a:cs typeface="Gill Sans MT"/>
            </a:endParaRPr>
          </a:p>
          <a:p>
            <a:pPr marL="478157" marR="844553">
              <a:lnSpc>
                <a:spcPct val="125699"/>
              </a:lnSpc>
              <a:spcBef>
                <a:spcPts val="10"/>
              </a:spcBef>
            </a:pPr>
            <a:r>
              <a:rPr lang="en-US" sz="2400" spc="5" dirty="0" smtClean="0">
                <a:latin typeface="Gill Sans MT"/>
                <a:cs typeface="Gill Sans MT"/>
              </a:rPr>
              <a:t>I (pres. </a:t>
            </a:r>
            <a:r>
              <a:rPr lang="en-US" sz="2400" spc="10" dirty="0" smtClean="0">
                <a:latin typeface="Gill Sans MT"/>
                <a:cs typeface="Gill Sans MT"/>
              </a:rPr>
              <a:t>part.) </a:t>
            </a:r>
            <a:r>
              <a:rPr lang="en-US" sz="2400" spc="15" dirty="0" smtClean="0">
                <a:latin typeface="Gill Sans MT"/>
                <a:cs typeface="Gill Sans MT"/>
              </a:rPr>
              <a:t>+ </a:t>
            </a:r>
            <a:r>
              <a:rPr lang="en-US" sz="2400" spc="20" dirty="0" smtClean="0">
                <a:latin typeface="Gill Sans MT"/>
                <a:cs typeface="Gill Sans MT"/>
              </a:rPr>
              <a:t>D </a:t>
            </a:r>
            <a:r>
              <a:rPr lang="en-US" sz="2400" spc="10" dirty="0" smtClean="0">
                <a:latin typeface="Gill Sans MT"/>
                <a:cs typeface="Gill Sans MT"/>
              </a:rPr>
              <a:t>(compound) </a:t>
            </a:r>
            <a:r>
              <a:rPr lang="en-US" sz="2400" spc="15" dirty="0" smtClean="0">
                <a:latin typeface="Gill Sans MT"/>
                <a:cs typeface="Gill Sans MT"/>
              </a:rPr>
              <a:t>+ </a:t>
            </a:r>
            <a:r>
              <a:rPr lang="en-US" sz="2400" spc="5" dirty="0" smtClean="0">
                <a:latin typeface="Gill Sans MT"/>
                <a:cs typeface="Gill Sans MT"/>
              </a:rPr>
              <a:t>I</a:t>
            </a:r>
            <a:r>
              <a:rPr lang="en-US" sz="2400" spc="-114" dirty="0" smtClean="0">
                <a:latin typeface="Gill Sans MT"/>
                <a:cs typeface="Gill Sans MT"/>
              </a:rPr>
              <a:t> </a:t>
            </a:r>
            <a:r>
              <a:rPr lang="en-US" sz="2400" spc="5" dirty="0" smtClean="0">
                <a:latin typeface="Gill Sans MT"/>
                <a:cs typeface="Gill Sans MT"/>
              </a:rPr>
              <a:t>(</a:t>
            </a:r>
            <a:r>
              <a:rPr lang="en-US" sz="2400" spc="5" dirty="0" err="1" smtClean="0">
                <a:latin typeface="Gill Sans MT"/>
                <a:cs typeface="Gill Sans MT"/>
              </a:rPr>
              <a:t>pl</a:t>
            </a:r>
            <a:r>
              <a:rPr lang="en-US" sz="2400" spc="5" dirty="0" smtClean="0">
                <a:latin typeface="Gill Sans MT"/>
                <a:cs typeface="Gill Sans MT"/>
              </a:rPr>
              <a:t>)  ([[</a:t>
            </a:r>
            <a:r>
              <a:rPr lang="en-US" sz="2400" spc="5" dirty="0" err="1" smtClean="0">
                <a:latin typeface="Gill Sans MT"/>
                <a:cs typeface="Gill Sans MT"/>
              </a:rPr>
              <a:t>fill+ing</a:t>
            </a:r>
            <a:r>
              <a:rPr lang="en-US" sz="2400" spc="5" dirty="0" smtClean="0">
                <a:latin typeface="Gill Sans MT"/>
                <a:cs typeface="Gill Sans MT"/>
              </a:rPr>
              <a:t>] </a:t>
            </a:r>
            <a:r>
              <a:rPr lang="en-US" sz="2400" spc="15" dirty="0" smtClean="0">
                <a:latin typeface="Gill Sans MT"/>
                <a:cs typeface="Gill Sans MT"/>
              </a:rPr>
              <a:t>+ </a:t>
            </a:r>
            <a:r>
              <a:rPr lang="en-US" sz="2400" spc="5" dirty="0" smtClean="0">
                <a:latin typeface="Gill Sans MT"/>
                <a:cs typeface="Gill Sans MT"/>
              </a:rPr>
              <a:t>station] </a:t>
            </a:r>
            <a:r>
              <a:rPr lang="en-US" sz="2400" spc="15" dirty="0" smtClean="0">
                <a:latin typeface="Gill Sans MT"/>
                <a:cs typeface="Gill Sans MT"/>
              </a:rPr>
              <a:t>+</a:t>
            </a:r>
            <a:r>
              <a:rPr lang="en-US" sz="2400" spc="-20" dirty="0" smtClean="0">
                <a:latin typeface="Gill Sans MT"/>
                <a:cs typeface="Gill Sans MT"/>
              </a:rPr>
              <a:t> </a:t>
            </a:r>
            <a:r>
              <a:rPr lang="en-US" sz="2400" spc="5" dirty="0" smtClean="0">
                <a:latin typeface="Gill Sans MT"/>
                <a:cs typeface="Gill Sans MT"/>
              </a:rPr>
              <a:t>s)</a:t>
            </a:r>
            <a:endParaRPr lang="en-US" sz="2400" dirty="0" smtClean="0">
              <a:latin typeface="Gill Sans MT"/>
              <a:cs typeface="Gill Sans MT"/>
            </a:endParaRPr>
          </a:p>
          <a:p>
            <a:pPr marL="478157">
              <a:spcBef>
                <a:spcPts val="215"/>
              </a:spcBef>
            </a:pPr>
            <a:r>
              <a:rPr lang="en-US" sz="2400" b="1" spc="5" dirty="0" smtClean="0">
                <a:solidFill>
                  <a:srgbClr val="3791A7"/>
                </a:solidFill>
                <a:latin typeface="Gill Sans MT"/>
                <a:cs typeface="Gill Sans MT"/>
              </a:rPr>
              <a:t>Word-class:</a:t>
            </a:r>
            <a:endParaRPr lang="en-US" sz="2400" dirty="0" smtClean="0">
              <a:latin typeface="Gill Sans MT"/>
              <a:cs typeface="Gill Sans MT"/>
            </a:endParaRPr>
          </a:p>
          <a:p>
            <a:pPr marL="478157">
              <a:spcBef>
                <a:spcPts val="225"/>
              </a:spcBef>
            </a:pPr>
            <a:r>
              <a:rPr lang="en-US" sz="2400" spc="15" dirty="0" smtClean="0">
                <a:latin typeface="Gill Sans MT"/>
                <a:cs typeface="Gill Sans MT"/>
              </a:rPr>
              <a:t>Noun</a:t>
            </a:r>
            <a:endParaRPr lang="en-US" sz="2400" dirty="0" smtClean="0">
              <a:latin typeface="Gill Sans MT"/>
              <a:cs typeface="Gill Sans MT"/>
            </a:endParaRP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988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2"/>
          <p:cNvSpPr txBox="1"/>
          <p:nvPr/>
        </p:nvSpPr>
        <p:spPr>
          <a:xfrm>
            <a:off x="4053330" y="813565"/>
            <a:ext cx="423977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800" spc="15" dirty="0">
                <a:solidFill>
                  <a:srgbClr val="562213"/>
                </a:solidFill>
                <a:latin typeface="Gill Sans MT"/>
                <a:cs typeface="Gill Sans MT"/>
              </a:rPr>
              <a:t>Morphology</a:t>
            </a:r>
            <a:r>
              <a:rPr sz="3200" spc="-45" dirty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3200" spc="10" dirty="0">
                <a:solidFill>
                  <a:srgbClr val="562213"/>
                </a:solidFill>
                <a:latin typeface="Gill Sans MT"/>
                <a:cs typeface="Gill Sans MT"/>
              </a:rPr>
              <a:t>(1)</a:t>
            </a:r>
            <a:endParaRPr sz="3200" dirty="0">
              <a:latin typeface="Gill Sans MT"/>
              <a:cs typeface="Gill Sans MT"/>
            </a:endParaRPr>
          </a:p>
        </p:txBody>
      </p:sp>
      <p:sp>
        <p:nvSpPr>
          <p:cNvPr id="5" name="object 44"/>
          <p:cNvSpPr txBox="1"/>
          <p:nvPr/>
        </p:nvSpPr>
        <p:spPr>
          <a:xfrm>
            <a:off x="1518665" y="1870966"/>
            <a:ext cx="9309100" cy="40644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675" indent="-53340">
              <a:lnSpc>
                <a:spcPct val="100000"/>
              </a:lnSpc>
              <a:buClr>
                <a:srgbClr val="3791A7"/>
              </a:buClr>
              <a:buSzPct val="78571"/>
              <a:buFont typeface="Wingdings 2"/>
              <a:buChar char=""/>
              <a:tabLst>
                <a:tab pos="67310" algn="l"/>
              </a:tabLst>
            </a:pPr>
            <a:r>
              <a:rPr sz="2800" spc="15" dirty="0">
                <a:latin typeface="Gill Sans MT"/>
                <a:cs typeface="Gill Sans MT"/>
              </a:rPr>
              <a:t>Morphology </a:t>
            </a:r>
            <a:r>
              <a:rPr sz="2800" spc="5" dirty="0">
                <a:latin typeface="Gill Sans MT"/>
                <a:cs typeface="Gill Sans MT"/>
              </a:rPr>
              <a:t>is normally </a:t>
            </a:r>
            <a:r>
              <a:rPr sz="2800" spc="10" dirty="0">
                <a:latin typeface="Gill Sans MT"/>
                <a:cs typeface="Gill Sans MT"/>
              </a:rPr>
              <a:t>subdivided into </a:t>
            </a:r>
            <a:r>
              <a:rPr sz="2800" u="sng" spc="10" dirty="0">
                <a:latin typeface="Gill Sans MT"/>
                <a:cs typeface="Gill Sans MT"/>
              </a:rPr>
              <a:t>two</a:t>
            </a:r>
            <a:r>
              <a:rPr sz="2800" u="sng" spc="-30" dirty="0">
                <a:latin typeface="Gill Sans MT"/>
                <a:cs typeface="Gill Sans MT"/>
              </a:rPr>
              <a:t> </a:t>
            </a:r>
            <a:r>
              <a:rPr sz="2800" spc="10" dirty="0">
                <a:latin typeface="Gill Sans MT"/>
                <a:cs typeface="Gill Sans MT"/>
              </a:rPr>
              <a:t>branches:</a:t>
            </a:r>
            <a:endParaRPr sz="28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  <a:p>
            <a:pPr marL="80645" indent="-81280">
              <a:lnSpc>
                <a:spcPct val="105700"/>
              </a:lnSpc>
              <a:spcBef>
                <a:spcPts val="405"/>
              </a:spcBef>
              <a:tabLst>
                <a:tab pos="1273810" algn="l"/>
              </a:tabLst>
            </a:pPr>
            <a:r>
              <a:rPr sz="2800" b="1" spc="10" dirty="0" smtClean="0">
                <a:solidFill>
                  <a:srgbClr val="3791A7"/>
                </a:solidFill>
                <a:latin typeface="Arial"/>
                <a:cs typeface="Arial"/>
              </a:rPr>
              <a:t>1.</a:t>
            </a:r>
            <a:r>
              <a:rPr sz="2800" b="1" spc="10" dirty="0" smtClean="0">
                <a:solidFill>
                  <a:srgbClr val="FF3299"/>
                </a:solidFill>
                <a:latin typeface="Arial"/>
                <a:cs typeface="Arial"/>
              </a:rPr>
              <a:t>Derivational</a:t>
            </a:r>
            <a:r>
              <a:rPr sz="2800" b="1" spc="55" dirty="0" smtClean="0">
                <a:solidFill>
                  <a:srgbClr val="FF3299"/>
                </a:solidFill>
                <a:latin typeface="Arial"/>
                <a:cs typeface="Arial"/>
              </a:rPr>
              <a:t> </a:t>
            </a:r>
            <a:r>
              <a:rPr sz="2800" spc="10" dirty="0" smtClean="0">
                <a:latin typeface="Arial"/>
                <a:cs typeface="Arial"/>
              </a:rPr>
              <a:t>(or</a:t>
            </a:r>
            <a:r>
              <a:rPr sz="2800" spc="50" dirty="0" smtClean="0">
                <a:latin typeface="Arial"/>
                <a:cs typeface="Arial"/>
              </a:rPr>
              <a:t> </a:t>
            </a:r>
            <a:r>
              <a:rPr sz="2800" b="1" spc="10" dirty="0" smtClean="0">
                <a:solidFill>
                  <a:srgbClr val="FF3299"/>
                </a:solidFill>
                <a:latin typeface="Arial"/>
                <a:cs typeface="Arial"/>
              </a:rPr>
              <a:t>Lexical</a:t>
            </a:r>
            <a:r>
              <a:rPr sz="2800" spc="10" dirty="0" smtClean="0">
                <a:latin typeface="Arial"/>
                <a:cs typeface="Arial"/>
              </a:rPr>
              <a:t>)</a:t>
            </a:r>
            <a:r>
              <a:rPr lang="en-US" sz="2800" spc="10" dirty="0" smtClean="0">
                <a:latin typeface="Arial"/>
                <a:cs typeface="Arial"/>
              </a:rPr>
              <a:t> </a:t>
            </a:r>
            <a:r>
              <a:rPr lang="en-US" sz="2800" b="1" spc="10" dirty="0" smtClean="0">
                <a:latin typeface="Arial"/>
                <a:cs typeface="Arial"/>
              </a:rPr>
              <a:t>Morphology</a:t>
            </a:r>
          </a:p>
          <a:p>
            <a:pPr marL="80645" indent="-81280">
              <a:lnSpc>
                <a:spcPct val="105700"/>
              </a:lnSpc>
              <a:spcBef>
                <a:spcPts val="405"/>
              </a:spcBef>
              <a:tabLst>
                <a:tab pos="1273810" algn="l"/>
              </a:tabLst>
            </a:pPr>
            <a:r>
              <a:rPr lang="en-US" sz="2400" spc="5" dirty="0" smtClean="0">
                <a:latin typeface="Arial"/>
                <a:cs typeface="Arial"/>
              </a:rPr>
              <a:t> it </a:t>
            </a:r>
            <a:r>
              <a:rPr lang="en-US" sz="2400" spc="10" dirty="0" smtClean="0">
                <a:latin typeface="Arial"/>
                <a:cs typeface="Arial"/>
              </a:rPr>
              <a:t>studies the </a:t>
            </a:r>
            <a:r>
              <a:rPr lang="en-US" sz="2400" spc="15" dirty="0" smtClean="0">
                <a:latin typeface="Arial"/>
                <a:cs typeface="Arial"/>
              </a:rPr>
              <a:t>means by  </a:t>
            </a:r>
            <a:r>
              <a:rPr lang="en-US" sz="2400" spc="10" dirty="0" smtClean="0">
                <a:latin typeface="Arial"/>
                <a:cs typeface="Arial"/>
              </a:rPr>
              <a:t>which </a:t>
            </a:r>
            <a:r>
              <a:rPr lang="en-US" sz="2400" i="1" spc="10" dirty="0" smtClean="0">
                <a:solidFill>
                  <a:srgbClr val="0032CC"/>
                </a:solidFill>
                <a:latin typeface="Arial"/>
                <a:cs typeface="Arial"/>
              </a:rPr>
              <a:t>existing </a:t>
            </a:r>
            <a:r>
              <a:rPr lang="en-US" sz="2400" i="1" spc="15" dirty="0" smtClean="0">
                <a:solidFill>
                  <a:srgbClr val="0032CC"/>
                </a:solidFill>
                <a:latin typeface="Arial"/>
                <a:cs typeface="Arial"/>
              </a:rPr>
              <a:t>words  </a:t>
            </a:r>
            <a:r>
              <a:rPr lang="en-US" sz="2400" spc="15" dirty="0" smtClean="0">
                <a:latin typeface="Arial"/>
                <a:cs typeface="Arial"/>
              </a:rPr>
              <a:t>have been </a:t>
            </a:r>
            <a:r>
              <a:rPr lang="en-US" sz="2400" spc="10" dirty="0" smtClean="0">
                <a:latin typeface="Arial"/>
                <a:cs typeface="Arial"/>
              </a:rPr>
              <a:t>constructed  </a:t>
            </a:r>
            <a:r>
              <a:rPr lang="en-US" sz="2400" spc="15" dirty="0" smtClean="0">
                <a:latin typeface="Arial"/>
                <a:cs typeface="Arial"/>
              </a:rPr>
              <a:t>and by </a:t>
            </a:r>
            <a:r>
              <a:rPr lang="en-US" sz="2400" spc="10" dirty="0" smtClean="0">
                <a:latin typeface="Arial"/>
                <a:cs typeface="Arial"/>
              </a:rPr>
              <a:t>which </a:t>
            </a:r>
            <a:r>
              <a:rPr lang="en-US" sz="2400" i="1" spc="15" dirty="0" smtClean="0">
                <a:solidFill>
                  <a:srgbClr val="0032CC"/>
                </a:solidFill>
                <a:latin typeface="Arial"/>
                <a:cs typeface="Arial"/>
              </a:rPr>
              <a:t>new</a:t>
            </a:r>
            <a:r>
              <a:rPr lang="en-US" sz="2400" i="1" spc="-80" dirty="0" smtClean="0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lang="en-US" sz="2400" i="1" spc="15" dirty="0" smtClean="0">
                <a:solidFill>
                  <a:srgbClr val="0032CC"/>
                </a:solidFill>
                <a:latin typeface="Arial"/>
                <a:cs typeface="Arial"/>
              </a:rPr>
              <a:t>words  </a:t>
            </a:r>
            <a:r>
              <a:rPr lang="en-US" sz="2400" spc="15" dirty="0" smtClean="0">
                <a:latin typeface="Arial"/>
                <a:cs typeface="Arial"/>
              </a:rPr>
              <a:t>might be</a:t>
            </a:r>
            <a:r>
              <a:rPr lang="en-US" sz="2400" spc="-75" dirty="0" smtClean="0">
                <a:latin typeface="Arial"/>
                <a:cs typeface="Arial"/>
              </a:rPr>
              <a:t> </a:t>
            </a:r>
            <a:r>
              <a:rPr lang="en-US" sz="2400" spc="10" dirty="0" smtClean="0">
                <a:latin typeface="Arial"/>
                <a:cs typeface="Arial"/>
              </a:rPr>
              <a:t>created.</a:t>
            </a:r>
            <a:endParaRPr lang="en-US" sz="2400" dirty="0">
              <a:latin typeface="Arial"/>
              <a:cs typeface="Arial"/>
            </a:endParaRPr>
          </a:p>
          <a:p>
            <a:pPr marL="80645" indent="-81280">
              <a:lnSpc>
                <a:spcPct val="105700"/>
              </a:lnSpc>
              <a:spcBef>
                <a:spcPts val="405"/>
              </a:spcBef>
              <a:tabLst>
                <a:tab pos="1273810" algn="l"/>
              </a:tabLst>
            </a:pPr>
            <a:r>
              <a:rPr sz="4400" b="1" spc="15" baseline="-11904" dirty="0" smtClean="0">
                <a:solidFill>
                  <a:srgbClr val="3791A7"/>
                </a:solidFill>
                <a:latin typeface="Arial"/>
                <a:cs typeface="Arial"/>
              </a:rPr>
              <a:t>2</a:t>
            </a:r>
            <a:r>
              <a:rPr sz="4400" b="1" spc="15" baseline="-11904" dirty="0">
                <a:solidFill>
                  <a:srgbClr val="3791A7"/>
                </a:solidFill>
                <a:latin typeface="Arial"/>
                <a:cs typeface="Arial"/>
              </a:rPr>
              <a:t>.</a:t>
            </a:r>
            <a:r>
              <a:rPr sz="4400" b="1" spc="-52" baseline="-11904" dirty="0">
                <a:solidFill>
                  <a:srgbClr val="3791A7"/>
                </a:solidFill>
                <a:latin typeface="Arial"/>
                <a:cs typeface="Arial"/>
              </a:rPr>
              <a:t> </a:t>
            </a:r>
            <a:r>
              <a:rPr sz="4400" b="1" spc="15" baseline="-11904" dirty="0">
                <a:solidFill>
                  <a:srgbClr val="FF3299"/>
                </a:solidFill>
                <a:latin typeface="Arial"/>
                <a:cs typeface="Arial"/>
              </a:rPr>
              <a:t>Inflectional</a:t>
            </a:r>
            <a:r>
              <a:rPr sz="4400" b="1" spc="-30" baseline="-11904" dirty="0">
                <a:solidFill>
                  <a:srgbClr val="FF3299"/>
                </a:solidFill>
                <a:latin typeface="Arial"/>
                <a:cs typeface="Arial"/>
              </a:rPr>
              <a:t> </a:t>
            </a:r>
            <a:r>
              <a:rPr sz="4400" b="1" spc="22" baseline="-11904" dirty="0" smtClean="0">
                <a:latin typeface="Arial"/>
                <a:cs typeface="Arial"/>
              </a:rPr>
              <a:t>Morphology</a:t>
            </a:r>
            <a:endParaRPr lang="en-US" sz="4400" b="1" spc="22" baseline="-11904" dirty="0" smtClean="0">
              <a:latin typeface="Arial"/>
              <a:cs typeface="Arial"/>
            </a:endParaRPr>
          </a:p>
          <a:p>
            <a:pPr marL="52705" indent="-53340">
              <a:lnSpc>
                <a:spcPct val="93600"/>
              </a:lnSpc>
            </a:pPr>
            <a:r>
              <a:rPr lang="en-US" sz="2400" spc="5" dirty="0" smtClean="0">
                <a:latin typeface="Arial"/>
                <a:cs typeface="Arial"/>
              </a:rPr>
              <a:t>it </a:t>
            </a:r>
            <a:r>
              <a:rPr lang="en-US" sz="2400" spc="10" dirty="0" smtClean="0">
                <a:latin typeface="Arial"/>
                <a:cs typeface="Arial"/>
              </a:rPr>
              <a:t>studies the way words are  </a:t>
            </a:r>
            <a:r>
              <a:rPr lang="en-US" sz="2400" spc="15" dirty="0" smtClean="0">
                <a:latin typeface="Arial"/>
                <a:cs typeface="Arial"/>
              </a:rPr>
              <a:t>adapted </a:t>
            </a:r>
            <a:r>
              <a:rPr lang="en-US" sz="2400" spc="10" dirty="0" smtClean="0">
                <a:latin typeface="Arial"/>
                <a:cs typeface="Arial"/>
              </a:rPr>
              <a:t>in different  </a:t>
            </a:r>
            <a:r>
              <a:rPr lang="en-US" sz="2400" i="1" spc="10" dirty="0" smtClean="0">
                <a:solidFill>
                  <a:srgbClr val="0032CC"/>
                </a:solidFill>
                <a:latin typeface="Arial"/>
                <a:cs typeface="Arial"/>
              </a:rPr>
              <a:t>grammatical</a:t>
            </a:r>
            <a:r>
              <a:rPr lang="en-US" sz="2400" i="1" spc="-20" dirty="0" smtClean="0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lang="en-US" sz="2400" spc="10" dirty="0" smtClean="0">
                <a:latin typeface="Arial"/>
                <a:cs typeface="Arial"/>
              </a:rPr>
              <a:t>contexts.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spc="10" dirty="0" smtClean="0">
                <a:latin typeface="Arial"/>
                <a:cs typeface="Arial"/>
              </a:rPr>
              <a:t>(e.g. </a:t>
            </a:r>
            <a:r>
              <a:rPr lang="en-US" sz="2400" spc="15" dirty="0" smtClean="0">
                <a:latin typeface="Arial"/>
                <a:cs typeface="Arial"/>
              </a:rPr>
              <a:t>making a noun</a:t>
            </a:r>
            <a:r>
              <a:rPr lang="en-US" sz="2400" spc="-80" dirty="0" smtClean="0">
                <a:latin typeface="Arial"/>
                <a:cs typeface="Arial"/>
              </a:rPr>
              <a:t> </a:t>
            </a:r>
            <a:r>
              <a:rPr lang="en-US" sz="2400" spc="10" dirty="0" smtClean="0">
                <a:latin typeface="Arial"/>
                <a:cs typeface="Arial"/>
              </a:rPr>
              <a:t>plural)</a:t>
            </a:r>
            <a:endParaRPr lang="en-US" sz="2400" dirty="0" smtClean="0">
              <a:latin typeface="Arial"/>
              <a:cs typeface="Arial"/>
            </a:endParaRPr>
          </a:p>
          <a:p>
            <a:pPr marL="80645" indent="-81280">
              <a:lnSpc>
                <a:spcPct val="105700"/>
              </a:lnSpc>
              <a:spcBef>
                <a:spcPts val="405"/>
              </a:spcBef>
              <a:tabLst>
                <a:tab pos="1273810" algn="l"/>
              </a:tabLst>
            </a:pPr>
            <a:endParaRPr sz="2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74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204" y="743534"/>
            <a:ext cx="10455966" cy="5699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110"/>
              </a:spcBef>
            </a:pPr>
            <a:r>
              <a:rPr lang="en-US" sz="3200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Exercise…</a:t>
            </a:r>
          </a:p>
          <a:p>
            <a:pPr algn="ctr">
              <a:spcBef>
                <a:spcPts val="1110"/>
              </a:spcBef>
            </a:pPr>
            <a:endParaRPr lang="en-US" sz="3200" dirty="0" smtClean="0">
              <a:latin typeface="Gill Sans MT"/>
              <a:cs typeface="Gill Sans MT"/>
            </a:endParaRPr>
          </a:p>
          <a:p>
            <a:pPr marL="478157">
              <a:spcBef>
                <a:spcPts val="795"/>
              </a:spcBef>
            </a:pPr>
            <a:r>
              <a:rPr lang="en-US" sz="2000" spc="5" dirty="0" err="1" smtClean="0">
                <a:latin typeface="Gill Sans MT"/>
                <a:cs typeface="Gill Sans MT"/>
              </a:rPr>
              <a:t>Aanalyse</a:t>
            </a:r>
            <a:r>
              <a:rPr lang="en-US" sz="2000" spc="5" dirty="0" smtClean="0">
                <a:latin typeface="Gill Sans MT"/>
                <a:cs typeface="Gill Sans MT"/>
              </a:rPr>
              <a:t> the following lexical</a:t>
            </a:r>
            <a:r>
              <a:rPr lang="en-US" sz="2000" spc="-40" dirty="0" smtClean="0">
                <a:latin typeface="Gill Sans MT"/>
                <a:cs typeface="Gill Sans MT"/>
              </a:rPr>
              <a:t> </a:t>
            </a:r>
            <a:r>
              <a:rPr lang="en-US" sz="2000" spc="5" dirty="0" smtClean="0">
                <a:latin typeface="Gill Sans MT"/>
                <a:cs typeface="Gill Sans MT"/>
              </a:rPr>
              <a:t>items:</a:t>
            </a:r>
            <a:endParaRPr lang="en-US" sz="2000" dirty="0" smtClean="0">
              <a:latin typeface="Gill Sans MT"/>
              <a:cs typeface="Gill Sans MT"/>
            </a:endParaRPr>
          </a:p>
          <a:p>
            <a:pPr algn="ctr">
              <a:spcBef>
                <a:spcPts val="215"/>
              </a:spcBef>
            </a:pPr>
            <a:endParaRPr lang="en-US" sz="2000" i="1" dirty="0" smtClean="0">
              <a:latin typeface="Gill Sans MT"/>
              <a:cs typeface="Gill Sans MT"/>
            </a:endParaRPr>
          </a:p>
          <a:p>
            <a:pPr algn="ctr">
              <a:spcBef>
                <a:spcPts val="215"/>
              </a:spcBef>
            </a:pPr>
            <a:r>
              <a:rPr lang="en-US" sz="2000" i="1" dirty="0" smtClean="0">
                <a:latin typeface="Gill Sans MT"/>
                <a:cs typeface="Gill Sans MT"/>
              </a:rPr>
              <a:t>radio-controlled</a:t>
            </a:r>
          </a:p>
          <a:p>
            <a:pPr algn="ctr">
              <a:spcBef>
                <a:spcPts val="215"/>
              </a:spcBef>
            </a:pPr>
            <a:endParaRPr lang="en-US" sz="2400" dirty="0" smtClean="0">
              <a:latin typeface="Gill Sans MT"/>
              <a:cs typeface="Gill Sans MT"/>
            </a:endParaRPr>
          </a:p>
          <a:p>
            <a:pPr marL="478157" marR="1766577">
              <a:lnSpc>
                <a:spcPct val="126400"/>
              </a:lnSpc>
              <a:spcBef>
                <a:spcPts val="5"/>
              </a:spcBef>
            </a:pPr>
            <a:r>
              <a:rPr lang="en-US" sz="2400" b="1" spc="10" dirty="0" smtClean="0">
                <a:solidFill>
                  <a:srgbClr val="C32C2D"/>
                </a:solidFill>
                <a:latin typeface="Gill Sans MT"/>
                <a:cs typeface="Gill Sans MT"/>
              </a:rPr>
              <a:t>Root(s):  </a:t>
            </a:r>
            <a:r>
              <a:rPr lang="en-US" sz="2400" spc="5" dirty="0" smtClean="0">
                <a:latin typeface="Gill Sans MT"/>
                <a:cs typeface="Gill Sans MT"/>
              </a:rPr>
              <a:t>radio,</a:t>
            </a:r>
            <a:r>
              <a:rPr lang="en-US" sz="2400" spc="-120" dirty="0" smtClean="0">
                <a:latin typeface="Gill Sans MT"/>
                <a:cs typeface="Gill Sans MT"/>
              </a:rPr>
              <a:t> </a:t>
            </a:r>
            <a:r>
              <a:rPr lang="en-US" sz="2400" spc="5" dirty="0" smtClean="0">
                <a:latin typeface="Gill Sans MT"/>
                <a:cs typeface="Gill Sans MT"/>
              </a:rPr>
              <a:t>control  </a:t>
            </a:r>
            <a:r>
              <a:rPr lang="en-US" sz="2400" b="1" spc="5" dirty="0" err="1" smtClean="0">
                <a:solidFill>
                  <a:srgbClr val="FEB809"/>
                </a:solidFill>
                <a:latin typeface="Gill Sans MT"/>
                <a:cs typeface="Gill Sans MT"/>
              </a:rPr>
              <a:t>Affixe</a:t>
            </a:r>
            <a:r>
              <a:rPr lang="en-US" sz="2400" b="1" spc="5" dirty="0" smtClean="0">
                <a:solidFill>
                  <a:srgbClr val="FEB809"/>
                </a:solidFill>
                <a:latin typeface="Gill Sans MT"/>
                <a:cs typeface="Gill Sans MT"/>
              </a:rPr>
              <a:t>(s):</a:t>
            </a:r>
            <a:endParaRPr lang="en-US" sz="2400" dirty="0" smtClean="0">
              <a:latin typeface="Gill Sans MT"/>
              <a:cs typeface="Gill Sans MT"/>
            </a:endParaRPr>
          </a:p>
          <a:p>
            <a:pPr marL="478157">
              <a:spcBef>
                <a:spcPts val="225"/>
              </a:spcBef>
            </a:pPr>
            <a:r>
              <a:rPr lang="en-US" sz="2400" spc="10" dirty="0" smtClean="0">
                <a:latin typeface="Gill Sans MT"/>
                <a:cs typeface="Gill Sans MT"/>
              </a:rPr>
              <a:t>-</a:t>
            </a:r>
            <a:r>
              <a:rPr lang="en-US" sz="2400" spc="10" dirty="0" err="1" smtClean="0">
                <a:latin typeface="Gill Sans MT"/>
                <a:cs typeface="Gill Sans MT"/>
              </a:rPr>
              <a:t>ed</a:t>
            </a:r>
            <a:endParaRPr lang="en-US" sz="2400" dirty="0" smtClean="0">
              <a:latin typeface="Gill Sans MT"/>
              <a:cs typeface="Gill Sans MT"/>
            </a:endParaRPr>
          </a:p>
          <a:p>
            <a:pPr marL="478157">
              <a:spcBef>
                <a:spcPts val="215"/>
              </a:spcBef>
            </a:pPr>
            <a:r>
              <a:rPr lang="en-US" sz="2400" b="1" spc="10" dirty="0" smtClean="0">
                <a:solidFill>
                  <a:srgbClr val="84AA32"/>
                </a:solidFill>
                <a:latin typeface="Gill Sans MT"/>
                <a:cs typeface="Gill Sans MT"/>
              </a:rPr>
              <a:t>Morphological </a:t>
            </a:r>
            <a:r>
              <a:rPr lang="en-US" sz="2400" b="1" spc="5" dirty="0" smtClean="0">
                <a:solidFill>
                  <a:srgbClr val="84AA32"/>
                </a:solidFill>
                <a:latin typeface="Gill Sans MT"/>
                <a:cs typeface="Gill Sans MT"/>
              </a:rPr>
              <a:t>process(</a:t>
            </a:r>
            <a:r>
              <a:rPr lang="en-US" sz="2400" b="1" spc="5" dirty="0" err="1" smtClean="0">
                <a:solidFill>
                  <a:srgbClr val="84AA32"/>
                </a:solidFill>
                <a:latin typeface="Gill Sans MT"/>
                <a:cs typeface="Gill Sans MT"/>
              </a:rPr>
              <a:t>es</a:t>
            </a:r>
            <a:r>
              <a:rPr lang="en-US" sz="2400" b="1" spc="5" dirty="0" smtClean="0">
                <a:solidFill>
                  <a:srgbClr val="84AA32"/>
                </a:solidFill>
                <a:latin typeface="Gill Sans MT"/>
                <a:cs typeface="Gill Sans MT"/>
              </a:rPr>
              <a:t>):</a:t>
            </a:r>
            <a:endParaRPr lang="en-US" sz="2400" dirty="0" smtClean="0">
              <a:latin typeface="Gill Sans MT"/>
              <a:cs typeface="Gill Sans MT"/>
            </a:endParaRPr>
          </a:p>
          <a:p>
            <a:pPr marL="478157" marR="1147449">
              <a:lnSpc>
                <a:spcPct val="125699"/>
              </a:lnSpc>
              <a:spcBef>
                <a:spcPts val="10"/>
              </a:spcBef>
            </a:pPr>
            <a:r>
              <a:rPr lang="en-US" sz="2400" spc="20" dirty="0" smtClean="0">
                <a:latin typeface="Gill Sans MT"/>
                <a:cs typeface="Gill Sans MT"/>
              </a:rPr>
              <a:t>D </a:t>
            </a:r>
            <a:r>
              <a:rPr lang="en-US" sz="2400" spc="10" dirty="0" smtClean="0">
                <a:latin typeface="Gill Sans MT"/>
                <a:cs typeface="Gill Sans MT"/>
              </a:rPr>
              <a:t>(compound) </a:t>
            </a:r>
            <a:r>
              <a:rPr lang="en-US" sz="2400" spc="15" dirty="0" smtClean="0">
                <a:latin typeface="Gill Sans MT"/>
                <a:cs typeface="Gill Sans MT"/>
              </a:rPr>
              <a:t>+ </a:t>
            </a:r>
            <a:r>
              <a:rPr lang="en-US" sz="2400" spc="5" dirty="0" smtClean="0">
                <a:latin typeface="Gill Sans MT"/>
                <a:cs typeface="Gill Sans MT"/>
              </a:rPr>
              <a:t>I (past </a:t>
            </a:r>
            <a:r>
              <a:rPr lang="en-US" sz="2400" spc="10" dirty="0" smtClean="0">
                <a:latin typeface="Gill Sans MT"/>
                <a:cs typeface="Gill Sans MT"/>
              </a:rPr>
              <a:t>part.)  </a:t>
            </a:r>
            <a:r>
              <a:rPr lang="en-US" sz="2400" spc="5" dirty="0" smtClean="0">
                <a:latin typeface="Gill Sans MT"/>
                <a:cs typeface="Gill Sans MT"/>
              </a:rPr>
              <a:t>([radio </a:t>
            </a:r>
            <a:r>
              <a:rPr lang="en-US" sz="2400" spc="15" dirty="0" smtClean="0">
                <a:latin typeface="Gill Sans MT"/>
                <a:cs typeface="Gill Sans MT"/>
              </a:rPr>
              <a:t>+ </a:t>
            </a:r>
            <a:r>
              <a:rPr lang="en-US" sz="2400" spc="5" dirty="0" smtClean="0">
                <a:latin typeface="Gill Sans MT"/>
                <a:cs typeface="Gill Sans MT"/>
              </a:rPr>
              <a:t>control] </a:t>
            </a:r>
            <a:r>
              <a:rPr lang="en-US" sz="2400" spc="15" dirty="0" smtClean="0">
                <a:latin typeface="Gill Sans MT"/>
                <a:cs typeface="Gill Sans MT"/>
              </a:rPr>
              <a:t>+ </a:t>
            </a:r>
            <a:r>
              <a:rPr lang="en-US" sz="2400" spc="5" dirty="0" smtClean="0">
                <a:latin typeface="Gill Sans MT"/>
                <a:cs typeface="Gill Sans MT"/>
              </a:rPr>
              <a:t>(l)</a:t>
            </a:r>
            <a:r>
              <a:rPr lang="en-US" sz="2400" spc="5" dirty="0" err="1" smtClean="0">
                <a:latin typeface="Gill Sans MT"/>
                <a:cs typeface="Gill Sans MT"/>
              </a:rPr>
              <a:t>ed</a:t>
            </a:r>
            <a:r>
              <a:rPr lang="en-US" sz="2400" spc="5" dirty="0" smtClean="0">
                <a:latin typeface="Gill Sans MT"/>
                <a:cs typeface="Gill Sans MT"/>
              </a:rPr>
              <a:t>)  </a:t>
            </a:r>
            <a:r>
              <a:rPr lang="en-US" sz="2400" b="1" spc="5" dirty="0" smtClean="0">
                <a:solidFill>
                  <a:srgbClr val="3791A7"/>
                </a:solidFill>
                <a:latin typeface="Gill Sans MT"/>
                <a:cs typeface="Gill Sans MT"/>
              </a:rPr>
              <a:t>Word-class:</a:t>
            </a:r>
            <a:endParaRPr lang="en-US" sz="2400" dirty="0" smtClean="0">
              <a:latin typeface="Gill Sans MT"/>
              <a:cs typeface="Gill Sans MT"/>
            </a:endParaRPr>
          </a:p>
          <a:p>
            <a:pPr marL="478157">
              <a:spcBef>
                <a:spcPts val="225"/>
              </a:spcBef>
            </a:pPr>
            <a:r>
              <a:rPr lang="en-US" sz="2400" spc="10" dirty="0" err="1" smtClean="0">
                <a:latin typeface="Gill Sans MT"/>
                <a:cs typeface="Gill Sans MT"/>
              </a:rPr>
              <a:t>Adj</a:t>
            </a:r>
            <a:endParaRPr lang="en-US" sz="2400" dirty="0" smtClean="0">
              <a:latin typeface="Gill Sans MT"/>
              <a:cs typeface="Gill Sans MT"/>
            </a:endParaRP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053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204" y="743534"/>
            <a:ext cx="10455966" cy="506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110"/>
              </a:spcBef>
            </a:pPr>
            <a:r>
              <a:rPr lang="en-US" sz="3200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Exercise…</a:t>
            </a:r>
          </a:p>
          <a:p>
            <a:pPr algn="ctr">
              <a:spcBef>
                <a:spcPts val="1110"/>
              </a:spcBef>
            </a:pPr>
            <a:endParaRPr lang="en-US" sz="3200" dirty="0" smtClean="0">
              <a:latin typeface="Gill Sans MT"/>
              <a:cs typeface="Gill Sans MT"/>
            </a:endParaRPr>
          </a:p>
          <a:p>
            <a:pPr marL="478157">
              <a:spcBef>
                <a:spcPts val="790"/>
              </a:spcBef>
            </a:pPr>
            <a:r>
              <a:rPr lang="en-US" sz="2000" spc="5" dirty="0" err="1" smtClean="0">
                <a:latin typeface="Gill Sans MT"/>
                <a:cs typeface="Gill Sans MT"/>
              </a:rPr>
              <a:t>Aanalyse</a:t>
            </a:r>
            <a:r>
              <a:rPr lang="en-US" sz="2000" spc="5" dirty="0" smtClean="0">
                <a:latin typeface="Gill Sans MT"/>
                <a:cs typeface="Gill Sans MT"/>
              </a:rPr>
              <a:t> the following lexical</a:t>
            </a:r>
            <a:r>
              <a:rPr lang="en-US" sz="2000" spc="-40" dirty="0" smtClean="0">
                <a:latin typeface="Gill Sans MT"/>
                <a:cs typeface="Gill Sans MT"/>
              </a:rPr>
              <a:t> </a:t>
            </a:r>
            <a:r>
              <a:rPr lang="en-US" sz="2000" spc="5" dirty="0" smtClean="0">
                <a:latin typeface="Gill Sans MT"/>
                <a:cs typeface="Gill Sans MT"/>
              </a:rPr>
              <a:t>items:</a:t>
            </a:r>
          </a:p>
          <a:p>
            <a:pPr marL="478157">
              <a:spcBef>
                <a:spcPts val="790"/>
              </a:spcBef>
            </a:pPr>
            <a:endParaRPr lang="en-US" sz="2000" dirty="0" smtClean="0">
              <a:latin typeface="Gill Sans MT"/>
              <a:cs typeface="Gill Sans MT"/>
            </a:endParaRPr>
          </a:p>
          <a:p>
            <a:pPr marL="1241430" algn="ctr">
              <a:spcBef>
                <a:spcPts val="215"/>
              </a:spcBef>
            </a:pPr>
            <a:r>
              <a:rPr lang="en-US" sz="2000" i="1" spc="5" dirty="0" smtClean="0">
                <a:latin typeface="Gill Sans MT"/>
                <a:cs typeface="Gill Sans MT"/>
              </a:rPr>
              <a:t>absent-minded</a:t>
            </a:r>
          </a:p>
          <a:p>
            <a:pPr marL="1241430" algn="ctr">
              <a:spcBef>
                <a:spcPts val="215"/>
              </a:spcBef>
            </a:pPr>
            <a:endParaRPr lang="en-US" sz="2000" dirty="0" smtClean="0">
              <a:latin typeface="Gill Sans MT"/>
              <a:cs typeface="Gill Sans MT"/>
            </a:endParaRPr>
          </a:p>
          <a:p>
            <a:pPr marL="478157" marR="1807217">
              <a:lnSpc>
                <a:spcPct val="126400"/>
              </a:lnSpc>
              <a:spcBef>
                <a:spcPts val="5"/>
              </a:spcBef>
            </a:pPr>
            <a:r>
              <a:rPr lang="en-US" sz="2400" b="1" spc="10" dirty="0" smtClean="0">
                <a:solidFill>
                  <a:srgbClr val="C32C2D"/>
                </a:solidFill>
                <a:latin typeface="Gill Sans MT"/>
                <a:cs typeface="Gill Sans MT"/>
              </a:rPr>
              <a:t>Root(s):  </a:t>
            </a:r>
            <a:r>
              <a:rPr lang="en-US" sz="2400" spc="5" dirty="0" smtClean="0">
                <a:latin typeface="Gill Sans MT"/>
                <a:cs typeface="Gill Sans MT"/>
              </a:rPr>
              <a:t>absent,</a:t>
            </a:r>
            <a:r>
              <a:rPr lang="en-US" sz="2400" spc="-110" dirty="0" smtClean="0">
                <a:latin typeface="Gill Sans MT"/>
                <a:cs typeface="Gill Sans MT"/>
              </a:rPr>
              <a:t> </a:t>
            </a:r>
            <a:r>
              <a:rPr lang="en-US" sz="2400" spc="10" dirty="0" smtClean="0">
                <a:latin typeface="Gill Sans MT"/>
                <a:cs typeface="Gill Sans MT"/>
              </a:rPr>
              <a:t>mind  </a:t>
            </a:r>
            <a:r>
              <a:rPr lang="en-US" sz="2400" b="1" spc="5" dirty="0" err="1" smtClean="0">
                <a:solidFill>
                  <a:srgbClr val="FEB809"/>
                </a:solidFill>
                <a:latin typeface="Gill Sans MT"/>
                <a:cs typeface="Gill Sans MT"/>
              </a:rPr>
              <a:t>Affixe</a:t>
            </a:r>
            <a:r>
              <a:rPr lang="en-US" sz="2400" b="1" spc="5" dirty="0" smtClean="0">
                <a:solidFill>
                  <a:srgbClr val="FEB809"/>
                </a:solidFill>
                <a:latin typeface="Gill Sans MT"/>
                <a:cs typeface="Gill Sans MT"/>
              </a:rPr>
              <a:t>(s):</a:t>
            </a:r>
            <a:endParaRPr lang="en-US" sz="2400" dirty="0" smtClean="0">
              <a:latin typeface="Gill Sans MT"/>
              <a:cs typeface="Gill Sans MT"/>
            </a:endParaRPr>
          </a:p>
          <a:p>
            <a:pPr marL="478157">
              <a:spcBef>
                <a:spcPts val="225"/>
              </a:spcBef>
            </a:pPr>
            <a:r>
              <a:rPr lang="en-US" sz="2400" spc="10" dirty="0" smtClean="0">
                <a:latin typeface="Gill Sans MT"/>
                <a:cs typeface="Gill Sans MT"/>
              </a:rPr>
              <a:t>-</a:t>
            </a:r>
            <a:r>
              <a:rPr lang="en-US" sz="2400" spc="10" dirty="0" err="1" smtClean="0">
                <a:latin typeface="Gill Sans MT"/>
                <a:cs typeface="Gill Sans MT"/>
              </a:rPr>
              <a:t>ed</a:t>
            </a:r>
            <a:endParaRPr lang="en-US" sz="2400" dirty="0" smtClean="0">
              <a:latin typeface="Gill Sans MT"/>
              <a:cs typeface="Gill Sans MT"/>
            </a:endParaRPr>
          </a:p>
          <a:p>
            <a:pPr marL="478157">
              <a:spcBef>
                <a:spcPts val="215"/>
              </a:spcBef>
            </a:pPr>
            <a:r>
              <a:rPr lang="en-US" sz="2400" b="1" spc="10" dirty="0" smtClean="0">
                <a:solidFill>
                  <a:srgbClr val="84AA32"/>
                </a:solidFill>
                <a:latin typeface="Gill Sans MT"/>
                <a:cs typeface="Gill Sans MT"/>
              </a:rPr>
              <a:t>Morphological </a:t>
            </a:r>
            <a:r>
              <a:rPr lang="en-US" sz="2400" b="1" spc="5" dirty="0" smtClean="0">
                <a:solidFill>
                  <a:srgbClr val="84AA32"/>
                </a:solidFill>
                <a:latin typeface="Gill Sans MT"/>
                <a:cs typeface="Gill Sans MT"/>
              </a:rPr>
              <a:t>process(</a:t>
            </a:r>
            <a:r>
              <a:rPr lang="en-US" sz="2400" b="1" spc="5" dirty="0" err="1" smtClean="0">
                <a:solidFill>
                  <a:srgbClr val="84AA32"/>
                </a:solidFill>
                <a:latin typeface="Gill Sans MT"/>
                <a:cs typeface="Gill Sans MT"/>
              </a:rPr>
              <a:t>es</a:t>
            </a:r>
            <a:r>
              <a:rPr lang="en-US" sz="2400" b="1" spc="5" dirty="0" smtClean="0">
                <a:solidFill>
                  <a:srgbClr val="84AA32"/>
                </a:solidFill>
                <a:latin typeface="Gill Sans MT"/>
                <a:cs typeface="Gill Sans MT"/>
              </a:rPr>
              <a:t>):</a:t>
            </a:r>
            <a:endParaRPr lang="en-US" sz="2400" dirty="0" smtClean="0">
              <a:latin typeface="Gill Sans MT"/>
              <a:cs typeface="Gill Sans MT"/>
            </a:endParaRPr>
          </a:p>
          <a:p>
            <a:pPr marL="478157" marR="1332236">
              <a:lnSpc>
                <a:spcPct val="125699"/>
              </a:lnSpc>
              <a:spcBef>
                <a:spcPts val="10"/>
              </a:spcBef>
            </a:pPr>
            <a:r>
              <a:rPr lang="en-US" sz="2400" spc="20" dirty="0" smtClean="0">
                <a:latin typeface="Gill Sans MT"/>
                <a:cs typeface="Gill Sans MT"/>
              </a:rPr>
              <a:t>D </a:t>
            </a:r>
            <a:r>
              <a:rPr lang="en-US" sz="2400" spc="10" dirty="0" smtClean="0">
                <a:latin typeface="Gill Sans MT"/>
                <a:cs typeface="Gill Sans MT"/>
              </a:rPr>
              <a:t>(compound) </a:t>
            </a:r>
            <a:r>
              <a:rPr lang="en-US" sz="2400" spc="15" dirty="0" smtClean="0">
                <a:latin typeface="Gill Sans MT"/>
                <a:cs typeface="Gill Sans MT"/>
              </a:rPr>
              <a:t>+ </a:t>
            </a:r>
            <a:r>
              <a:rPr lang="en-US" sz="2400" spc="20" dirty="0" smtClean="0">
                <a:latin typeface="Gill Sans MT"/>
                <a:cs typeface="Gill Sans MT"/>
              </a:rPr>
              <a:t>D</a:t>
            </a:r>
            <a:r>
              <a:rPr lang="en-US" sz="2400" spc="-80" dirty="0" smtClean="0">
                <a:latin typeface="Gill Sans MT"/>
                <a:cs typeface="Gill Sans MT"/>
              </a:rPr>
              <a:t> </a:t>
            </a:r>
            <a:r>
              <a:rPr lang="en-US" sz="2400" spc="10" dirty="0" smtClean="0">
                <a:latin typeface="Gill Sans MT"/>
                <a:cs typeface="Gill Sans MT"/>
              </a:rPr>
              <a:t>(-</a:t>
            </a:r>
            <a:r>
              <a:rPr lang="en-US" sz="2400" spc="10" dirty="0" err="1" smtClean="0">
                <a:latin typeface="Gill Sans MT"/>
                <a:cs typeface="Gill Sans MT"/>
              </a:rPr>
              <a:t>ed</a:t>
            </a:r>
            <a:r>
              <a:rPr lang="en-US" sz="2400" spc="10" dirty="0" smtClean="0">
                <a:latin typeface="Gill Sans MT"/>
                <a:cs typeface="Gill Sans MT"/>
              </a:rPr>
              <a:t>)  ([absent </a:t>
            </a:r>
            <a:r>
              <a:rPr lang="en-US" sz="2400" spc="15" dirty="0" smtClean="0">
                <a:latin typeface="Gill Sans MT"/>
                <a:cs typeface="Gill Sans MT"/>
              </a:rPr>
              <a:t>+ </a:t>
            </a:r>
            <a:r>
              <a:rPr lang="en-US" sz="2400" spc="10" dirty="0" smtClean="0">
                <a:latin typeface="Gill Sans MT"/>
                <a:cs typeface="Gill Sans MT"/>
              </a:rPr>
              <a:t>mind] </a:t>
            </a:r>
            <a:r>
              <a:rPr lang="en-US" sz="2400" spc="15" dirty="0" smtClean="0">
                <a:latin typeface="Gill Sans MT"/>
                <a:cs typeface="Gill Sans MT"/>
              </a:rPr>
              <a:t>+ </a:t>
            </a:r>
            <a:r>
              <a:rPr lang="en-US" sz="2400" spc="10" dirty="0" err="1" smtClean="0">
                <a:latin typeface="Gill Sans MT"/>
                <a:cs typeface="Gill Sans MT"/>
              </a:rPr>
              <a:t>ed</a:t>
            </a:r>
            <a:r>
              <a:rPr lang="en-US" sz="2400" spc="10" dirty="0" smtClean="0">
                <a:latin typeface="Gill Sans MT"/>
                <a:cs typeface="Gill Sans MT"/>
              </a:rPr>
              <a:t>)  </a:t>
            </a:r>
            <a:r>
              <a:rPr lang="en-US" sz="2400" b="1" spc="5" dirty="0" smtClean="0">
                <a:solidFill>
                  <a:srgbClr val="3791A7"/>
                </a:solidFill>
                <a:latin typeface="Gill Sans MT"/>
                <a:cs typeface="Gill Sans MT"/>
              </a:rPr>
              <a:t>Word-class:</a:t>
            </a:r>
            <a:endParaRPr lang="en-US" sz="2400" dirty="0" smtClean="0">
              <a:latin typeface="Gill Sans MT"/>
              <a:cs typeface="Gill Sans MT"/>
            </a:endParaRPr>
          </a:p>
          <a:p>
            <a:pPr marL="478157">
              <a:spcBef>
                <a:spcPts val="225"/>
              </a:spcBef>
            </a:pPr>
            <a:r>
              <a:rPr lang="en-US" sz="2400" spc="10" dirty="0" err="1" smtClean="0">
                <a:latin typeface="Gill Sans MT"/>
                <a:cs typeface="Gill Sans MT"/>
              </a:rPr>
              <a:t>Adj</a:t>
            </a:r>
            <a:endParaRPr lang="en-US" sz="2400" dirty="0" smtClean="0">
              <a:latin typeface="Gill Sans MT"/>
              <a:cs typeface="Gill Sans MT"/>
            </a:endParaRP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2790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204" y="743534"/>
            <a:ext cx="10455966" cy="553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110"/>
              </a:spcBef>
            </a:pPr>
            <a:r>
              <a:rPr lang="en-US" sz="3200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Exercise…</a:t>
            </a:r>
          </a:p>
          <a:p>
            <a:pPr algn="ctr">
              <a:spcBef>
                <a:spcPts val="1110"/>
              </a:spcBef>
            </a:pPr>
            <a:endParaRPr lang="en-US" sz="3200" dirty="0" smtClean="0">
              <a:latin typeface="Gill Sans MT"/>
              <a:cs typeface="Gill Sans MT"/>
            </a:endParaRPr>
          </a:p>
          <a:p>
            <a:pPr marL="478157">
              <a:spcBef>
                <a:spcPts val="790"/>
              </a:spcBef>
            </a:pPr>
            <a:r>
              <a:rPr lang="en-US" sz="2000" spc="5" dirty="0" err="1" smtClean="0">
                <a:latin typeface="Gill Sans MT"/>
                <a:cs typeface="Gill Sans MT"/>
              </a:rPr>
              <a:t>Aanalyse</a:t>
            </a:r>
            <a:r>
              <a:rPr lang="en-US" sz="2000" spc="5" dirty="0" smtClean="0">
                <a:latin typeface="Gill Sans MT"/>
                <a:cs typeface="Gill Sans MT"/>
              </a:rPr>
              <a:t> the following lexical</a:t>
            </a:r>
            <a:r>
              <a:rPr lang="en-US" sz="2000" spc="-40" dirty="0" smtClean="0">
                <a:latin typeface="Gill Sans MT"/>
                <a:cs typeface="Gill Sans MT"/>
              </a:rPr>
              <a:t> </a:t>
            </a:r>
            <a:r>
              <a:rPr lang="en-US" sz="2000" spc="5" dirty="0" smtClean="0">
                <a:latin typeface="Gill Sans MT"/>
                <a:cs typeface="Gill Sans MT"/>
              </a:rPr>
              <a:t>items:</a:t>
            </a:r>
          </a:p>
          <a:p>
            <a:pPr marL="478157">
              <a:spcBef>
                <a:spcPts val="790"/>
              </a:spcBef>
            </a:pPr>
            <a:endParaRPr lang="en-US" sz="2000" dirty="0" smtClean="0">
              <a:latin typeface="Gill Sans MT"/>
              <a:cs typeface="Gill Sans MT"/>
            </a:endParaRPr>
          </a:p>
          <a:p>
            <a:pPr marL="1229365" algn="ctr">
              <a:spcBef>
                <a:spcPts val="215"/>
              </a:spcBef>
            </a:pPr>
            <a:r>
              <a:rPr lang="en-US" sz="2000" i="1" dirty="0" smtClean="0">
                <a:latin typeface="Gill Sans MT"/>
                <a:cs typeface="Gill Sans MT"/>
              </a:rPr>
              <a:t>radio-controlled</a:t>
            </a:r>
          </a:p>
          <a:p>
            <a:pPr marL="1229365" algn="ctr">
              <a:spcBef>
                <a:spcPts val="215"/>
              </a:spcBef>
            </a:pPr>
            <a:endParaRPr lang="en-US" sz="2000" dirty="0" smtClean="0">
              <a:latin typeface="Gill Sans MT"/>
              <a:cs typeface="Gill Sans MT"/>
            </a:endParaRPr>
          </a:p>
          <a:p>
            <a:pPr marL="478157" marR="1766577">
              <a:lnSpc>
                <a:spcPct val="126400"/>
              </a:lnSpc>
              <a:spcBef>
                <a:spcPts val="5"/>
              </a:spcBef>
            </a:pPr>
            <a:r>
              <a:rPr lang="en-US" sz="2400" b="1" spc="10" dirty="0" smtClean="0">
                <a:solidFill>
                  <a:srgbClr val="C32C2D"/>
                </a:solidFill>
                <a:latin typeface="Gill Sans MT"/>
                <a:cs typeface="Gill Sans MT"/>
              </a:rPr>
              <a:t>Root(s):  </a:t>
            </a:r>
            <a:r>
              <a:rPr lang="en-US" sz="2400" spc="5" dirty="0" smtClean="0">
                <a:latin typeface="Gill Sans MT"/>
                <a:cs typeface="Gill Sans MT"/>
              </a:rPr>
              <a:t>radio,</a:t>
            </a:r>
            <a:r>
              <a:rPr lang="en-US" sz="2400" spc="-120" dirty="0" smtClean="0">
                <a:latin typeface="Gill Sans MT"/>
                <a:cs typeface="Gill Sans MT"/>
              </a:rPr>
              <a:t> </a:t>
            </a:r>
            <a:r>
              <a:rPr lang="en-US" sz="2400" spc="5" dirty="0" smtClean="0">
                <a:latin typeface="Gill Sans MT"/>
                <a:cs typeface="Gill Sans MT"/>
              </a:rPr>
              <a:t>control  </a:t>
            </a:r>
            <a:r>
              <a:rPr lang="en-US" sz="2400" b="1" spc="5" dirty="0" err="1" smtClean="0">
                <a:solidFill>
                  <a:srgbClr val="FEB809"/>
                </a:solidFill>
                <a:latin typeface="Gill Sans MT"/>
                <a:cs typeface="Gill Sans MT"/>
              </a:rPr>
              <a:t>Affixe</a:t>
            </a:r>
            <a:r>
              <a:rPr lang="en-US" sz="2400" b="1" spc="5" dirty="0" smtClean="0">
                <a:solidFill>
                  <a:srgbClr val="FEB809"/>
                </a:solidFill>
                <a:latin typeface="Gill Sans MT"/>
                <a:cs typeface="Gill Sans MT"/>
              </a:rPr>
              <a:t>(s):</a:t>
            </a:r>
            <a:endParaRPr lang="en-US" sz="2400" dirty="0" smtClean="0">
              <a:latin typeface="Gill Sans MT"/>
              <a:cs typeface="Gill Sans MT"/>
            </a:endParaRPr>
          </a:p>
          <a:p>
            <a:pPr marL="478157">
              <a:spcBef>
                <a:spcPts val="225"/>
              </a:spcBef>
            </a:pPr>
            <a:r>
              <a:rPr lang="en-US" sz="2400" spc="10" dirty="0" smtClean="0">
                <a:latin typeface="Gill Sans MT"/>
                <a:cs typeface="Gill Sans MT"/>
              </a:rPr>
              <a:t>-</a:t>
            </a:r>
            <a:r>
              <a:rPr lang="en-US" sz="2400" spc="10" dirty="0" err="1" smtClean="0">
                <a:latin typeface="Gill Sans MT"/>
                <a:cs typeface="Gill Sans MT"/>
              </a:rPr>
              <a:t>ed</a:t>
            </a:r>
            <a:endParaRPr lang="en-US" sz="2400" dirty="0" smtClean="0">
              <a:latin typeface="Gill Sans MT"/>
              <a:cs typeface="Gill Sans MT"/>
            </a:endParaRPr>
          </a:p>
          <a:p>
            <a:pPr marL="478157">
              <a:spcBef>
                <a:spcPts val="215"/>
              </a:spcBef>
            </a:pPr>
            <a:r>
              <a:rPr lang="en-US" sz="2400" b="1" spc="10" dirty="0" smtClean="0">
                <a:solidFill>
                  <a:srgbClr val="84AA32"/>
                </a:solidFill>
                <a:latin typeface="Gill Sans MT"/>
                <a:cs typeface="Gill Sans MT"/>
              </a:rPr>
              <a:t>Morphological </a:t>
            </a:r>
            <a:r>
              <a:rPr lang="en-US" sz="2400" b="1" spc="5" dirty="0" smtClean="0">
                <a:solidFill>
                  <a:srgbClr val="84AA32"/>
                </a:solidFill>
                <a:latin typeface="Gill Sans MT"/>
                <a:cs typeface="Gill Sans MT"/>
              </a:rPr>
              <a:t>process(</a:t>
            </a:r>
            <a:r>
              <a:rPr lang="en-US" sz="2400" b="1" spc="5" dirty="0" err="1" smtClean="0">
                <a:solidFill>
                  <a:srgbClr val="84AA32"/>
                </a:solidFill>
                <a:latin typeface="Gill Sans MT"/>
                <a:cs typeface="Gill Sans MT"/>
              </a:rPr>
              <a:t>es</a:t>
            </a:r>
            <a:r>
              <a:rPr lang="en-US" sz="2400" b="1" spc="5" dirty="0" smtClean="0">
                <a:solidFill>
                  <a:srgbClr val="84AA32"/>
                </a:solidFill>
                <a:latin typeface="Gill Sans MT"/>
                <a:cs typeface="Gill Sans MT"/>
              </a:rPr>
              <a:t>):</a:t>
            </a:r>
            <a:endParaRPr lang="en-US" sz="2400" dirty="0" smtClean="0">
              <a:latin typeface="Gill Sans MT"/>
              <a:cs typeface="Gill Sans MT"/>
            </a:endParaRPr>
          </a:p>
          <a:p>
            <a:pPr marL="478157" marR="1147449">
              <a:lnSpc>
                <a:spcPct val="125699"/>
              </a:lnSpc>
              <a:spcBef>
                <a:spcPts val="10"/>
              </a:spcBef>
            </a:pPr>
            <a:r>
              <a:rPr lang="en-US" sz="2400" spc="20" dirty="0" smtClean="0">
                <a:latin typeface="Gill Sans MT"/>
                <a:cs typeface="Gill Sans MT"/>
              </a:rPr>
              <a:t>D </a:t>
            </a:r>
            <a:r>
              <a:rPr lang="en-US" sz="2400" spc="10" dirty="0" smtClean="0">
                <a:latin typeface="Gill Sans MT"/>
                <a:cs typeface="Gill Sans MT"/>
              </a:rPr>
              <a:t>(compound) </a:t>
            </a:r>
            <a:r>
              <a:rPr lang="en-US" sz="2400" spc="15" dirty="0" smtClean="0">
                <a:latin typeface="Gill Sans MT"/>
                <a:cs typeface="Gill Sans MT"/>
              </a:rPr>
              <a:t>+ </a:t>
            </a:r>
            <a:r>
              <a:rPr lang="en-US" sz="2400" spc="5" dirty="0" smtClean="0">
                <a:latin typeface="Gill Sans MT"/>
                <a:cs typeface="Gill Sans MT"/>
              </a:rPr>
              <a:t>I (past </a:t>
            </a:r>
            <a:r>
              <a:rPr lang="en-US" sz="2400" spc="10" dirty="0" smtClean="0">
                <a:latin typeface="Gill Sans MT"/>
                <a:cs typeface="Gill Sans MT"/>
              </a:rPr>
              <a:t>part.)  </a:t>
            </a:r>
            <a:r>
              <a:rPr lang="en-US" sz="2400" spc="5" dirty="0" smtClean="0">
                <a:latin typeface="Gill Sans MT"/>
                <a:cs typeface="Gill Sans MT"/>
              </a:rPr>
              <a:t>([radio </a:t>
            </a:r>
            <a:r>
              <a:rPr lang="en-US" sz="2400" spc="15" dirty="0" smtClean="0">
                <a:latin typeface="Gill Sans MT"/>
                <a:cs typeface="Gill Sans MT"/>
              </a:rPr>
              <a:t>+ </a:t>
            </a:r>
            <a:r>
              <a:rPr lang="en-US" sz="2400" spc="5" dirty="0" smtClean="0">
                <a:latin typeface="Gill Sans MT"/>
                <a:cs typeface="Gill Sans MT"/>
              </a:rPr>
              <a:t>control] </a:t>
            </a:r>
            <a:r>
              <a:rPr lang="en-US" sz="2400" spc="15" dirty="0" smtClean="0">
                <a:latin typeface="Gill Sans MT"/>
                <a:cs typeface="Gill Sans MT"/>
              </a:rPr>
              <a:t>+ </a:t>
            </a:r>
            <a:r>
              <a:rPr lang="en-US" sz="2400" spc="5" dirty="0" smtClean="0">
                <a:latin typeface="Gill Sans MT"/>
                <a:cs typeface="Gill Sans MT"/>
              </a:rPr>
              <a:t>(l)</a:t>
            </a:r>
            <a:r>
              <a:rPr lang="en-US" sz="2400" spc="5" dirty="0" err="1" smtClean="0">
                <a:latin typeface="Gill Sans MT"/>
                <a:cs typeface="Gill Sans MT"/>
              </a:rPr>
              <a:t>ed</a:t>
            </a:r>
            <a:r>
              <a:rPr lang="en-US" sz="2400" spc="5" dirty="0" smtClean="0">
                <a:latin typeface="Gill Sans MT"/>
                <a:cs typeface="Gill Sans MT"/>
              </a:rPr>
              <a:t>)  </a:t>
            </a:r>
            <a:r>
              <a:rPr lang="en-US" sz="2400" b="1" spc="5" dirty="0" smtClean="0">
                <a:solidFill>
                  <a:srgbClr val="3791A7"/>
                </a:solidFill>
                <a:latin typeface="Gill Sans MT"/>
                <a:cs typeface="Gill Sans MT"/>
              </a:rPr>
              <a:t>Word-class:</a:t>
            </a:r>
            <a:endParaRPr lang="en-US" sz="2400" dirty="0" smtClean="0">
              <a:latin typeface="Gill Sans MT"/>
              <a:cs typeface="Gill Sans MT"/>
            </a:endParaRPr>
          </a:p>
          <a:p>
            <a:pPr marL="478157">
              <a:spcBef>
                <a:spcPts val="225"/>
              </a:spcBef>
            </a:pPr>
            <a:r>
              <a:rPr lang="en-US" sz="2400" spc="10" dirty="0" err="1" smtClean="0">
                <a:latin typeface="Gill Sans MT"/>
                <a:cs typeface="Gill Sans MT"/>
              </a:rPr>
              <a:t>Adj</a:t>
            </a:r>
            <a:endParaRPr lang="en-US" sz="2400" dirty="0" smtClean="0">
              <a:latin typeface="Gill Sans MT"/>
              <a:cs typeface="Gill Sans MT"/>
            </a:endParaRP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5914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204" y="743534"/>
            <a:ext cx="10455966" cy="5799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110"/>
              </a:spcBef>
            </a:pPr>
            <a:r>
              <a:rPr lang="en-US" sz="3200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Exercise…</a:t>
            </a:r>
          </a:p>
          <a:p>
            <a:pPr algn="ctr">
              <a:spcBef>
                <a:spcPts val="1110"/>
              </a:spcBef>
            </a:pPr>
            <a:endParaRPr lang="en-US" sz="3200" dirty="0" smtClean="0">
              <a:latin typeface="Gill Sans MT"/>
              <a:cs typeface="Gill Sans MT"/>
            </a:endParaRPr>
          </a:p>
          <a:p>
            <a:pPr marL="563247" marR="107950" indent="-85725">
              <a:lnSpc>
                <a:spcPct val="101200"/>
              </a:lnSpc>
              <a:spcBef>
                <a:spcPts val="170"/>
              </a:spcBef>
            </a:pPr>
            <a:r>
              <a:rPr lang="en-US" sz="2000" dirty="0" smtClean="0">
                <a:latin typeface="Gill Sans MT"/>
                <a:cs typeface="Gill Sans MT"/>
              </a:rPr>
              <a:t>Which part is the combining </a:t>
            </a:r>
            <a:r>
              <a:rPr lang="en-US" sz="2000" spc="-5" dirty="0" smtClean="0">
                <a:latin typeface="Gill Sans MT"/>
                <a:cs typeface="Gill Sans MT"/>
              </a:rPr>
              <a:t>form </a:t>
            </a:r>
            <a:r>
              <a:rPr lang="en-US" sz="2000" dirty="0" smtClean="0">
                <a:latin typeface="Gill Sans MT"/>
                <a:cs typeface="Gill Sans MT"/>
              </a:rPr>
              <a:t>(part </a:t>
            </a:r>
            <a:r>
              <a:rPr lang="en-US" sz="2000" spc="-5" dirty="0" smtClean="0">
                <a:latin typeface="Gill Sans MT"/>
                <a:cs typeface="Gill Sans MT"/>
              </a:rPr>
              <a:t>of </a:t>
            </a:r>
            <a:r>
              <a:rPr lang="en-US" sz="2000" dirty="0" smtClean="0">
                <a:latin typeface="Gill Sans MT"/>
                <a:cs typeface="Gill Sans MT"/>
              </a:rPr>
              <a:t>a </a:t>
            </a:r>
            <a:r>
              <a:rPr lang="en-US" sz="2000" spc="-5" dirty="0" smtClean="0">
                <a:latin typeface="Gill Sans MT"/>
                <a:cs typeface="Gill Sans MT"/>
              </a:rPr>
              <a:t>neo-  classical</a:t>
            </a:r>
            <a:r>
              <a:rPr lang="en-US" sz="2000" spc="-70" dirty="0" smtClean="0">
                <a:latin typeface="Gill Sans MT"/>
                <a:cs typeface="Gill Sans MT"/>
              </a:rPr>
              <a:t> </a:t>
            </a:r>
            <a:r>
              <a:rPr lang="en-US" sz="2000" dirty="0" smtClean="0">
                <a:latin typeface="Gill Sans MT"/>
                <a:cs typeface="Gill Sans MT"/>
              </a:rPr>
              <a:t>compound)?</a:t>
            </a:r>
          </a:p>
          <a:p>
            <a:pPr marL="563882" indent="-85725">
              <a:spcBef>
                <a:spcPts val="200"/>
              </a:spcBef>
              <a:buClr>
                <a:srgbClr val="3791A7"/>
              </a:buClr>
              <a:buSzPct val="83333"/>
              <a:buFont typeface="Wingdings 2"/>
              <a:buChar char=""/>
              <a:tabLst>
                <a:tab pos="563882" algn="l"/>
              </a:tabLst>
            </a:pPr>
            <a:r>
              <a:rPr lang="en-US" sz="2000" dirty="0" smtClean="0">
                <a:latin typeface="Gill Sans MT"/>
                <a:cs typeface="Gill Sans MT"/>
              </a:rPr>
              <a:t>meritocracy</a:t>
            </a:r>
          </a:p>
          <a:p>
            <a:pPr marL="563882" indent="-85725">
              <a:spcBef>
                <a:spcPts val="190"/>
              </a:spcBef>
              <a:buClr>
                <a:srgbClr val="3791A7"/>
              </a:buClr>
              <a:buSzPct val="83333"/>
              <a:buFont typeface="Wingdings 2"/>
              <a:buChar char=""/>
              <a:tabLst>
                <a:tab pos="563882" algn="l"/>
              </a:tabLst>
            </a:pPr>
            <a:r>
              <a:rPr lang="en-US" sz="2000" dirty="0" smtClean="0">
                <a:latin typeface="Gill Sans MT"/>
                <a:cs typeface="Gill Sans MT"/>
              </a:rPr>
              <a:t>merito</a:t>
            </a:r>
            <a:r>
              <a:rPr lang="en-US" sz="2000" b="1" dirty="0" smtClean="0">
                <a:latin typeface="Gill Sans MT"/>
                <a:cs typeface="Gill Sans MT"/>
              </a:rPr>
              <a:t>cracy</a:t>
            </a:r>
            <a:r>
              <a:rPr lang="en-US" sz="2000" b="1" spc="-90" dirty="0" smtClean="0">
                <a:latin typeface="Gill Sans MT"/>
                <a:cs typeface="Gill Sans MT"/>
              </a:rPr>
              <a:t> </a:t>
            </a:r>
            <a:r>
              <a:rPr lang="en-US" sz="2000" b="1" spc="5" dirty="0" smtClean="0">
                <a:latin typeface="Gill Sans MT"/>
                <a:cs typeface="Gill Sans MT"/>
              </a:rPr>
              <a:t>(“rule”)</a:t>
            </a:r>
            <a:endParaRPr lang="en-US" sz="2000" dirty="0" smtClean="0">
              <a:latin typeface="Gill Sans MT"/>
              <a:cs typeface="Gill Sans MT"/>
            </a:endParaRPr>
          </a:p>
          <a:p>
            <a:pPr marL="563882" indent="-85725">
              <a:spcBef>
                <a:spcPts val="190"/>
              </a:spcBef>
              <a:buClr>
                <a:srgbClr val="3791A7"/>
              </a:buClr>
              <a:buSzPct val="83333"/>
              <a:buFont typeface="Wingdings 2"/>
              <a:buChar char=""/>
              <a:tabLst>
                <a:tab pos="563882" algn="l"/>
              </a:tabLst>
            </a:pPr>
            <a:r>
              <a:rPr lang="en-US" sz="2000" dirty="0" smtClean="0">
                <a:latin typeface="Gill Sans MT"/>
                <a:cs typeface="Gill Sans MT"/>
              </a:rPr>
              <a:t>pesticide</a:t>
            </a:r>
          </a:p>
          <a:p>
            <a:pPr marL="563882" indent="-85725">
              <a:spcBef>
                <a:spcPts val="200"/>
              </a:spcBef>
              <a:buClr>
                <a:srgbClr val="3791A7"/>
              </a:buClr>
              <a:buSzPct val="83333"/>
              <a:buFont typeface="Wingdings 2"/>
              <a:buChar char=""/>
              <a:tabLst>
                <a:tab pos="563882" algn="l"/>
              </a:tabLst>
            </a:pPr>
            <a:r>
              <a:rPr lang="en-US" sz="2000" dirty="0" smtClean="0">
                <a:latin typeface="Gill Sans MT"/>
                <a:cs typeface="Gill Sans MT"/>
              </a:rPr>
              <a:t>pesti</a:t>
            </a:r>
            <a:r>
              <a:rPr lang="en-US" sz="2000" b="1" dirty="0" smtClean="0">
                <a:latin typeface="Gill Sans MT"/>
                <a:cs typeface="Gill Sans MT"/>
              </a:rPr>
              <a:t>cide</a:t>
            </a:r>
            <a:r>
              <a:rPr lang="en-US" sz="2000" b="1" spc="-45" dirty="0" smtClean="0">
                <a:latin typeface="Gill Sans MT"/>
                <a:cs typeface="Gill Sans MT"/>
              </a:rPr>
              <a:t> </a:t>
            </a:r>
            <a:r>
              <a:rPr lang="en-US" sz="2000" b="1" dirty="0" smtClean="0">
                <a:latin typeface="Gill Sans MT"/>
                <a:cs typeface="Gill Sans MT"/>
              </a:rPr>
              <a:t>(“killing”)</a:t>
            </a:r>
            <a:endParaRPr lang="en-US" sz="2000" dirty="0" smtClean="0">
              <a:latin typeface="Gill Sans MT"/>
              <a:cs typeface="Gill Sans MT"/>
            </a:endParaRPr>
          </a:p>
          <a:p>
            <a:pPr marL="563882" indent="-85725">
              <a:spcBef>
                <a:spcPts val="190"/>
              </a:spcBef>
              <a:buClr>
                <a:srgbClr val="3791A7"/>
              </a:buClr>
              <a:buSzPct val="83333"/>
              <a:buFont typeface="Wingdings 2"/>
              <a:buChar char=""/>
              <a:tabLst>
                <a:tab pos="563882" algn="l"/>
              </a:tabLst>
            </a:pPr>
            <a:r>
              <a:rPr lang="en-US" sz="2000" dirty="0" err="1" smtClean="0">
                <a:latin typeface="Gill Sans MT"/>
                <a:cs typeface="Gill Sans MT"/>
              </a:rPr>
              <a:t>neorosurgery</a:t>
            </a:r>
            <a:endParaRPr lang="en-US" sz="2000" dirty="0" smtClean="0">
              <a:latin typeface="Gill Sans MT"/>
              <a:cs typeface="Gill Sans MT"/>
            </a:endParaRPr>
          </a:p>
          <a:p>
            <a:pPr marL="563882" indent="-85725">
              <a:spcBef>
                <a:spcPts val="190"/>
              </a:spcBef>
              <a:buClr>
                <a:srgbClr val="3791A7"/>
              </a:buClr>
              <a:buSzPct val="83333"/>
              <a:buFont typeface="Wingdings 2"/>
              <a:buChar char=""/>
              <a:tabLst>
                <a:tab pos="563882" algn="l"/>
              </a:tabLst>
            </a:pPr>
            <a:r>
              <a:rPr lang="en-US" sz="2000" b="1" dirty="0" smtClean="0">
                <a:latin typeface="Gill Sans MT"/>
                <a:cs typeface="Gill Sans MT"/>
              </a:rPr>
              <a:t>neuro</a:t>
            </a:r>
            <a:r>
              <a:rPr lang="en-US" sz="2000" dirty="0" smtClean="0">
                <a:latin typeface="Gill Sans MT"/>
                <a:cs typeface="Gill Sans MT"/>
              </a:rPr>
              <a:t>surgery</a:t>
            </a:r>
            <a:r>
              <a:rPr lang="en-US" sz="2000" spc="-80" dirty="0" smtClean="0">
                <a:latin typeface="Gill Sans MT"/>
                <a:cs typeface="Gill Sans MT"/>
              </a:rPr>
              <a:t> </a:t>
            </a:r>
            <a:r>
              <a:rPr lang="en-US" sz="2000" b="1" spc="5" dirty="0" smtClean="0">
                <a:latin typeface="Gill Sans MT"/>
                <a:cs typeface="Gill Sans MT"/>
              </a:rPr>
              <a:t>(“nerve”)</a:t>
            </a:r>
            <a:endParaRPr lang="en-US" sz="2000" dirty="0" smtClean="0">
              <a:latin typeface="Gill Sans MT"/>
              <a:cs typeface="Gill Sans MT"/>
            </a:endParaRPr>
          </a:p>
          <a:p>
            <a:pPr marL="563882" indent="-85725">
              <a:spcBef>
                <a:spcPts val="190"/>
              </a:spcBef>
              <a:buClr>
                <a:srgbClr val="3791A7"/>
              </a:buClr>
              <a:buSzPct val="83333"/>
              <a:buFont typeface="Wingdings 2"/>
              <a:buChar char=""/>
              <a:tabLst>
                <a:tab pos="563882" algn="l"/>
              </a:tabLst>
            </a:pPr>
            <a:r>
              <a:rPr lang="en-US" sz="2000" dirty="0" smtClean="0">
                <a:latin typeface="Gill Sans MT"/>
                <a:cs typeface="Gill Sans MT"/>
              </a:rPr>
              <a:t>anglophile</a:t>
            </a:r>
          </a:p>
          <a:p>
            <a:pPr marL="563882" indent="-85725">
              <a:spcBef>
                <a:spcPts val="200"/>
              </a:spcBef>
              <a:buClr>
                <a:srgbClr val="3791A7"/>
              </a:buClr>
              <a:buSzPct val="83333"/>
              <a:buFont typeface="Wingdings 2"/>
              <a:buChar char=""/>
              <a:tabLst>
                <a:tab pos="563882" algn="l"/>
              </a:tabLst>
            </a:pPr>
            <a:r>
              <a:rPr lang="en-US" sz="2000" dirty="0" smtClean="0">
                <a:latin typeface="Gill Sans MT"/>
                <a:cs typeface="Gill Sans MT"/>
              </a:rPr>
              <a:t>anglo</a:t>
            </a:r>
            <a:r>
              <a:rPr lang="en-US" sz="2000" b="1" dirty="0" smtClean="0">
                <a:latin typeface="Gill Sans MT"/>
                <a:cs typeface="Gill Sans MT"/>
              </a:rPr>
              <a:t>phile (“fond</a:t>
            </a:r>
            <a:r>
              <a:rPr lang="en-US" sz="2000" b="1" spc="-90" dirty="0" smtClean="0">
                <a:latin typeface="Gill Sans MT"/>
                <a:cs typeface="Gill Sans MT"/>
              </a:rPr>
              <a:t> </a:t>
            </a:r>
            <a:r>
              <a:rPr lang="en-US" sz="2000" b="1" spc="15" dirty="0" smtClean="0">
                <a:latin typeface="Gill Sans MT"/>
                <a:cs typeface="Gill Sans MT"/>
              </a:rPr>
              <a:t>of”)</a:t>
            </a:r>
            <a:endParaRPr lang="en-US" sz="2000" dirty="0" smtClean="0">
              <a:latin typeface="Gill Sans MT"/>
              <a:cs typeface="Gill Sans MT"/>
            </a:endParaRPr>
          </a:p>
          <a:p>
            <a:pPr marL="563882" indent="-85725">
              <a:spcBef>
                <a:spcPts val="190"/>
              </a:spcBef>
              <a:buClr>
                <a:srgbClr val="3791A7"/>
              </a:buClr>
              <a:buSzPct val="83333"/>
              <a:buFont typeface="Wingdings 2"/>
              <a:buChar char=""/>
              <a:tabLst>
                <a:tab pos="563882" algn="l"/>
              </a:tabLst>
            </a:pPr>
            <a:r>
              <a:rPr lang="en-US" sz="2000" dirty="0" smtClean="0">
                <a:latin typeface="Gill Sans MT"/>
                <a:cs typeface="Gill Sans MT"/>
              </a:rPr>
              <a:t>technophobia</a:t>
            </a:r>
          </a:p>
          <a:p>
            <a:pPr marL="563882" indent="-85725">
              <a:spcBef>
                <a:spcPts val="190"/>
              </a:spcBef>
              <a:buClr>
                <a:srgbClr val="3791A7"/>
              </a:buClr>
              <a:buSzPct val="83333"/>
              <a:buFont typeface="Wingdings 2"/>
              <a:buChar char=""/>
              <a:tabLst>
                <a:tab pos="563882" algn="l"/>
              </a:tabLst>
            </a:pPr>
            <a:r>
              <a:rPr lang="en-US" sz="2000" dirty="0" smtClean="0">
                <a:latin typeface="Gill Sans MT"/>
                <a:cs typeface="Gill Sans MT"/>
              </a:rPr>
              <a:t>techno</a:t>
            </a:r>
            <a:r>
              <a:rPr lang="en-US" sz="2000" b="1" dirty="0" smtClean="0">
                <a:latin typeface="Gill Sans MT"/>
                <a:cs typeface="Gill Sans MT"/>
              </a:rPr>
              <a:t>phobia</a:t>
            </a:r>
            <a:r>
              <a:rPr lang="en-US" sz="2000" b="1" spc="-55" dirty="0" smtClean="0">
                <a:latin typeface="Gill Sans MT"/>
                <a:cs typeface="Gill Sans MT"/>
              </a:rPr>
              <a:t> </a:t>
            </a:r>
            <a:r>
              <a:rPr lang="en-US" sz="2000" b="1" dirty="0" smtClean="0">
                <a:latin typeface="Gill Sans MT"/>
                <a:cs typeface="Gill Sans MT"/>
              </a:rPr>
              <a:t>(“fear”)</a:t>
            </a:r>
            <a:endParaRPr lang="en-US" sz="2000" dirty="0" smtClean="0">
              <a:latin typeface="Gill Sans MT"/>
              <a:cs typeface="Gill Sans MT"/>
            </a:endParaRPr>
          </a:p>
          <a:p>
            <a:pPr marL="563882" indent="-85725">
              <a:spcBef>
                <a:spcPts val="190"/>
              </a:spcBef>
              <a:buClr>
                <a:srgbClr val="3791A7"/>
              </a:buClr>
              <a:buSzPct val="83333"/>
              <a:buFont typeface="Wingdings 2"/>
              <a:buChar char=""/>
              <a:tabLst>
                <a:tab pos="563882" algn="l"/>
              </a:tabLst>
            </a:pPr>
            <a:r>
              <a:rPr lang="en-US" sz="2000" spc="-5" dirty="0" smtClean="0">
                <a:latin typeface="Gill Sans MT"/>
                <a:cs typeface="Gill Sans MT"/>
              </a:rPr>
              <a:t>television</a:t>
            </a:r>
            <a:endParaRPr lang="en-US" sz="2000" dirty="0" smtClean="0">
              <a:latin typeface="Gill Sans MT"/>
              <a:cs typeface="Gill Sans MT"/>
            </a:endParaRPr>
          </a:p>
          <a:p>
            <a:pPr marL="563882" indent="-85725">
              <a:spcBef>
                <a:spcPts val="200"/>
              </a:spcBef>
              <a:buClr>
                <a:srgbClr val="3791A7"/>
              </a:buClr>
              <a:buSzPct val="83333"/>
              <a:buFont typeface="Wingdings 2"/>
              <a:buChar char=""/>
              <a:tabLst>
                <a:tab pos="563882" algn="l"/>
              </a:tabLst>
            </a:pPr>
            <a:r>
              <a:rPr lang="en-US" sz="2000" b="1" dirty="0" smtClean="0">
                <a:latin typeface="Gill Sans MT"/>
                <a:cs typeface="Gill Sans MT"/>
              </a:rPr>
              <a:t>tele</a:t>
            </a:r>
            <a:r>
              <a:rPr lang="en-US" sz="2000" dirty="0" smtClean="0">
                <a:latin typeface="Gill Sans MT"/>
                <a:cs typeface="Gill Sans MT"/>
              </a:rPr>
              <a:t>vision</a:t>
            </a:r>
            <a:r>
              <a:rPr lang="en-US" sz="2000" spc="-100" dirty="0" smtClean="0">
                <a:latin typeface="Gill Sans MT"/>
                <a:cs typeface="Gill Sans MT"/>
              </a:rPr>
              <a:t> </a:t>
            </a:r>
            <a:r>
              <a:rPr lang="en-US" sz="2000" b="1" spc="5" dirty="0" smtClean="0">
                <a:latin typeface="Gill Sans MT"/>
                <a:cs typeface="Gill Sans MT"/>
              </a:rPr>
              <a:t>(“distant”)</a:t>
            </a:r>
            <a:endParaRPr lang="en-US" sz="2000" dirty="0" smtClean="0">
              <a:latin typeface="Gill Sans MT"/>
              <a:cs typeface="Gill Sans MT"/>
            </a:endParaRP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5350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204" y="743534"/>
            <a:ext cx="10455966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110"/>
              </a:spcBef>
            </a:pPr>
            <a:r>
              <a:rPr lang="en-US" sz="3200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Exercise…</a:t>
            </a:r>
          </a:p>
          <a:p>
            <a:pPr algn="ctr">
              <a:spcBef>
                <a:spcPts val="1110"/>
              </a:spcBef>
            </a:pPr>
            <a:endParaRPr lang="en-US" sz="3200" spc="-5" dirty="0">
              <a:solidFill>
                <a:srgbClr val="562213"/>
              </a:solidFill>
              <a:latin typeface="Gill Sans MT"/>
              <a:cs typeface="Gill Sans MT"/>
            </a:endParaRPr>
          </a:p>
          <a:p>
            <a:pPr algn="ctr">
              <a:spcBef>
                <a:spcPts val="1110"/>
              </a:spcBef>
            </a:pPr>
            <a:r>
              <a:rPr lang="en-US" sz="2400" dirty="0" smtClean="0">
                <a:latin typeface="Gill Sans MT"/>
                <a:cs typeface="Gill Sans MT"/>
              </a:rPr>
              <a:t>Which one is the semantic </a:t>
            </a:r>
            <a:r>
              <a:rPr lang="en-US" sz="2400" spc="-5" dirty="0" smtClean="0">
                <a:latin typeface="Gill Sans MT"/>
                <a:cs typeface="Gill Sans MT"/>
              </a:rPr>
              <a:t>head </a:t>
            </a:r>
            <a:r>
              <a:rPr lang="en-US" sz="2400" dirty="0" smtClean="0">
                <a:latin typeface="Gill Sans MT"/>
                <a:cs typeface="Gill Sans MT"/>
              </a:rPr>
              <a:t>in the </a:t>
            </a:r>
            <a:r>
              <a:rPr lang="en-US" sz="2400" spc="-5" dirty="0" smtClean="0">
                <a:latin typeface="Gill Sans MT"/>
                <a:cs typeface="Gill Sans MT"/>
              </a:rPr>
              <a:t>following  </a:t>
            </a:r>
            <a:r>
              <a:rPr lang="en-US" sz="2400" dirty="0" smtClean="0">
                <a:latin typeface="Gill Sans MT"/>
                <a:cs typeface="Gill Sans MT"/>
              </a:rPr>
              <a:t>compounds?</a:t>
            </a:r>
          </a:p>
          <a:p>
            <a:pPr>
              <a:spcBef>
                <a:spcPts val="56"/>
              </a:spcBef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563882" indent="-85725">
              <a:buClr>
                <a:srgbClr val="3791A7"/>
              </a:buClr>
              <a:buSzPct val="76470"/>
              <a:buFont typeface="Wingdings 2"/>
              <a:buChar char=""/>
              <a:tabLst>
                <a:tab pos="563882" algn="l"/>
              </a:tabLst>
            </a:pPr>
            <a:r>
              <a:rPr lang="en-US" sz="2400" dirty="0" smtClean="0">
                <a:latin typeface="Gill Sans MT"/>
                <a:cs typeface="Gill Sans MT"/>
              </a:rPr>
              <a:t>Pinhead</a:t>
            </a:r>
          </a:p>
          <a:p>
            <a:pPr marL="478157">
              <a:buClr>
                <a:srgbClr val="3791A7"/>
              </a:buClr>
              <a:buSzPct val="76470"/>
              <a:tabLst>
                <a:tab pos="563882" algn="l"/>
              </a:tabLst>
            </a:pPr>
            <a:r>
              <a:rPr lang="en-US" sz="2400" dirty="0">
                <a:latin typeface="Gill Sans MT"/>
                <a:cs typeface="Gill Sans MT"/>
              </a:rPr>
              <a:t> </a:t>
            </a:r>
            <a:r>
              <a:rPr lang="en-US" sz="2400" dirty="0" smtClean="0">
                <a:latin typeface="Gill Sans MT"/>
                <a:cs typeface="Gill Sans MT"/>
              </a:rPr>
              <a:t>the </a:t>
            </a:r>
            <a:r>
              <a:rPr lang="en-US" sz="2400" b="1" spc="-5" dirty="0" smtClean="0">
                <a:latin typeface="Gill Sans MT"/>
                <a:cs typeface="Gill Sans MT"/>
              </a:rPr>
              <a:t>head </a:t>
            </a:r>
            <a:r>
              <a:rPr lang="en-US" sz="2400" spc="-5" dirty="0" smtClean="0">
                <a:latin typeface="Gill Sans MT"/>
                <a:cs typeface="Gill Sans MT"/>
              </a:rPr>
              <a:t>of </a:t>
            </a:r>
            <a:r>
              <a:rPr lang="en-US" sz="2400" dirty="0" smtClean="0">
                <a:latin typeface="Gill Sans MT"/>
                <a:cs typeface="Gill Sans MT"/>
              </a:rPr>
              <a:t>a</a:t>
            </a:r>
            <a:r>
              <a:rPr lang="en-US" sz="2400" spc="-65" dirty="0" smtClean="0">
                <a:latin typeface="Gill Sans MT"/>
                <a:cs typeface="Gill Sans MT"/>
              </a:rPr>
              <a:t> </a:t>
            </a:r>
            <a:r>
              <a:rPr lang="en-US" sz="2400" dirty="0" smtClean="0">
                <a:latin typeface="Gill Sans MT"/>
                <a:cs typeface="Gill Sans MT"/>
              </a:rPr>
              <a:t>pin</a:t>
            </a:r>
          </a:p>
          <a:p>
            <a:pPr marL="563882" indent="-85725">
              <a:spcBef>
                <a:spcPts val="190"/>
              </a:spcBef>
              <a:buClr>
                <a:srgbClr val="3791A7"/>
              </a:buClr>
              <a:buSzPct val="76470"/>
              <a:buFont typeface="Wingdings 2"/>
              <a:buChar char=""/>
              <a:tabLst>
                <a:tab pos="563882" algn="l"/>
              </a:tabLst>
            </a:pPr>
            <a:r>
              <a:rPr lang="en-US" sz="2400" dirty="0">
                <a:latin typeface="Gill Sans MT"/>
                <a:cs typeface="Gill Sans MT"/>
              </a:rPr>
              <a:t>P</a:t>
            </a:r>
            <a:r>
              <a:rPr lang="en-US" sz="2400" dirty="0" smtClean="0">
                <a:latin typeface="Gill Sans MT"/>
                <a:cs typeface="Gill Sans MT"/>
              </a:rPr>
              <a:t>inhole</a:t>
            </a:r>
          </a:p>
          <a:p>
            <a:pPr marL="478157">
              <a:spcBef>
                <a:spcPts val="180"/>
              </a:spcBef>
            </a:pPr>
            <a:r>
              <a:rPr lang="en-US" sz="2400" dirty="0" smtClean="0">
                <a:latin typeface="Gill Sans MT"/>
                <a:cs typeface="Gill Sans MT"/>
              </a:rPr>
              <a:t> a </a:t>
            </a:r>
            <a:r>
              <a:rPr lang="en-US" sz="2400" spc="-5" dirty="0" smtClean="0">
                <a:latin typeface="Gill Sans MT"/>
                <a:cs typeface="Gill Sans MT"/>
              </a:rPr>
              <a:t>small </a:t>
            </a:r>
            <a:r>
              <a:rPr lang="en-US" sz="2400" b="1" spc="-5" dirty="0" smtClean="0">
                <a:latin typeface="Gill Sans MT"/>
                <a:cs typeface="Gill Sans MT"/>
              </a:rPr>
              <a:t>hole </a:t>
            </a:r>
            <a:r>
              <a:rPr lang="en-US" sz="2400" spc="-5" dirty="0" smtClean="0">
                <a:latin typeface="Gill Sans MT"/>
                <a:cs typeface="Gill Sans MT"/>
              </a:rPr>
              <a:t>made </a:t>
            </a:r>
            <a:r>
              <a:rPr lang="en-US" sz="2400" dirty="0" smtClean="0">
                <a:latin typeface="Gill Sans MT"/>
                <a:cs typeface="Gill Sans MT"/>
              </a:rPr>
              <a:t>with </a:t>
            </a:r>
            <a:r>
              <a:rPr lang="en-US" sz="2400" spc="-5" dirty="0" smtClean="0">
                <a:latin typeface="Gill Sans MT"/>
                <a:cs typeface="Gill Sans MT"/>
              </a:rPr>
              <a:t>or as </a:t>
            </a:r>
            <a:r>
              <a:rPr lang="en-US" sz="2400" dirty="0" smtClean="0">
                <a:latin typeface="Gill Sans MT"/>
                <a:cs typeface="Gill Sans MT"/>
              </a:rPr>
              <a:t>if with a pin</a:t>
            </a:r>
          </a:p>
          <a:p>
            <a:pPr marL="563882" indent="-85725">
              <a:spcBef>
                <a:spcPts val="190"/>
              </a:spcBef>
              <a:buClr>
                <a:srgbClr val="3791A7"/>
              </a:buClr>
              <a:buSzPct val="76470"/>
              <a:buFont typeface="Wingdings 2"/>
              <a:buChar char=""/>
              <a:tabLst>
                <a:tab pos="563882" algn="l"/>
              </a:tabLst>
            </a:pPr>
            <a:r>
              <a:rPr lang="en-US" sz="2400" dirty="0">
                <a:latin typeface="Gill Sans MT"/>
                <a:cs typeface="Gill Sans MT"/>
              </a:rPr>
              <a:t>P</a:t>
            </a:r>
            <a:r>
              <a:rPr lang="en-US" sz="2400" dirty="0" smtClean="0">
                <a:latin typeface="Gill Sans MT"/>
                <a:cs typeface="Gill Sans MT"/>
              </a:rPr>
              <a:t>in</a:t>
            </a:r>
            <a:r>
              <a:rPr lang="en-US" sz="2400" spc="-105" dirty="0" smtClean="0">
                <a:latin typeface="Gill Sans MT"/>
                <a:cs typeface="Gill Sans MT"/>
              </a:rPr>
              <a:t> </a:t>
            </a:r>
            <a:r>
              <a:rPr lang="en-US" sz="2400" spc="-5" dirty="0" smtClean="0">
                <a:latin typeface="Gill Sans MT"/>
                <a:cs typeface="Gill Sans MT"/>
              </a:rPr>
              <a:t>money</a:t>
            </a:r>
            <a:endParaRPr lang="en-US" sz="2400" dirty="0" smtClean="0">
              <a:latin typeface="Gill Sans MT"/>
              <a:cs typeface="Gill Sans MT"/>
            </a:endParaRPr>
          </a:p>
          <a:p>
            <a:pPr marL="478157">
              <a:spcBef>
                <a:spcPts val="190"/>
              </a:spcBef>
            </a:pPr>
            <a:r>
              <a:rPr lang="en-US" sz="2400" b="1" spc="-5" dirty="0" smtClean="0">
                <a:latin typeface="Gill Sans MT"/>
                <a:cs typeface="Gill Sans MT"/>
              </a:rPr>
              <a:t> money </a:t>
            </a:r>
            <a:r>
              <a:rPr lang="en-US" sz="2400" spc="-5" dirty="0" smtClean="0">
                <a:latin typeface="Gill Sans MT"/>
                <a:cs typeface="Gill Sans MT"/>
              </a:rPr>
              <a:t>for </a:t>
            </a:r>
            <a:r>
              <a:rPr lang="en-US" sz="2400" dirty="0" smtClean="0">
                <a:latin typeface="Gill Sans MT"/>
                <a:cs typeface="Gill Sans MT"/>
              </a:rPr>
              <a:t>incidental</a:t>
            </a:r>
            <a:r>
              <a:rPr lang="en-US" sz="2400" spc="-85" dirty="0" smtClean="0">
                <a:latin typeface="Gill Sans MT"/>
                <a:cs typeface="Gill Sans MT"/>
              </a:rPr>
              <a:t> </a:t>
            </a:r>
            <a:r>
              <a:rPr lang="en-US" sz="2400" dirty="0" smtClean="0">
                <a:latin typeface="Gill Sans MT"/>
                <a:cs typeface="Gill Sans MT"/>
              </a:rPr>
              <a:t>expenses</a:t>
            </a:r>
          </a:p>
          <a:p>
            <a:pPr marL="563882" indent="-85725">
              <a:spcBef>
                <a:spcPts val="180"/>
              </a:spcBef>
              <a:buClr>
                <a:srgbClr val="3791A7"/>
              </a:buClr>
              <a:buSzPct val="76470"/>
              <a:buFont typeface="Wingdings 2"/>
              <a:buChar char=""/>
              <a:tabLst>
                <a:tab pos="563882" algn="l"/>
              </a:tabLst>
            </a:pPr>
            <a:r>
              <a:rPr lang="en-US" sz="2400" dirty="0">
                <a:latin typeface="Gill Sans MT"/>
                <a:cs typeface="Gill Sans MT"/>
              </a:rPr>
              <a:t>P</a:t>
            </a:r>
            <a:r>
              <a:rPr lang="en-US" sz="2400" dirty="0" smtClean="0">
                <a:latin typeface="Gill Sans MT"/>
                <a:cs typeface="Gill Sans MT"/>
              </a:rPr>
              <a:t>inprick</a:t>
            </a:r>
          </a:p>
          <a:p>
            <a:pPr marL="478157">
              <a:spcBef>
                <a:spcPts val="190"/>
              </a:spcBef>
            </a:pPr>
            <a:r>
              <a:rPr lang="en-US" sz="2400" dirty="0" smtClean="0">
                <a:latin typeface="Gill Sans MT"/>
                <a:cs typeface="Gill Sans MT"/>
              </a:rPr>
              <a:t> a slight </a:t>
            </a:r>
            <a:r>
              <a:rPr lang="en-US" sz="2400" b="1" spc="-5" dirty="0" smtClean="0">
                <a:latin typeface="Gill Sans MT"/>
                <a:cs typeface="Gill Sans MT"/>
              </a:rPr>
              <a:t>puncture </a:t>
            </a:r>
            <a:r>
              <a:rPr lang="en-US" sz="2400" spc="-5" dirty="0" smtClean="0">
                <a:latin typeface="Gill Sans MT"/>
                <a:cs typeface="Gill Sans MT"/>
              </a:rPr>
              <a:t>made by or as </a:t>
            </a:r>
            <a:r>
              <a:rPr lang="en-US" sz="2400" dirty="0" smtClean="0">
                <a:latin typeface="Gill Sans MT"/>
                <a:cs typeface="Gill Sans MT"/>
              </a:rPr>
              <a:t>if </a:t>
            </a:r>
            <a:r>
              <a:rPr lang="en-US" sz="2400" spc="-5" dirty="0" smtClean="0">
                <a:latin typeface="Gill Sans MT"/>
                <a:cs typeface="Gill Sans MT"/>
              </a:rPr>
              <a:t>by </a:t>
            </a:r>
            <a:r>
              <a:rPr lang="en-US" sz="2400" dirty="0" smtClean="0">
                <a:latin typeface="Gill Sans MT"/>
                <a:cs typeface="Gill Sans MT"/>
              </a:rPr>
              <a:t>a</a:t>
            </a:r>
            <a:r>
              <a:rPr lang="en-US" sz="2400" spc="10" dirty="0" smtClean="0">
                <a:latin typeface="Gill Sans MT"/>
                <a:cs typeface="Gill Sans MT"/>
              </a:rPr>
              <a:t> </a:t>
            </a:r>
            <a:r>
              <a:rPr lang="en-US" sz="2400" dirty="0" smtClean="0">
                <a:latin typeface="Gill Sans MT"/>
                <a:cs typeface="Gill Sans MT"/>
              </a:rPr>
              <a:t>pin</a:t>
            </a: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891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204" y="743534"/>
            <a:ext cx="10455966" cy="5460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621" algn="ctr">
              <a:spcBef>
                <a:spcPts val="1110"/>
              </a:spcBef>
            </a:pPr>
            <a:r>
              <a:rPr lang="en-US" sz="3200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Exercise…</a:t>
            </a:r>
            <a:endParaRPr lang="en-US" sz="3200" dirty="0" smtClean="0">
              <a:latin typeface="Gill Sans MT"/>
              <a:cs typeface="Gill Sans MT"/>
            </a:endParaRPr>
          </a:p>
          <a:p>
            <a:pPr marL="563247" marR="180341" indent="-85725">
              <a:lnSpc>
                <a:spcPct val="101200"/>
              </a:lnSpc>
              <a:spcBef>
                <a:spcPts val="30"/>
              </a:spcBef>
            </a:pPr>
            <a:r>
              <a:rPr lang="en-US" sz="2400" dirty="0" smtClean="0">
                <a:latin typeface="Gill Sans MT"/>
                <a:cs typeface="Gill Sans MT"/>
              </a:rPr>
              <a:t>Which one is the meaning </a:t>
            </a:r>
            <a:r>
              <a:rPr lang="en-US" sz="2400" spc="-5" dirty="0" smtClean="0">
                <a:latin typeface="Gill Sans MT"/>
                <a:cs typeface="Gill Sans MT"/>
              </a:rPr>
              <a:t>relation between </a:t>
            </a:r>
            <a:r>
              <a:rPr lang="en-US" sz="2400" dirty="0" smtClean="0">
                <a:latin typeface="Gill Sans MT"/>
                <a:cs typeface="Gill Sans MT"/>
              </a:rPr>
              <a:t>the  components in the </a:t>
            </a:r>
            <a:r>
              <a:rPr lang="en-US" sz="2400" spc="-5" dirty="0" smtClean="0">
                <a:latin typeface="Gill Sans MT"/>
                <a:cs typeface="Gill Sans MT"/>
              </a:rPr>
              <a:t>following</a:t>
            </a:r>
            <a:r>
              <a:rPr lang="en-US" sz="2400" spc="-85" dirty="0" smtClean="0">
                <a:latin typeface="Gill Sans MT"/>
                <a:cs typeface="Gill Sans MT"/>
              </a:rPr>
              <a:t> </a:t>
            </a:r>
            <a:r>
              <a:rPr lang="en-US" sz="2400" dirty="0" smtClean="0">
                <a:latin typeface="Gill Sans MT"/>
                <a:cs typeface="Gill Sans MT"/>
              </a:rPr>
              <a:t>compounds?</a:t>
            </a:r>
          </a:p>
          <a:p>
            <a:pPr>
              <a:spcBef>
                <a:spcPts val="56"/>
              </a:spcBef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563882" indent="-85725">
              <a:buClr>
                <a:srgbClr val="3791A7"/>
              </a:buClr>
              <a:buSzPct val="76470"/>
              <a:buFont typeface="Wingdings 2"/>
              <a:buChar char=""/>
              <a:tabLst>
                <a:tab pos="563882" algn="l"/>
              </a:tabLst>
            </a:pPr>
            <a:r>
              <a:rPr lang="en-US" sz="2400" spc="-5" dirty="0" smtClean="0">
                <a:latin typeface="Gill Sans MT"/>
                <a:cs typeface="Gill Sans MT"/>
              </a:rPr>
              <a:t>bookworm</a:t>
            </a:r>
            <a:endParaRPr lang="en-US" sz="2400" dirty="0" smtClean="0">
              <a:latin typeface="Gill Sans MT"/>
              <a:cs typeface="Gill Sans MT"/>
            </a:endParaRPr>
          </a:p>
          <a:p>
            <a:pPr marL="478157">
              <a:spcBef>
                <a:spcPts val="190"/>
              </a:spcBef>
            </a:pPr>
            <a:r>
              <a:rPr lang="en-US" sz="2400" spc="-5" dirty="0" smtClean="0">
                <a:latin typeface="Gill Sans MT"/>
                <a:cs typeface="Gill Sans MT"/>
              </a:rPr>
              <a:t> One </a:t>
            </a:r>
            <a:r>
              <a:rPr lang="en-US" sz="2400" dirty="0" smtClean="0">
                <a:latin typeface="Gill Sans MT"/>
                <a:cs typeface="Gill Sans MT"/>
              </a:rPr>
              <a:t>who spends </a:t>
            </a:r>
            <a:r>
              <a:rPr lang="en-US" sz="2400" spc="-5" dirty="0" smtClean="0">
                <a:latin typeface="Gill Sans MT"/>
                <a:cs typeface="Gill Sans MT"/>
              </a:rPr>
              <a:t>much </a:t>
            </a:r>
            <a:r>
              <a:rPr lang="en-US" sz="2400" dirty="0" smtClean="0">
                <a:latin typeface="Gill Sans MT"/>
                <a:cs typeface="Gill Sans MT"/>
              </a:rPr>
              <a:t>time </a:t>
            </a:r>
            <a:r>
              <a:rPr lang="en-US" sz="2400" spc="-5" dirty="0" smtClean="0">
                <a:latin typeface="Gill Sans MT"/>
                <a:cs typeface="Gill Sans MT"/>
              </a:rPr>
              <a:t>reading or</a:t>
            </a:r>
            <a:r>
              <a:rPr lang="en-US" sz="2400" spc="-45" dirty="0" smtClean="0">
                <a:latin typeface="Gill Sans MT"/>
                <a:cs typeface="Gill Sans MT"/>
              </a:rPr>
              <a:t> </a:t>
            </a:r>
            <a:r>
              <a:rPr lang="en-US" sz="2400" dirty="0" smtClean="0">
                <a:latin typeface="Gill Sans MT"/>
                <a:cs typeface="Gill Sans MT"/>
              </a:rPr>
              <a:t>studying.</a:t>
            </a:r>
          </a:p>
          <a:p>
            <a:pPr marL="563882" indent="-85725">
              <a:spcBef>
                <a:spcPts val="190"/>
              </a:spcBef>
              <a:buClr>
                <a:srgbClr val="3791A7"/>
              </a:buClr>
              <a:buSzPct val="76470"/>
              <a:buFont typeface="Wingdings 2"/>
              <a:buChar char=""/>
              <a:tabLst>
                <a:tab pos="563882" algn="l"/>
              </a:tabLst>
            </a:pPr>
            <a:r>
              <a:rPr lang="en-US" sz="2400" dirty="0" smtClean="0">
                <a:latin typeface="Gill Sans MT"/>
                <a:cs typeface="Gill Sans MT"/>
              </a:rPr>
              <a:t>brainbox</a:t>
            </a:r>
          </a:p>
          <a:p>
            <a:pPr marL="478157">
              <a:spcBef>
                <a:spcPts val="180"/>
              </a:spcBef>
            </a:pPr>
            <a:r>
              <a:rPr lang="en-US" sz="2400" dirty="0" smtClean="0">
                <a:latin typeface="Gill Sans MT"/>
                <a:cs typeface="Gill Sans MT"/>
              </a:rPr>
              <a:t> a </a:t>
            </a:r>
            <a:r>
              <a:rPr lang="en-US" sz="2400" spc="-5" dirty="0" smtClean="0">
                <a:latin typeface="Gill Sans MT"/>
                <a:cs typeface="Gill Sans MT"/>
              </a:rPr>
              <a:t>clever</a:t>
            </a:r>
            <a:r>
              <a:rPr lang="en-US" sz="2400" spc="-110" dirty="0" smtClean="0">
                <a:latin typeface="Gill Sans MT"/>
                <a:cs typeface="Gill Sans MT"/>
              </a:rPr>
              <a:t> </a:t>
            </a:r>
            <a:r>
              <a:rPr lang="en-US" sz="2400" spc="-5" dirty="0" smtClean="0">
                <a:latin typeface="Gill Sans MT"/>
                <a:cs typeface="Gill Sans MT"/>
              </a:rPr>
              <a:t>person</a:t>
            </a:r>
            <a:endParaRPr lang="en-US" sz="2400" dirty="0" smtClean="0">
              <a:latin typeface="Gill Sans MT"/>
              <a:cs typeface="Gill Sans MT"/>
            </a:endParaRPr>
          </a:p>
          <a:p>
            <a:pPr marL="563882" indent="-85725">
              <a:spcBef>
                <a:spcPts val="190"/>
              </a:spcBef>
              <a:buClr>
                <a:srgbClr val="3791A7"/>
              </a:buClr>
              <a:buSzPct val="76470"/>
              <a:buFont typeface="Wingdings 2"/>
              <a:buChar char=""/>
              <a:tabLst>
                <a:tab pos="563882" algn="l"/>
              </a:tabLst>
            </a:pPr>
            <a:r>
              <a:rPr lang="en-US" sz="2400" spc="-5" dirty="0" smtClean="0">
                <a:latin typeface="Gill Sans MT"/>
                <a:cs typeface="Gill Sans MT"/>
              </a:rPr>
              <a:t>egghead</a:t>
            </a:r>
            <a:endParaRPr lang="en-US" sz="2400" dirty="0" smtClean="0">
              <a:latin typeface="Gill Sans MT"/>
              <a:cs typeface="Gill Sans MT"/>
            </a:endParaRPr>
          </a:p>
          <a:p>
            <a:pPr marL="478157">
              <a:spcBef>
                <a:spcPts val="190"/>
              </a:spcBef>
            </a:pPr>
            <a:r>
              <a:rPr lang="en-US" sz="2400" spc="-5" dirty="0" smtClean="0">
                <a:latin typeface="Gill Sans MT"/>
                <a:cs typeface="Gill Sans MT"/>
              </a:rPr>
              <a:t> an </a:t>
            </a:r>
            <a:r>
              <a:rPr lang="en-US" sz="2400" dirty="0" smtClean="0">
                <a:latin typeface="Gill Sans MT"/>
                <a:cs typeface="Gill Sans MT"/>
              </a:rPr>
              <a:t>intellectual, a</a:t>
            </a:r>
            <a:r>
              <a:rPr lang="en-US" sz="2400" spc="70" dirty="0" smtClean="0">
                <a:latin typeface="Gill Sans MT"/>
                <a:cs typeface="Gill Sans MT"/>
              </a:rPr>
              <a:t> </a:t>
            </a:r>
            <a:r>
              <a:rPr lang="en-US" sz="2400" spc="-5" dirty="0" smtClean="0">
                <a:latin typeface="Gill Sans MT"/>
                <a:cs typeface="Gill Sans MT"/>
              </a:rPr>
              <a:t>highbrow</a:t>
            </a:r>
            <a:endParaRPr lang="en-US" sz="2400" dirty="0" smtClean="0">
              <a:latin typeface="Gill Sans MT"/>
              <a:cs typeface="Gill Sans MT"/>
            </a:endParaRPr>
          </a:p>
          <a:p>
            <a:pPr marL="563882" indent="-85725">
              <a:spcBef>
                <a:spcPts val="180"/>
              </a:spcBef>
              <a:buClr>
                <a:srgbClr val="3791A7"/>
              </a:buClr>
              <a:buSzPct val="76470"/>
              <a:buFont typeface="Wingdings 2"/>
              <a:buChar char=""/>
              <a:tabLst>
                <a:tab pos="563882" algn="l"/>
              </a:tabLst>
            </a:pPr>
            <a:r>
              <a:rPr lang="en-US" sz="2400" dirty="0" smtClean="0">
                <a:latin typeface="Gill Sans MT"/>
                <a:cs typeface="Gill Sans MT"/>
              </a:rPr>
              <a:t>mastermind</a:t>
            </a:r>
          </a:p>
          <a:p>
            <a:pPr marL="563247" marR="147955" indent="-85725">
              <a:spcBef>
                <a:spcPts val="190"/>
              </a:spcBef>
            </a:pPr>
            <a:r>
              <a:rPr lang="en-US" sz="2400" dirty="0" smtClean="0">
                <a:latin typeface="Gill Sans MT"/>
                <a:cs typeface="Gill Sans MT"/>
              </a:rPr>
              <a:t> A highly intelligent </a:t>
            </a:r>
            <a:r>
              <a:rPr lang="en-US" sz="2400" spc="-5" dirty="0" smtClean="0">
                <a:latin typeface="Gill Sans MT"/>
                <a:cs typeface="Gill Sans MT"/>
              </a:rPr>
              <a:t>person, especially </a:t>
            </a:r>
            <a:r>
              <a:rPr lang="en-US" sz="2400" dirty="0" smtClean="0">
                <a:latin typeface="Gill Sans MT"/>
                <a:cs typeface="Gill Sans MT"/>
              </a:rPr>
              <a:t>one who  plans and </a:t>
            </a:r>
            <a:r>
              <a:rPr lang="en-US" sz="2400" spc="-5" dirty="0" smtClean="0">
                <a:latin typeface="Gill Sans MT"/>
                <a:cs typeface="Gill Sans MT"/>
              </a:rPr>
              <a:t>directs </a:t>
            </a:r>
            <a:r>
              <a:rPr lang="en-US" sz="2400" dirty="0" smtClean="0">
                <a:latin typeface="Gill Sans MT"/>
                <a:cs typeface="Gill Sans MT"/>
              </a:rPr>
              <a:t>a complex </a:t>
            </a:r>
            <a:r>
              <a:rPr lang="en-US" sz="2400" spc="-5" dirty="0" smtClean="0">
                <a:latin typeface="Gill Sans MT"/>
                <a:cs typeface="Gill Sans MT"/>
              </a:rPr>
              <a:t>or </a:t>
            </a:r>
            <a:r>
              <a:rPr lang="en-US" sz="2400" dirty="0" smtClean="0">
                <a:latin typeface="Gill Sans MT"/>
                <a:cs typeface="Gill Sans MT"/>
              </a:rPr>
              <a:t>difficult</a:t>
            </a:r>
            <a:r>
              <a:rPr lang="en-US" sz="2400" spc="-80" dirty="0" smtClean="0">
                <a:latin typeface="Gill Sans MT"/>
                <a:cs typeface="Gill Sans MT"/>
              </a:rPr>
              <a:t> </a:t>
            </a:r>
            <a:r>
              <a:rPr lang="en-US" sz="2400" spc="-5" dirty="0" smtClean="0">
                <a:latin typeface="Gill Sans MT"/>
                <a:cs typeface="Gill Sans MT"/>
              </a:rPr>
              <a:t>project</a:t>
            </a:r>
            <a:endParaRPr lang="en-US" sz="2400" dirty="0" smtClean="0">
              <a:latin typeface="Gill Sans MT"/>
              <a:cs typeface="Gill Sans MT"/>
            </a:endParaRP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6133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2334" y="629234"/>
            <a:ext cx="10455966" cy="5958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122" algn="ctr">
              <a:spcBef>
                <a:spcPts val="720"/>
              </a:spcBef>
            </a:pPr>
            <a:r>
              <a:rPr lang="en-US" sz="2800" spc="10" dirty="0" smtClean="0">
                <a:solidFill>
                  <a:srgbClr val="562213"/>
                </a:solidFill>
                <a:latin typeface="Gill Sans MT"/>
                <a:cs typeface="Gill Sans MT"/>
              </a:rPr>
              <a:t>Identify </a:t>
            </a:r>
            <a:r>
              <a:rPr lang="en-US" sz="2800" spc="15" dirty="0" smtClean="0">
                <a:solidFill>
                  <a:srgbClr val="562213"/>
                </a:solidFill>
                <a:latin typeface="Gill Sans MT"/>
                <a:cs typeface="Gill Sans MT"/>
              </a:rPr>
              <a:t>the </a:t>
            </a:r>
            <a:r>
              <a:rPr lang="en-US" sz="2800" spc="10" dirty="0" smtClean="0">
                <a:solidFill>
                  <a:srgbClr val="562213"/>
                </a:solidFill>
                <a:latin typeface="Gill Sans MT"/>
                <a:cs typeface="Gill Sans MT"/>
              </a:rPr>
              <a:t>inflectional</a:t>
            </a:r>
            <a:r>
              <a:rPr lang="en-US" sz="2800" spc="-30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lang="en-US" sz="2800" spc="15" dirty="0" smtClean="0">
                <a:solidFill>
                  <a:srgbClr val="562213"/>
                </a:solidFill>
                <a:latin typeface="Gill Sans MT"/>
                <a:cs typeface="Gill Sans MT"/>
              </a:rPr>
              <a:t>morphemes</a:t>
            </a:r>
            <a:endParaRPr lang="en-US" sz="2800" dirty="0" smtClean="0">
              <a:latin typeface="Gill Sans MT"/>
              <a:cs typeface="Gill Sans MT"/>
            </a:endParaRPr>
          </a:p>
          <a:p>
            <a:pPr marL="386717" marR="28575" indent="-85725" algn="just">
              <a:spcBef>
                <a:spcPts val="455"/>
              </a:spcBef>
            </a:pPr>
            <a:r>
              <a:rPr lang="en-US" dirty="0" smtClean="0">
                <a:latin typeface="Gill Sans MT"/>
                <a:cs typeface="Gill Sans MT"/>
              </a:rPr>
              <a:t>The </a:t>
            </a:r>
            <a:r>
              <a:rPr lang="en-US" spc="-5" dirty="0" smtClean="0">
                <a:latin typeface="Gill Sans MT"/>
                <a:cs typeface="Gill Sans MT"/>
              </a:rPr>
              <a:t>place fascinated </a:t>
            </a:r>
            <a:r>
              <a:rPr lang="en-US" dirty="0" smtClean="0">
                <a:latin typeface="Gill Sans MT"/>
                <a:cs typeface="Gill Sans MT"/>
              </a:rPr>
              <a:t>us, as </a:t>
            </a:r>
            <a:r>
              <a:rPr lang="en-US" spc="-5" dirty="0" smtClean="0">
                <a:latin typeface="Gill Sans MT"/>
                <a:cs typeface="Gill Sans MT"/>
              </a:rPr>
              <a:t>it should have. For this was the kitchen </a:t>
            </a:r>
            <a:r>
              <a:rPr lang="en-US" spc="-10" dirty="0" err="1" smtClean="0">
                <a:latin typeface="Gill Sans MT"/>
                <a:cs typeface="Gill Sans MT"/>
              </a:rPr>
              <a:t>midden</a:t>
            </a:r>
            <a:r>
              <a:rPr lang="en-US" spc="-10" dirty="0" smtClean="0">
                <a:latin typeface="Gill Sans MT"/>
                <a:cs typeface="Gill Sans MT"/>
              </a:rPr>
              <a:t> </a:t>
            </a:r>
            <a:r>
              <a:rPr lang="en-US" spc="-5" dirty="0" smtClean="0">
                <a:latin typeface="Gill Sans MT"/>
                <a:cs typeface="Gill Sans MT"/>
              </a:rPr>
              <a:t>of all the  civilization </a:t>
            </a:r>
            <a:r>
              <a:rPr lang="en-US" spc="-10" dirty="0" smtClean="0">
                <a:latin typeface="Gill Sans MT"/>
                <a:cs typeface="Gill Sans MT"/>
              </a:rPr>
              <a:t>we </a:t>
            </a:r>
            <a:r>
              <a:rPr lang="en-US" spc="-15" dirty="0" smtClean="0">
                <a:latin typeface="Gill Sans MT"/>
                <a:cs typeface="Gill Sans MT"/>
              </a:rPr>
              <a:t>knew. </a:t>
            </a:r>
            <a:r>
              <a:rPr lang="en-US" dirty="0" smtClean="0">
                <a:latin typeface="Gill Sans MT"/>
                <a:cs typeface="Gill Sans MT"/>
              </a:rPr>
              <a:t>It </a:t>
            </a:r>
            <a:r>
              <a:rPr lang="en-US" spc="-10" dirty="0" smtClean="0">
                <a:latin typeface="Gill Sans MT"/>
                <a:cs typeface="Gill Sans MT"/>
              </a:rPr>
              <a:t>gave </a:t>
            </a:r>
            <a:r>
              <a:rPr lang="en-US" dirty="0" smtClean="0">
                <a:latin typeface="Gill Sans MT"/>
                <a:cs typeface="Gill Sans MT"/>
              </a:rPr>
              <a:t>us </a:t>
            </a:r>
            <a:r>
              <a:rPr lang="en-US" spc="-5" dirty="0" smtClean="0">
                <a:latin typeface="Gill Sans MT"/>
                <a:cs typeface="Gill Sans MT"/>
              </a:rPr>
              <a:t>the most tantalizing glimpses into our neighbors'  </a:t>
            </a:r>
            <a:r>
              <a:rPr lang="en-US" spc="-10" dirty="0" smtClean="0">
                <a:latin typeface="Gill Sans MT"/>
                <a:cs typeface="Gill Sans MT"/>
              </a:rPr>
              <a:t>lives </a:t>
            </a:r>
            <a:r>
              <a:rPr lang="en-US" dirty="0" smtClean="0">
                <a:latin typeface="Gill Sans MT"/>
                <a:cs typeface="Gill Sans MT"/>
              </a:rPr>
              <a:t>and </a:t>
            </a:r>
            <a:r>
              <a:rPr lang="en-US" spc="-5" dirty="0" smtClean="0">
                <a:latin typeface="Gill Sans MT"/>
                <a:cs typeface="Gill Sans MT"/>
              </a:rPr>
              <a:t>our own; it provided </a:t>
            </a:r>
            <a:r>
              <a:rPr lang="en-US" dirty="0" smtClean="0">
                <a:latin typeface="Gill Sans MT"/>
                <a:cs typeface="Gill Sans MT"/>
              </a:rPr>
              <a:t>an </a:t>
            </a:r>
            <a:r>
              <a:rPr lang="en-US" spc="-5" dirty="0" smtClean="0">
                <a:latin typeface="Gill Sans MT"/>
                <a:cs typeface="Gill Sans MT"/>
              </a:rPr>
              <a:t>aesthetic distance from which to know</a:t>
            </a:r>
            <a:r>
              <a:rPr lang="en-US" spc="-40" dirty="0" smtClean="0">
                <a:latin typeface="Gill Sans MT"/>
                <a:cs typeface="Gill Sans MT"/>
              </a:rPr>
              <a:t> </a:t>
            </a:r>
            <a:r>
              <a:rPr lang="en-US" spc="-5" dirty="0" smtClean="0">
                <a:latin typeface="Gill Sans MT"/>
                <a:cs typeface="Gill Sans MT"/>
              </a:rPr>
              <a:t>ourselves.</a:t>
            </a:r>
          </a:p>
          <a:p>
            <a:pPr marL="386717" marR="28575" indent="-85725" algn="just">
              <a:spcBef>
                <a:spcPts val="455"/>
              </a:spcBef>
            </a:pPr>
            <a:endParaRPr lang="en-US" dirty="0" smtClean="0">
              <a:latin typeface="Gill Sans MT"/>
              <a:cs typeface="Gill Sans MT"/>
            </a:endParaRPr>
          </a:p>
          <a:p>
            <a:pPr marL="386717" marR="20955" indent="-85725" algn="just">
              <a:lnSpc>
                <a:spcPct val="99800"/>
              </a:lnSpc>
              <a:spcBef>
                <a:spcPts val="180"/>
              </a:spcBef>
            </a:pPr>
            <a:r>
              <a:rPr lang="en-US" dirty="0" smtClean="0">
                <a:latin typeface="Gill Sans MT"/>
                <a:cs typeface="Gill Sans MT"/>
              </a:rPr>
              <a:t>The </a:t>
            </a:r>
            <a:r>
              <a:rPr lang="en-US" spc="-5" dirty="0" smtClean="0">
                <a:latin typeface="Gill Sans MT"/>
                <a:cs typeface="Gill Sans MT"/>
              </a:rPr>
              <a:t>town dump was our poetry </a:t>
            </a:r>
            <a:r>
              <a:rPr lang="en-US" dirty="0" smtClean="0">
                <a:latin typeface="Gill Sans MT"/>
                <a:cs typeface="Gill Sans MT"/>
              </a:rPr>
              <a:t>and </a:t>
            </a:r>
            <a:r>
              <a:rPr lang="en-US" spc="-5" dirty="0" smtClean="0">
                <a:latin typeface="Gill Sans MT"/>
                <a:cs typeface="Gill Sans MT"/>
              </a:rPr>
              <a:t>our </a:t>
            </a:r>
            <a:r>
              <a:rPr lang="en-US" spc="-10" dirty="0" err="1" smtClean="0">
                <a:latin typeface="Gill Sans MT"/>
                <a:cs typeface="Gill Sans MT"/>
              </a:rPr>
              <a:t>history.We</a:t>
            </a:r>
            <a:r>
              <a:rPr lang="en-US" spc="-10" dirty="0" smtClean="0">
                <a:latin typeface="Gill Sans MT"/>
                <a:cs typeface="Gill Sans MT"/>
              </a:rPr>
              <a:t> </a:t>
            </a:r>
            <a:r>
              <a:rPr lang="en-US" spc="-5" dirty="0" smtClean="0">
                <a:latin typeface="Gill Sans MT"/>
                <a:cs typeface="Gill Sans MT"/>
              </a:rPr>
              <a:t>took it home with </a:t>
            </a:r>
            <a:r>
              <a:rPr lang="en-US" dirty="0" smtClean="0">
                <a:latin typeface="Gill Sans MT"/>
                <a:cs typeface="Gill Sans MT"/>
              </a:rPr>
              <a:t>us by </a:t>
            </a:r>
            <a:r>
              <a:rPr lang="en-US" spc="-5" dirty="0" smtClean="0">
                <a:latin typeface="Gill Sans MT"/>
                <a:cs typeface="Gill Sans MT"/>
              </a:rPr>
              <a:t>the  wagonload, bringing back into town the things the town </a:t>
            </a:r>
            <a:r>
              <a:rPr lang="en-US" dirty="0" smtClean="0">
                <a:latin typeface="Gill Sans MT"/>
                <a:cs typeface="Gill Sans MT"/>
              </a:rPr>
              <a:t>had </a:t>
            </a:r>
            <a:r>
              <a:rPr lang="en-US" spc="-5" dirty="0" smtClean="0">
                <a:latin typeface="Gill Sans MT"/>
                <a:cs typeface="Gill Sans MT"/>
              </a:rPr>
              <a:t>used </a:t>
            </a:r>
            <a:r>
              <a:rPr lang="en-US" dirty="0" smtClean="0">
                <a:latin typeface="Gill Sans MT"/>
                <a:cs typeface="Gill Sans MT"/>
              </a:rPr>
              <a:t>and </a:t>
            </a:r>
            <a:r>
              <a:rPr lang="en-US" spc="-5" dirty="0" smtClean="0">
                <a:latin typeface="Gill Sans MT"/>
                <a:cs typeface="Gill Sans MT"/>
              </a:rPr>
              <a:t>thrown </a:t>
            </a:r>
            <a:r>
              <a:rPr lang="en-US" spc="-20" dirty="0" smtClean="0">
                <a:latin typeface="Gill Sans MT"/>
                <a:cs typeface="Gill Sans MT"/>
              </a:rPr>
              <a:t>away.  </a:t>
            </a:r>
            <a:r>
              <a:rPr lang="en-US" spc="-5" dirty="0" smtClean="0">
                <a:latin typeface="Gill Sans MT"/>
                <a:cs typeface="Gill Sans MT"/>
              </a:rPr>
              <a:t>Some little </a:t>
            </a:r>
            <a:r>
              <a:rPr lang="en-US" dirty="0" smtClean="0">
                <a:latin typeface="Gill Sans MT"/>
                <a:cs typeface="Gill Sans MT"/>
              </a:rPr>
              <a:t>part </a:t>
            </a:r>
            <a:r>
              <a:rPr lang="en-US" spc="-5" dirty="0" smtClean="0">
                <a:latin typeface="Gill Sans MT"/>
                <a:cs typeface="Gill Sans MT"/>
              </a:rPr>
              <a:t>of what </a:t>
            </a:r>
            <a:r>
              <a:rPr lang="en-US" spc="-10" dirty="0" smtClean="0">
                <a:latin typeface="Gill Sans MT"/>
                <a:cs typeface="Gill Sans MT"/>
              </a:rPr>
              <a:t>we </a:t>
            </a:r>
            <a:r>
              <a:rPr lang="en-US" spc="-5" dirty="0" smtClean="0">
                <a:latin typeface="Gill Sans MT"/>
                <a:cs typeface="Gill Sans MT"/>
              </a:rPr>
              <a:t>gathered, mainly bottles, </a:t>
            </a:r>
            <a:r>
              <a:rPr lang="en-US" spc="-10" dirty="0" smtClean="0">
                <a:latin typeface="Gill Sans MT"/>
                <a:cs typeface="Gill Sans MT"/>
              </a:rPr>
              <a:t>we </a:t>
            </a:r>
            <a:r>
              <a:rPr lang="en-US" spc="-5" dirty="0" smtClean="0">
                <a:latin typeface="Gill Sans MT"/>
                <a:cs typeface="Gill Sans MT"/>
              </a:rPr>
              <a:t>managed to bring back to  usefulness, </a:t>
            </a:r>
            <a:r>
              <a:rPr lang="en-US" dirty="0" smtClean="0">
                <a:latin typeface="Gill Sans MT"/>
                <a:cs typeface="Gill Sans MT"/>
              </a:rPr>
              <a:t>but </a:t>
            </a:r>
            <a:r>
              <a:rPr lang="en-US" spc="-5" dirty="0" smtClean="0">
                <a:latin typeface="Gill Sans MT"/>
                <a:cs typeface="Gill Sans MT"/>
              </a:rPr>
              <a:t>most of our gleanings </a:t>
            </a:r>
            <a:r>
              <a:rPr lang="en-US" spc="-10" dirty="0" smtClean="0">
                <a:latin typeface="Gill Sans MT"/>
                <a:cs typeface="Gill Sans MT"/>
              </a:rPr>
              <a:t>we </a:t>
            </a:r>
            <a:r>
              <a:rPr lang="en-US" spc="-5" dirty="0" smtClean="0">
                <a:latin typeface="Gill Sans MT"/>
                <a:cs typeface="Gill Sans MT"/>
              </a:rPr>
              <a:t>left lying around barn or attic or cellar  until in some </a:t>
            </a:r>
            <a:r>
              <a:rPr lang="en-US" spc="-10" dirty="0" smtClean="0">
                <a:latin typeface="Gill Sans MT"/>
                <a:cs typeface="Gill Sans MT"/>
              </a:rPr>
              <a:t>renewed </a:t>
            </a:r>
            <a:r>
              <a:rPr lang="en-US" dirty="0" smtClean="0">
                <a:latin typeface="Gill Sans MT"/>
                <a:cs typeface="Gill Sans MT"/>
              </a:rPr>
              <a:t>fury </a:t>
            </a:r>
            <a:r>
              <a:rPr lang="en-US" spc="-5" dirty="0" smtClean="0">
                <a:latin typeface="Gill Sans MT"/>
                <a:cs typeface="Gill Sans MT"/>
              </a:rPr>
              <a:t>of spring cleanup our families carted them </a:t>
            </a:r>
            <a:r>
              <a:rPr lang="en-US" dirty="0" smtClean="0">
                <a:latin typeface="Gill Sans MT"/>
                <a:cs typeface="Gill Sans MT"/>
              </a:rPr>
              <a:t>off </a:t>
            </a:r>
            <a:r>
              <a:rPr lang="en-US" spc="-5" dirty="0" smtClean="0">
                <a:latin typeface="Gill Sans MT"/>
                <a:cs typeface="Gill Sans MT"/>
              </a:rPr>
              <a:t>to the  dump </a:t>
            </a:r>
            <a:r>
              <a:rPr lang="en-US" dirty="0" smtClean="0">
                <a:latin typeface="Gill Sans MT"/>
                <a:cs typeface="Gill Sans MT"/>
              </a:rPr>
              <a:t>again, </a:t>
            </a:r>
            <a:r>
              <a:rPr lang="en-US" spc="-5" dirty="0" smtClean="0">
                <a:latin typeface="Gill Sans MT"/>
                <a:cs typeface="Gill Sans MT"/>
              </a:rPr>
              <a:t>to </a:t>
            </a:r>
            <a:r>
              <a:rPr lang="en-US" dirty="0" smtClean="0">
                <a:latin typeface="Gill Sans MT"/>
                <a:cs typeface="Gill Sans MT"/>
              </a:rPr>
              <a:t>be </a:t>
            </a:r>
            <a:r>
              <a:rPr lang="en-US" spc="-5" dirty="0" smtClean="0">
                <a:latin typeface="Gill Sans MT"/>
                <a:cs typeface="Gill Sans MT"/>
              </a:rPr>
              <a:t>rescued </a:t>
            </a:r>
            <a:r>
              <a:rPr lang="en-US" dirty="0" smtClean="0">
                <a:latin typeface="Gill Sans MT"/>
                <a:cs typeface="Gill Sans MT"/>
              </a:rPr>
              <a:t>and </a:t>
            </a:r>
            <a:r>
              <a:rPr lang="en-US" spc="-5" dirty="0" smtClean="0">
                <a:latin typeface="Gill Sans MT"/>
                <a:cs typeface="Gill Sans MT"/>
              </a:rPr>
              <a:t>briefly treasured </a:t>
            </a:r>
            <a:r>
              <a:rPr lang="en-US" dirty="0" smtClean="0">
                <a:latin typeface="Gill Sans MT"/>
                <a:cs typeface="Gill Sans MT"/>
              </a:rPr>
              <a:t>by </a:t>
            </a:r>
            <a:r>
              <a:rPr lang="en-US" spc="-5" dirty="0" smtClean="0">
                <a:latin typeface="Gill Sans MT"/>
                <a:cs typeface="Gill Sans MT"/>
              </a:rPr>
              <a:t>some other </a:t>
            </a:r>
            <a:r>
              <a:rPr lang="en-US" spc="-20" dirty="0" smtClean="0">
                <a:latin typeface="Gill Sans MT"/>
                <a:cs typeface="Gill Sans MT"/>
              </a:rPr>
              <a:t>boy. </a:t>
            </a:r>
            <a:r>
              <a:rPr lang="en-US" spc="-5" dirty="0" smtClean="0">
                <a:latin typeface="Gill Sans MT"/>
                <a:cs typeface="Gill Sans MT"/>
              </a:rPr>
              <a:t>Occasionally  something </a:t>
            </a:r>
            <a:r>
              <a:rPr lang="en-US" spc="-10" dirty="0" smtClean="0">
                <a:latin typeface="Gill Sans MT"/>
                <a:cs typeface="Gill Sans MT"/>
              </a:rPr>
              <a:t>we </a:t>
            </a:r>
            <a:r>
              <a:rPr lang="en-US" spc="-5" dirty="0" smtClean="0">
                <a:latin typeface="Gill Sans MT"/>
                <a:cs typeface="Gill Sans MT"/>
              </a:rPr>
              <a:t>really valued with </a:t>
            </a:r>
            <a:r>
              <a:rPr lang="en-US" dirty="0" smtClean="0">
                <a:latin typeface="Gill Sans MT"/>
                <a:cs typeface="Gill Sans MT"/>
              </a:rPr>
              <a:t>a </a:t>
            </a:r>
            <a:r>
              <a:rPr lang="en-US" spc="-5" dirty="0" smtClean="0">
                <a:latin typeface="Gill Sans MT"/>
                <a:cs typeface="Gill Sans MT"/>
              </a:rPr>
              <a:t>passion was snatched from </a:t>
            </a:r>
            <a:r>
              <a:rPr lang="en-US" dirty="0" smtClean="0">
                <a:latin typeface="Gill Sans MT"/>
                <a:cs typeface="Gill Sans MT"/>
              </a:rPr>
              <a:t>us </a:t>
            </a:r>
            <a:r>
              <a:rPr lang="en-US" spc="-5" dirty="0" smtClean="0">
                <a:latin typeface="Gill Sans MT"/>
                <a:cs typeface="Gill Sans MT"/>
              </a:rPr>
              <a:t>in horror </a:t>
            </a:r>
            <a:r>
              <a:rPr lang="en-US" dirty="0" smtClean="0">
                <a:latin typeface="Gill Sans MT"/>
                <a:cs typeface="Gill Sans MT"/>
              </a:rPr>
              <a:t>and  </a:t>
            </a:r>
            <a:r>
              <a:rPr lang="en-US" spc="-5" dirty="0" smtClean="0">
                <a:latin typeface="Gill Sans MT"/>
                <a:cs typeface="Gill Sans MT"/>
              </a:rPr>
              <a:t>returned </a:t>
            </a:r>
            <a:r>
              <a:rPr lang="en-US" dirty="0" smtClean="0">
                <a:latin typeface="Gill Sans MT"/>
                <a:cs typeface="Gill Sans MT"/>
              </a:rPr>
              <a:t>at </a:t>
            </a:r>
            <a:r>
              <a:rPr lang="en-US" dirty="0" err="1" smtClean="0">
                <a:latin typeface="Gill Sans MT"/>
                <a:cs typeface="Gill Sans MT"/>
              </a:rPr>
              <a:t>once.That</a:t>
            </a:r>
            <a:r>
              <a:rPr lang="en-US" dirty="0" smtClean="0">
                <a:latin typeface="Gill Sans MT"/>
                <a:cs typeface="Gill Sans MT"/>
              </a:rPr>
              <a:t> </a:t>
            </a:r>
            <a:r>
              <a:rPr lang="en-US" spc="-5" dirty="0" smtClean="0">
                <a:latin typeface="Gill Sans MT"/>
                <a:cs typeface="Gill Sans MT"/>
              </a:rPr>
              <a:t>happened to the mounted head of </a:t>
            </a:r>
            <a:r>
              <a:rPr lang="en-US" dirty="0" smtClean="0">
                <a:latin typeface="Gill Sans MT"/>
                <a:cs typeface="Gill Sans MT"/>
              </a:rPr>
              <a:t>a </a:t>
            </a:r>
            <a:r>
              <a:rPr lang="en-US" spc="-5" dirty="0" smtClean="0">
                <a:latin typeface="Gill Sans MT"/>
                <a:cs typeface="Gill Sans MT"/>
              </a:rPr>
              <a:t>white mountain goat,  somebody's </a:t>
            </a:r>
            <a:r>
              <a:rPr lang="en-US" spc="-10" dirty="0" smtClean="0">
                <a:latin typeface="Gill Sans MT"/>
                <a:cs typeface="Gill Sans MT"/>
              </a:rPr>
              <a:t>trophy </a:t>
            </a:r>
            <a:r>
              <a:rPr lang="en-US" spc="-5" dirty="0" smtClean="0">
                <a:latin typeface="Gill Sans MT"/>
                <a:cs typeface="Gill Sans MT"/>
              </a:rPr>
              <a:t>from old times </a:t>
            </a:r>
            <a:r>
              <a:rPr lang="en-US" dirty="0" smtClean="0">
                <a:latin typeface="Gill Sans MT"/>
                <a:cs typeface="Gill Sans MT"/>
              </a:rPr>
              <a:t>and </a:t>
            </a:r>
            <a:r>
              <a:rPr lang="en-US" spc="-5" dirty="0" smtClean="0">
                <a:latin typeface="Gill Sans MT"/>
                <a:cs typeface="Gill Sans MT"/>
              </a:rPr>
              <a:t>the </a:t>
            </a:r>
            <a:r>
              <a:rPr lang="en-US" dirty="0" smtClean="0">
                <a:latin typeface="Gill Sans MT"/>
                <a:cs typeface="Gill Sans MT"/>
              </a:rPr>
              <a:t>far </a:t>
            </a:r>
            <a:r>
              <a:rPr lang="en-US" spc="-5" dirty="0" smtClean="0">
                <a:latin typeface="Gill Sans MT"/>
                <a:cs typeface="Gill Sans MT"/>
              </a:rPr>
              <a:t>Rocky Mountains, that </a:t>
            </a:r>
            <a:r>
              <a:rPr lang="en-US" dirty="0" smtClean="0">
                <a:latin typeface="Gill Sans MT"/>
                <a:cs typeface="Gill Sans MT"/>
              </a:rPr>
              <a:t>I </a:t>
            </a:r>
            <a:r>
              <a:rPr lang="en-US" spc="-5" dirty="0" smtClean="0">
                <a:latin typeface="Gill Sans MT"/>
                <a:cs typeface="Gill Sans MT"/>
              </a:rPr>
              <a:t>brought  home one </a:t>
            </a:r>
            <a:r>
              <a:rPr lang="en-US" spc="-20" dirty="0" smtClean="0">
                <a:latin typeface="Gill Sans MT"/>
                <a:cs typeface="Gill Sans MT"/>
              </a:rPr>
              <a:t>day. </a:t>
            </a:r>
            <a:r>
              <a:rPr lang="en-US" dirty="0" smtClean="0">
                <a:latin typeface="Gill Sans MT"/>
                <a:cs typeface="Gill Sans MT"/>
              </a:rPr>
              <a:t>My </a:t>
            </a:r>
            <a:r>
              <a:rPr lang="en-US" spc="-5" dirty="0" smtClean="0">
                <a:latin typeface="Gill Sans MT"/>
                <a:cs typeface="Gill Sans MT"/>
              </a:rPr>
              <a:t>mother took one look </a:t>
            </a:r>
            <a:r>
              <a:rPr lang="en-US" dirty="0" smtClean="0">
                <a:latin typeface="Gill Sans MT"/>
                <a:cs typeface="Gill Sans MT"/>
              </a:rPr>
              <a:t>and </a:t>
            </a:r>
            <a:r>
              <a:rPr lang="en-US" spc="-10" dirty="0" smtClean="0">
                <a:latin typeface="Gill Sans MT"/>
                <a:cs typeface="Gill Sans MT"/>
              </a:rPr>
              <a:t>discovered </a:t>
            </a:r>
            <a:r>
              <a:rPr lang="en-US" spc="-5" dirty="0" smtClean="0">
                <a:latin typeface="Gill Sans MT"/>
                <a:cs typeface="Gill Sans MT"/>
              </a:rPr>
              <a:t>that his beard was </a:t>
            </a:r>
            <a:r>
              <a:rPr lang="en-US" dirty="0" smtClean="0">
                <a:latin typeface="Gill Sans MT"/>
                <a:cs typeface="Gill Sans MT"/>
              </a:rPr>
              <a:t>full </a:t>
            </a:r>
            <a:r>
              <a:rPr lang="en-US" spc="-5" dirty="0" smtClean="0">
                <a:latin typeface="Gill Sans MT"/>
                <a:cs typeface="Gill Sans MT"/>
              </a:rPr>
              <a:t>of  moths.</a:t>
            </a:r>
          </a:p>
          <a:p>
            <a:pPr marL="386717" marR="20955" indent="-85725" algn="just">
              <a:lnSpc>
                <a:spcPct val="99800"/>
              </a:lnSpc>
              <a:spcBef>
                <a:spcPts val="180"/>
              </a:spcBef>
            </a:pPr>
            <a:endParaRPr lang="en-US" dirty="0" smtClean="0">
              <a:latin typeface="Gill Sans MT"/>
              <a:cs typeface="Gill Sans MT"/>
            </a:endParaRPr>
          </a:p>
          <a:p>
            <a:pPr marL="386717" marR="24130" indent="-85725" algn="just">
              <a:spcBef>
                <a:spcPts val="180"/>
              </a:spcBef>
            </a:pPr>
            <a:r>
              <a:rPr lang="en-US" dirty="0" smtClean="0">
                <a:latin typeface="Gill Sans MT"/>
                <a:cs typeface="Gill Sans MT"/>
              </a:rPr>
              <a:t>I </a:t>
            </a:r>
            <a:r>
              <a:rPr lang="en-US" spc="-10" dirty="0" smtClean="0">
                <a:latin typeface="Gill Sans MT"/>
                <a:cs typeface="Gill Sans MT"/>
              </a:rPr>
              <a:t>remember </a:t>
            </a:r>
            <a:r>
              <a:rPr lang="en-US" spc="-5" dirty="0" smtClean="0">
                <a:latin typeface="Gill Sans MT"/>
                <a:cs typeface="Gill Sans MT"/>
              </a:rPr>
              <a:t>that goat; </a:t>
            </a:r>
            <a:r>
              <a:rPr lang="en-US" dirty="0" smtClean="0">
                <a:latin typeface="Gill Sans MT"/>
                <a:cs typeface="Gill Sans MT"/>
              </a:rPr>
              <a:t>I </a:t>
            </a:r>
            <a:r>
              <a:rPr lang="en-US" spc="-10" dirty="0" smtClean="0">
                <a:latin typeface="Gill Sans MT"/>
                <a:cs typeface="Gill Sans MT"/>
              </a:rPr>
              <a:t>regret </a:t>
            </a:r>
            <a:r>
              <a:rPr lang="en-US" spc="-5" dirty="0" smtClean="0">
                <a:latin typeface="Gill Sans MT"/>
                <a:cs typeface="Gill Sans MT"/>
              </a:rPr>
              <a:t>him </a:t>
            </a:r>
            <a:r>
              <a:rPr lang="en-US" spc="-10" dirty="0" smtClean="0">
                <a:latin typeface="Gill Sans MT"/>
                <a:cs typeface="Gill Sans MT"/>
              </a:rPr>
              <a:t>yet. </a:t>
            </a:r>
            <a:r>
              <a:rPr lang="en-US" spc="-5" dirty="0" smtClean="0">
                <a:latin typeface="Gill Sans MT"/>
                <a:cs typeface="Gill Sans MT"/>
              </a:rPr>
              <a:t>Poetry is seldom </a:t>
            </a:r>
            <a:r>
              <a:rPr lang="en-US" dirty="0" smtClean="0">
                <a:latin typeface="Gill Sans MT"/>
                <a:cs typeface="Gill Sans MT"/>
              </a:rPr>
              <a:t>useful, but </a:t>
            </a:r>
            <a:r>
              <a:rPr lang="en-US" spc="-5" dirty="0" smtClean="0">
                <a:latin typeface="Gill Sans MT"/>
                <a:cs typeface="Gill Sans MT"/>
              </a:rPr>
              <a:t>always memorable.  </a:t>
            </a:r>
            <a:r>
              <a:rPr lang="en-US" dirty="0" smtClean="0">
                <a:latin typeface="Gill Sans MT"/>
                <a:cs typeface="Gill Sans MT"/>
              </a:rPr>
              <a:t>If I </a:t>
            </a:r>
            <a:r>
              <a:rPr lang="en-US" spc="-10" dirty="0" smtClean="0">
                <a:latin typeface="Gill Sans MT"/>
                <a:cs typeface="Gill Sans MT"/>
              </a:rPr>
              <a:t>were </a:t>
            </a:r>
            <a:r>
              <a:rPr lang="en-US" dirty="0" smtClean="0">
                <a:latin typeface="Gill Sans MT"/>
                <a:cs typeface="Gill Sans MT"/>
              </a:rPr>
              <a:t>a </a:t>
            </a:r>
            <a:r>
              <a:rPr lang="en-US" spc="-5" dirty="0" smtClean="0">
                <a:latin typeface="Gill Sans MT"/>
                <a:cs typeface="Gill Sans MT"/>
              </a:rPr>
              <a:t>sociologist anxious to study in detail the life of any community </a:t>
            </a:r>
            <a:r>
              <a:rPr lang="en-US" dirty="0" smtClean="0">
                <a:latin typeface="Gill Sans MT"/>
                <a:cs typeface="Gill Sans MT"/>
              </a:rPr>
              <a:t>I </a:t>
            </a:r>
            <a:r>
              <a:rPr lang="en-US" spc="-5" dirty="0" smtClean="0">
                <a:latin typeface="Gill Sans MT"/>
                <a:cs typeface="Gill Sans MT"/>
              </a:rPr>
              <a:t>would  </a:t>
            </a:r>
            <a:r>
              <a:rPr lang="en-US" dirty="0" smtClean="0">
                <a:latin typeface="Gill Sans MT"/>
                <a:cs typeface="Gill Sans MT"/>
              </a:rPr>
              <a:t>go </a:t>
            </a:r>
            <a:r>
              <a:rPr lang="en-US" spc="-5" dirty="0" smtClean="0">
                <a:latin typeface="Gill Sans MT"/>
                <a:cs typeface="Gill Sans MT"/>
              </a:rPr>
              <a:t>very early to its refuse piles. For </a:t>
            </a:r>
            <a:r>
              <a:rPr lang="en-US" dirty="0" smtClean="0">
                <a:latin typeface="Gill Sans MT"/>
                <a:cs typeface="Gill Sans MT"/>
              </a:rPr>
              <a:t>a </a:t>
            </a:r>
            <a:r>
              <a:rPr lang="en-US" spc="-5" dirty="0" smtClean="0">
                <a:latin typeface="Gill Sans MT"/>
                <a:cs typeface="Gill Sans MT"/>
              </a:rPr>
              <a:t>community </a:t>
            </a:r>
            <a:r>
              <a:rPr lang="en-US" spc="-10" dirty="0" smtClean="0">
                <a:latin typeface="Gill Sans MT"/>
                <a:cs typeface="Gill Sans MT"/>
              </a:rPr>
              <a:t>may </a:t>
            </a:r>
            <a:r>
              <a:rPr lang="en-US" dirty="0" smtClean="0">
                <a:latin typeface="Gill Sans MT"/>
                <a:cs typeface="Gill Sans MT"/>
              </a:rPr>
              <a:t>be as </a:t>
            </a:r>
            <a:r>
              <a:rPr lang="en-US" spc="-10" dirty="0" smtClean="0">
                <a:latin typeface="Gill Sans MT"/>
                <a:cs typeface="Gill Sans MT"/>
              </a:rPr>
              <a:t>well </a:t>
            </a:r>
            <a:r>
              <a:rPr lang="en-US" spc="-5" dirty="0" smtClean="0">
                <a:latin typeface="Gill Sans MT"/>
                <a:cs typeface="Gill Sans MT"/>
              </a:rPr>
              <a:t>judged </a:t>
            </a:r>
            <a:r>
              <a:rPr lang="en-US" dirty="0" smtClean="0">
                <a:latin typeface="Gill Sans MT"/>
                <a:cs typeface="Gill Sans MT"/>
              </a:rPr>
              <a:t>by </a:t>
            </a:r>
            <a:r>
              <a:rPr lang="en-US" spc="-5" dirty="0" smtClean="0">
                <a:latin typeface="Gill Sans MT"/>
                <a:cs typeface="Gill Sans MT"/>
              </a:rPr>
              <a:t>what it  throws </a:t>
            </a:r>
            <a:r>
              <a:rPr lang="en-US" spc="-15" dirty="0" smtClean="0">
                <a:latin typeface="Gill Sans MT"/>
                <a:cs typeface="Gill Sans MT"/>
              </a:rPr>
              <a:t>away </a:t>
            </a:r>
            <a:r>
              <a:rPr lang="en-US" dirty="0" smtClean="0">
                <a:latin typeface="Gill Sans MT"/>
                <a:cs typeface="Gill Sans MT"/>
              </a:rPr>
              <a:t>- </a:t>
            </a:r>
            <a:r>
              <a:rPr lang="en-US" spc="-5" dirty="0" smtClean="0">
                <a:latin typeface="Gill Sans MT"/>
                <a:cs typeface="Gill Sans MT"/>
              </a:rPr>
              <a:t>what it </a:t>
            </a:r>
            <a:r>
              <a:rPr lang="en-US" dirty="0" smtClean="0">
                <a:latin typeface="Gill Sans MT"/>
                <a:cs typeface="Gill Sans MT"/>
              </a:rPr>
              <a:t>has </a:t>
            </a:r>
            <a:r>
              <a:rPr lang="en-US" spc="-5" dirty="0" smtClean="0">
                <a:latin typeface="Gill Sans MT"/>
                <a:cs typeface="Gill Sans MT"/>
              </a:rPr>
              <a:t>to throw </a:t>
            </a:r>
            <a:r>
              <a:rPr lang="en-US" spc="-15" dirty="0" smtClean="0">
                <a:latin typeface="Gill Sans MT"/>
                <a:cs typeface="Gill Sans MT"/>
              </a:rPr>
              <a:t>away </a:t>
            </a:r>
            <a:r>
              <a:rPr lang="en-US" dirty="0" smtClean="0">
                <a:latin typeface="Gill Sans MT"/>
                <a:cs typeface="Gill Sans MT"/>
              </a:rPr>
              <a:t>and </a:t>
            </a:r>
            <a:r>
              <a:rPr lang="en-US" spc="-5" dirty="0" smtClean="0">
                <a:latin typeface="Gill Sans MT"/>
                <a:cs typeface="Gill Sans MT"/>
              </a:rPr>
              <a:t>what it chooses to </a:t>
            </a:r>
            <a:r>
              <a:rPr lang="en-US" dirty="0" smtClean="0">
                <a:latin typeface="Gill Sans MT"/>
                <a:cs typeface="Gill Sans MT"/>
              </a:rPr>
              <a:t>- as by </a:t>
            </a:r>
            <a:r>
              <a:rPr lang="en-US" spc="-5" dirty="0" smtClean="0">
                <a:latin typeface="Gill Sans MT"/>
                <a:cs typeface="Gill Sans MT"/>
              </a:rPr>
              <a:t>any other  evidence. For whole civilizations </a:t>
            </a:r>
            <a:r>
              <a:rPr lang="en-US" spc="-10" dirty="0" smtClean="0">
                <a:latin typeface="Gill Sans MT"/>
                <a:cs typeface="Gill Sans MT"/>
              </a:rPr>
              <a:t>we </a:t>
            </a:r>
            <a:r>
              <a:rPr lang="en-US" spc="-5" dirty="0" smtClean="0">
                <a:latin typeface="Gill Sans MT"/>
                <a:cs typeface="Gill Sans MT"/>
              </a:rPr>
              <a:t>sometimes </a:t>
            </a:r>
            <a:r>
              <a:rPr lang="en-US" spc="-10" dirty="0" smtClean="0">
                <a:latin typeface="Gill Sans MT"/>
                <a:cs typeface="Gill Sans MT"/>
              </a:rPr>
              <a:t>have </a:t>
            </a:r>
            <a:r>
              <a:rPr lang="en-US" dirty="0" smtClean="0">
                <a:latin typeface="Gill Sans MT"/>
                <a:cs typeface="Gill Sans MT"/>
              </a:rPr>
              <a:t>no </a:t>
            </a:r>
            <a:r>
              <a:rPr lang="en-US" spc="-10" dirty="0" smtClean="0">
                <a:latin typeface="Gill Sans MT"/>
                <a:cs typeface="Gill Sans MT"/>
              </a:rPr>
              <a:t>more </a:t>
            </a:r>
            <a:r>
              <a:rPr lang="en-US" spc="-5" dirty="0" smtClean="0">
                <a:latin typeface="Gill Sans MT"/>
                <a:cs typeface="Gill Sans MT"/>
              </a:rPr>
              <a:t>of the poetry </a:t>
            </a:r>
            <a:r>
              <a:rPr lang="en-US" dirty="0" smtClean="0">
                <a:latin typeface="Gill Sans MT"/>
                <a:cs typeface="Gill Sans MT"/>
              </a:rPr>
              <a:t>and  </a:t>
            </a:r>
            <a:r>
              <a:rPr lang="en-US" spc="-5" dirty="0" smtClean="0">
                <a:latin typeface="Gill Sans MT"/>
                <a:cs typeface="Gill Sans MT"/>
              </a:rPr>
              <a:t>little </a:t>
            </a:r>
            <a:r>
              <a:rPr lang="en-US" spc="-10" dirty="0" smtClean="0">
                <a:latin typeface="Gill Sans MT"/>
                <a:cs typeface="Gill Sans MT"/>
              </a:rPr>
              <a:t>more </a:t>
            </a:r>
            <a:r>
              <a:rPr lang="en-US" spc="-5" dirty="0" smtClean="0">
                <a:latin typeface="Gill Sans MT"/>
                <a:cs typeface="Gill Sans MT"/>
              </a:rPr>
              <a:t>of the history than this (from </a:t>
            </a:r>
            <a:r>
              <a:rPr lang="en-US" spc="-15" dirty="0" smtClean="0">
                <a:latin typeface="Gill Sans MT"/>
                <a:cs typeface="Gill Sans MT"/>
              </a:rPr>
              <a:t>Wolf </a:t>
            </a:r>
            <a:r>
              <a:rPr lang="en-US" spc="-5" dirty="0" smtClean="0">
                <a:latin typeface="Gill Sans MT"/>
                <a:cs typeface="Gill Sans MT"/>
              </a:rPr>
              <a:t>Willow </a:t>
            </a:r>
            <a:r>
              <a:rPr lang="en-US" dirty="0" smtClean="0">
                <a:latin typeface="Gill Sans MT"/>
                <a:cs typeface="Gill Sans MT"/>
              </a:rPr>
              <a:t>1955:</a:t>
            </a:r>
            <a:r>
              <a:rPr lang="en-US" spc="-120" dirty="0" smtClean="0">
                <a:latin typeface="Gill Sans MT"/>
                <a:cs typeface="Gill Sans MT"/>
              </a:rPr>
              <a:t> </a:t>
            </a:r>
            <a:r>
              <a:rPr lang="en-US" dirty="0" smtClean="0">
                <a:latin typeface="Gill Sans MT"/>
                <a:cs typeface="Gill Sans MT"/>
              </a:rPr>
              <a:t>35-36).</a:t>
            </a: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7471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6644" y="2663774"/>
            <a:ext cx="10455966" cy="2251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122">
              <a:spcBef>
                <a:spcPts val="1110"/>
              </a:spcBef>
            </a:pPr>
            <a:r>
              <a:rPr lang="en-US" sz="3200" dirty="0" smtClean="0">
                <a:solidFill>
                  <a:srgbClr val="562213"/>
                </a:solidFill>
                <a:latin typeface="Gill Sans MT"/>
                <a:cs typeface="Gill Sans MT"/>
              </a:rPr>
              <a:t>Additional</a:t>
            </a:r>
            <a:r>
              <a:rPr lang="en-US" sz="3200" spc="-9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lang="en-US" sz="3200" spc="5" dirty="0" smtClean="0">
                <a:solidFill>
                  <a:srgbClr val="562213"/>
                </a:solidFill>
                <a:latin typeface="Gill Sans MT"/>
                <a:cs typeface="Gill Sans MT"/>
              </a:rPr>
              <a:t>Readings</a:t>
            </a:r>
            <a:endParaRPr lang="en-US" sz="3200" dirty="0" smtClean="0">
              <a:latin typeface="Gill Sans MT"/>
              <a:cs typeface="Gill Sans MT"/>
            </a:endParaRPr>
          </a:p>
          <a:p>
            <a:pPr marL="563247" marR="247651" indent="-85725">
              <a:lnSpc>
                <a:spcPct val="101000"/>
              </a:lnSpc>
              <a:spcBef>
                <a:spcPts val="745"/>
              </a:spcBef>
            </a:pPr>
            <a:r>
              <a:rPr lang="en-US" sz="3200" i="1" dirty="0" smtClean="0">
                <a:latin typeface="Gill Sans MT"/>
                <a:cs typeface="Gill Sans MT"/>
              </a:rPr>
              <a:t>The Cambridge </a:t>
            </a:r>
            <a:r>
              <a:rPr lang="en-US" sz="3200" i="1" spc="5" dirty="0" smtClean="0">
                <a:latin typeface="Gill Sans MT"/>
                <a:cs typeface="Gill Sans MT"/>
              </a:rPr>
              <a:t>Encyclopedia  of </a:t>
            </a:r>
            <a:r>
              <a:rPr lang="en-US" sz="3200" i="1" dirty="0" smtClean="0">
                <a:latin typeface="Gill Sans MT"/>
                <a:cs typeface="Gill Sans MT"/>
              </a:rPr>
              <a:t>the English Language,  </a:t>
            </a:r>
            <a:r>
              <a:rPr lang="en-US" sz="3200" dirty="0" smtClean="0">
                <a:latin typeface="Gill Sans MT"/>
                <a:cs typeface="Gill Sans MT"/>
              </a:rPr>
              <a:t>Chapter</a:t>
            </a:r>
            <a:r>
              <a:rPr lang="en-US" sz="3200" spc="-40" dirty="0" smtClean="0">
                <a:latin typeface="Gill Sans MT"/>
                <a:cs typeface="Gill Sans MT"/>
              </a:rPr>
              <a:t> </a:t>
            </a:r>
            <a:r>
              <a:rPr lang="en-US" sz="3200" spc="5" dirty="0" smtClean="0">
                <a:latin typeface="Gill Sans MT"/>
                <a:cs typeface="Gill Sans MT"/>
              </a:rPr>
              <a:t>14,</a:t>
            </a:r>
            <a:r>
              <a:rPr lang="en-US" sz="3200" spc="-175" dirty="0" smtClean="0">
                <a:latin typeface="Gill Sans MT"/>
                <a:cs typeface="Gill Sans MT"/>
              </a:rPr>
              <a:t> </a:t>
            </a:r>
            <a:r>
              <a:rPr lang="en-US" sz="3200" spc="-20" dirty="0" smtClean="0">
                <a:latin typeface="Gill Sans MT"/>
                <a:cs typeface="Gill Sans MT"/>
              </a:rPr>
              <a:t>p.</a:t>
            </a:r>
            <a:r>
              <a:rPr lang="en-US" sz="3200" spc="-165" dirty="0" smtClean="0">
                <a:latin typeface="Gill Sans MT"/>
                <a:cs typeface="Gill Sans MT"/>
              </a:rPr>
              <a:t> </a:t>
            </a:r>
            <a:r>
              <a:rPr lang="en-US" sz="3200" spc="5" dirty="0" smtClean="0">
                <a:latin typeface="Gill Sans MT"/>
                <a:cs typeface="Gill Sans MT"/>
              </a:rPr>
              <a:t>198-205.</a:t>
            </a:r>
            <a:endParaRPr lang="en-US" sz="3200" dirty="0" smtClean="0">
              <a:latin typeface="Gill Sans MT"/>
              <a:cs typeface="Gill Sans MT"/>
            </a:endParaRP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311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934" y="2515184"/>
            <a:ext cx="10455966" cy="2456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122">
              <a:spcBef>
                <a:spcPts val="1110"/>
              </a:spcBef>
            </a:pPr>
            <a:r>
              <a:rPr lang="en-US" sz="2800" spc="5" dirty="0" smtClean="0">
                <a:solidFill>
                  <a:srgbClr val="562213"/>
                </a:solidFill>
                <a:latin typeface="Gill Sans MT"/>
                <a:cs typeface="Gill Sans MT"/>
              </a:rPr>
              <a:t>Mandatory</a:t>
            </a:r>
            <a:r>
              <a:rPr lang="en-US" sz="2800" spc="-7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lang="en-US" sz="2800" spc="5" dirty="0" smtClean="0">
                <a:solidFill>
                  <a:srgbClr val="562213"/>
                </a:solidFill>
                <a:latin typeface="Gill Sans MT"/>
                <a:cs typeface="Gill Sans MT"/>
              </a:rPr>
              <a:t>Readings</a:t>
            </a:r>
            <a:endParaRPr lang="en-US" sz="2800" dirty="0" smtClean="0">
              <a:latin typeface="Gill Sans MT"/>
              <a:cs typeface="Gill Sans MT"/>
            </a:endParaRPr>
          </a:p>
          <a:p>
            <a:pPr marL="563247" marR="561977" indent="-85725">
              <a:lnSpc>
                <a:spcPct val="101699"/>
              </a:lnSpc>
              <a:spcBef>
                <a:spcPts val="760"/>
              </a:spcBef>
            </a:pPr>
            <a:r>
              <a:rPr lang="en-US" sz="2800" i="1" spc="-5" dirty="0" smtClean="0">
                <a:latin typeface="Gill Sans MT"/>
                <a:cs typeface="Gill Sans MT"/>
              </a:rPr>
              <a:t>Introducing </a:t>
            </a:r>
            <a:r>
              <a:rPr lang="en-US" sz="2800" i="1" dirty="0" smtClean="0">
                <a:latin typeface="Gill Sans MT"/>
                <a:cs typeface="Gill Sans MT"/>
              </a:rPr>
              <a:t>English </a:t>
            </a:r>
            <a:r>
              <a:rPr lang="en-US" sz="2800" i="1" spc="-5" dirty="0" smtClean="0">
                <a:latin typeface="Gill Sans MT"/>
                <a:cs typeface="Gill Sans MT"/>
              </a:rPr>
              <a:t>Language</a:t>
            </a:r>
            <a:r>
              <a:rPr lang="en-US" sz="2800" spc="-5" dirty="0" smtClean="0">
                <a:latin typeface="Gill Sans MT"/>
                <a:cs typeface="Gill Sans MT"/>
              </a:rPr>
              <a:t>,  </a:t>
            </a:r>
            <a:r>
              <a:rPr lang="en-US" sz="2800" dirty="0" smtClean="0">
                <a:latin typeface="Gill Sans MT"/>
                <a:cs typeface="Gill Sans MT"/>
              </a:rPr>
              <a:t>Sections</a:t>
            </a:r>
            <a:r>
              <a:rPr lang="en-US" sz="2800" spc="-135" dirty="0" smtClean="0">
                <a:latin typeface="Gill Sans MT"/>
                <a:cs typeface="Gill Sans MT"/>
              </a:rPr>
              <a:t> </a:t>
            </a:r>
            <a:r>
              <a:rPr lang="en-US" sz="2800" spc="5" dirty="0" smtClean="0">
                <a:latin typeface="Gill Sans MT"/>
                <a:cs typeface="Gill Sans MT"/>
              </a:rPr>
              <a:t>A2,</a:t>
            </a:r>
            <a:r>
              <a:rPr lang="en-US" sz="2800" spc="-140" dirty="0" smtClean="0">
                <a:latin typeface="Gill Sans MT"/>
                <a:cs typeface="Gill Sans MT"/>
              </a:rPr>
              <a:t> </a:t>
            </a:r>
            <a:r>
              <a:rPr lang="en-US" sz="2800" spc="5" dirty="0" smtClean="0">
                <a:latin typeface="Gill Sans MT"/>
                <a:cs typeface="Gill Sans MT"/>
              </a:rPr>
              <a:t>C2.</a:t>
            </a:r>
            <a:endParaRPr lang="en-US" sz="2800" dirty="0" smtClean="0">
              <a:latin typeface="Gill Sans MT"/>
              <a:cs typeface="Gill Sans MT"/>
            </a:endParaRPr>
          </a:p>
          <a:p>
            <a:pPr>
              <a:spcBef>
                <a:spcPts val="41"/>
              </a:spcBef>
            </a:pPr>
            <a:endParaRPr lang="en-US" sz="2800" dirty="0" smtClean="0">
              <a:latin typeface="Times New Roman"/>
              <a:cs typeface="Times New Roman"/>
            </a:endParaRPr>
          </a:p>
          <a:p>
            <a:pPr marL="563247" marR="74295" indent="-85725">
              <a:lnSpc>
                <a:spcPct val="101699"/>
              </a:lnSpc>
            </a:pPr>
            <a:r>
              <a:rPr lang="en-US" sz="2800" i="1" dirty="0" smtClean="0">
                <a:latin typeface="Gill Sans MT"/>
                <a:cs typeface="Gill Sans MT"/>
              </a:rPr>
              <a:t>The </a:t>
            </a:r>
            <a:r>
              <a:rPr lang="en-US" sz="2800" i="1" spc="-5" dirty="0" smtClean="0">
                <a:latin typeface="Gill Sans MT"/>
                <a:cs typeface="Gill Sans MT"/>
              </a:rPr>
              <a:t>Frameworks </a:t>
            </a:r>
            <a:r>
              <a:rPr lang="en-US" sz="2800" i="1" dirty="0" smtClean="0">
                <a:latin typeface="Gill Sans MT"/>
                <a:cs typeface="Gill Sans MT"/>
              </a:rPr>
              <a:t>of English</a:t>
            </a:r>
            <a:r>
              <a:rPr lang="en-US" sz="2800" dirty="0" smtClean="0">
                <a:latin typeface="Gill Sans MT"/>
                <a:cs typeface="Gill Sans MT"/>
              </a:rPr>
              <a:t>,</a:t>
            </a:r>
            <a:r>
              <a:rPr lang="en-US" sz="2800" spc="-80" dirty="0" smtClean="0">
                <a:latin typeface="Gill Sans MT"/>
                <a:cs typeface="Gill Sans MT"/>
              </a:rPr>
              <a:t> </a:t>
            </a:r>
            <a:r>
              <a:rPr lang="en-US" sz="2800" spc="5" dirty="0" smtClean="0">
                <a:latin typeface="Gill Sans MT"/>
                <a:cs typeface="Gill Sans MT"/>
              </a:rPr>
              <a:t>Chapters  3 and</a:t>
            </a:r>
            <a:r>
              <a:rPr lang="en-US" sz="2800" spc="-85" dirty="0" smtClean="0">
                <a:latin typeface="Gill Sans MT"/>
                <a:cs typeface="Gill Sans MT"/>
              </a:rPr>
              <a:t> </a:t>
            </a:r>
            <a:r>
              <a:rPr lang="en-US" sz="2800" spc="5" dirty="0" smtClean="0">
                <a:latin typeface="Gill Sans MT"/>
                <a:cs typeface="Gill Sans MT"/>
              </a:rPr>
              <a:t>4.</a:t>
            </a:r>
            <a:endParaRPr lang="en-US" sz="2800" dirty="0" smtClean="0">
              <a:latin typeface="Gill Sans MT"/>
              <a:cs typeface="Gill Sans MT"/>
            </a:endParaRP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753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934" y="2515184"/>
            <a:ext cx="10455966" cy="30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122">
              <a:spcBef>
                <a:spcPts val="1110"/>
              </a:spcBef>
            </a:pPr>
            <a:r>
              <a:rPr lang="en-US" sz="3200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Possible</a:t>
            </a:r>
            <a:r>
              <a:rPr lang="en-US" sz="3200" spc="-60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lang="en-US" sz="3200" dirty="0" smtClean="0">
                <a:solidFill>
                  <a:srgbClr val="562213"/>
                </a:solidFill>
                <a:latin typeface="Gill Sans MT"/>
                <a:cs typeface="Gill Sans MT"/>
              </a:rPr>
              <a:t>questions</a:t>
            </a:r>
            <a:endParaRPr lang="en-US" sz="3200" dirty="0" smtClean="0">
              <a:latin typeface="Gill Sans MT"/>
              <a:cs typeface="Gill Sans MT"/>
            </a:endParaRPr>
          </a:p>
          <a:p>
            <a:pPr marL="563882" marR="143511" indent="-85725">
              <a:lnSpc>
                <a:spcPct val="101699"/>
              </a:lnSpc>
              <a:spcBef>
                <a:spcPts val="760"/>
              </a:spcBef>
              <a:buClr>
                <a:srgbClr val="3791A7"/>
              </a:buClr>
              <a:buSzPct val="79166"/>
              <a:buFont typeface="Wingdings 2"/>
              <a:buChar char=""/>
              <a:tabLst>
                <a:tab pos="563882" algn="l"/>
              </a:tabLst>
            </a:pPr>
            <a:r>
              <a:rPr lang="en-US" sz="2800" dirty="0" err="1" smtClean="0">
                <a:latin typeface="Gill Sans MT"/>
                <a:cs typeface="Gill Sans MT"/>
              </a:rPr>
              <a:t>Analyse</a:t>
            </a:r>
            <a:r>
              <a:rPr lang="en-US" sz="2800" dirty="0" smtClean="0">
                <a:latin typeface="Gill Sans MT"/>
                <a:cs typeface="Gill Sans MT"/>
              </a:rPr>
              <a:t> </a:t>
            </a:r>
            <a:r>
              <a:rPr lang="en-US" sz="2800" spc="5" dirty="0" smtClean="0">
                <a:latin typeface="Gill Sans MT"/>
                <a:cs typeface="Gill Sans MT"/>
              </a:rPr>
              <a:t>the </a:t>
            </a:r>
            <a:r>
              <a:rPr lang="en-US" sz="2800" dirty="0" smtClean="0">
                <a:latin typeface="Gill Sans MT"/>
                <a:cs typeface="Gill Sans MT"/>
              </a:rPr>
              <a:t>following </a:t>
            </a:r>
            <a:r>
              <a:rPr lang="en-US" sz="2800" spc="-5" dirty="0" smtClean="0">
                <a:latin typeface="Gill Sans MT"/>
                <a:cs typeface="Gill Sans MT"/>
              </a:rPr>
              <a:t>words </a:t>
            </a:r>
            <a:r>
              <a:rPr lang="en-US" sz="2800" dirty="0" smtClean="0">
                <a:latin typeface="Gill Sans MT"/>
                <a:cs typeface="Gill Sans MT"/>
              </a:rPr>
              <a:t>in  terms of </a:t>
            </a:r>
            <a:r>
              <a:rPr lang="en-US" sz="2800" spc="5" dirty="0" smtClean="0">
                <a:latin typeface="Gill Sans MT"/>
                <a:cs typeface="Gill Sans MT"/>
              </a:rPr>
              <a:t>base, </a:t>
            </a:r>
            <a:r>
              <a:rPr lang="en-US" sz="2800" spc="-5" dirty="0" smtClean="0">
                <a:latin typeface="Gill Sans MT"/>
                <a:cs typeface="Gill Sans MT"/>
              </a:rPr>
              <a:t>affixes,  </a:t>
            </a:r>
            <a:r>
              <a:rPr lang="en-US" sz="2800" dirty="0" smtClean="0">
                <a:latin typeface="Gill Sans MT"/>
                <a:cs typeface="Gill Sans MT"/>
              </a:rPr>
              <a:t>morphological process(</a:t>
            </a:r>
            <a:r>
              <a:rPr lang="en-US" sz="2800" dirty="0" err="1" smtClean="0">
                <a:latin typeface="Gill Sans MT"/>
                <a:cs typeface="Gill Sans MT"/>
              </a:rPr>
              <a:t>es</a:t>
            </a:r>
            <a:r>
              <a:rPr lang="en-US" sz="2800" dirty="0" smtClean="0">
                <a:latin typeface="Gill Sans MT"/>
                <a:cs typeface="Gill Sans MT"/>
              </a:rPr>
              <a:t>),</a:t>
            </a:r>
            <a:r>
              <a:rPr lang="en-US" sz="2800" spc="-95" dirty="0" smtClean="0">
                <a:latin typeface="Gill Sans MT"/>
                <a:cs typeface="Gill Sans MT"/>
              </a:rPr>
              <a:t> </a:t>
            </a:r>
            <a:r>
              <a:rPr lang="en-US" sz="2800" spc="-5" dirty="0" smtClean="0">
                <a:latin typeface="Gill Sans MT"/>
                <a:cs typeface="Gill Sans MT"/>
              </a:rPr>
              <a:t>word  </a:t>
            </a:r>
            <a:r>
              <a:rPr lang="en-US" sz="2800" spc="5" dirty="0" smtClean="0">
                <a:latin typeface="Gill Sans MT"/>
                <a:cs typeface="Gill Sans MT"/>
              </a:rPr>
              <a:t>category</a:t>
            </a:r>
            <a:endParaRPr lang="en-US" sz="2800" dirty="0" smtClean="0">
              <a:latin typeface="Gill Sans MT"/>
              <a:cs typeface="Gill Sans MT"/>
            </a:endParaRPr>
          </a:p>
          <a:p>
            <a:pPr marL="563882" marR="734698" indent="-85725">
              <a:lnSpc>
                <a:spcPct val="101699"/>
              </a:lnSpc>
              <a:spcBef>
                <a:spcPts val="180"/>
              </a:spcBef>
              <a:buClr>
                <a:srgbClr val="3791A7"/>
              </a:buClr>
              <a:buSzPct val="79166"/>
              <a:buFont typeface="Wingdings 2"/>
              <a:buChar char=""/>
              <a:tabLst>
                <a:tab pos="563882" algn="l"/>
              </a:tabLst>
            </a:pPr>
            <a:r>
              <a:rPr lang="en-US" sz="2800" dirty="0" smtClean="0">
                <a:latin typeface="Gill Sans MT"/>
                <a:cs typeface="Gill Sans MT"/>
              </a:rPr>
              <a:t>Identify </a:t>
            </a:r>
            <a:r>
              <a:rPr lang="en-US" sz="2800" spc="5" dirty="0" smtClean="0">
                <a:latin typeface="Gill Sans MT"/>
                <a:cs typeface="Gill Sans MT"/>
              </a:rPr>
              <a:t>bound and </a:t>
            </a:r>
            <a:r>
              <a:rPr lang="en-US" sz="2800" spc="-5" dirty="0" smtClean="0">
                <a:latin typeface="Gill Sans MT"/>
                <a:cs typeface="Gill Sans MT"/>
              </a:rPr>
              <a:t>free  </a:t>
            </a:r>
            <a:r>
              <a:rPr lang="en-US" sz="2800" spc="5" dirty="0" smtClean="0">
                <a:latin typeface="Gill Sans MT"/>
                <a:cs typeface="Gill Sans MT"/>
              </a:rPr>
              <a:t>morphemes</a:t>
            </a:r>
            <a:endParaRPr lang="en-US" sz="2800" dirty="0" smtClean="0">
              <a:latin typeface="Gill Sans MT"/>
              <a:cs typeface="Gill Sans MT"/>
            </a:endParaRPr>
          </a:p>
          <a:p>
            <a:pPr marL="563882" marR="547372" indent="-85725">
              <a:lnSpc>
                <a:spcPct val="101699"/>
              </a:lnSpc>
              <a:spcBef>
                <a:spcPts val="180"/>
              </a:spcBef>
              <a:buClr>
                <a:srgbClr val="3791A7"/>
              </a:buClr>
              <a:buSzPct val="79166"/>
              <a:buFont typeface="Wingdings 2"/>
              <a:buChar char=""/>
              <a:tabLst>
                <a:tab pos="563882" algn="l"/>
              </a:tabLst>
            </a:pPr>
            <a:r>
              <a:rPr lang="en-US" sz="2800" dirty="0" smtClean="0">
                <a:latin typeface="Gill Sans MT"/>
                <a:cs typeface="Gill Sans MT"/>
              </a:rPr>
              <a:t>Identify </a:t>
            </a:r>
            <a:r>
              <a:rPr lang="en-US" sz="2800" spc="5" dirty="0" smtClean="0">
                <a:latin typeface="Gill Sans MT"/>
                <a:cs typeface="Gill Sans MT"/>
              </a:rPr>
              <a:t>the </a:t>
            </a:r>
            <a:r>
              <a:rPr lang="en-US" sz="2800" dirty="0" smtClean="0">
                <a:latin typeface="Gill Sans MT"/>
                <a:cs typeface="Gill Sans MT"/>
              </a:rPr>
              <a:t>morphological  </a:t>
            </a:r>
            <a:r>
              <a:rPr lang="en-US" sz="2800" spc="-5" dirty="0" smtClean="0">
                <a:latin typeface="Gill Sans MT"/>
                <a:cs typeface="Gill Sans MT"/>
              </a:rPr>
              <a:t>process </a:t>
            </a:r>
            <a:r>
              <a:rPr lang="en-US" sz="2800" dirty="0" smtClean="0">
                <a:latin typeface="Gill Sans MT"/>
                <a:cs typeface="Gill Sans MT"/>
              </a:rPr>
              <a:t>at</a:t>
            </a:r>
            <a:r>
              <a:rPr lang="en-US" sz="2800" spc="-25" dirty="0" smtClean="0">
                <a:latin typeface="Gill Sans MT"/>
                <a:cs typeface="Gill Sans MT"/>
              </a:rPr>
              <a:t> </a:t>
            </a:r>
            <a:r>
              <a:rPr lang="en-US" sz="2800" dirty="0" smtClean="0">
                <a:latin typeface="Gill Sans MT"/>
                <a:cs typeface="Gill Sans MT"/>
              </a:rPr>
              <a:t>work</a:t>
            </a:r>
          </a:p>
          <a:p>
            <a:pPr>
              <a:spcBef>
                <a:spcPts val="675"/>
              </a:spcBef>
              <a:buClr>
                <a:srgbClr val="3791A7"/>
              </a:buClr>
              <a:buSzPct val="76923"/>
              <a:tabLst>
                <a:tab pos="53340" algn="l"/>
              </a:tabLs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445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02" y="1638300"/>
            <a:ext cx="9601196" cy="4991100"/>
          </a:xfrm>
        </p:spPr>
        <p:txBody>
          <a:bodyPr>
            <a:normAutofit fontScale="90000"/>
          </a:bodyPr>
          <a:lstStyle/>
          <a:p>
            <a:pPr marL="266700" algn="l">
              <a:lnSpc>
                <a:spcPct val="100000"/>
              </a:lnSpc>
              <a:spcBef>
                <a:spcPts val="555"/>
              </a:spcBef>
            </a:pPr>
            <a:r>
              <a:rPr lang="en-US" sz="4800" spc="15" dirty="0" smtClean="0">
                <a:solidFill>
                  <a:srgbClr val="562213"/>
                </a:solidFill>
                <a:latin typeface="Gill Sans MT"/>
                <a:cs typeface="Gill Sans MT"/>
              </a:rPr>
              <a:t>Morphemes</a:t>
            </a:r>
            <a:r>
              <a:rPr lang="en-US" sz="4800" dirty="0">
                <a:latin typeface="Gill Sans MT"/>
                <a:cs typeface="Gill Sans MT"/>
              </a:rPr>
              <a:t/>
            </a:r>
            <a:br>
              <a:rPr lang="en-US" sz="4800" dirty="0">
                <a:latin typeface="Gill Sans MT"/>
                <a:cs typeface="Gill Sans MT"/>
              </a:rPr>
            </a:br>
            <a:r>
              <a:rPr lang="en-US" sz="3200" spc="-15" dirty="0">
                <a:latin typeface="Gill Sans MT"/>
                <a:cs typeface="Gill Sans MT"/>
              </a:rPr>
              <a:t>Word </a:t>
            </a:r>
            <a:r>
              <a:rPr lang="en-US" sz="3200" spc="5" dirty="0">
                <a:latin typeface="Gill Sans MT"/>
                <a:cs typeface="Gill Sans MT"/>
              </a:rPr>
              <a:t>analysis </a:t>
            </a:r>
            <a:r>
              <a:rPr lang="en-US" sz="3200" dirty="0">
                <a:latin typeface="Gill Sans MT"/>
                <a:cs typeface="Gill Sans MT"/>
              </a:rPr>
              <a:t>involves </a:t>
            </a:r>
            <a:r>
              <a:rPr lang="en-US" sz="3200" spc="5" dirty="0">
                <a:latin typeface="Gill Sans MT"/>
                <a:cs typeface="Gill Sans MT"/>
              </a:rPr>
              <a:t>breaking a </a:t>
            </a:r>
            <a:r>
              <a:rPr lang="en-US" sz="3200" dirty="0">
                <a:latin typeface="Gill Sans MT"/>
                <a:cs typeface="Gill Sans MT"/>
              </a:rPr>
              <a:t>word </a:t>
            </a:r>
            <a:r>
              <a:rPr lang="en-US" sz="3200" spc="5" dirty="0">
                <a:latin typeface="Gill Sans MT"/>
                <a:cs typeface="Gill Sans MT"/>
              </a:rPr>
              <a:t>into</a:t>
            </a:r>
            <a:r>
              <a:rPr lang="en-US" sz="3200" spc="25" dirty="0">
                <a:latin typeface="Gill Sans MT"/>
                <a:cs typeface="Gill Sans MT"/>
              </a:rPr>
              <a:t> </a:t>
            </a:r>
            <a:r>
              <a:rPr lang="en-US" sz="3200" spc="5" dirty="0">
                <a:latin typeface="Gill Sans MT"/>
                <a:cs typeface="Gill Sans MT"/>
              </a:rPr>
              <a:t>its</a:t>
            </a:r>
            <a:r>
              <a:rPr lang="en-US" sz="3200" dirty="0">
                <a:latin typeface="Gill Sans MT"/>
                <a:cs typeface="Gill Sans MT"/>
              </a:rPr>
              <a:t/>
            </a:r>
            <a:br>
              <a:rPr lang="en-US" sz="3200" dirty="0">
                <a:latin typeface="Gill Sans MT"/>
                <a:cs typeface="Gill Sans MT"/>
              </a:rPr>
            </a:br>
            <a:r>
              <a:rPr lang="en-US" sz="3200" b="1" i="1" spc="5" dirty="0">
                <a:solidFill>
                  <a:srgbClr val="FF3299"/>
                </a:solidFill>
                <a:latin typeface="Gill Sans MT"/>
                <a:cs typeface="Gill Sans MT"/>
              </a:rPr>
              <a:t>morphemes</a:t>
            </a:r>
            <a:r>
              <a:rPr lang="en-US" sz="3200" spc="5" dirty="0">
                <a:latin typeface="Gill Sans MT"/>
                <a:cs typeface="Gill Sans MT"/>
              </a:rPr>
              <a:t>.</a:t>
            </a:r>
            <a:r>
              <a:rPr lang="en-US" sz="3200" dirty="0">
                <a:latin typeface="Gill Sans MT"/>
                <a:cs typeface="Gill Sans MT"/>
              </a:rPr>
              <a:t/>
            </a:r>
            <a:br>
              <a:rPr lang="en-US" sz="3200" dirty="0">
                <a:latin typeface="Gill Sans MT"/>
                <a:cs typeface="Gill Sans MT"/>
              </a:rPr>
            </a:br>
            <a:r>
              <a:rPr lang="en-US" sz="500" spc="15" dirty="0">
                <a:solidFill>
                  <a:srgbClr val="3791A7"/>
                </a:solidFill>
                <a:latin typeface="Wingdings 2"/>
                <a:cs typeface="Wingdings 2"/>
              </a:rPr>
              <a:t></a:t>
            </a:r>
            <a:r>
              <a:rPr lang="en-US" sz="3200" spc="15" dirty="0">
                <a:latin typeface="Gill Sans MT"/>
                <a:cs typeface="Gill Sans MT"/>
              </a:rPr>
              <a:t>Literally, </a:t>
            </a:r>
            <a:r>
              <a:rPr lang="en-US" sz="3200" spc="5" dirty="0">
                <a:latin typeface="Gill Sans MT"/>
                <a:cs typeface="Gill Sans MT"/>
              </a:rPr>
              <a:t>the </a:t>
            </a:r>
            <a:r>
              <a:rPr lang="en-US" sz="3200" dirty="0">
                <a:latin typeface="Gill Sans MT"/>
                <a:cs typeface="Gill Sans MT"/>
              </a:rPr>
              <a:t>word </a:t>
            </a:r>
            <a:r>
              <a:rPr lang="en-US" sz="3200" spc="5" dirty="0">
                <a:latin typeface="Gill Sans MT"/>
                <a:cs typeface="Gill Sans MT"/>
              </a:rPr>
              <a:t>"morpheme" means 'an  element in a system of</a:t>
            </a:r>
            <a:r>
              <a:rPr lang="en-US" sz="3200" spc="-10" dirty="0">
                <a:latin typeface="Gill Sans MT"/>
                <a:cs typeface="Gill Sans MT"/>
              </a:rPr>
              <a:t> </a:t>
            </a:r>
            <a:r>
              <a:rPr lang="en-US" sz="3200" dirty="0">
                <a:latin typeface="Gill Sans MT"/>
                <a:cs typeface="Gill Sans MT"/>
              </a:rPr>
              <a:t>forms.'</a:t>
            </a:r>
            <a:br>
              <a:rPr lang="en-US" sz="3200" dirty="0">
                <a:latin typeface="Gill Sans MT"/>
                <a:cs typeface="Gill Sans MT"/>
              </a:rPr>
            </a:br>
            <a:r>
              <a:rPr lang="en-US" sz="500" spc="30" dirty="0">
                <a:solidFill>
                  <a:srgbClr val="3791A7"/>
                </a:solidFill>
                <a:latin typeface="Wingdings 2"/>
                <a:cs typeface="Wingdings 2"/>
              </a:rPr>
              <a:t></a:t>
            </a:r>
            <a:r>
              <a:rPr lang="en-US" sz="3200" spc="30" dirty="0">
                <a:latin typeface="Gill Sans MT"/>
                <a:cs typeface="Gill Sans MT"/>
              </a:rPr>
              <a:t>Linguists </a:t>
            </a:r>
            <a:r>
              <a:rPr lang="en-US" sz="3200" spc="5" dirty="0">
                <a:latin typeface="Gill Sans MT"/>
                <a:cs typeface="Gill Sans MT"/>
              </a:rPr>
              <a:t>define it </a:t>
            </a:r>
            <a:r>
              <a:rPr lang="en-US" sz="3200" dirty="0">
                <a:latin typeface="Gill Sans MT"/>
                <a:cs typeface="Gill Sans MT"/>
              </a:rPr>
              <a:t>more precisely </a:t>
            </a:r>
            <a:r>
              <a:rPr lang="en-US" sz="3200" spc="5" dirty="0">
                <a:latin typeface="Gill Sans MT"/>
                <a:cs typeface="Gill Sans MT"/>
              </a:rPr>
              <a:t>as </a:t>
            </a:r>
            <a:r>
              <a:rPr lang="en-US" sz="3200" i="1" spc="5" dirty="0">
                <a:solidFill>
                  <a:srgbClr val="0032CC"/>
                </a:solidFill>
                <a:latin typeface="Gill Sans MT"/>
                <a:cs typeface="Gill Sans MT"/>
              </a:rPr>
              <a:t>the smallest  </a:t>
            </a:r>
            <a:r>
              <a:rPr lang="en-US" sz="3200" b="1" i="1" spc="10" dirty="0">
                <a:solidFill>
                  <a:srgbClr val="0032CC"/>
                </a:solidFill>
                <a:latin typeface="Gill Sans MT"/>
                <a:cs typeface="Gill Sans MT"/>
              </a:rPr>
              <a:t>form </a:t>
            </a:r>
            <a:r>
              <a:rPr lang="en-US" sz="3200" spc="5" dirty="0">
                <a:latin typeface="Gill Sans MT"/>
                <a:cs typeface="Gill Sans MT"/>
              </a:rPr>
              <a:t>which is paired with a particular  </a:t>
            </a:r>
            <a:r>
              <a:rPr lang="en-US" sz="3200" b="1" i="1" spc="5" dirty="0">
                <a:solidFill>
                  <a:srgbClr val="0032CC"/>
                </a:solidFill>
                <a:latin typeface="Gill Sans MT"/>
                <a:cs typeface="Gill Sans MT"/>
              </a:rPr>
              <a:t>meaning</a:t>
            </a:r>
            <a:r>
              <a:rPr lang="en-US" sz="3200" spc="5" dirty="0">
                <a:latin typeface="Gill Sans MT"/>
                <a:cs typeface="Gill Sans MT"/>
              </a:rPr>
              <a:t>.</a:t>
            </a:r>
            <a:r>
              <a:rPr lang="en-US" sz="3200" dirty="0">
                <a:latin typeface="Gill Sans MT"/>
                <a:cs typeface="Gill Sans MT"/>
              </a:rPr>
              <a:t/>
            </a:r>
            <a:br>
              <a:rPr lang="en-US" sz="3200" dirty="0">
                <a:latin typeface="Gill Sans MT"/>
                <a:cs typeface="Gill Sans MT"/>
              </a:rPr>
            </a:br>
            <a:r>
              <a:rPr lang="en-US" sz="3200" spc="-30" dirty="0">
                <a:latin typeface="Gill Sans MT"/>
                <a:cs typeface="Gill Sans MT"/>
              </a:rPr>
              <a:t>We </a:t>
            </a:r>
            <a:r>
              <a:rPr lang="en-US" sz="3200" spc="-5" dirty="0">
                <a:latin typeface="Gill Sans MT"/>
                <a:cs typeface="Gill Sans MT"/>
              </a:rPr>
              <a:t>say </a:t>
            </a:r>
            <a:r>
              <a:rPr lang="en-US" sz="3200" spc="5" dirty="0">
                <a:latin typeface="Gill Sans MT"/>
                <a:cs typeface="Gill Sans MT"/>
              </a:rPr>
              <a:t>that each </a:t>
            </a:r>
            <a:r>
              <a:rPr lang="en-US" sz="3200" b="1" spc="5" dirty="0">
                <a:solidFill>
                  <a:srgbClr val="0032CC"/>
                </a:solidFill>
                <a:latin typeface="Gill Sans MT"/>
                <a:cs typeface="Gill Sans MT"/>
              </a:rPr>
              <a:t>form </a:t>
            </a:r>
            <a:r>
              <a:rPr lang="en-US" sz="3200" spc="5" dirty="0">
                <a:latin typeface="Gill Sans MT"/>
                <a:cs typeface="Gill Sans MT"/>
              </a:rPr>
              <a:t>(i.e. </a:t>
            </a:r>
            <a:r>
              <a:rPr lang="en-US" sz="3200" b="1" spc="10" dirty="0">
                <a:solidFill>
                  <a:srgbClr val="FF3299"/>
                </a:solidFill>
                <a:latin typeface="Gill Sans MT"/>
                <a:cs typeface="Gill Sans MT"/>
              </a:rPr>
              <a:t>MORPH</a:t>
            </a:r>
            <a:r>
              <a:rPr lang="en-US" sz="3200" spc="10" dirty="0">
                <a:latin typeface="Gill Sans MT"/>
                <a:cs typeface="Gill Sans MT"/>
              </a:rPr>
              <a:t>) </a:t>
            </a:r>
            <a:r>
              <a:rPr lang="en-US" sz="3200" i="1" spc="5" dirty="0">
                <a:latin typeface="Gill Sans MT"/>
                <a:cs typeface="Gill Sans MT"/>
              </a:rPr>
              <a:t>plus</a:t>
            </a:r>
            <a:r>
              <a:rPr lang="en-US" sz="3200" i="1" spc="85" dirty="0">
                <a:latin typeface="Gill Sans MT"/>
                <a:cs typeface="Gill Sans MT"/>
              </a:rPr>
              <a:t> </a:t>
            </a:r>
            <a:r>
              <a:rPr lang="en-US" sz="3200" spc="5" dirty="0">
                <a:latin typeface="Gill Sans MT"/>
                <a:cs typeface="Gill Sans MT"/>
              </a:rPr>
              <a:t>the</a:t>
            </a:r>
            <a:r>
              <a:rPr lang="en-US" sz="3200" dirty="0">
                <a:latin typeface="Gill Sans MT"/>
                <a:cs typeface="Gill Sans MT"/>
              </a:rPr>
              <a:t/>
            </a:r>
            <a:br>
              <a:rPr lang="en-US" sz="3200" dirty="0">
                <a:latin typeface="Gill Sans MT"/>
                <a:cs typeface="Gill Sans MT"/>
              </a:rPr>
            </a:br>
            <a:r>
              <a:rPr lang="en-US" sz="3200" b="1" spc="10" dirty="0">
                <a:solidFill>
                  <a:srgbClr val="0032CC"/>
                </a:solidFill>
                <a:latin typeface="Gill Sans MT"/>
                <a:cs typeface="Gill Sans MT"/>
              </a:rPr>
              <a:t>meaning </a:t>
            </a:r>
            <a:r>
              <a:rPr lang="en-US" sz="3200" dirty="0">
                <a:latin typeface="Gill Sans MT"/>
                <a:cs typeface="Gill Sans MT"/>
              </a:rPr>
              <a:t>linked </a:t>
            </a:r>
            <a:r>
              <a:rPr lang="en-US" sz="3200" spc="5" dirty="0">
                <a:latin typeface="Gill Sans MT"/>
                <a:cs typeface="Gill Sans MT"/>
              </a:rPr>
              <a:t>to it is a single</a:t>
            </a:r>
            <a:r>
              <a:rPr lang="en-US" sz="3200" spc="-25" dirty="0">
                <a:latin typeface="Gill Sans MT"/>
                <a:cs typeface="Gill Sans MT"/>
              </a:rPr>
              <a:t> </a:t>
            </a:r>
            <a:r>
              <a:rPr lang="en-US" sz="3200" b="1" spc="10" dirty="0">
                <a:solidFill>
                  <a:srgbClr val="FF3299"/>
                </a:solidFill>
                <a:latin typeface="Gill Sans MT"/>
                <a:cs typeface="Gill Sans MT"/>
              </a:rPr>
              <a:t>morpheme</a:t>
            </a:r>
            <a:r>
              <a:rPr lang="en-US" sz="3200" spc="10" dirty="0">
                <a:latin typeface="Gill Sans MT"/>
                <a:cs typeface="Gill Sans MT"/>
              </a:rPr>
              <a:t>.</a:t>
            </a:r>
            <a:r>
              <a:rPr lang="en-US" sz="3200" dirty="0">
                <a:latin typeface="Gill Sans MT"/>
                <a:cs typeface="Gill Sans MT"/>
              </a:rPr>
              <a:t/>
            </a:r>
            <a:br>
              <a:rPr lang="en-US" sz="3200" dirty="0">
                <a:latin typeface="Gill Sans MT"/>
                <a:cs typeface="Gill Sans MT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08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10" dirty="0">
                <a:solidFill>
                  <a:srgbClr val="562213"/>
                </a:solidFill>
                <a:latin typeface="Gill Sans MT"/>
                <a:cs typeface="Gill Sans MT"/>
              </a:rPr>
              <a:t>Meaningful units</a:t>
            </a:r>
            <a:r>
              <a:rPr lang="en-US" spc="-25" dirty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lang="en-US" spc="10" dirty="0">
                <a:solidFill>
                  <a:srgbClr val="562213"/>
                </a:solidFill>
                <a:latin typeface="Gill Sans MT"/>
                <a:cs typeface="Gill Sans MT"/>
              </a:rPr>
              <a:t>(1</a:t>
            </a:r>
            <a:r>
              <a:rPr lang="en-US" spc="10" dirty="0" smtClean="0">
                <a:solidFill>
                  <a:srgbClr val="562213"/>
                </a:solidFill>
                <a:latin typeface="Gill Sans MT"/>
                <a:cs typeface="Gill Sans MT"/>
              </a:rPr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78002" y="2285999"/>
            <a:ext cx="9385298" cy="3668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12"/>
              </a:spcBef>
            </a:pPr>
            <a:endParaRPr lang="en-US" sz="4000" dirty="0" smtClean="0">
              <a:latin typeface="Times New Roman"/>
              <a:cs typeface="Times New Roman"/>
            </a:endParaRPr>
          </a:p>
          <a:p>
            <a:pPr marL="891540" marR="330835" indent="-53340">
              <a:lnSpc>
                <a:spcPts val="720"/>
              </a:lnSpc>
              <a:buClr>
                <a:srgbClr val="3791A7"/>
              </a:buClr>
              <a:buSzPct val="76923"/>
              <a:buFont typeface="Wingdings 2"/>
              <a:buChar char=""/>
              <a:tabLst>
                <a:tab pos="891540" algn="l"/>
              </a:tabLst>
            </a:pPr>
            <a:r>
              <a:rPr lang="en-US" sz="1600" spc="5" dirty="0" smtClean="0">
                <a:latin typeface="Gill Sans MT"/>
                <a:cs typeface="Gill Sans MT"/>
              </a:rPr>
              <a:t>How </a:t>
            </a:r>
            <a:r>
              <a:rPr lang="en-US" sz="1600" spc="10" dirty="0" smtClean="0">
                <a:latin typeface="Gill Sans MT"/>
                <a:cs typeface="Gill Sans MT"/>
              </a:rPr>
              <a:t>can </a:t>
            </a:r>
            <a:r>
              <a:rPr lang="en-US" sz="1600" dirty="0" smtClean="0">
                <a:latin typeface="Gill Sans MT"/>
                <a:cs typeface="Gill Sans MT"/>
              </a:rPr>
              <a:t>we </a:t>
            </a:r>
            <a:r>
              <a:rPr lang="en-US" sz="1600" spc="5" dirty="0" smtClean="0">
                <a:latin typeface="Gill Sans MT"/>
                <a:cs typeface="Gill Sans MT"/>
              </a:rPr>
              <a:t>identify which part in a </a:t>
            </a:r>
            <a:r>
              <a:rPr lang="en-US" sz="1600" dirty="0" smtClean="0">
                <a:latin typeface="Gill Sans MT"/>
                <a:cs typeface="Gill Sans MT"/>
              </a:rPr>
              <a:t>word is  </a:t>
            </a:r>
            <a:r>
              <a:rPr lang="en-US" sz="1600" spc="5" dirty="0" smtClean="0">
                <a:latin typeface="Gill Sans MT"/>
                <a:cs typeface="Gill Sans MT"/>
              </a:rPr>
              <a:t>meaningful </a:t>
            </a:r>
            <a:r>
              <a:rPr lang="en-US" sz="1600" spc="10" dirty="0" smtClean="0">
                <a:latin typeface="Gill Sans MT"/>
                <a:cs typeface="Gill Sans MT"/>
              </a:rPr>
              <a:t>and </a:t>
            </a:r>
            <a:r>
              <a:rPr lang="en-US" sz="1600" spc="5" dirty="0" smtClean="0">
                <a:latin typeface="Gill Sans MT"/>
                <a:cs typeface="Gill Sans MT"/>
              </a:rPr>
              <a:t>what meaning </a:t>
            </a:r>
            <a:r>
              <a:rPr lang="en-US" sz="1600" dirty="0" smtClean="0">
                <a:latin typeface="Gill Sans MT"/>
                <a:cs typeface="Gill Sans MT"/>
              </a:rPr>
              <a:t>it</a:t>
            </a:r>
            <a:r>
              <a:rPr lang="en-US" sz="1600" spc="-5" dirty="0" smtClean="0">
                <a:latin typeface="Gill Sans MT"/>
                <a:cs typeface="Gill Sans MT"/>
              </a:rPr>
              <a:t> </a:t>
            </a:r>
            <a:r>
              <a:rPr lang="en-US" sz="1600" spc="5" dirty="0" smtClean="0">
                <a:latin typeface="Gill Sans MT"/>
                <a:cs typeface="Gill Sans MT"/>
              </a:rPr>
              <a:t>has?</a:t>
            </a:r>
            <a:endParaRPr lang="en-US" sz="1600" dirty="0" smtClean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lang="en-US" sz="1600" dirty="0" smtClean="0">
              <a:latin typeface="Times New Roman"/>
              <a:cs typeface="Times New Roman"/>
            </a:endParaRPr>
          </a:p>
          <a:p>
            <a:pPr marL="297815" algn="ctr">
              <a:lnSpc>
                <a:spcPct val="100000"/>
              </a:lnSpc>
              <a:spcBef>
                <a:spcPts val="395"/>
              </a:spcBef>
            </a:pPr>
            <a:r>
              <a:rPr lang="en-US" sz="1600" b="1" spc="15" dirty="0" smtClean="0">
                <a:solidFill>
                  <a:srgbClr val="3791A7"/>
                </a:solidFill>
                <a:latin typeface="Arial"/>
                <a:cs typeface="Arial"/>
              </a:rPr>
              <a:t>SHYNESS</a:t>
            </a:r>
            <a:endParaRPr lang="en-US" sz="1600" dirty="0" smtClean="0">
              <a:latin typeface="Arial"/>
              <a:cs typeface="Arial"/>
            </a:endParaRPr>
          </a:p>
          <a:p>
            <a:pPr marL="630555" marR="127000" indent="-320040">
              <a:lnSpc>
                <a:spcPct val="100000"/>
              </a:lnSpc>
              <a:spcBef>
                <a:spcPts val="455"/>
              </a:spcBef>
              <a:buClr>
                <a:srgbClr val="3791A7"/>
              </a:buClr>
              <a:buChar char="•"/>
              <a:tabLst>
                <a:tab pos="364490" algn="l"/>
              </a:tabLst>
            </a:pPr>
            <a:r>
              <a:rPr lang="en-US" sz="1600" dirty="0" smtClean="0">
                <a:latin typeface="Arial"/>
                <a:cs typeface="Arial"/>
              </a:rPr>
              <a:t>‘shy’ </a:t>
            </a:r>
            <a:r>
              <a:rPr lang="en-US" sz="1600" spc="10" dirty="0" smtClean="0">
                <a:solidFill>
                  <a:srgbClr val="0032CC"/>
                </a:solidFill>
                <a:latin typeface="Arial"/>
                <a:cs typeface="Arial"/>
              </a:rPr>
              <a:t>= </a:t>
            </a:r>
            <a:r>
              <a:rPr lang="en-US" sz="1600" dirty="0" smtClean="0">
                <a:latin typeface="Arial"/>
                <a:cs typeface="Arial"/>
              </a:rPr>
              <a:t>‘nervous and embarrassed about meeting and speaking to  other</a:t>
            </a:r>
            <a:r>
              <a:rPr lang="en-US" sz="1600" spc="-80" dirty="0" smtClean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people’.</a:t>
            </a:r>
          </a:p>
          <a:p>
            <a:pPr marL="310515">
              <a:lnSpc>
                <a:spcPct val="100000"/>
              </a:lnSpc>
              <a:spcBef>
                <a:spcPts val="105"/>
              </a:spcBef>
            </a:pPr>
            <a:r>
              <a:rPr lang="en-US" sz="1600" spc="10" dirty="0" smtClean="0">
                <a:latin typeface="Arial"/>
                <a:cs typeface="Arial"/>
              </a:rPr>
              <a:t>a </a:t>
            </a:r>
            <a:r>
              <a:rPr lang="en-US" sz="1600" spc="5" dirty="0" smtClean="0">
                <a:latin typeface="Arial"/>
                <a:cs typeface="Arial"/>
              </a:rPr>
              <a:t>meaningful unit, </a:t>
            </a:r>
            <a:r>
              <a:rPr lang="en-US" sz="1600" spc="10" dirty="0" smtClean="0">
                <a:latin typeface="Arial"/>
                <a:cs typeface="Arial"/>
              </a:rPr>
              <a:t>a</a:t>
            </a:r>
            <a:r>
              <a:rPr lang="en-US" sz="1600" spc="-45" dirty="0" smtClean="0">
                <a:latin typeface="Arial"/>
                <a:cs typeface="Arial"/>
              </a:rPr>
              <a:t> </a:t>
            </a:r>
            <a:r>
              <a:rPr lang="en-US" sz="1600" i="1" spc="5" dirty="0" smtClean="0">
                <a:solidFill>
                  <a:srgbClr val="FF3299"/>
                </a:solidFill>
                <a:latin typeface="Arial"/>
                <a:cs typeface="Arial"/>
              </a:rPr>
              <a:t>morpheme</a:t>
            </a:r>
            <a:r>
              <a:rPr lang="en-US" sz="1600" spc="5" dirty="0" smtClean="0">
                <a:latin typeface="Arial"/>
                <a:cs typeface="Arial"/>
              </a:rPr>
              <a:t>.</a:t>
            </a:r>
            <a:endParaRPr lang="en-US" sz="1600" dirty="0" smtClean="0">
              <a:latin typeface="Arial"/>
              <a:cs typeface="Arial"/>
            </a:endParaRPr>
          </a:p>
          <a:p>
            <a:pPr marL="363855" indent="-53340">
              <a:lnSpc>
                <a:spcPct val="100000"/>
              </a:lnSpc>
              <a:spcBef>
                <a:spcPts val="105"/>
              </a:spcBef>
              <a:buClr>
                <a:srgbClr val="3791A7"/>
              </a:buClr>
              <a:buChar char="•"/>
              <a:tabLst>
                <a:tab pos="364490" algn="l"/>
              </a:tabLst>
            </a:pPr>
            <a:r>
              <a:rPr lang="en-US" sz="1600" spc="5" dirty="0" smtClean="0">
                <a:latin typeface="Arial"/>
                <a:cs typeface="Arial"/>
              </a:rPr>
              <a:t>     -ness </a:t>
            </a:r>
            <a:r>
              <a:rPr lang="en-US" sz="1600" spc="10" dirty="0" smtClean="0">
                <a:solidFill>
                  <a:srgbClr val="0032CC"/>
                </a:solidFill>
                <a:latin typeface="Arial"/>
                <a:cs typeface="Arial"/>
              </a:rPr>
              <a:t>=</a:t>
            </a:r>
            <a:r>
              <a:rPr lang="en-US" sz="1600" spc="-80" dirty="0" smtClean="0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lang="en-US" sz="1600" b="1" spc="1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1600" dirty="0" smtClean="0">
              <a:latin typeface="Arial"/>
              <a:cs typeface="Arial"/>
            </a:endParaRPr>
          </a:p>
          <a:p>
            <a:pPr marL="363855" marR="85090" indent="-53340" algn="just">
              <a:lnSpc>
                <a:spcPct val="93100"/>
              </a:lnSpc>
              <a:spcBef>
                <a:spcPts val="160"/>
              </a:spcBef>
            </a:pPr>
            <a:r>
              <a:rPr lang="en-US" sz="1600" spc="5" dirty="0" smtClean="0">
                <a:latin typeface="Arial"/>
                <a:cs typeface="Arial"/>
              </a:rPr>
              <a:t> There is </a:t>
            </a:r>
            <a:r>
              <a:rPr lang="en-US" sz="1600" u="sng" spc="5" dirty="0" smtClean="0">
                <a:latin typeface="Arial"/>
                <a:cs typeface="Arial"/>
              </a:rPr>
              <a:t>no </a:t>
            </a:r>
            <a:r>
              <a:rPr lang="en-US" sz="1600" spc="10" dirty="0" smtClean="0">
                <a:latin typeface="Arial"/>
                <a:cs typeface="Arial"/>
              </a:rPr>
              <a:t>such a </a:t>
            </a:r>
            <a:r>
              <a:rPr lang="en-US" sz="1600" spc="5" dirty="0" smtClean="0">
                <a:latin typeface="Arial"/>
                <a:cs typeface="Arial"/>
              </a:rPr>
              <a:t>word in </a:t>
            </a:r>
            <a:r>
              <a:rPr lang="en-US" sz="1600" dirty="0" smtClean="0">
                <a:latin typeface="Arial"/>
                <a:cs typeface="Arial"/>
              </a:rPr>
              <a:t>English. </a:t>
            </a:r>
            <a:r>
              <a:rPr lang="en-US" sz="1600" u="sng" spc="5" dirty="0" smtClean="0">
                <a:solidFill>
                  <a:srgbClr val="FF0000"/>
                </a:solidFill>
                <a:latin typeface="Arial"/>
                <a:cs typeface="Arial"/>
              </a:rPr>
              <a:t>BUT </a:t>
            </a:r>
            <a:r>
              <a:rPr lang="en-US" sz="1600" spc="5" dirty="0" smtClean="0">
                <a:latin typeface="Arial"/>
                <a:cs typeface="Arial"/>
              </a:rPr>
              <a:t>the fact that there are  </a:t>
            </a:r>
            <a:r>
              <a:rPr lang="en-US" sz="1600" spc="10" dirty="0" smtClean="0">
                <a:latin typeface="Arial"/>
                <a:cs typeface="Arial"/>
              </a:rPr>
              <a:t>many </a:t>
            </a:r>
            <a:r>
              <a:rPr lang="en-US" sz="1600" spc="5" dirty="0" smtClean="0">
                <a:latin typeface="Arial"/>
                <a:cs typeface="Arial"/>
              </a:rPr>
              <a:t>words that contain the unit ‘ness’ </a:t>
            </a:r>
            <a:r>
              <a:rPr lang="en-US" sz="1600" spc="10" dirty="0" smtClean="0">
                <a:latin typeface="Arial"/>
                <a:cs typeface="Arial"/>
              </a:rPr>
              <a:t>makes </a:t>
            </a:r>
            <a:r>
              <a:rPr lang="en-US" sz="1600" spc="5" dirty="0" smtClean="0">
                <a:latin typeface="Arial"/>
                <a:cs typeface="Arial"/>
              </a:rPr>
              <a:t>us think that it  might be </a:t>
            </a:r>
            <a:r>
              <a:rPr lang="en-US" sz="1600" spc="10" dirty="0" smtClean="0">
                <a:latin typeface="Arial"/>
                <a:cs typeface="Arial"/>
              </a:rPr>
              <a:t>a</a:t>
            </a:r>
            <a:r>
              <a:rPr lang="en-US" sz="1600" spc="-45" dirty="0" smtClean="0">
                <a:latin typeface="Arial"/>
                <a:cs typeface="Arial"/>
              </a:rPr>
              <a:t> </a:t>
            </a:r>
            <a:r>
              <a:rPr lang="en-US" sz="1600" spc="5" dirty="0" smtClean="0">
                <a:latin typeface="Arial"/>
                <a:cs typeface="Arial"/>
              </a:rPr>
              <a:t>morpheme.</a:t>
            </a:r>
          </a:p>
          <a:p>
            <a:pPr marL="363855" marR="85090" indent="-53340" algn="just">
              <a:lnSpc>
                <a:spcPct val="93100"/>
              </a:lnSpc>
              <a:spcBef>
                <a:spcPts val="160"/>
              </a:spcBef>
            </a:pPr>
            <a:endParaRPr lang="en-US" sz="1600" dirty="0" smtClean="0">
              <a:latin typeface="Arial"/>
              <a:cs typeface="Arial"/>
            </a:endParaRPr>
          </a:p>
          <a:p>
            <a:pPr marL="363855" marR="31750" indent="-53340">
              <a:lnSpc>
                <a:spcPct val="92800"/>
              </a:lnSpc>
              <a:spcBef>
                <a:spcPts val="165"/>
              </a:spcBef>
            </a:pPr>
            <a:r>
              <a:rPr lang="en-US" sz="1600" spc="-20" dirty="0" smtClean="0">
                <a:latin typeface="Arial"/>
                <a:cs typeface="Arial"/>
              </a:rPr>
              <a:t> To </a:t>
            </a:r>
            <a:r>
              <a:rPr lang="en-US" sz="1600" spc="5" dirty="0" smtClean="0">
                <a:latin typeface="Arial"/>
                <a:cs typeface="Arial"/>
              </a:rPr>
              <a:t>verify this, </a:t>
            </a:r>
            <a:r>
              <a:rPr lang="en-US" sz="1600" dirty="0" smtClean="0">
                <a:latin typeface="Arial"/>
                <a:cs typeface="Arial"/>
              </a:rPr>
              <a:t>we should </a:t>
            </a:r>
            <a:r>
              <a:rPr lang="en-US" sz="1600" spc="5" dirty="0" smtClean="0">
                <a:latin typeface="Arial"/>
                <a:cs typeface="Arial"/>
              </a:rPr>
              <a:t>find out if it has </a:t>
            </a:r>
            <a:r>
              <a:rPr lang="en-US" sz="1600" spc="10" dirty="0" smtClean="0">
                <a:latin typeface="Arial"/>
                <a:cs typeface="Arial"/>
              </a:rPr>
              <a:t>a </a:t>
            </a:r>
            <a:r>
              <a:rPr lang="en-US" sz="1600" i="1" spc="5" dirty="0" smtClean="0">
                <a:solidFill>
                  <a:srgbClr val="0032CC"/>
                </a:solidFill>
                <a:latin typeface="Arial"/>
                <a:cs typeface="Arial"/>
              </a:rPr>
              <a:t>meaning</a:t>
            </a:r>
            <a:r>
              <a:rPr lang="en-US" sz="1600" spc="5" dirty="0" smtClean="0">
                <a:latin typeface="Arial"/>
                <a:cs typeface="Arial"/>
              </a:rPr>
              <a:t>, by  </a:t>
            </a:r>
            <a:r>
              <a:rPr lang="en-US" sz="1600" i="1" spc="5" dirty="0" smtClean="0">
                <a:latin typeface="Arial"/>
                <a:cs typeface="Arial"/>
              </a:rPr>
              <a:t>paraphrasing </a:t>
            </a:r>
            <a:r>
              <a:rPr lang="en-US" sz="1600" spc="5" dirty="0" smtClean="0">
                <a:latin typeface="Arial"/>
                <a:cs typeface="Arial"/>
              </a:rPr>
              <a:t>different words containing ‘-ness’, in order to </a:t>
            </a:r>
            <a:r>
              <a:rPr lang="en-US" sz="1600" spc="10" dirty="0" smtClean="0">
                <a:latin typeface="Arial"/>
                <a:cs typeface="Arial"/>
              </a:rPr>
              <a:t>see  </a:t>
            </a:r>
            <a:r>
              <a:rPr lang="en-US" sz="1600" spc="5" dirty="0" smtClean="0">
                <a:latin typeface="Arial"/>
                <a:cs typeface="Arial"/>
              </a:rPr>
              <a:t>whether it contributes any meaning to the </a:t>
            </a:r>
            <a:r>
              <a:rPr lang="en-US" sz="1600" dirty="0" smtClean="0">
                <a:latin typeface="Arial"/>
                <a:cs typeface="Arial"/>
              </a:rPr>
              <a:t>overall </a:t>
            </a:r>
            <a:r>
              <a:rPr lang="en-US" sz="1600" spc="5" dirty="0" smtClean="0">
                <a:latin typeface="Arial"/>
                <a:cs typeface="Arial"/>
              </a:rPr>
              <a:t>meaning of  these</a:t>
            </a:r>
            <a:r>
              <a:rPr lang="en-US" sz="1600" spc="-90" dirty="0" smtClean="0">
                <a:latin typeface="Arial"/>
                <a:cs typeface="Arial"/>
              </a:rPr>
              <a:t> </a:t>
            </a:r>
            <a:r>
              <a:rPr lang="en-US" sz="1600" spc="5" dirty="0" smtClean="0">
                <a:latin typeface="Arial"/>
                <a:cs typeface="Arial"/>
              </a:rPr>
              <a:t>words.</a:t>
            </a:r>
            <a:endParaRPr lang="en-US" sz="1600" dirty="0" smtClean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76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95402" y="982132"/>
            <a:ext cx="9601196" cy="23452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pc="10" dirty="0" smtClean="0">
                <a:solidFill>
                  <a:srgbClr val="562213"/>
                </a:solidFill>
                <a:latin typeface="Gill Sans MT"/>
                <a:cs typeface="Gill Sans MT"/>
              </a:rPr>
              <a:t>Meaningful units</a:t>
            </a:r>
            <a:r>
              <a:rPr lang="en-US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lang="en-US" spc="10" dirty="0" smtClean="0">
                <a:solidFill>
                  <a:srgbClr val="562213"/>
                </a:solidFill>
                <a:latin typeface="Gill Sans MT"/>
                <a:cs typeface="Gill Sans MT"/>
              </a:rPr>
              <a:t>(2)</a:t>
            </a:r>
          </a:p>
          <a:p>
            <a:endParaRPr lang="en-US" sz="1600" spc="10" dirty="0">
              <a:solidFill>
                <a:srgbClr val="562213"/>
              </a:solidFill>
              <a:latin typeface="Gill Sans MT"/>
              <a:cs typeface="Gill Sans MT"/>
            </a:endParaRPr>
          </a:p>
          <a:p>
            <a:pPr marL="2570163" indent="-171450" algn="l">
              <a:buClr>
                <a:srgbClr val="3791A7"/>
              </a:buClr>
              <a:buSzPct val="78571"/>
              <a:buFont typeface="Arial" panose="020B0604020202020204" pitchFamily="34" charset="0"/>
              <a:buChar char="•"/>
              <a:tabLst>
                <a:tab pos="133350" algn="l"/>
              </a:tabLst>
            </a:pPr>
            <a:r>
              <a:rPr lang="en-US" sz="1900" spc="5" dirty="0">
                <a:latin typeface="Gill Sans MT"/>
                <a:cs typeface="Gill Sans MT"/>
              </a:rPr>
              <a:t>shy</a:t>
            </a:r>
            <a:r>
              <a:rPr lang="en-US" sz="1900" spc="5" dirty="0">
                <a:solidFill>
                  <a:srgbClr val="3791A7"/>
                </a:solidFill>
                <a:latin typeface="Gill Sans MT"/>
                <a:cs typeface="Gill Sans MT"/>
              </a:rPr>
              <a:t>ness </a:t>
            </a:r>
            <a:r>
              <a:rPr lang="en-US" sz="1900" spc="15" dirty="0">
                <a:latin typeface="Gill Sans MT"/>
                <a:cs typeface="Gill Sans MT"/>
              </a:rPr>
              <a:t>= </a:t>
            </a:r>
            <a:r>
              <a:rPr lang="en-US" sz="1900" spc="5" dirty="0">
                <a:latin typeface="Gill Sans MT"/>
                <a:cs typeface="Gill Sans MT"/>
              </a:rPr>
              <a:t>‘the state </a:t>
            </a:r>
            <a:r>
              <a:rPr lang="en-US" sz="1900" spc="10" dirty="0">
                <a:latin typeface="Gill Sans MT"/>
                <a:cs typeface="Gill Sans MT"/>
              </a:rPr>
              <a:t>or </a:t>
            </a:r>
            <a:r>
              <a:rPr lang="en-US" sz="1900" spc="5" dirty="0">
                <a:latin typeface="Gill Sans MT"/>
                <a:cs typeface="Gill Sans MT"/>
              </a:rPr>
              <a:t>property of being</a:t>
            </a:r>
            <a:r>
              <a:rPr lang="en-US" sz="1900" spc="-120" dirty="0">
                <a:latin typeface="Gill Sans MT"/>
                <a:cs typeface="Gill Sans MT"/>
              </a:rPr>
              <a:t> </a:t>
            </a:r>
            <a:r>
              <a:rPr lang="en-US" sz="1900" dirty="0" smtClean="0">
                <a:latin typeface="Gill Sans MT"/>
                <a:cs typeface="Gill Sans MT"/>
              </a:rPr>
              <a:t>shy’</a:t>
            </a:r>
          </a:p>
          <a:p>
            <a:pPr marL="2570163" indent="-171450" algn="l">
              <a:buClr>
                <a:srgbClr val="3791A7"/>
              </a:buClr>
              <a:buSzPct val="78571"/>
              <a:buFont typeface="Arial" panose="020B0604020202020204" pitchFamily="34" charset="0"/>
              <a:buChar char="•"/>
              <a:tabLst>
                <a:tab pos="133350" algn="l"/>
              </a:tabLst>
            </a:pPr>
            <a:r>
              <a:rPr lang="en-US" sz="1900" spc="10" dirty="0" smtClean="0">
                <a:latin typeface="Gill Sans MT"/>
                <a:cs typeface="Gill Sans MT"/>
              </a:rPr>
              <a:t>loud</a:t>
            </a:r>
            <a:r>
              <a:rPr lang="en-US" sz="1900" spc="10" dirty="0" smtClean="0">
                <a:solidFill>
                  <a:srgbClr val="3791A7"/>
                </a:solidFill>
                <a:latin typeface="Gill Sans MT"/>
                <a:cs typeface="Gill Sans MT"/>
              </a:rPr>
              <a:t>ness </a:t>
            </a:r>
            <a:r>
              <a:rPr lang="en-US" sz="1900" spc="10" dirty="0">
                <a:latin typeface="Gill Sans MT"/>
                <a:cs typeface="Gill Sans MT"/>
              </a:rPr>
              <a:t>= </a:t>
            </a:r>
            <a:r>
              <a:rPr lang="en-US" sz="1900" spc="5" dirty="0">
                <a:latin typeface="Gill Sans MT"/>
                <a:cs typeface="Gill Sans MT"/>
              </a:rPr>
              <a:t>‘the state </a:t>
            </a:r>
            <a:r>
              <a:rPr lang="en-US" sz="1900" spc="10" dirty="0">
                <a:latin typeface="Gill Sans MT"/>
                <a:cs typeface="Gill Sans MT"/>
              </a:rPr>
              <a:t>or </a:t>
            </a:r>
            <a:r>
              <a:rPr lang="en-US" sz="1900" spc="5" dirty="0">
                <a:latin typeface="Gill Sans MT"/>
                <a:cs typeface="Gill Sans MT"/>
              </a:rPr>
              <a:t>property of being</a:t>
            </a:r>
            <a:r>
              <a:rPr lang="en-US" sz="1900" spc="-125" dirty="0">
                <a:latin typeface="Gill Sans MT"/>
                <a:cs typeface="Gill Sans MT"/>
              </a:rPr>
              <a:t> </a:t>
            </a:r>
            <a:r>
              <a:rPr lang="en-US" sz="1900" spc="5" dirty="0" smtClean="0">
                <a:latin typeface="Gill Sans MT"/>
                <a:cs typeface="Gill Sans MT"/>
              </a:rPr>
              <a:t>loud’</a:t>
            </a:r>
            <a:endParaRPr lang="en-US" sz="1900" dirty="0">
              <a:latin typeface="Gill Sans MT"/>
              <a:cs typeface="Gill Sans MT"/>
            </a:endParaRPr>
          </a:p>
          <a:p>
            <a:pPr marL="2570163" indent="-171450" algn="l">
              <a:buClr>
                <a:srgbClr val="3791A7"/>
              </a:buClr>
              <a:buSzPct val="78571"/>
              <a:buFont typeface="Arial" panose="020B0604020202020204" pitchFamily="34" charset="0"/>
              <a:buChar char="•"/>
              <a:tabLst>
                <a:tab pos="133350" algn="l"/>
              </a:tabLst>
            </a:pPr>
            <a:r>
              <a:rPr lang="en-US" sz="1900" spc="5" dirty="0" smtClean="0">
                <a:latin typeface="Gill Sans MT"/>
                <a:cs typeface="Gill Sans MT"/>
              </a:rPr>
              <a:t>sad</a:t>
            </a:r>
            <a:r>
              <a:rPr lang="en-US" sz="1900" spc="5" dirty="0" smtClean="0">
                <a:solidFill>
                  <a:srgbClr val="3791A7"/>
                </a:solidFill>
                <a:latin typeface="Gill Sans MT"/>
                <a:cs typeface="Gill Sans MT"/>
              </a:rPr>
              <a:t>ness </a:t>
            </a:r>
            <a:r>
              <a:rPr lang="en-US" sz="1900" spc="10" dirty="0">
                <a:latin typeface="Gill Sans MT"/>
                <a:cs typeface="Gill Sans MT"/>
              </a:rPr>
              <a:t>= </a:t>
            </a:r>
            <a:r>
              <a:rPr lang="en-US" sz="1900" spc="5" dirty="0">
                <a:latin typeface="Gill Sans MT"/>
                <a:cs typeface="Gill Sans MT"/>
              </a:rPr>
              <a:t>‘the state </a:t>
            </a:r>
            <a:r>
              <a:rPr lang="en-US" sz="1900" spc="10" dirty="0">
                <a:latin typeface="Gill Sans MT"/>
                <a:cs typeface="Gill Sans MT"/>
              </a:rPr>
              <a:t>or </a:t>
            </a:r>
            <a:r>
              <a:rPr lang="en-US" sz="1900" spc="5" dirty="0">
                <a:latin typeface="Gill Sans MT"/>
                <a:cs typeface="Gill Sans MT"/>
              </a:rPr>
              <a:t>property of being</a:t>
            </a:r>
            <a:r>
              <a:rPr lang="en-US" sz="1900" spc="-85" dirty="0">
                <a:latin typeface="Gill Sans MT"/>
                <a:cs typeface="Gill Sans MT"/>
              </a:rPr>
              <a:t> </a:t>
            </a:r>
            <a:r>
              <a:rPr lang="en-US" sz="1900" spc="5" dirty="0" smtClean="0">
                <a:latin typeface="Gill Sans MT"/>
                <a:cs typeface="Gill Sans MT"/>
              </a:rPr>
              <a:t>sad’</a:t>
            </a:r>
            <a:endParaRPr lang="en-US" sz="1900" dirty="0" smtClean="0">
              <a:latin typeface="Gill Sans MT"/>
              <a:cs typeface="Gill Sans MT"/>
            </a:endParaRPr>
          </a:p>
          <a:p>
            <a:pPr marL="2570163" indent="-171450" algn="l">
              <a:spcBef>
                <a:spcPts val="140"/>
              </a:spcBef>
              <a:buClr>
                <a:srgbClr val="3791A7"/>
              </a:buClr>
              <a:buSzPct val="78571"/>
              <a:buFont typeface="Arial" panose="020B0604020202020204" pitchFamily="34" charset="0"/>
              <a:buChar char="•"/>
              <a:tabLst>
                <a:tab pos="133350" algn="l"/>
              </a:tabLst>
            </a:pPr>
            <a:r>
              <a:rPr lang="en-US" sz="1900" spc="10" dirty="0" smtClean="0">
                <a:latin typeface="Gill Sans MT"/>
                <a:cs typeface="Gill Sans MT"/>
              </a:rPr>
              <a:t>happi</a:t>
            </a:r>
            <a:r>
              <a:rPr lang="en-US" sz="1900" spc="10" dirty="0" smtClean="0">
                <a:solidFill>
                  <a:srgbClr val="3791A7"/>
                </a:solidFill>
                <a:latin typeface="Gill Sans MT"/>
                <a:cs typeface="Gill Sans MT"/>
              </a:rPr>
              <a:t>ness </a:t>
            </a:r>
            <a:r>
              <a:rPr lang="en-US" sz="1900" spc="10" dirty="0">
                <a:latin typeface="Gill Sans MT"/>
                <a:cs typeface="Gill Sans MT"/>
              </a:rPr>
              <a:t>= </a:t>
            </a:r>
            <a:r>
              <a:rPr lang="en-US" sz="1900" spc="5" dirty="0">
                <a:latin typeface="Gill Sans MT"/>
                <a:cs typeface="Gill Sans MT"/>
              </a:rPr>
              <a:t>‘the state </a:t>
            </a:r>
            <a:r>
              <a:rPr lang="en-US" sz="1900" spc="10" dirty="0">
                <a:latin typeface="Gill Sans MT"/>
                <a:cs typeface="Gill Sans MT"/>
              </a:rPr>
              <a:t>or </a:t>
            </a:r>
            <a:r>
              <a:rPr lang="en-US" sz="1900" spc="5" dirty="0">
                <a:latin typeface="Gill Sans MT"/>
                <a:cs typeface="Gill Sans MT"/>
              </a:rPr>
              <a:t>property of being</a:t>
            </a:r>
            <a:r>
              <a:rPr lang="en-US" sz="1900" spc="-114" dirty="0">
                <a:latin typeface="Gill Sans MT"/>
                <a:cs typeface="Gill Sans MT"/>
              </a:rPr>
              <a:t> </a:t>
            </a:r>
            <a:r>
              <a:rPr lang="en-US" sz="1900" dirty="0">
                <a:latin typeface="Gill Sans MT"/>
                <a:cs typeface="Gill Sans MT"/>
              </a:rPr>
              <a:t>happy’</a:t>
            </a:r>
          </a:p>
          <a:p>
            <a:endParaRPr lang="en-US" dirty="0"/>
          </a:p>
        </p:txBody>
      </p:sp>
      <p:sp>
        <p:nvSpPr>
          <p:cNvPr id="4" name="object 14"/>
          <p:cNvSpPr/>
          <p:nvPr/>
        </p:nvSpPr>
        <p:spPr>
          <a:xfrm>
            <a:off x="1518102" y="3408017"/>
            <a:ext cx="2616576" cy="1858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563136" y="3615918"/>
            <a:ext cx="1051250" cy="8302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1440">
              <a:lnSpc>
                <a:spcPct val="103099"/>
              </a:lnSpc>
            </a:pPr>
            <a:r>
              <a:rPr lang="en-US" sz="2400" b="1" spc="5" dirty="0" smtClean="0">
                <a:solidFill>
                  <a:srgbClr val="FF3299"/>
                </a:solidFill>
                <a:latin typeface="Times New Roman"/>
                <a:cs typeface="Times New Roman"/>
              </a:rPr>
              <a:t>    -  </a:t>
            </a:r>
          </a:p>
          <a:p>
            <a:pPr indent="91440">
              <a:lnSpc>
                <a:spcPct val="103099"/>
              </a:lnSpc>
            </a:pPr>
            <a:r>
              <a:rPr lang="en-US" sz="2400" b="1" spc="5" dirty="0" smtClean="0">
                <a:solidFill>
                  <a:srgbClr val="FF3299"/>
                </a:solidFill>
                <a:latin typeface="Times New Roman"/>
                <a:cs typeface="Times New Roman"/>
              </a:rPr>
              <a:t>NES</a:t>
            </a:r>
            <a:r>
              <a:rPr lang="en-US" sz="2400" b="1" spc="10" dirty="0" smtClean="0">
                <a:solidFill>
                  <a:srgbClr val="FF3299"/>
                </a:solidFill>
                <a:latin typeface="Times New Roman"/>
                <a:cs typeface="Times New Roman"/>
              </a:rPr>
              <a:t>S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7" name="object 12"/>
          <p:cNvSpPr txBox="1"/>
          <p:nvPr/>
        </p:nvSpPr>
        <p:spPr>
          <a:xfrm>
            <a:off x="4530818" y="4005823"/>
            <a:ext cx="421561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pc="10" dirty="0">
                <a:latin typeface="Gill Sans MT"/>
                <a:cs typeface="Gill Sans MT"/>
              </a:rPr>
              <a:t>=</a:t>
            </a:r>
            <a:r>
              <a:rPr spc="-135" dirty="0">
                <a:latin typeface="Gill Sans MT"/>
                <a:cs typeface="Gill Sans MT"/>
              </a:rPr>
              <a:t> </a:t>
            </a:r>
            <a:r>
              <a:rPr spc="5" dirty="0">
                <a:latin typeface="Gill Sans MT"/>
                <a:cs typeface="Gill Sans MT"/>
              </a:rPr>
              <a:t>‘the state </a:t>
            </a:r>
            <a:r>
              <a:rPr spc="10" dirty="0">
                <a:latin typeface="Gill Sans MT"/>
                <a:cs typeface="Gill Sans MT"/>
              </a:rPr>
              <a:t>or </a:t>
            </a:r>
            <a:r>
              <a:rPr spc="5" dirty="0">
                <a:latin typeface="Gill Sans MT"/>
                <a:cs typeface="Gill Sans MT"/>
              </a:rPr>
              <a:t>property of being </a:t>
            </a:r>
            <a:r>
              <a:rPr spc="10" dirty="0">
                <a:latin typeface="Gill Sans MT"/>
                <a:cs typeface="Gill Sans MT"/>
              </a:rPr>
              <a:t>X’</a:t>
            </a:r>
            <a:endParaRPr dirty="0">
              <a:latin typeface="Gill Sans MT"/>
              <a:cs typeface="Gill Sans MT"/>
            </a:endParaRPr>
          </a:p>
        </p:txBody>
      </p:sp>
      <p:sp>
        <p:nvSpPr>
          <p:cNvPr id="8" name="object 13"/>
          <p:cNvSpPr txBox="1"/>
          <p:nvPr/>
        </p:nvSpPr>
        <p:spPr>
          <a:xfrm>
            <a:off x="1630018" y="4872777"/>
            <a:ext cx="9067798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8766"/>
            <a:r>
              <a:rPr lang="en-US" sz="2000" dirty="0" smtClean="0">
                <a:latin typeface="Gill Sans MT"/>
                <a:cs typeface="Gill Sans MT"/>
              </a:rPr>
              <a:t>	</a:t>
            </a:r>
            <a:r>
              <a:rPr sz="2000" dirty="0" smtClean="0">
                <a:latin typeface="Gill Sans MT"/>
                <a:cs typeface="Gill Sans MT"/>
              </a:rPr>
              <a:t>it </a:t>
            </a:r>
            <a:r>
              <a:rPr sz="2000" dirty="0">
                <a:latin typeface="Gill Sans MT"/>
                <a:cs typeface="Gill Sans MT"/>
              </a:rPr>
              <a:t>is </a:t>
            </a:r>
            <a:r>
              <a:rPr sz="2000" spc="5" dirty="0">
                <a:latin typeface="Gill Sans MT"/>
                <a:cs typeface="Gill Sans MT"/>
              </a:rPr>
              <a:t>a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b="1" i="1" spc="10" dirty="0">
                <a:solidFill>
                  <a:srgbClr val="FF3299"/>
                </a:solidFill>
                <a:latin typeface="Gill Sans MT"/>
                <a:cs typeface="Gill Sans MT"/>
              </a:rPr>
              <a:t>morpheme</a:t>
            </a:r>
            <a:endParaRPr sz="2000" dirty="0">
              <a:latin typeface="Gill Sans MT"/>
              <a:cs typeface="Gill Sans MT"/>
            </a:endParaRPr>
          </a:p>
          <a:p>
            <a:pPr marL="278766">
              <a:lnSpc>
                <a:spcPts val="730"/>
              </a:lnSpc>
              <a:spcBef>
                <a:spcPts val="185"/>
              </a:spcBef>
            </a:pPr>
            <a:r>
              <a:rPr lang="en-US" sz="2000" dirty="0" smtClean="0">
                <a:latin typeface="Gill Sans MT"/>
                <a:cs typeface="Gill Sans MT"/>
              </a:rPr>
              <a:t>	</a:t>
            </a:r>
            <a:r>
              <a:rPr sz="2000" dirty="0" smtClean="0">
                <a:latin typeface="Gill Sans MT"/>
                <a:cs typeface="Gill Sans MT"/>
              </a:rPr>
              <a:t>it </a:t>
            </a:r>
            <a:r>
              <a:rPr sz="2000" spc="10" dirty="0">
                <a:latin typeface="Gill Sans MT"/>
                <a:cs typeface="Gill Sans MT"/>
              </a:rPr>
              <a:t>cannot be </a:t>
            </a:r>
            <a:r>
              <a:rPr sz="2000" spc="5" dirty="0">
                <a:latin typeface="Gill Sans MT"/>
                <a:cs typeface="Gill Sans MT"/>
              </a:rPr>
              <a:t>subdivided any further into meaningful  </a:t>
            </a:r>
            <a:r>
              <a:rPr sz="2000" spc="10" dirty="0" smtClean="0">
                <a:latin typeface="Gill Sans MT"/>
                <a:cs typeface="Gill Sans MT"/>
              </a:rPr>
              <a:t>components</a:t>
            </a:r>
            <a:endParaRPr lang="en-US" sz="2000" spc="10" dirty="0" smtClean="0">
              <a:latin typeface="Gill Sans MT"/>
              <a:cs typeface="Gill Sans MT"/>
            </a:endParaRPr>
          </a:p>
          <a:p>
            <a:pPr marL="278766">
              <a:lnSpc>
                <a:spcPts val="730"/>
              </a:lnSpc>
              <a:spcBef>
                <a:spcPts val="185"/>
              </a:spcBef>
            </a:pPr>
            <a:endParaRPr sz="2000" dirty="0">
              <a:latin typeface="Gill Sans MT"/>
              <a:cs typeface="Gill Sans MT"/>
            </a:endParaRPr>
          </a:p>
          <a:p>
            <a:pPr>
              <a:spcBef>
                <a:spcPts val="509"/>
              </a:spcBef>
            </a:pPr>
            <a:r>
              <a:rPr sz="2000" spc="10" dirty="0">
                <a:latin typeface="Gill Sans MT"/>
                <a:cs typeface="Gill Sans MT"/>
              </a:rPr>
              <a:t>The same </a:t>
            </a:r>
            <a:r>
              <a:rPr sz="2000" spc="5" dirty="0">
                <a:latin typeface="Gill Sans MT"/>
                <a:cs typeface="Gill Sans MT"/>
              </a:rPr>
              <a:t>thing happens</a:t>
            </a:r>
            <a:r>
              <a:rPr sz="2000" spc="-85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for:</a:t>
            </a:r>
            <a:endParaRPr sz="2000" dirty="0">
              <a:latin typeface="Gill Sans MT"/>
              <a:cs typeface="Gill Sans MT"/>
            </a:endParaRPr>
          </a:p>
          <a:p>
            <a:pPr marL="768988">
              <a:spcBef>
                <a:spcPts val="120"/>
              </a:spcBef>
            </a:pPr>
            <a:r>
              <a:rPr lang="en-US" sz="2000" spc="5" dirty="0" smtClean="0">
                <a:latin typeface="Gill Sans MT"/>
                <a:cs typeface="Gill Sans MT"/>
              </a:rPr>
              <a:t>  </a:t>
            </a:r>
            <a:r>
              <a:rPr sz="2000" spc="5" dirty="0" smtClean="0">
                <a:latin typeface="Gill Sans MT"/>
                <a:cs typeface="Gill Sans MT"/>
              </a:rPr>
              <a:t>dream</a:t>
            </a:r>
            <a:r>
              <a:rPr sz="2000" spc="5" dirty="0">
                <a:latin typeface="Gill Sans MT"/>
                <a:cs typeface="Gill Sans MT"/>
              </a:rPr>
              <a:t>,</a:t>
            </a:r>
            <a:r>
              <a:rPr sz="2000" spc="-8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shy,</a:t>
            </a:r>
            <a:r>
              <a:rPr sz="2000" spc="-85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loud,</a:t>
            </a:r>
            <a:r>
              <a:rPr sz="2000" spc="-75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sad,</a:t>
            </a:r>
            <a:r>
              <a:rPr sz="2000" spc="-8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happy</a:t>
            </a:r>
          </a:p>
        </p:txBody>
      </p:sp>
      <p:sp>
        <p:nvSpPr>
          <p:cNvPr id="9" name="object 16"/>
          <p:cNvSpPr/>
          <p:nvPr/>
        </p:nvSpPr>
        <p:spPr>
          <a:xfrm>
            <a:off x="2089469" y="5190885"/>
            <a:ext cx="322428" cy="346014"/>
          </a:xfrm>
          <a:custGeom>
            <a:avLst/>
            <a:gdLst/>
            <a:ahLst/>
            <a:cxnLst/>
            <a:rect l="l" t="t" r="r" b="b"/>
            <a:pathLst>
              <a:path w="90169" h="90169">
                <a:moveTo>
                  <a:pt x="9143" y="65531"/>
                </a:moveTo>
                <a:lnTo>
                  <a:pt x="0" y="89915"/>
                </a:lnTo>
                <a:lnTo>
                  <a:pt x="25907" y="80771"/>
                </a:lnTo>
                <a:lnTo>
                  <a:pt x="22555" y="77723"/>
                </a:lnTo>
                <a:lnTo>
                  <a:pt x="16763" y="77723"/>
                </a:lnTo>
                <a:lnTo>
                  <a:pt x="12191" y="73151"/>
                </a:lnTo>
                <a:lnTo>
                  <a:pt x="14759" y="70636"/>
                </a:lnTo>
                <a:lnTo>
                  <a:pt x="9143" y="65531"/>
                </a:lnTo>
                <a:close/>
              </a:path>
              <a:path w="90169" h="90169">
                <a:moveTo>
                  <a:pt x="14759" y="70636"/>
                </a:moveTo>
                <a:lnTo>
                  <a:pt x="12191" y="73151"/>
                </a:lnTo>
                <a:lnTo>
                  <a:pt x="16763" y="77723"/>
                </a:lnTo>
                <a:lnTo>
                  <a:pt x="19491" y="74939"/>
                </a:lnTo>
                <a:lnTo>
                  <a:pt x="14759" y="70636"/>
                </a:lnTo>
                <a:close/>
              </a:path>
              <a:path w="90169" h="90169">
                <a:moveTo>
                  <a:pt x="19491" y="74939"/>
                </a:moveTo>
                <a:lnTo>
                  <a:pt x="16763" y="77723"/>
                </a:lnTo>
                <a:lnTo>
                  <a:pt x="22555" y="77723"/>
                </a:lnTo>
                <a:lnTo>
                  <a:pt x="19491" y="74939"/>
                </a:lnTo>
                <a:close/>
              </a:path>
              <a:path w="90169" h="90169">
                <a:moveTo>
                  <a:pt x="86867" y="0"/>
                </a:moveTo>
                <a:lnTo>
                  <a:pt x="14759" y="70636"/>
                </a:lnTo>
                <a:lnTo>
                  <a:pt x="19491" y="74939"/>
                </a:lnTo>
                <a:lnTo>
                  <a:pt x="89915" y="3047"/>
                </a:lnTo>
                <a:lnTo>
                  <a:pt x="8686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5023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7"/>
          <p:cNvSpPr txBox="1"/>
          <p:nvPr/>
        </p:nvSpPr>
        <p:spPr>
          <a:xfrm>
            <a:off x="1361792" y="1280450"/>
            <a:ext cx="917583" cy="164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40" indent="-53340">
              <a:buClr>
                <a:srgbClr val="3791A7"/>
              </a:buClr>
              <a:buSzPct val="78571"/>
              <a:buFont typeface="Wingdings 2"/>
              <a:buChar char=""/>
              <a:tabLst>
                <a:tab pos="53340" algn="l"/>
              </a:tabLst>
            </a:pPr>
            <a:r>
              <a:rPr sz="2000" spc="10" dirty="0">
                <a:latin typeface="Gill Sans MT"/>
                <a:cs typeface="Gill Sans MT"/>
              </a:rPr>
              <a:t>d</a:t>
            </a:r>
            <a:r>
              <a:rPr sz="2000" spc="-5" dirty="0">
                <a:latin typeface="Gill Sans MT"/>
                <a:cs typeface="Gill Sans MT"/>
              </a:rPr>
              <a:t>r</a:t>
            </a:r>
            <a:r>
              <a:rPr sz="2000" spc="5" dirty="0">
                <a:latin typeface="Gill Sans MT"/>
                <a:cs typeface="Gill Sans MT"/>
              </a:rPr>
              <a:t>ea</a:t>
            </a:r>
            <a:r>
              <a:rPr sz="2000" spc="20" dirty="0">
                <a:latin typeface="Gill Sans MT"/>
                <a:cs typeface="Gill Sans MT"/>
              </a:rPr>
              <a:t>m</a:t>
            </a:r>
            <a:endParaRPr sz="2000" dirty="0">
              <a:latin typeface="Gill Sans MT"/>
              <a:cs typeface="Gill Sans MT"/>
            </a:endParaRPr>
          </a:p>
          <a:p>
            <a:pPr marL="53340" indent="-53340">
              <a:spcBef>
                <a:spcPts val="215"/>
              </a:spcBef>
              <a:buClr>
                <a:srgbClr val="3791A7"/>
              </a:buClr>
              <a:buSzPct val="78571"/>
              <a:buFont typeface="Wingdings 2"/>
              <a:buChar char=""/>
              <a:tabLst>
                <a:tab pos="53340" algn="l"/>
              </a:tabLst>
            </a:pPr>
            <a:r>
              <a:rPr sz="2000" dirty="0">
                <a:latin typeface="Gill Sans MT"/>
                <a:cs typeface="Gill Sans MT"/>
              </a:rPr>
              <a:t>shy</a:t>
            </a:r>
          </a:p>
          <a:p>
            <a:pPr marL="53340" indent="-53340">
              <a:spcBef>
                <a:spcPts val="225"/>
              </a:spcBef>
              <a:buClr>
                <a:srgbClr val="3791A7"/>
              </a:buClr>
              <a:buSzPct val="78571"/>
              <a:buFont typeface="Wingdings 2"/>
              <a:buChar char=""/>
              <a:tabLst>
                <a:tab pos="53340" algn="l"/>
              </a:tabLst>
            </a:pPr>
            <a:r>
              <a:rPr sz="2000" spc="5" dirty="0">
                <a:latin typeface="Gill Sans MT"/>
                <a:cs typeface="Gill Sans MT"/>
              </a:rPr>
              <a:t>happy</a:t>
            </a:r>
            <a:endParaRPr sz="2000" dirty="0">
              <a:latin typeface="Gill Sans MT"/>
              <a:cs typeface="Gill Sans MT"/>
            </a:endParaRPr>
          </a:p>
          <a:p>
            <a:pPr marL="53340" indent="-53340">
              <a:spcBef>
                <a:spcPts val="215"/>
              </a:spcBef>
              <a:buClr>
                <a:srgbClr val="3791A7"/>
              </a:buClr>
              <a:buSzPct val="78571"/>
              <a:buFont typeface="Wingdings 2"/>
              <a:buChar char=""/>
              <a:tabLst>
                <a:tab pos="53340" algn="l"/>
              </a:tabLst>
            </a:pPr>
            <a:r>
              <a:rPr sz="2000" spc="5" dirty="0">
                <a:latin typeface="Gill Sans MT"/>
                <a:cs typeface="Gill Sans MT"/>
              </a:rPr>
              <a:t>sad</a:t>
            </a:r>
            <a:endParaRPr sz="2000" dirty="0">
              <a:latin typeface="Gill Sans MT"/>
              <a:cs typeface="Gill Sans MT"/>
            </a:endParaRPr>
          </a:p>
          <a:p>
            <a:pPr marL="53340" indent="-53340">
              <a:spcBef>
                <a:spcPts val="215"/>
              </a:spcBef>
              <a:buClr>
                <a:srgbClr val="3791A7"/>
              </a:buClr>
              <a:buSzPct val="78571"/>
              <a:buFont typeface="Wingdings 2"/>
              <a:buChar char=""/>
              <a:tabLst>
                <a:tab pos="53340" algn="l"/>
              </a:tabLst>
            </a:pPr>
            <a:r>
              <a:rPr sz="2000" spc="10" dirty="0">
                <a:latin typeface="Gill Sans MT"/>
                <a:cs typeface="Gill Sans MT"/>
              </a:rPr>
              <a:t>loud</a:t>
            </a:r>
            <a:endParaRPr sz="2000" dirty="0">
              <a:latin typeface="Gill Sans MT"/>
              <a:cs typeface="Gill Sans MT"/>
            </a:endParaRPr>
          </a:p>
        </p:txBody>
      </p:sp>
      <p:sp>
        <p:nvSpPr>
          <p:cNvPr id="4" name="object 32"/>
          <p:cNvSpPr/>
          <p:nvPr/>
        </p:nvSpPr>
        <p:spPr>
          <a:xfrm>
            <a:off x="1466485" y="2921925"/>
            <a:ext cx="243045" cy="686600"/>
          </a:xfrm>
          <a:custGeom>
            <a:avLst/>
            <a:gdLst/>
            <a:ahLst/>
            <a:cxnLst/>
            <a:rect l="l" t="t" r="r" b="b"/>
            <a:pathLst>
              <a:path w="24764" h="152400">
                <a:moveTo>
                  <a:pt x="9143" y="129539"/>
                </a:moveTo>
                <a:lnTo>
                  <a:pt x="0" y="129539"/>
                </a:lnTo>
                <a:lnTo>
                  <a:pt x="12191" y="152399"/>
                </a:lnTo>
                <a:lnTo>
                  <a:pt x="21945" y="134111"/>
                </a:lnTo>
                <a:lnTo>
                  <a:pt x="9143" y="134111"/>
                </a:lnTo>
                <a:lnTo>
                  <a:pt x="9143" y="129539"/>
                </a:lnTo>
                <a:close/>
              </a:path>
              <a:path w="24764" h="152400">
                <a:moveTo>
                  <a:pt x="15239" y="0"/>
                </a:moveTo>
                <a:lnTo>
                  <a:pt x="9143" y="0"/>
                </a:lnTo>
                <a:lnTo>
                  <a:pt x="9143" y="134111"/>
                </a:lnTo>
                <a:lnTo>
                  <a:pt x="15239" y="134111"/>
                </a:lnTo>
                <a:lnTo>
                  <a:pt x="15239" y="0"/>
                </a:lnTo>
                <a:close/>
              </a:path>
              <a:path w="24764" h="152400">
                <a:moveTo>
                  <a:pt x="24383" y="129539"/>
                </a:moveTo>
                <a:lnTo>
                  <a:pt x="15239" y="129539"/>
                </a:lnTo>
                <a:lnTo>
                  <a:pt x="15239" y="134111"/>
                </a:lnTo>
                <a:lnTo>
                  <a:pt x="21945" y="134111"/>
                </a:lnTo>
                <a:lnTo>
                  <a:pt x="24383" y="12953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8"/>
          <p:cNvSpPr txBox="1"/>
          <p:nvPr/>
        </p:nvSpPr>
        <p:spPr>
          <a:xfrm>
            <a:off x="1361792" y="3626759"/>
            <a:ext cx="3939078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40" indent="-53340">
              <a:buClr>
                <a:srgbClr val="3791A7"/>
              </a:buClr>
              <a:buSzPct val="78571"/>
              <a:buFont typeface="Wingdings 2"/>
              <a:buChar char=""/>
              <a:tabLst>
                <a:tab pos="53340" algn="l"/>
              </a:tabLst>
            </a:pPr>
            <a:r>
              <a:rPr sz="2400" spc="10" dirty="0">
                <a:latin typeface="Gill Sans MT"/>
                <a:cs typeface="Gill Sans MT"/>
              </a:rPr>
              <a:t>These </a:t>
            </a:r>
            <a:r>
              <a:rPr sz="2400" spc="5" dirty="0">
                <a:latin typeface="Gill Sans MT"/>
                <a:cs typeface="Gill Sans MT"/>
              </a:rPr>
              <a:t>words consist</a:t>
            </a:r>
            <a:r>
              <a:rPr sz="2400" spc="-30" dirty="0">
                <a:latin typeface="Gill Sans MT"/>
                <a:cs typeface="Gill Sans MT"/>
              </a:rPr>
              <a:t> </a:t>
            </a:r>
            <a:r>
              <a:rPr sz="2400" spc="10" dirty="0">
                <a:latin typeface="Gill Sans MT"/>
                <a:cs typeface="Gill Sans MT"/>
              </a:rPr>
              <a:t>of</a:t>
            </a:r>
            <a:endParaRPr sz="2400" dirty="0">
              <a:latin typeface="Gill Sans MT"/>
              <a:cs typeface="Gill Sans MT"/>
            </a:endParaRPr>
          </a:p>
          <a:p>
            <a:pPr marL="52705">
              <a:spcBef>
                <a:spcPts val="45"/>
              </a:spcBef>
            </a:pPr>
            <a:r>
              <a:rPr sz="2400" b="1" i="1" spc="10" dirty="0">
                <a:solidFill>
                  <a:srgbClr val="0032CC"/>
                </a:solidFill>
                <a:latin typeface="Gill Sans MT"/>
                <a:cs typeface="Gill Sans MT"/>
              </a:rPr>
              <a:t>only </a:t>
            </a:r>
            <a:r>
              <a:rPr sz="2400" b="1" i="1" spc="15" dirty="0">
                <a:solidFill>
                  <a:srgbClr val="0032CC"/>
                </a:solidFill>
                <a:latin typeface="Gill Sans MT"/>
                <a:cs typeface="Gill Sans MT"/>
              </a:rPr>
              <a:t>one</a:t>
            </a:r>
            <a:r>
              <a:rPr sz="2400" b="1" i="1" spc="-40" dirty="0">
                <a:solidFill>
                  <a:srgbClr val="0032CC"/>
                </a:solidFill>
                <a:latin typeface="Gill Sans MT"/>
                <a:cs typeface="Gill Sans MT"/>
              </a:rPr>
              <a:t> </a:t>
            </a:r>
            <a:r>
              <a:rPr sz="2400" spc="10" dirty="0">
                <a:latin typeface="Gill Sans MT"/>
                <a:cs typeface="Gill Sans MT"/>
              </a:rPr>
              <a:t>morpheme.</a:t>
            </a:r>
            <a:endParaRPr sz="2400" dirty="0">
              <a:latin typeface="Gill Sans MT"/>
              <a:cs typeface="Gill Sans MT"/>
            </a:endParaRPr>
          </a:p>
        </p:txBody>
      </p:sp>
      <p:sp>
        <p:nvSpPr>
          <p:cNvPr id="6" name="object 34"/>
          <p:cNvSpPr/>
          <p:nvPr/>
        </p:nvSpPr>
        <p:spPr>
          <a:xfrm>
            <a:off x="1820583" y="4454168"/>
            <a:ext cx="435466" cy="592534"/>
          </a:xfrm>
          <a:custGeom>
            <a:avLst/>
            <a:gdLst/>
            <a:ahLst/>
            <a:cxnLst/>
            <a:rect l="l" t="t" r="r" b="b"/>
            <a:pathLst>
              <a:path w="109854" h="131444">
                <a:moveTo>
                  <a:pt x="109727" y="99059"/>
                </a:moveTo>
                <a:lnTo>
                  <a:pt x="0" y="99059"/>
                </a:lnTo>
                <a:lnTo>
                  <a:pt x="54863" y="131063"/>
                </a:lnTo>
                <a:lnTo>
                  <a:pt x="109727" y="99059"/>
                </a:lnTo>
                <a:close/>
              </a:path>
              <a:path w="109854" h="131444">
                <a:moveTo>
                  <a:pt x="82295" y="0"/>
                </a:moveTo>
                <a:lnTo>
                  <a:pt x="27431" y="0"/>
                </a:lnTo>
                <a:lnTo>
                  <a:pt x="27431" y="99059"/>
                </a:lnTo>
                <a:lnTo>
                  <a:pt x="82295" y="99059"/>
                </a:lnTo>
                <a:lnTo>
                  <a:pt x="8229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1"/>
          <p:cNvSpPr txBox="1"/>
          <p:nvPr/>
        </p:nvSpPr>
        <p:spPr>
          <a:xfrm>
            <a:off x="1003982" y="4752989"/>
            <a:ext cx="10856713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tabLst>
                <a:tab pos="1205235" algn="l"/>
              </a:tabLst>
            </a:pPr>
            <a:r>
              <a:rPr sz="5400" b="1" spc="30" baseline="-39682" dirty="0">
                <a:solidFill>
                  <a:srgbClr val="FF3299"/>
                </a:solidFill>
                <a:latin typeface="Gill Sans MT"/>
                <a:cs typeface="Gill Sans MT"/>
              </a:rPr>
              <a:t>MONOMORPHEMIC</a:t>
            </a:r>
            <a:r>
              <a:rPr sz="5400" b="1" spc="60" baseline="-39682" dirty="0">
                <a:solidFill>
                  <a:srgbClr val="FF3299"/>
                </a:solidFill>
                <a:latin typeface="Gill Sans MT"/>
                <a:cs typeface="Gill Sans MT"/>
              </a:rPr>
              <a:t> </a:t>
            </a:r>
            <a:r>
              <a:rPr lang="en-US" sz="5400" b="1" spc="60" baseline="-39682" dirty="0" smtClean="0">
                <a:solidFill>
                  <a:srgbClr val="FF3299"/>
                </a:solidFill>
                <a:latin typeface="Gill Sans MT"/>
                <a:cs typeface="Gill Sans MT"/>
              </a:rPr>
              <a:t> </a:t>
            </a:r>
            <a:r>
              <a:rPr sz="5400" spc="22" baseline="-39682" dirty="0" smtClean="0">
                <a:latin typeface="Gill Sans MT"/>
                <a:cs typeface="Gill Sans MT"/>
              </a:rPr>
              <a:t>or</a:t>
            </a:r>
            <a:r>
              <a:rPr sz="5400" spc="22" baseline="-39682" dirty="0">
                <a:latin typeface="Times New Roman"/>
                <a:cs typeface="Times New Roman"/>
              </a:rPr>
              <a:t>	</a:t>
            </a:r>
            <a:r>
              <a:rPr sz="3600" b="1" spc="10" dirty="0" smtClean="0">
                <a:solidFill>
                  <a:srgbClr val="FF3299"/>
                </a:solidFill>
                <a:latin typeface="Arial"/>
                <a:cs typeface="Arial"/>
              </a:rPr>
              <a:t>POLYMORPHEMIC</a:t>
            </a:r>
            <a:r>
              <a:rPr sz="3600" b="1" spc="-55" dirty="0" smtClean="0">
                <a:solidFill>
                  <a:srgbClr val="FF3299"/>
                </a:solidFill>
                <a:latin typeface="Arial"/>
                <a:cs typeface="Arial"/>
              </a:rPr>
              <a:t> </a:t>
            </a:r>
            <a:r>
              <a:rPr sz="3600" spc="10" dirty="0">
                <a:latin typeface="Arial"/>
                <a:cs typeface="Arial"/>
              </a:rPr>
              <a:t>or</a:t>
            </a:r>
            <a:endParaRPr sz="3600" dirty="0">
              <a:latin typeface="Arial"/>
              <a:cs typeface="Arial"/>
            </a:endParaRPr>
          </a:p>
          <a:p>
            <a:pPr marL="52705">
              <a:spcBef>
                <a:spcPts val="35"/>
              </a:spcBef>
              <a:tabLst>
                <a:tab pos="1258575" algn="l"/>
              </a:tabLst>
            </a:pPr>
            <a:r>
              <a:rPr sz="5400" b="1" spc="30" baseline="-39682" dirty="0">
                <a:solidFill>
                  <a:srgbClr val="FF3299"/>
                </a:solidFill>
                <a:latin typeface="Gill Sans MT"/>
                <a:cs typeface="Gill Sans MT"/>
              </a:rPr>
              <a:t>SIMPLEX</a:t>
            </a:r>
            <a:r>
              <a:rPr sz="5400" b="1" spc="15" baseline="-39682" dirty="0">
                <a:solidFill>
                  <a:srgbClr val="FF3299"/>
                </a:solidFill>
                <a:latin typeface="Gill Sans MT"/>
                <a:cs typeface="Gill Sans MT"/>
              </a:rPr>
              <a:t> </a:t>
            </a:r>
            <a:r>
              <a:rPr sz="5400" spc="7" baseline="-39682" dirty="0">
                <a:latin typeface="Gill Sans MT"/>
                <a:cs typeface="Gill Sans MT"/>
              </a:rPr>
              <a:t>words</a:t>
            </a:r>
            <a:r>
              <a:rPr sz="5400" spc="7" baseline="-39682" dirty="0">
                <a:latin typeface="Times New Roman"/>
                <a:cs typeface="Times New Roman"/>
              </a:rPr>
              <a:t>	</a:t>
            </a:r>
            <a:r>
              <a:rPr lang="en-US" sz="5400" spc="7" baseline="-39682" dirty="0" smtClean="0">
                <a:latin typeface="Times New Roman"/>
                <a:cs typeface="Times New Roman"/>
              </a:rPr>
              <a:t>v              </a:t>
            </a:r>
            <a:r>
              <a:rPr sz="3600" b="1" spc="15" dirty="0" smtClean="0">
                <a:solidFill>
                  <a:srgbClr val="FF3299"/>
                </a:solidFill>
                <a:latin typeface="Arial"/>
                <a:cs typeface="Arial"/>
              </a:rPr>
              <a:t>COMPLEX</a:t>
            </a:r>
            <a:r>
              <a:rPr sz="3600" b="1" spc="-70" dirty="0" smtClean="0">
                <a:solidFill>
                  <a:srgbClr val="FF3299"/>
                </a:solidFill>
                <a:latin typeface="Arial"/>
                <a:cs typeface="Arial"/>
              </a:rPr>
              <a:t> </a:t>
            </a:r>
            <a:r>
              <a:rPr sz="3600" spc="10" dirty="0">
                <a:latin typeface="Arial"/>
                <a:cs typeface="Arial"/>
              </a:rPr>
              <a:t>words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9" name="object 36"/>
          <p:cNvSpPr/>
          <p:nvPr/>
        </p:nvSpPr>
        <p:spPr>
          <a:xfrm>
            <a:off x="8143263" y="4137209"/>
            <a:ext cx="435930" cy="508491"/>
          </a:xfrm>
          <a:custGeom>
            <a:avLst/>
            <a:gdLst/>
            <a:ahLst/>
            <a:cxnLst/>
            <a:rect l="l" t="t" r="r" b="b"/>
            <a:pathLst>
              <a:path w="109854" h="131444">
                <a:moveTo>
                  <a:pt x="109727" y="97535"/>
                </a:moveTo>
                <a:lnTo>
                  <a:pt x="0" y="97535"/>
                </a:lnTo>
                <a:lnTo>
                  <a:pt x="54863" y="131063"/>
                </a:lnTo>
                <a:lnTo>
                  <a:pt x="109727" y="97535"/>
                </a:lnTo>
                <a:close/>
              </a:path>
              <a:path w="109854" h="131444">
                <a:moveTo>
                  <a:pt x="82295" y="0"/>
                </a:moveTo>
                <a:lnTo>
                  <a:pt x="27431" y="0"/>
                </a:lnTo>
                <a:lnTo>
                  <a:pt x="27431" y="97535"/>
                </a:lnTo>
                <a:lnTo>
                  <a:pt x="82295" y="97535"/>
                </a:lnTo>
                <a:lnTo>
                  <a:pt x="82295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0"/>
          <p:cNvSpPr txBox="1"/>
          <p:nvPr/>
        </p:nvSpPr>
        <p:spPr>
          <a:xfrm>
            <a:off x="6432338" y="3239193"/>
            <a:ext cx="493345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40" indent="-53340">
              <a:buClr>
                <a:srgbClr val="FF3299"/>
              </a:buClr>
              <a:buChar char="•"/>
              <a:tabLst>
                <a:tab pos="53340" algn="l"/>
              </a:tabLst>
            </a:pPr>
            <a:r>
              <a:rPr sz="2400" spc="10" dirty="0">
                <a:latin typeface="Gill Sans MT"/>
                <a:cs typeface="Gill Sans MT"/>
              </a:rPr>
              <a:t>These </a:t>
            </a:r>
            <a:r>
              <a:rPr sz="2400" spc="5" dirty="0">
                <a:latin typeface="Gill Sans MT"/>
                <a:cs typeface="Gill Sans MT"/>
              </a:rPr>
              <a:t>words consist</a:t>
            </a:r>
            <a:r>
              <a:rPr sz="2400" spc="-30" dirty="0">
                <a:latin typeface="Gill Sans MT"/>
                <a:cs typeface="Gill Sans MT"/>
              </a:rPr>
              <a:t> </a:t>
            </a:r>
            <a:r>
              <a:rPr sz="2400" spc="10" dirty="0">
                <a:latin typeface="Gill Sans MT"/>
                <a:cs typeface="Gill Sans MT"/>
              </a:rPr>
              <a:t>of</a:t>
            </a:r>
            <a:endParaRPr sz="2400" dirty="0">
              <a:latin typeface="Gill Sans MT"/>
              <a:cs typeface="Gill Sans MT"/>
            </a:endParaRPr>
          </a:p>
          <a:p>
            <a:pPr marL="52705">
              <a:spcBef>
                <a:spcPts val="35"/>
              </a:spcBef>
            </a:pPr>
            <a:r>
              <a:rPr sz="2400" b="1" i="1" spc="10" dirty="0">
                <a:solidFill>
                  <a:srgbClr val="0032CC"/>
                </a:solidFill>
                <a:latin typeface="Gill Sans MT"/>
                <a:cs typeface="Gill Sans MT"/>
              </a:rPr>
              <a:t>more </a:t>
            </a:r>
            <a:r>
              <a:rPr sz="2400" spc="10" dirty="0">
                <a:latin typeface="Gill Sans MT"/>
                <a:cs typeface="Gill Sans MT"/>
              </a:rPr>
              <a:t>than </a:t>
            </a:r>
            <a:r>
              <a:rPr sz="2400" spc="15" dirty="0">
                <a:latin typeface="Gill Sans MT"/>
                <a:cs typeface="Gill Sans MT"/>
              </a:rPr>
              <a:t>one</a:t>
            </a:r>
            <a:r>
              <a:rPr sz="2400" spc="-35" dirty="0">
                <a:latin typeface="Gill Sans MT"/>
                <a:cs typeface="Gill Sans MT"/>
              </a:rPr>
              <a:t> </a:t>
            </a:r>
            <a:r>
              <a:rPr sz="2400" spc="10" dirty="0">
                <a:latin typeface="Gill Sans MT"/>
                <a:cs typeface="Gill Sans MT"/>
              </a:rPr>
              <a:t>morpheme.</a:t>
            </a:r>
            <a:endParaRPr sz="2400" dirty="0">
              <a:latin typeface="Gill Sans MT"/>
              <a:cs typeface="Gill Sans MT"/>
            </a:endParaRPr>
          </a:p>
        </p:txBody>
      </p:sp>
      <p:sp>
        <p:nvSpPr>
          <p:cNvPr id="11" name="object 33"/>
          <p:cNvSpPr/>
          <p:nvPr/>
        </p:nvSpPr>
        <p:spPr>
          <a:xfrm>
            <a:off x="6736012" y="2577080"/>
            <a:ext cx="141866" cy="662113"/>
          </a:xfrm>
          <a:custGeom>
            <a:avLst/>
            <a:gdLst/>
            <a:ahLst/>
            <a:cxnLst/>
            <a:rect l="l" t="t" r="r" b="b"/>
            <a:pathLst>
              <a:path w="22860" h="154305">
                <a:moveTo>
                  <a:pt x="9143" y="131063"/>
                </a:moveTo>
                <a:lnTo>
                  <a:pt x="0" y="131063"/>
                </a:lnTo>
                <a:lnTo>
                  <a:pt x="12191" y="153923"/>
                </a:lnTo>
                <a:lnTo>
                  <a:pt x="21437" y="134111"/>
                </a:lnTo>
                <a:lnTo>
                  <a:pt x="9143" y="134111"/>
                </a:lnTo>
                <a:lnTo>
                  <a:pt x="9143" y="131063"/>
                </a:lnTo>
                <a:close/>
              </a:path>
              <a:path w="22860" h="154305">
                <a:moveTo>
                  <a:pt x="15239" y="0"/>
                </a:moveTo>
                <a:lnTo>
                  <a:pt x="9143" y="0"/>
                </a:lnTo>
                <a:lnTo>
                  <a:pt x="9143" y="134111"/>
                </a:lnTo>
                <a:lnTo>
                  <a:pt x="15239" y="134111"/>
                </a:lnTo>
                <a:lnTo>
                  <a:pt x="15239" y="0"/>
                </a:lnTo>
                <a:close/>
              </a:path>
              <a:path w="22860" h="154305">
                <a:moveTo>
                  <a:pt x="22859" y="131063"/>
                </a:moveTo>
                <a:lnTo>
                  <a:pt x="15239" y="131063"/>
                </a:lnTo>
                <a:lnTo>
                  <a:pt x="15239" y="134111"/>
                </a:lnTo>
                <a:lnTo>
                  <a:pt x="21437" y="134111"/>
                </a:lnTo>
                <a:lnTo>
                  <a:pt x="22859" y="13106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Types of Words</a:t>
            </a:r>
          </a:p>
        </p:txBody>
      </p:sp>
    </p:spTree>
    <p:extLst>
      <p:ext uri="{BB962C8B-B14F-4D97-AF65-F5344CB8AC3E}">
        <p14:creationId xmlns:p14="http://schemas.microsoft.com/office/powerpoint/2010/main" val="53434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95402" y="982132"/>
            <a:ext cx="9601196" cy="367876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59159">
              <a:spcBef>
                <a:spcPts val="869"/>
              </a:spcBef>
            </a:pPr>
            <a:r>
              <a:rPr lang="en-US" sz="8000" spc="-5" dirty="0">
                <a:solidFill>
                  <a:srgbClr val="562213"/>
                </a:solidFill>
                <a:latin typeface="Gill Sans MT"/>
                <a:cs typeface="Gill Sans MT"/>
              </a:rPr>
              <a:t>Complex</a:t>
            </a:r>
            <a:r>
              <a:rPr lang="en-US" sz="8000" spc="-265" dirty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lang="en-US" sz="8000" spc="-35" dirty="0">
                <a:solidFill>
                  <a:srgbClr val="562213"/>
                </a:solidFill>
                <a:latin typeface="Gill Sans MT"/>
                <a:cs typeface="Gill Sans MT"/>
              </a:rPr>
              <a:t>Words…</a:t>
            </a:r>
            <a:endParaRPr lang="en-US" sz="8000" dirty="0">
              <a:latin typeface="Gill Sans MT"/>
              <a:cs typeface="Gill Sans MT"/>
            </a:endParaRPr>
          </a:p>
          <a:p>
            <a:pPr>
              <a:spcBef>
                <a:spcPts val="18"/>
              </a:spcBef>
            </a:pPr>
            <a:endParaRPr lang="en-US" sz="2600" dirty="0">
              <a:latin typeface="Times New Roman"/>
              <a:cs typeface="Times New Roman"/>
            </a:endParaRPr>
          </a:p>
          <a:p>
            <a:pPr marL="484507" marR="69215" indent="-85725" algn="l">
              <a:lnSpc>
                <a:spcPct val="104299"/>
              </a:lnSpc>
            </a:pPr>
            <a:r>
              <a:rPr lang="en-US" sz="3100" spc="5" dirty="0" smtClean="0">
                <a:latin typeface="Gill Sans MT"/>
                <a:cs typeface="Gill Sans MT"/>
              </a:rPr>
              <a:t> Clearly </a:t>
            </a:r>
            <a:r>
              <a:rPr lang="en-US" sz="3100" b="1" i="1" spc="10" dirty="0">
                <a:solidFill>
                  <a:srgbClr val="FF3299"/>
                </a:solidFill>
                <a:latin typeface="Gill Sans MT"/>
                <a:cs typeface="Gill Sans MT"/>
              </a:rPr>
              <a:t>morphemes </a:t>
            </a:r>
            <a:r>
              <a:rPr lang="en-US" sz="3100" spc="10" dirty="0">
                <a:latin typeface="Gill Sans MT"/>
                <a:cs typeface="Gill Sans MT"/>
              </a:rPr>
              <a:t>and </a:t>
            </a:r>
            <a:r>
              <a:rPr lang="en-US" sz="3100" b="1" i="1" spc="5" dirty="0">
                <a:solidFill>
                  <a:srgbClr val="FF3299"/>
                </a:solidFill>
                <a:latin typeface="Gill Sans MT"/>
                <a:cs typeface="Gill Sans MT"/>
              </a:rPr>
              <a:t>words </a:t>
            </a:r>
            <a:r>
              <a:rPr lang="en-US" sz="3100" spc="5" dirty="0">
                <a:latin typeface="Gill Sans MT"/>
                <a:cs typeface="Gill Sans MT"/>
              </a:rPr>
              <a:t>are </a:t>
            </a:r>
            <a:r>
              <a:rPr lang="en-US" sz="3100" u="sng" spc="10" dirty="0">
                <a:latin typeface="Gill Sans MT"/>
                <a:cs typeface="Gill Sans MT"/>
              </a:rPr>
              <a:t>not </a:t>
            </a:r>
            <a:r>
              <a:rPr lang="en-US" sz="3100" spc="5" dirty="0">
                <a:latin typeface="Gill Sans MT"/>
                <a:cs typeface="Gill Sans MT"/>
              </a:rPr>
              <a:t>necessarily </a:t>
            </a:r>
            <a:r>
              <a:rPr lang="en-US" sz="3100" spc="10" dirty="0">
                <a:latin typeface="Gill Sans MT"/>
                <a:cs typeface="Gill Sans MT"/>
              </a:rPr>
              <a:t>the same  </a:t>
            </a:r>
            <a:r>
              <a:rPr lang="en-US" sz="3100" spc="5" dirty="0">
                <a:latin typeface="Gill Sans MT"/>
                <a:cs typeface="Gill Sans MT"/>
              </a:rPr>
              <a:t>thing.</a:t>
            </a:r>
            <a:endParaRPr lang="en-US" sz="3100" dirty="0">
              <a:latin typeface="Gill Sans MT"/>
              <a:cs typeface="Gill Sans MT"/>
            </a:endParaRPr>
          </a:p>
          <a:p>
            <a:pPr marL="398782" algn="l">
              <a:spcBef>
                <a:spcPts val="215"/>
              </a:spcBef>
            </a:pPr>
            <a:r>
              <a:rPr lang="en-US" sz="3100" dirty="0" smtClean="0">
                <a:latin typeface="Gill Sans MT"/>
                <a:cs typeface="Gill Sans MT"/>
              </a:rPr>
              <a:t> Words </a:t>
            </a:r>
            <a:r>
              <a:rPr lang="en-US" sz="3100" spc="5" dirty="0">
                <a:latin typeface="Gill Sans MT"/>
                <a:cs typeface="Gill Sans MT"/>
              </a:rPr>
              <a:t>may </a:t>
            </a:r>
            <a:r>
              <a:rPr lang="en-US" sz="3100" spc="15" dirty="0">
                <a:latin typeface="Gill Sans MT"/>
                <a:cs typeface="Gill Sans MT"/>
              </a:rPr>
              <a:t>be </a:t>
            </a:r>
            <a:r>
              <a:rPr lang="en-US" sz="3100" spc="10" dirty="0">
                <a:latin typeface="Gill Sans MT"/>
                <a:cs typeface="Gill Sans MT"/>
              </a:rPr>
              <a:t>composed of </a:t>
            </a:r>
            <a:r>
              <a:rPr lang="en-US" sz="3100" spc="15" dirty="0">
                <a:latin typeface="Gill Sans MT"/>
                <a:cs typeface="Gill Sans MT"/>
              </a:rPr>
              <a:t>one or </a:t>
            </a:r>
            <a:r>
              <a:rPr lang="en-US" sz="3100" spc="10" dirty="0">
                <a:latin typeface="Gill Sans MT"/>
                <a:cs typeface="Gill Sans MT"/>
              </a:rPr>
              <a:t>many</a:t>
            </a:r>
            <a:r>
              <a:rPr lang="en-US" sz="3100" spc="-70" dirty="0">
                <a:latin typeface="Gill Sans MT"/>
                <a:cs typeface="Gill Sans MT"/>
              </a:rPr>
              <a:t> </a:t>
            </a:r>
            <a:r>
              <a:rPr lang="en-US" sz="3100" spc="10" dirty="0">
                <a:latin typeface="Gill Sans MT"/>
                <a:cs typeface="Gill Sans MT"/>
              </a:rPr>
              <a:t>morphemes.</a:t>
            </a:r>
            <a:endParaRPr lang="en-US" sz="3100" dirty="0">
              <a:latin typeface="Gill Sans MT"/>
              <a:cs typeface="Gill Sans MT"/>
            </a:endParaRPr>
          </a:p>
          <a:p>
            <a:pPr marL="484507" marR="106681" indent="-85725" algn="l">
              <a:lnSpc>
                <a:spcPct val="104299"/>
              </a:lnSpc>
              <a:spcBef>
                <a:spcPts val="190"/>
              </a:spcBef>
            </a:pPr>
            <a:r>
              <a:rPr lang="en-US" sz="3100" spc="5" dirty="0" smtClean="0">
                <a:latin typeface="Gill Sans MT"/>
                <a:cs typeface="Gill Sans MT"/>
              </a:rPr>
              <a:t> In </a:t>
            </a:r>
            <a:r>
              <a:rPr lang="en-US" sz="3100" spc="5" dirty="0">
                <a:latin typeface="Gill Sans MT"/>
                <a:cs typeface="Gill Sans MT"/>
              </a:rPr>
              <a:t>fact, </a:t>
            </a:r>
            <a:r>
              <a:rPr lang="en-US" sz="3100" spc="10" dirty="0">
                <a:latin typeface="Gill Sans MT"/>
                <a:cs typeface="Gill Sans MT"/>
              </a:rPr>
              <a:t>most long </a:t>
            </a:r>
            <a:r>
              <a:rPr lang="en-US" sz="3100" spc="5" dirty="0">
                <a:latin typeface="Gill Sans MT"/>
                <a:cs typeface="Gill Sans MT"/>
              </a:rPr>
              <a:t>words in English </a:t>
            </a:r>
            <a:r>
              <a:rPr lang="en-US" sz="3100" spc="10" dirty="0">
                <a:latin typeface="Gill Sans MT"/>
                <a:cs typeface="Gill Sans MT"/>
              </a:rPr>
              <a:t>can </a:t>
            </a:r>
            <a:r>
              <a:rPr lang="en-US" sz="3100" spc="15" dirty="0">
                <a:latin typeface="Gill Sans MT"/>
                <a:cs typeface="Gill Sans MT"/>
              </a:rPr>
              <a:t>be </a:t>
            </a:r>
            <a:r>
              <a:rPr lang="en-US" sz="3100" dirty="0">
                <a:latin typeface="Gill Sans MT"/>
                <a:cs typeface="Gill Sans MT"/>
              </a:rPr>
              <a:t>broken </a:t>
            </a:r>
            <a:r>
              <a:rPr lang="en-US" sz="3100" spc="10" dirty="0">
                <a:latin typeface="Gill Sans MT"/>
                <a:cs typeface="Gill Sans MT"/>
              </a:rPr>
              <a:t>down into  </a:t>
            </a:r>
            <a:r>
              <a:rPr lang="en-US" sz="3100" spc="5" dirty="0">
                <a:latin typeface="Gill Sans MT"/>
                <a:cs typeface="Gill Sans MT"/>
              </a:rPr>
              <a:t>smaller</a:t>
            </a:r>
            <a:r>
              <a:rPr lang="en-US" sz="3100" spc="-45" dirty="0">
                <a:latin typeface="Gill Sans MT"/>
                <a:cs typeface="Gill Sans MT"/>
              </a:rPr>
              <a:t> </a:t>
            </a:r>
            <a:r>
              <a:rPr lang="en-US" sz="3100" spc="5" dirty="0">
                <a:latin typeface="Gill Sans MT"/>
                <a:cs typeface="Gill Sans MT"/>
              </a:rPr>
              <a:t>units</a:t>
            </a:r>
            <a:r>
              <a:rPr lang="en-US" sz="3100" spc="5" dirty="0" smtClean="0">
                <a:latin typeface="Gill Sans MT"/>
                <a:cs typeface="Gill Sans MT"/>
              </a:rPr>
              <a:t>.</a:t>
            </a:r>
          </a:p>
          <a:p>
            <a:pPr marL="484507" marR="106681" indent="-85725" algn="l">
              <a:lnSpc>
                <a:spcPct val="104299"/>
              </a:lnSpc>
              <a:spcBef>
                <a:spcPts val="190"/>
              </a:spcBef>
            </a:pPr>
            <a:endParaRPr lang="en-US" sz="2600" dirty="0">
              <a:latin typeface="Gill Sans MT"/>
              <a:cs typeface="Gill Sans MT"/>
            </a:endParaRPr>
          </a:p>
          <a:p>
            <a:pPr marL="484507" marR="282576" indent="-85725" algn="l">
              <a:lnSpc>
                <a:spcPct val="105000"/>
              </a:lnSpc>
              <a:spcBef>
                <a:spcPts val="170"/>
              </a:spcBef>
            </a:pPr>
            <a:r>
              <a:rPr lang="en-US" sz="3100" spc="15" dirty="0" smtClean="0">
                <a:latin typeface="Gill Sans MT"/>
                <a:cs typeface="Gill Sans MT"/>
              </a:rPr>
              <a:t> The </a:t>
            </a:r>
            <a:r>
              <a:rPr lang="en-US" sz="3100" spc="5" dirty="0">
                <a:latin typeface="Gill Sans MT"/>
                <a:cs typeface="Gill Sans MT"/>
              </a:rPr>
              <a:t>longest </a:t>
            </a:r>
            <a:r>
              <a:rPr lang="en-US" sz="3100" spc="10" dirty="0">
                <a:latin typeface="Gill Sans MT"/>
                <a:cs typeface="Gill Sans MT"/>
              </a:rPr>
              <a:t>word </a:t>
            </a:r>
            <a:r>
              <a:rPr lang="en-US" sz="3100" spc="5" dirty="0">
                <a:latin typeface="Gill Sans MT"/>
                <a:cs typeface="Gill Sans MT"/>
              </a:rPr>
              <a:t>in English </a:t>
            </a:r>
            <a:r>
              <a:rPr lang="en-US" sz="3100" spc="10" dirty="0">
                <a:latin typeface="Gill Sans MT"/>
                <a:cs typeface="Gill Sans MT"/>
              </a:rPr>
              <a:t>(according to </a:t>
            </a:r>
            <a:r>
              <a:rPr lang="en-US" sz="3100" dirty="0">
                <a:latin typeface="Gill Sans MT"/>
                <a:cs typeface="Gill Sans MT"/>
              </a:rPr>
              <a:t>Webster's  </a:t>
            </a:r>
            <a:r>
              <a:rPr lang="en-US" sz="3100" spc="10" dirty="0">
                <a:latin typeface="Gill Sans MT"/>
                <a:cs typeface="Gill Sans MT"/>
              </a:rPr>
              <a:t>Unabridged Dictionary) contains </a:t>
            </a:r>
            <a:r>
              <a:rPr lang="en-US" sz="3100" b="1" u="sng" spc="15" dirty="0">
                <a:solidFill>
                  <a:srgbClr val="3791A7"/>
                </a:solidFill>
                <a:latin typeface="Gill Sans MT"/>
                <a:cs typeface="Gill Sans MT"/>
              </a:rPr>
              <a:t>45 </a:t>
            </a:r>
            <a:r>
              <a:rPr lang="en-US" sz="3100" spc="5" dirty="0">
                <a:latin typeface="Gill Sans MT"/>
                <a:cs typeface="Gill Sans MT"/>
              </a:rPr>
              <a:t>letters; it </a:t>
            </a:r>
            <a:r>
              <a:rPr lang="en-US" sz="3100" spc="10" dirty="0">
                <a:latin typeface="Gill Sans MT"/>
                <a:cs typeface="Gill Sans MT"/>
              </a:rPr>
              <a:t>can </a:t>
            </a:r>
            <a:r>
              <a:rPr lang="en-US" sz="3100" spc="15" dirty="0">
                <a:latin typeface="Gill Sans MT"/>
                <a:cs typeface="Gill Sans MT"/>
              </a:rPr>
              <a:t>be  </a:t>
            </a:r>
            <a:r>
              <a:rPr lang="en-US" sz="3100" dirty="0">
                <a:latin typeface="Gill Sans MT"/>
                <a:cs typeface="Gill Sans MT"/>
              </a:rPr>
              <a:t>broken </a:t>
            </a:r>
            <a:r>
              <a:rPr lang="en-US" sz="3100" spc="10" dirty="0">
                <a:latin typeface="Gill Sans MT"/>
                <a:cs typeface="Gill Sans MT"/>
              </a:rPr>
              <a:t>down into </a:t>
            </a:r>
            <a:r>
              <a:rPr lang="en-US" sz="3100" b="1" u="sng" spc="15" dirty="0">
                <a:solidFill>
                  <a:srgbClr val="3791A7"/>
                </a:solidFill>
                <a:latin typeface="Gill Sans MT"/>
                <a:cs typeface="Gill Sans MT"/>
              </a:rPr>
              <a:t>9</a:t>
            </a:r>
            <a:r>
              <a:rPr lang="en-US" sz="3100" b="1" u="sng" spc="-15" dirty="0">
                <a:solidFill>
                  <a:srgbClr val="3791A7"/>
                </a:solidFill>
                <a:latin typeface="Gill Sans MT"/>
                <a:cs typeface="Gill Sans MT"/>
              </a:rPr>
              <a:t> </a:t>
            </a:r>
            <a:r>
              <a:rPr lang="en-US" sz="3100" spc="10" dirty="0">
                <a:latin typeface="Gill Sans MT"/>
                <a:cs typeface="Gill Sans MT"/>
              </a:rPr>
              <a:t>morphemes.</a:t>
            </a:r>
            <a:endParaRPr lang="en-US" sz="3100" dirty="0">
              <a:latin typeface="Gill Sans MT"/>
              <a:cs typeface="Gill Sans MT"/>
            </a:endParaRPr>
          </a:p>
          <a:p>
            <a:endParaRPr lang="en-US" dirty="0"/>
          </a:p>
        </p:txBody>
      </p:sp>
      <p:sp>
        <p:nvSpPr>
          <p:cNvPr id="4" name="object 49"/>
          <p:cNvSpPr/>
          <p:nvPr/>
        </p:nvSpPr>
        <p:spPr>
          <a:xfrm>
            <a:off x="2109216" y="4660900"/>
            <a:ext cx="8330184" cy="15341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870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439</TotalTime>
  <Words>3054</Words>
  <Application>Microsoft Office PowerPoint</Application>
  <PresentationFormat>Custom</PresentationFormat>
  <Paragraphs>649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Organic</vt:lpstr>
      <vt:lpstr>  English Morphology Dott.ssa Gloria Cappelli </vt:lpstr>
      <vt:lpstr>What is a word? Word: not a strightforward notion.  The smallest meaningful unit of language is a  MORPHEME certain, mean, linguist: free morphemes (they  can stand on their own)  -ly, -ing, -less: bound morphemes (they can  only be used attached to a free morpheme) </vt:lpstr>
      <vt:lpstr>What is morphology?</vt:lpstr>
      <vt:lpstr>PowerPoint Presentation</vt:lpstr>
      <vt:lpstr>Morphemes Word analysis involves breaking a word into its morphemes. Literally, the word "morpheme" means 'an  element in a system of forms.' Linguists define it more precisely as the smallest  form which is paired with a particular  meaning. We say that each form (i.e. MORPH) plus the meaning linked to it is a single morpheme. </vt:lpstr>
      <vt:lpstr>Meaningful units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Morphology Dott.ssa Gloria Cappelli</dc:title>
  <dc:creator>Sastra Inggris</dc:creator>
  <cp:lastModifiedBy>dina</cp:lastModifiedBy>
  <cp:revision>51</cp:revision>
  <dcterms:created xsi:type="dcterms:W3CDTF">2017-12-12T00:59:44Z</dcterms:created>
  <dcterms:modified xsi:type="dcterms:W3CDTF">2020-02-29T00:12:03Z</dcterms:modified>
</cp:coreProperties>
</file>