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667DAF-11DA-43A4-AFAA-4B706004931E}" type="datetimeFigureOut">
              <a:rPr lang="id-ID" smtClean="0"/>
              <a:t>01/04/2020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B107E5-7017-45BD-A932-767D073E5EC4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3036888"/>
          </a:xfrm>
        </p:spPr>
        <p:txBody>
          <a:bodyPr/>
          <a:lstStyle/>
          <a:p>
            <a:pPr eaLnBrk="1" hangingPunct="1"/>
            <a:r>
              <a:rPr lang="en-US" smtClean="0"/>
              <a:t>PERTEMUAN 4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4500563"/>
            <a:ext cx="7239000" cy="1955800"/>
          </a:xfrm>
        </p:spPr>
        <p:txBody>
          <a:bodyPr/>
          <a:lstStyle/>
          <a:p>
            <a:pPr marL="571500" indent="-571500" eaLnBrk="1" hangingPunct="1">
              <a:buFont typeface="Wingdings 2" pitchFamily="18" charset="2"/>
              <a:buNone/>
            </a:pPr>
            <a:r>
              <a:rPr lang="en-US" sz="3600" smtClean="0"/>
              <a:t>STUDI PENDAHULUAN</a:t>
            </a:r>
          </a:p>
        </p:txBody>
      </p:sp>
    </p:spTree>
    <p:extLst>
      <p:ext uri="{BB962C8B-B14F-4D97-AF65-F5344CB8AC3E}">
        <p14:creationId xmlns:p14="http://schemas.microsoft.com/office/powerpoint/2010/main" val="99996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pendahuluan</a:t>
            </a:r>
            <a:endParaRPr lang="en-US" dirty="0" smtClean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z="3200" smtClean="0"/>
              <a:t>Memperjelas masalah</a:t>
            </a:r>
          </a:p>
          <a:p>
            <a:pPr algn="just" eaLnBrk="1" hangingPunct="1"/>
            <a:r>
              <a:rPr lang="en-US" sz="3200" smtClean="0"/>
              <a:t>Menjajagi kemungkinan dilanjutkannya penelitian</a:t>
            </a:r>
          </a:p>
          <a:p>
            <a:pPr algn="just" eaLnBrk="1" hangingPunct="1"/>
            <a:r>
              <a:rPr lang="en-US" sz="3200" smtClean="0"/>
              <a:t>Mengetahui apa yang sudah dihasilkan orang lain bagi penelitian yang serupa dan bagian mana dari permasalahan yang belum terpecahkan.</a:t>
            </a:r>
          </a:p>
        </p:txBody>
      </p:sp>
    </p:spTree>
    <p:extLst>
      <p:ext uri="{BB962C8B-B14F-4D97-AF65-F5344CB8AC3E}">
        <p14:creationId xmlns:p14="http://schemas.microsoft.com/office/powerpoint/2010/main" val="1756357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CARA DALAM MELAKUKAN STUDI PENDAHULUAN</a:t>
            </a:r>
            <a:endParaRPr lang="en-US" dirty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800" smtClean="0"/>
              <a:t>KAJIAN TEORITIS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800" smtClean="0"/>
              <a:t>PENELITIAN EMPIRIS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800" smtClean="0"/>
              <a:t>PENELITIAN KECIL</a:t>
            </a:r>
          </a:p>
          <a:p>
            <a:pPr marL="571500" indent="-571500" eaLnBrk="1" hangingPunct="1">
              <a:buFont typeface="Wingdings" pitchFamily="2" charset="2"/>
              <a:buAutoNum type="alphaUcPeriod"/>
            </a:pPr>
            <a:r>
              <a:rPr lang="en-US" sz="2800" smtClean="0"/>
              <a:t>KONSULTASI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4485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marL="571500" indent="-571500" eaLnBrk="1" hangingPunct="1"/>
            <a:r>
              <a:rPr lang="en-US" smtClean="0"/>
              <a:t>KAJIAN TEORITIS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800" smtClean="0"/>
              <a:t>Hubungan Antara Teori dan Riset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3143250" y="2714625"/>
            <a:ext cx="2819400" cy="2971800"/>
            <a:chOff x="4248" y="2265"/>
            <a:chExt cx="4026" cy="4315"/>
          </a:xfrm>
        </p:grpSpPr>
        <p:sp>
          <p:nvSpPr>
            <p:cNvPr id="49157" name="AutoShape 5"/>
            <p:cNvSpPr>
              <a:spLocks noChangeArrowheads="1"/>
            </p:cNvSpPr>
            <p:nvPr/>
          </p:nvSpPr>
          <p:spPr bwMode="auto">
            <a:xfrm>
              <a:off x="4742" y="3344"/>
              <a:ext cx="1757" cy="615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Teori</a:t>
              </a:r>
            </a:p>
          </p:txBody>
        </p:sp>
        <p:sp>
          <p:nvSpPr>
            <p:cNvPr id="49158" name="AutoShape 6"/>
            <p:cNvSpPr>
              <a:spLocks noChangeArrowheads="1"/>
            </p:cNvSpPr>
            <p:nvPr/>
          </p:nvSpPr>
          <p:spPr bwMode="auto">
            <a:xfrm>
              <a:off x="4742" y="4423"/>
              <a:ext cx="1757" cy="615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Riset</a:t>
              </a:r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auto">
            <a:xfrm>
              <a:off x="4248" y="5501"/>
              <a:ext cx="2809" cy="107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Kesimpulan</a:t>
              </a:r>
            </a:p>
          </p:txBody>
        </p:sp>
        <p:sp>
          <p:nvSpPr>
            <p:cNvPr id="49160" name="Oval 8"/>
            <p:cNvSpPr>
              <a:spLocks noChangeArrowheads="1"/>
            </p:cNvSpPr>
            <p:nvPr/>
          </p:nvSpPr>
          <p:spPr bwMode="auto">
            <a:xfrm>
              <a:off x="4486" y="2265"/>
              <a:ext cx="2283" cy="7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Permasalahan</a:t>
              </a:r>
            </a:p>
          </p:txBody>
        </p:sp>
        <p:sp>
          <p:nvSpPr>
            <p:cNvPr id="49161" name="Line 9"/>
            <p:cNvSpPr>
              <a:spLocks noChangeShapeType="1"/>
            </p:cNvSpPr>
            <p:nvPr/>
          </p:nvSpPr>
          <p:spPr bwMode="auto">
            <a:xfrm>
              <a:off x="5568" y="3036"/>
              <a:ext cx="1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62" name="Line 10"/>
            <p:cNvSpPr>
              <a:spLocks noChangeShapeType="1"/>
            </p:cNvSpPr>
            <p:nvPr/>
          </p:nvSpPr>
          <p:spPr bwMode="auto">
            <a:xfrm>
              <a:off x="5568" y="3960"/>
              <a:ext cx="1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5568" y="5039"/>
              <a:ext cx="1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6870" y="6015"/>
              <a:ext cx="140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 flipV="1">
              <a:off x="8208" y="3703"/>
              <a:ext cx="1" cy="23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 flipH="1">
              <a:off x="6588" y="3700"/>
              <a:ext cx="16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534107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PROSES TERBENTUKNYA TEORI</a:t>
            </a:r>
          </a:p>
        </p:txBody>
      </p:sp>
      <p:grpSp>
        <p:nvGrpSpPr>
          <p:cNvPr id="50179" name="Group 4"/>
          <p:cNvGrpSpPr>
            <a:grpSpLocks noGrp="1"/>
          </p:cNvGrpSpPr>
          <p:nvPr>
            <p:ph idx="1"/>
          </p:nvPr>
        </p:nvGrpSpPr>
        <p:grpSpPr bwMode="auto">
          <a:xfrm>
            <a:off x="457200" y="1609725"/>
            <a:ext cx="7239000" cy="4846638"/>
            <a:chOff x="1800" y="6100"/>
            <a:chExt cx="8620" cy="5420"/>
          </a:xfrm>
        </p:grpSpPr>
        <p:sp>
          <p:nvSpPr>
            <p:cNvPr id="50180" name="Rectangle 5"/>
            <p:cNvSpPr>
              <a:spLocks noChangeArrowheads="1"/>
            </p:cNvSpPr>
            <p:nvPr/>
          </p:nvSpPr>
          <p:spPr bwMode="auto">
            <a:xfrm>
              <a:off x="1800" y="612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Pendapat</a:t>
              </a:r>
            </a:p>
          </p:txBody>
        </p:sp>
        <p:sp>
          <p:nvSpPr>
            <p:cNvPr id="50181" name="Rectangle 6"/>
            <p:cNvSpPr>
              <a:spLocks noChangeArrowheads="1"/>
            </p:cNvSpPr>
            <p:nvPr/>
          </p:nvSpPr>
          <p:spPr bwMode="auto">
            <a:xfrm>
              <a:off x="3602" y="6121"/>
              <a:ext cx="1439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Pendapat</a:t>
              </a:r>
            </a:p>
          </p:txBody>
        </p:sp>
        <p:sp>
          <p:nvSpPr>
            <p:cNvPr id="50182" name="Rectangle 7"/>
            <p:cNvSpPr>
              <a:spLocks noChangeArrowheads="1"/>
            </p:cNvSpPr>
            <p:nvPr/>
          </p:nvSpPr>
          <p:spPr bwMode="auto">
            <a:xfrm>
              <a:off x="5399" y="612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Pendapat</a:t>
              </a:r>
            </a:p>
          </p:txBody>
        </p:sp>
        <p:sp>
          <p:nvSpPr>
            <p:cNvPr id="50183" name="Rectangle 8"/>
            <p:cNvSpPr>
              <a:spLocks noChangeArrowheads="1"/>
            </p:cNvSpPr>
            <p:nvPr/>
          </p:nvSpPr>
          <p:spPr bwMode="auto">
            <a:xfrm>
              <a:off x="7099" y="6121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Pendapat</a:t>
              </a:r>
            </a:p>
          </p:txBody>
        </p:sp>
        <p:sp>
          <p:nvSpPr>
            <p:cNvPr id="50184" name="Rectangle 9"/>
            <p:cNvSpPr>
              <a:spLocks noChangeArrowheads="1"/>
            </p:cNvSpPr>
            <p:nvPr/>
          </p:nvSpPr>
          <p:spPr bwMode="auto">
            <a:xfrm>
              <a:off x="8961" y="6100"/>
              <a:ext cx="1439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Pendapat</a:t>
              </a:r>
            </a:p>
          </p:txBody>
        </p:sp>
        <p:sp>
          <p:nvSpPr>
            <p:cNvPr id="50185" name="AutoShape 10"/>
            <p:cNvSpPr>
              <a:spLocks noChangeArrowheads="1"/>
            </p:cNvSpPr>
            <p:nvPr/>
          </p:nvSpPr>
          <p:spPr bwMode="auto">
            <a:xfrm>
              <a:off x="1800" y="7559"/>
              <a:ext cx="1440" cy="54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Diuji</a:t>
              </a:r>
            </a:p>
          </p:txBody>
        </p:sp>
        <p:sp>
          <p:nvSpPr>
            <p:cNvPr id="50186" name="AutoShape 11"/>
            <p:cNvSpPr>
              <a:spLocks noChangeArrowheads="1"/>
            </p:cNvSpPr>
            <p:nvPr/>
          </p:nvSpPr>
          <p:spPr bwMode="auto">
            <a:xfrm>
              <a:off x="3420" y="7559"/>
              <a:ext cx="1620" cy="54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Diuji</a:t>
              </a:r>
            </a:p>
          </p:txBody>
        </p:sp>
        <p:sp>
          <p:nvSpPr>
            <p:cNvPr id="50187" name="AutoShape 12"/>
            <p:cNvSpPr>
              <a:spLocks noChangeArrowheads="1"/>
            </p:cNvSpPr>
            <p:nvPr/>
          </p:nvSpPr>
          <p:spPr bwMode="auto">
            <a:xfrm>
              <a:off x="5399" y="7559"/>
              <a:ext cx="1440" cy="54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Diuji</a:t>
              </a:r>
            </a:p>
          </p:txBody>
        </p:sp>
        <p:sp>
          <p:nvSpPr>
            <p:cNvPr id="50188" name="AutoShape 13"/>
            <p:cNvSpPr>
              <a:spLocks noChangeArrowheads="1"/>
            </p:cNvSpPr>
            <p:nvPr/>
          </p:nvSpPr>
          <p:spPr bwMode="auto">
            <a:xfrm>
              <a:off x="7201" y="7559"/>
              <a:ext cx="1440" cy="54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Diuji</a:t>
              </a:r>
            </a:p>
          </p:txBody>
        </p:sp>
        <p:sp>
          <p:nvSpPr>
            <p:cNvPr id="50189" name="AutoShape 14"/>
            <p:cNvSpPr>
              <a:spLocks noChangeArrowheads="1"/>
            </p:cNvSpPr>
            <p:nvPr/>
          </p:nvSpPr>
          <p:spPr bwMode="auto">
            <a:xfrm>
              <a:off x="8980" y="7559"/>
              <a:ext cx="1440" cy="541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Diuji</a:t>
              </a:r>
            </a:p>
          </p:txBody>
        </p:sp>
        <p:sp>
          <p:nvSpPr>
            <p:cNvPr id="50190" name="AutoShape 15"/>
            <p:cNvSpPr>
              <a:spLocks noChangeArrowheads="1"/>
            </p:cNvSpPr>
            <p:nvPr/>
          </p:nvSpPr>
          <p:spPr bwMode="auto">
            <a:xfrm>
              <a:off x="5220" y="8820"/>
              <a:ext cx="1981" cy="1079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Benar</a:t>
              </a:r>
            </a:p>
          </p:txBody>
        </p:sp>
        <p:sp>
          <p:nvSpPr>
            <p:cNvPr id="50191" name="AutoShape 16"/>
            <p:cNvSpPr>
              <a:spLocks noChangeArrowheads="1"/>
            </p:cNvSpPr>
            <p:nvPr/>
          </p:nvSpPr>
          <p:spPr bwMode="auto">
            <a:xfrm>
              <a:off x="5581" y="10441"/>
              <a:ext cx="1259" cy="1079"/>
            </a:xfrm>
            <a:prstGeom prst="flowChartDocumen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en-US" sz="1200">
                  <a:latin typeface="Times New Roman" pitchFamily="18" charset="0"/>
                </a:rPr>
                <a:t>Teori</a:t>
              </a:r>
            </a:p>
          </p:txBody>
        </p:sp>
        <p:sp>
          <p:nvSpPr>
            <p:cNvPr id="50192" name="Line 17"/>
            <p:cNvSpPr>
              <a:spLocks noChangeShapeType="1"/>
            </p:cNvSpPr>
            <p:nvPr/>
          </p:nvSpPr>
          <p:spPr bwMode="auto">
            <a:xfrm>
              <a:off x="2520" y="8100"/>
              <a:ext cx="360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3" name="Line 18"/>
            <p:cNvSpPr>
              <a:spLocks noChangeShapeType="1"/>
            </p:cNvSpPr>
            <p:nvPr/>
          </p:nvSpPr>
          <p:spPr bwMode="auto">
            <a:xfrm flipH="1">
              <a:off x="6300" y="8100"/>
              <a:ext cx="34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4" name="Line 19"/>
            <p:cNvSpPr>
              <a:spLocks noChangeShapeType="1"/>
            </p:cNvSpPr>
            <p:nvPr/>
          </p:nvSpPr>
          <p:spPr bwMode="auto">
            <a:xfrm>
              <a:off x="4140" y="8100"/>
              <a:ext cx="198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5" name="Line 20"/>
            <p:cNvSpPr>
              <a:spLocks noChangeShapeType="1"/>
            </p:cNvSpPr>
            <p:nvPr/>
          </p:nvSpPr>
          <p:spPr bwMode="auto">
            <a:xfrm flipH="1">
              <a:off x="6300" y="8100"/>
              <a:ext cx="14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6" name="Line 21"/>
            <p:cNvSpPr>
              <a:spLocks noChangeShapeType="1"/>
            </p:cNvSpPr>
            <p:nvPr/>
          </p:nvSpPr>
          <p:spPr bwMode="auto">
            <a:xfrm>
              <a:off x="6200" y="812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7" name="Line 22"/>
            <p:cNvSpPr>
              <a:spLocks noChangeShapeType="1"/>
            </p:cNvSpPr>
            <p:nvPr/>
          </p:nvSpPr>
          <p:spPr bwMode="auto">
            <a:xfrm>
              <a:off x="2520" y="66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8" name="Line 23"/>
            <p:cNvSpPr>
              <a:spLocks noChangeShapeType="1"/>
            </p:cNvSpPr>
            <p:nvPr/>
          </p:nvSpPr>
          <p:spPr bwMode="auto">
            <a:xfrm>
              <a:off x="4320" y="66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199" name="Line 24"/>
            <p:cNvSpPr>
              <a:spLocks noChangeShapeType="1"/>
            </p:cNvSpPr>
            <p:nvPr/>
          </p:nvSpPr>
          <p:spPr bwMode="auto">
            <a:xfrm>
              <a:off x="6120" y="66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200" name="Line 25"/>
            <p:cNvSpPr>
              <a:spLocks noChangeShapeType="1"/>
            </p:cNvSpPr>
            <p:nvPr/>
          </p:nvSpPr>
          <p:spPr bwMode="auto">
            <a:xfrm>
              <a:off x="7920" y="66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201" name="Line 26"/>
            <p:cNvSpPr>
              <a:spLocks noChangeShapeType="1"/>
            </p:cNvSpPr>
            <p:nvPr/>
          </p:nvSpPr>
          <p:spPr bwMode="auto">
            <a:xfrm>
              <a:off x="9700" y="6660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50202" name="Line 27"/>
            <p:cNvSpPr>
              <a:spLocks noChangeShapeType="1"/>
            </p:cNvSpPr>
            <p:nvPr/>
          </p:nvSpPr>
          <p:spPr bwMode="auto">
            <a:xfrm>
              <a:off x="6200" y="9900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940271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FUNGSI TEORI DALAM PENELITIAN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ahoma" pitchFamily="34" charset="0"/>
              </a:rPr>
              <a:t>Sebagai penjelas</a:t>
            </a:r>
            <a:r>
              <a:rPr lang="en-US" sz="3600" smtClean="0"/>
              <a:t> </a:t>
            </a:r>
          </a:p>
          <a:p>
            <a:pPr eaLnBrk="1" hangingPunct="1"/>
            <a:r>
              <a:rPr lang="en-US" sz="3600" smtClean="0">
                <a:latin typeface="Tahoma" pitchFamily="34" charset="0"/>
              </a:rPr>
              <a:t>Sebagai prediksi</a:t>
            </a:r>
            <a:r>
              <a:rPr lang="en-US" sz="3600" smtClean="0"/>
              <a:t> </a:t>
            </a:r>
          </a:p>
          <a:p>
            <a:pPr eaLnBrk="1" hangingPunct="1"/>
            <a:r>
              <a:rPr lang="en-US" sz="3600" smtClean="0">
                <a:latin typeface="Tahoma" pitchFamily="34" charset="0"/>
              </a:rPr>
              <a:t>Sebagai kontrol</a:t>
            </a:r>
            <a:r>
              <a:rPr lang="en-US" sz="3600" smtClean="0"/>
              <a:t>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421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eaLnBrk="1" hangingPunct="1"/>
            <a:r>
              <a:rPr lang="en-US" smtClean="0"/>
              <a:t>PENELITIAN EMPIRIS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88925" indent="-288925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PENELITIAN SEBELUMNYA DAPAT DIPERGUNAKAN UNTUK:</a:t>
            </a:r>
          </a:p>
          <a:p>
            <a:pPr marL="288925" indent="-288925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i="1" dirty="0" err="1" smtClean="0">
                <a:latin typeface="Tahoma" charset="0"/>
              </a:rPr>
              <a:t>Mengetahui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kekurangan-kekurangan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penelitian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sebelumnya</a:t>
            </a:r>
            <a:endParaRPr lang="en-US" i="1" dirty="0" smtClean="0">
              <a:latin typeface="Tahoma" charset="0"/>
            </a:endParaRPr>
          </a:p>
          <a:p>
            <a:pPr marL="288925" indent="-288925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i="1" dirty="0" err="1" smtClean="0">
                <a:latin typeface="Tahoma" charset="0"/>
              </a:rPr>
              <a:t>Mengetahui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apa</a:t>
            </a:r>
            <a:r>
              <a:rPr lang="en-US" i="1" dirty="0" smtClean="0">
                <a:latin typeface="Tahoma" charset="0"/>
              </a:rPr>
              <a:t> yang </a:t>
            </a:r>
            <a:r>
              <a:rPr lang="en-US" i="1" dirty="0" err="1" smtClean="0">
                <a:latin typeface="Tahoma" charset="0"/>
              </a:rPr>
              <a:t>telah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dihasilkan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dari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penelitian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sebelumnya</a:t>
            </a:r>
            <a:endParaRPr lang="en-US" i="1" dirty="0" smtClean="0">
              <a:latin typeface="Tahoma" charset="0"/>
            </a:endParaRPr>
          </a:p>
          <a:p>
            <a:pPr marL="288925" indent="-288925" eaLnBrk="1" fontAlgn="auto" hangingPunct="1"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i="1" dirty="0" err="1" smtClean="0">
                <a:latin typeface="Tahoma" charset="0"/>
              </a:rPr>
              <a:t>Mengetahui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perbedaan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dengan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penelitian</a:t>
            </a:r>
            <a:r>
              <a:rPr lang="en-US" i="1" dirty="0" smtClean="0">
                <a:latin typeface="Tahoma" charset="0"/>
              </a:rPr>
              <a:t> </a:t>
            </a:r>
            <a:r>
              <a:rPr lang="en-US" i="1" dirty="0" err="1" smtClean="0">
                <a:latin typeface="Tahoma" charset="0"/>
              </a:rPr>
              <a:t>sebelumnya</a:t>
            </a:r>
            <a:endParaRPr lang="en-US" i="1" dirty="0" smtClean="0">
              <a:latin typeface="Tahoma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350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PENYAJIAN PENELITIAN EMPIRIS DALAM LAPORAN PENELITIAN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endParaRPr lang="en-US" dirty="0" smtClean="0"/>
          </a:p>
          <a:p>
            <a:pPr marL="571500" indent="-57150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matrik</a:t>
            </a:r>
            <a:endParaRPr lang="en-US" dirty="0" smtClean="0"/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571500" indent="-5715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grpSp>
        <p:nvGrpSpPr>
          <p:cNvPr id="53252" name="Group 1090"/>
          <p:cNvGrpSpPr>
            <a:grpSpLocks/>
          </p:cNvGrpSpPr>
          <p:nvPr/>
        </p:nvGrpSpPr>
        <p:grpSpPr bwMode="auto">
          <a:xfrm>
            <a:off x="357188" y="3143250"/>
            <a:ext cx="7543800" cy="1782763"/>
            <a:chOff x="-3" y="-3"/>
            <a:chExt cx="3831" cy="1688"/>
          </a:xfrm>
        </p:grpSpPr>
        <p:grpSp>
          <p:nvGrpSpPr>
            <p:cNvPr id="53253" name="Group 1088"/>
            <p:cNvGrpSpPr>
              <a:grpSpLocks/>
            </p:cNvGrpSpPr>
            <p:nvPr/>
          </p:nvGrpSpPr>
          <p:grpSpPr bwMode="auto">
            <a:xfrm>
              <a:off x="0" y="0"/>
              <a:ext cx="3825" cy="1682"/>
              <a:chOff x="0" y="0"/>
              <a:chExt cx="3825" cy="1682"/>
            </a:xfrm>
          </p:grpSpPr>
          <p:grpSp>
            <p:nvGrpSpPr>
              <p:cNvPr id="53255" name="Group 1049"/>
              <p:cNvGrpSpPr>
                <a:grpSpLocks/>
              </p:cNvGrpSpPr>
              <p:nvPr/>
            </p:nvGrpSpPr>
            <p:grpSpPr bwMode="auto">
              <a:xfrm>
                <a:off x="0" y="0"/>
                <a:ext cx="765" cy="500"/>
                <a:chOff x="0" y="0"/>
                <a:chExt cx="765" cy="500"/>
              </a:xfrm>
            </p:grpSpPr>
            <p:sp>
              <p:nvSpPr>
                <p:cNvPr id="53313" name="Rectangle 1028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67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100" b="1">
                      <a:latin typeface="Tahoma" pitchFamily="34" charset="0"/>
                    </a:rPr>
                    <a:t>Nama Peneliti (th)</a:t>
                  </a:r>
                </a:p>
                <a:p>
                  <a:pPr algn="ctr" eaLnBrk="0" hangingPunct="0"/>
                  <a:endParaRPr lang="en-GB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53314" name="Rectangle 104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76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56" name="Group 1051"/>
              <p:cNvGrpSpPr>
                <a:grpSpLocks/>
              </p:cNvGrpSpPr>
              <p:nvPr/>
            </p:nvGrpSpPr>
            <p:grpSpPr bwMode="auto">
              <a:xfrm>
                <a:off x="765" y="0"/>
                <a:ext cx="765" cy="500"/>
                <a:chOff x="765" y="0"/>
                <a:chExt cx="765" cy="500"/>
              </a:xfrm>
            </p:grpSpPr>
            <p:sp>
              <p:nvSpPr>
                <p:cNvPr id="53311" name="Rectangle 1029"/>
                <p:cNvSpPr>
                  <a:spLocks noChangeArrowheads="1"/>
                </p:cNvSpPr>
                <p:nvPr/>
              </p:nvSpPr>
              <p:spPr bwMode="auto">
                <a:xfrm>
                  <a:off x="808" y="0"/>
                  <a:ext cx="67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100" b="1">
                      <a:latin typeface="Tahoma" pitchFamily="34" charset="0"/>
                    </a:rPr>
                    <a:t>Judul Penelitian</a:t>
                  </a:r>
                </a:p>
                <a:p>
                  <a:pPr algn="ctr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312" name="Rectangle 1050"/>
                <p:cNvSpPr>
                  <a:spLocks noChangeArrowheads="1"/>
                </p:cNvSpPr>
                <p:nvPr/>
              </p:nvSpPr>
              <p:spPr bwMode="auto">
                <a:xfrm>
                  <a:off x="765" y="0"/>
                  <a:ext cx="76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57" name="Group 1053"/>
              <p:cNvGrpSpPr>
                <a:grpSpLocks/>
              </p:cNvGrpSpPr>
              <p:nvPr/>
            </p:nvGrpSpPr>
            <p:grpSpPr bwMode="auto">
              <a:xfrm>
                <a:off x="1530" y="0"/>
                <a:ext cx="765" cy="500"/>
                <a:chOff x="1530" y="0"/>
                <a:chExt cx="765" cy="500"/>
              </a:xfrm>
            </p:grpSpPr>
            <p:sp>
              <p:nvSpPr>
                <p:cNvPr id="53309" name="Rectangle 1030"/>
                <p:cNvSpPr>
                  <a:spLocks noChangeArrowheads="1"/>
                </p:cNvSpPr>
                <p:nvPr/>
              </p:nvSpPr>
              <p:spPr bwMode="auto">
                <a:xfrm>
                  <a:off x="1573" y="0"/>
                  <a:ext cx="67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100" b="1">
                      <a:latin typeface="Tahoma" pitchFamily="34" charset="0"/>
                    </a:rPr>
                    <a:t>Tujuan Penelitian</a:t>
                  </a:r>
                </a:p>
                <a:p>
                  <a:pPr algn="ctr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310" name="Rectangle 1052"/>
                <p:cNvSpPr>
                  <a:spLocks noChangeArrowheads="1"/>
                </p:cNvSpPr>
                <p:nvPr/>
              </p:nvSpPr>
              <p:spPr bwMode="auto">
                <a:xfrm>
                  <a:off x="1530" y="0"/>
                  <a:ext cx="76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58" name="Group 1055"/>
              <p:cNvGrpSpPr>
                <a:grpSpLocks/>
              </p:cNvGrpSpPr>
              <p:nvPr/>
            </p:nvGrpSpPr>
            <p:grpSpPr bwMode="auto">
              <a:xfrm>
                <a:off x="2295" y="0"/>
                <a:ext cx="765" cy="500"/>
                <a:chOff x="2295" y="0"/>
                <a:chExt cx="765" cy="500"/>
              </a:xfrm>
            </p:grpSpPr>
            <p:sp>
              <p:nvSpPr>
                <p:cNvPr id="53307" name="Rectangle 1031"/>
                <p:cNvSpPr>
                  <a:spLocks noChangeArrowheads="1"/>
                </p:cNvSpPr>
                <p:nvPr/>
              </p:nvSpPr>
              <p:spPr bwMode="auto">
                <a:xfrm>
                  <a:off x="2338" y="0"/>
                  <a:ext cx="67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100" b="1">
                      <a:latin typeface="Tahoma" pitchFamily="34" charset="0"/>
                    </a:rPr>
                    <a:t>Alat Analisis</a:t>
                  </a:r>
                </a:p>
                <a:p>
                  <a:pPr algn="ctr" eaLnBrk="0" hangingPunct="0"/>
                  <a:endParaRPr lang="en-GB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53308" name="Rectangle 1054"/>
                <p:cNvSpPr>
                  <a:spLocks noChangeArrowheads="1"/>
                </p:cNvSpPr>
                <p:nvPr/>
              </p:nvSpPr>
              <p:spPr bwMode="auto">
                <a:xfrm>
                  <a:off x="2295" y="0"/>
                  <a:ext cx="76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59" name="Group 1057"/>
              <p:cNvGrpSpPr>
                <a:grpSpLocks/>
              </p:cNvGrpSpPr>
              <p:nvPr/>
            </p:nvGrpSpPr>
            <p:grpSpPr bwMode="auto">
              <a:xfrm>
                <a:off x="3060" y="0"/>
                <a:ext cx="765" cy="500"/>
                <a:chOff x="3060" y="0"/>
                <a:chExt cx="765" cy="500"/>
              </a:xfrm>
            </p:grpSpPr>
            <p:sp>
              <p:nvSpPr>
                <p:cNvPr id="53305" name="Rectangle 1032"/>
                <p:cNvSpPr>
                  <a:spLocks noChangeArrowheads="1"/>
                </p:cNvSpPr>
                <p:nvPr/>
              </p:nvSpPr>
              <p:spPr bwMode="auto">
                <a:xfrm>
                  <a:off x="3103" y="0"/>
                  <a:ext cx="679" cy="5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en-GB" sz="1100" b="1">
                      <a:latin typeface="Tahoma" pitchFamily="34" charset="0"/>
                    </a:rPr>
                    <a:t>Hasil Penelitian</a:t>
                  </a:r>
                </a:p>
                <a:p>
                  <a:pPr algn="ctr" eaLnBrk="0" hangingPunct="0"/>
                  <a:endParaRPr lang="en-GB" sz="2400" b="1">
                    <a:latin typeface="Times New Roman" pitchFamily="18" charset="0"/>
                  </a:endParaRPr>
                </a:p>
              </p:txBody>
            </p:sp>
            <p:sp>
              <p:nvSpPr>
                <p:cNvPr id="53306" name="Rectangle 1056"/>
                <p:cNvSpPr>
                  <a:spLocks noChangeArrowheads="1"/>
                </p:cNvSpPr>
                <p:nvPr/>
              </p:nvSpPr>
              <p:spPr bwMode="auto">
                <a:xfrm>
                  <a:off x="3060" y="0"/>
                  <a:ext cx="765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0" name="Group 1059"/>
              <p:cNvGrpSpPr>
                <a:grpSpLocks/>
              </p:cNvGrpSpPr>
              <p:nvPr/>
            </p:nvGrpSpPr>
            <p:grpSpPr bwMode="auto">
              <a:xfrm>
                <a:off x="0" y="500"/>
                <a:ext cx="765" cy="394"/>
                <a:chOff x="0" y="500"/>
                <a:chExt cx="765" cy="394"/>
              </a:xfrm>
            </p:grpSpPr>
            <p:sp>
              <p:nvSpPr>
                <p:cNvPr id="53303" name="Rectangle 1033"/>
                <p:cNvSpPr>
                  <a:spLocks noChangeArrowheads="1"/>
                </p:cNvSpPr>
                <p:nvPr/>
              </p:nvSpPr>
              <p:spPr bwMode="auto">
                <a:xfrm>
                  <a:off x="43" y="500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304" name="Rectangle 1058"/>
                <p:cNvSpPr>
                  <a:spLocks noChangeArrowheads="1"/>
                </p:cNvSpPr>
                <p:nvPr/>
              </p:nvSpPr>
              <p:spPr bwMode="auto">
                <a:xfrm>
                  <a:off x="0" y="500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1" name="Group 1061"/>
              <p:cNvGrpSpPr>
                <a:grpSpLocks/>
              </p:cNvGrpSpPr>
              <p:nvPr/>
            </p:nvGrpSpPr>
            <p:grpSpPr bwMode="auto">
              <a:xfrm>
                <a:off x="765" y="500"/>
                <a:ext cx="765" cy="394"/>
                <a:chOff x="765" y="500"/>
                <a:chExt cx="765" cy="394"/>
              </a:xfrm>
            </p:grpSpPr>
            <p:sp>
              <p:nvSpPr>
                <p:cNvPr id="53301" name="Rectangle 1034"/>
                <p:cNvSpPr>
                  <a:spLocks noChangeArrowheads="1"/>
                </p:cNvSpPr>
                <p:nvPr/>
              </p:nvSpPr>
              <p:spPr bwMode="auto">
                <a:xfrm>
                  <a:off x="808" y="500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302" name="Rectangle 1060"/>
                <p:cNvSpPr>
                  <a:spLocks noChangeArrowheads="1"/>
                </p:cNvSpPr>
                <p:nvPr/>
              </p:nvSpPr>
              <p:spPr bwMode="auto">
                <a:xfrm>
                  <a:off x="765" y="500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2" name="Group 1063"/>
              <p:cNvGrpSpPr>
                <a:grpSpLocks/>
              </p:cNvGrpSpPr>
              <p:nvPr/>
            </p:nvGrpSpPr>
            <p:grpSpPr bwMode="auto">
              <a:xfrm>
                <a:off x="1530" y="500"/>
                <a:ext cx="765" cy="394"/>
                <a:chOff x="1530" y="500"/>
                <a:chExt cx="765" cy="394"/>
              </a:xfrm>
            </p:grpSpPr>
            <p:sp>
              <p:nvSpPr>
                <p:cNvPr id="53299" name="Rectangle 1035"/>
                <p:cNvSpPr>
                  <a:spLocks noChangeArrowheads="1"/>
                </p:cNvSpPr>
                <p:nvPr/>
              </p:nvSpPr>
              <p:spPr bwMode="auto">
                <a:xfrm>
                  <a:off x="1573" y="500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300" name="Rectangle 1062"/>
                <p:cNvSpPr>
                  <a:spLocks noChangeArrowheads="1"/>
                </p:cNvSpPr>
                <p:nvPr/>
              </p:nvSpPr>
              <p:spPr bwMode="auto">
                <a:xfrm>
                  <a:off x="1530" y="500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3" name="Group 1065"/>
              <p:cNvGrpSpPr>
                <a:grpSpLocks/>
              </p:cNvGrpSpPr>
              <p:nvPr/>
            </p:nvGrpSpPr>
            <p:grpSpPr bwMode="auto">
              <a:xfrm>
                <a:off x="2295" y="500"/>
                <a:ext cx="765" cy="394"/>
                <a:chOff x="2295" y="500"/>
                <a:chExt cx="765" cy="394"/>
              </a:xfrm>
            </p:grpSpPr>
            <p:sp>
              <p:nvSpPr>
                <p:cNvPr id="53297" name="Rectangle 1036"/>
                <p:cNvSpPr>
                  <a:spLocks noChangeArrowheads="1"/>
                </p:cNvSpPr>
                <p:nvPr/>
              </p:nvSpPr>
              <p:spPr bwMode="auto">
                <a:xfrm>
                  <a:off x="2338" y="500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98" name="Rectangle 1064"/>
                <p:cNvSpPr>
                  <a:spLocks noChangeArrowheads="1"/>
                </p:cNvSpPr>
                <p:nvPr/>
              </p:nvSpPr>
              <p:spPr bwMode="auto">
                <a:xfrm>
                  <a:off x="2295" y="500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4" name="Group 1067"/>
              <p:cNvGrpSpPr>
                <a:grpSpLocks/>
              </p:cNvGrpSpPr>
              <p:nvPr/>
            </p:nvGrpSpPr>
            <p:grpSpPr bwMode="auto">
              <a:xfrm>
                <a:off x="3060" y="500"/>
                <a:ext cx="765" cy="394"/>
                <a:chOff x="3060" y="500"/>
                <a:chExt cx="765" cy="394"/>
              </a:xfrm>
            </p:grpSpPr>
            <p:sp>
              <p:nvSpPr>
                <p:cNvPr id="53295" name="Rectangle 1037"/>
                <p:cNvSpPr>
                  <a:spLocks noChangeArrowheads="1"/>
                </p:cNvSpPr>
                <p:nvPr/>
              </p:nvSpPr>
              <p:spPr bwMode="auto">
                <a:xfrm>
                  <a:off x="3103" y="500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96" name="Rectangle 1066"/>
                <p:cNvSpPr>
                  <a:spLocks noChangeArrowheads="1"/>
                </p:cNvSpPr>
                <p:nvPr/>
              </p:nvSpPr>
              <p:spPr bwMode="auto">
                <a:xfrm>
                  <a:off x="3060" y="500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5" name="Group 1069"/>
              <p:cNvGrpSpPr>
                <a:grpSpLocks/>
              </p:cNvGrpSpPr>
              <p:nvPr/>
            </p:nvGrpSpPr>
            <p:grpSpPr bwMode="auto">
              <a:xfrm>
                <a:off x="0" y="894"/>
                <a:ext cx="765" cy="394"/>
                <a:chOff x="0" y="894"/>
                <a:chExt cx="765" cy="394"/>
              </a:xfrm>
            </p:grpSpPr>
            <p:sp>
              <p:nvSpPr>
                <p:cNvPr id="53293" name="Rectangle 1038"/>
                <p:cNvSpPr>
                  <a:spLocks noChangeArrowheads="1"/>
                </p:cNvSpPr>
                <p:nvPr/>
              </p:nvSpPr>
              <p:spPr bwMode="auto">
                <a:xfrm>
                  <a:off x="43" y="894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94" name="Rectangle 1068"/>
                <p:cNvSpPr>
                  <a:spLocks noChangeArrowheads="1"/>
                </p:cNvSpPr>
                <p:nvPr/>
              </p:nvSpPr>
              <p:spPr bwMode="auto">
                <a:xfrm>
                  <a:off x="0" y="894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6" name="Group 1071"/>
              <p:cNvGrpSpPr>
                <a:grpSpLocks/>
              </p:cNvGrpSpPr>
              <p:nvPr/>
            </p:nvGrpSpPr>
            <p:grpSpPr bwMode="auto">
              <a:xfrm>
                <a:off x="765" y="894"/>
                <a:ext cx="765" cy="394"/>
                <a:chOff x="765" y="894"/>
                <a:chExt cx="765" cy="394"/>
              </a:xfrm>
            </p:grpSpPr>
            <p:sp>
              <p:nvSpPr>
                <p:cNvPr id="53291" name="Rectangle 1039"/>
                <p:cNvSpPr>
                  <a:spLocks noChangeArrowheads="1"/>
                </p:cNvSpPr>
                <p:nvPr/>
              </p:nvSpPr>
              <p:spPr bwMode="auto">
                <a:xfrm>
                  <a:off x="808" y="894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92" name="Rectangle 1070"/>
                <p:cNvSpPr>
                  <a:spLocks noChangeArrowheads="1"/>
                </p:cNvSpPr>
                <p:nvPr/>
              </p:nvSpPr>
              <p:spPr bwMode="auto">
                <a:xfrm>
                  <a:off x="765" y="894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7" name="Group 1073"/>
              <p:cNvGrpSpPr>
                <a:grpSpLocks/>
              </p:cNvGrpSpPr>
              <p:nvPr/>
            </p:nvGrpSpPr>
            <p:grpSpPr bwMode="auto">
              <a:xfrm>
                <a:off x="1530" y="894"/>
                <a:ext cx="765" cy="394"/>
                <a:chOff x="1530" y="894"/>
                <a:chExt cx="765" cy="394"/>
              </a:xfrm>
            </p:grpSpPr>
            <p:sp>
              <p:nvSpPr>
                <p:cNvPr id="53289" name="Rectangle 1040"/>
                <p:cNvSpPr>
                  <a:spLocks noChangeArrowheads="1"/>
                </p:cNvSpPr>
                <p:nvPr/>
              </p:nvSpPr>
              <p:spPr bwMode="auto">
                <a:xfrm>
                  <a:off x="1573" y="894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90" name="Rectangle 1072"/>
                <p:cNvSpPr>
                  <a:spLocks noChangeArrowheads="1"/>
                </p:cNvSpPr>
                <p:nvPr/>
              </p:nvSpPr>
              <p:spPr bwMode="auto">
                <a:xfrm>
                  <a:off x="1530" y="894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8" name="Group 1075"/>
              <p:cNvGrpSpPr>
                <a:grpSpLocks/>
              </p:cNvGrpSpPr>
              <p:nvPr/>
            </p:nvGrpSpPr>
            <p:grpSpPr bwMode="auto">
              <a:xfrm>
                <a:off x="2295" y="894"/>
                <a:ext cx="765" cy="394"/>
                <a:chOff x="2295" y="894"/>
                <a:chExt cx="765" cy="394"/>
              </a:xfrm>
            </p:grpSpPr>
            <p:sp>
              <p:nvSpPr>
                <p:cNvPr id="53287" name="Rectangle 1041"/>
                <p:cNvSpPr>
                  <a:spLocks noChangeArrowheads="1"/>
                </p:cNvSpPr>
                <p:nvPr/>
              </p:nvSpPr>
              <p:spPr bwMode="auto">
                <a:xfrm>
                  <a:off x="2338" y="894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88" name="Rectangle 1074"/>
                <p:cNvSpPr>
                  <a:spLocks noChangeArrowheads="1"/>
                </p:cNvSpPr>
                <p:nvPr/>
              </p:nvSpPr>
              <p:spPr bwMode="auto">
                <a:xfrm>
                  <a:off x="2295" y="894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69" name="Group 1077"/>
              <p:cNvGrpSpPr>
                <a:grpSpLocks/>
              </p:cNvGrpSpPr>
              <p:nvPr/>
            </p:nvGrpSpPr>
            <p:grpSpPr bwMode="auto">
              <a:xfrm>
                <a:off x="3060" y="894"/>
                <a:ext cx="765" cy="394"/>
                <a:chOff x="3060" y="894"/>
                <a:chExt cx="765" cy="394"/>
              </a:xfrm>
            </p:grpSpPr>
            <p:sp>
              <p:nvSpPr>
                <p:cNvPr id="53285" name="Rectangle 1042"/>
                <p:cNvSpPr>
                  <a:spLocks noChangeArrowheads="1"/>
                </p:cNvSpPr>
                <p:nvPr/>
              </p:nvSpPr>
              <p:spPr bwMode="auto">
                <a:xfrm>
                  <a:off x="3103" y="894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86" name="Rectangle 1076"/>
                <p:cNvSpPr>
                  <a:spLocks noChangeArrowheads="1"/>
                </p:cNvSpPr>
                <p:nvPr/>
              </p:nvSpPr>
              <p:spPr bwMode="auto">
                <a:xfrm>
                  <a:off x="3060" y="894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70" name="Group 1079"/>
              <p:cNvGrpSpPr>
                <a:grpSpLocks/>
              </p:cNvGrpSpPr>
              <p:nvPr/>
            </p:nvGrpSpPr>
            <p:grpSpPr bwMode="auto">
              <a:xfrm>
                <a:off x="0" y="1288"/>
                <a:ext cx="765" cy="394"/>
                <a:chOff x="0" y="1288"/>
                <a:chExt cx="765" cy="394"/>
              </a:xfrm>
            </p:grpSpPr>
            <p:sp>
              <p:nvSpPr>
                <p:cNvPr id="53283" name="Rectangle 1043"/>
                <p:cNvSpPr>
                  <a:spLocks noChangeArrowheads="1"/>
                </p:cNvSpPr>
                <p:nvPr/>
              </p:nvSpPr>
              <p:spPr bwMode="auto">
                <a:xfrm>
                  <a:off x="43" y="1288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84" name="Rectangle 1078"/>
                <p:cNvSpPr>
                  <a:spLocks noChangeArrowheads="1"/>
                </p:cNvSpPr>
                <p:nvPr/>
              </p:nvSpPr>
              <p:spPr bwMode="auto">
                <a:xfrm>
                  <a:off x="0" y="1288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71" name="Group 1081"/>
              <p:cNvGrpSpPr>
                <a:grpSpLocks/>
              </p:cNvGrpSpPr>
              <p:nvPr/>
            </p:nvGrpSpPr>
            <p:grpSpPr bwMode="auto">
              <a:xfrm>
                <a:off x="765" y="1288"/>
                <a:ext cx="765" cy="394"/>
                <a:chOff x="765" y="1288"/>
                <a:chExt cx="765" cy="394"/>
              </a:xfrm>
            </p:grpSpPr>
            <p:sp>
              <p:nvSpPr>
                <p:cNvPr id="53281" name="Rectangle 1044"/>
                <p:cNvSpPr>
                  <a:spLocks noChangeArrowheads="1"/>
                </p:cNvSpPr>
                <p:nvPr/>
              </p:nvSpPr>
              <p:spPr bwMode="auto">
                <a:xfrm>
                  <a:off x="808" y="1288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82" name="Rectangle 1080"/>
                <p:cNvSpPr>
                  <a:spLocks noChangeArrowheads="1"/>
                </p:cNvSpPr>
                <p:nvPr/>
              </p:nvSpPr>
              <p:spPr bwMode="auto">
                <a:xfrm>
                  <a:off x="765" y="1288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72" name="Group 1083"/>
              <p:cNvGrpSpPr>
                <a:grpSpLocks/>
              </p:cNvGrpSpPr>
              <p:nvPr/>
            </p:nvGrpSpPr>
            <p:grpSpPr bwMode="auto">
              <a:xfrm>
                <a:off x="1530" y="1288"/>
                <a:ext cx="765" cy="394"/>
                <a:chOff x="1530" y="1288"/>
                <a:chExt cx="765" cy="394"/>
              </a:xfrm>
            </p:grpSpPr>
            <p:sp>
              <p:nvSpPr>
                <p:cNvPr id="53279" name="Rectangle 1045"/>
                <p:cNvSpPr>
                  <a:spLocks noChangeArrowheads="1"/>
                </p:cNvSpPr>
                <p:nvPr/>
              </p:nvSpPr>
              <p:spPr bwMode="auto">
                <a:xfrm>
                  <a:off x="1573" y="1288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80" name="Rectangle 1082"/>
                <p:cNvSpPr>
                  <a:spLocks noChangeArrowheads="1"/>
                </p:cNvSpPr>
                <p:nvPr/>
              </p:nvSpPr>
              <p:spPr bwMode="auto">
                <a:xfrm>
                  <a:off x="1530" y="1288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73" name="Group 1085"/>
              <p:cNvGrpSpPr>
                <a:grpSpLocks/>
              </p:cNvGrpSpPr>
              <p:nvPr/>
            </p:nvGrpSpPr>
            <p:grpSpPr bwMode="auto">
              <a:xfrm>
                <a:off x="2295" y="1288"/>
                <a:ext cx="765" cy="394"/>
                <a:chOff x="2295" y="1288"/>
                <a:chExt cx="765" cy="394"/>
              </a:xfrm>
            </p:grpSpPr>
            <p:sp>
              <p:nvSpPr>
                <p:cNvPr id="53277" name="Rectangle 1046"/>
                <p:cNvSpPr>
                  <a:spLocks noChangeArrowheads="1"/>
                </p:cNvSpPr>
                <p:nvPr/>
              </p:nvSpPr>
              <p:spPr bwMode="auto">
                <a:xfrm>
                  <a:off x="2338" y="1288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78" name="Rectangle 1084"/>
                <p:cNvSpPr>
                  <a:spLocks noChangeArrowheads="1"/>
                </p:cNvSpPr>
                <p:nvPr/>
              </p:nvSpPr>
              <p:spPr bwMode="auto">
                <a:xfrm>
                  <a:off x="2295" y="1288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  <p:grpSp>
            <p:nvGrpSpPr>
              <p:cNvPr id="53274" name="Group 1087"/>
              <p:cNvGrpSpPr>
                <a:grpSpLocks/>
              </p:cNvGrpSpPr>
              <p:nvPr/>
            </p:nvGrpSpPr>
            <p:grpSpPr bwMode="auto">
              <a:xfrm>
                <a:off x="3060" y="1288"/>
                <a:ext cx="765" cy="394"/>
                <a:chOff x="3060" y="1288"/>
                <a:chExt cx="765" cy="394"/>
              </a:xfrm>
            </p:grpSpPr>
            <p:sp>
              <p:nvSpPr>
                <p:cNvPr id="53275" name="Rectangle 1047"/>
                <p:cNvSpPr>
                  <a:spLocks noChangeArrowheads="1"/>
                </p:cNvSpPr>
                <p:nvPr/>
              </p:nvSpPr>
              <p:spPr bwMode="auto">
                <a:xfrm>
                  <a:off x="3103" y="1288"/>
                  <a:ext cx="679" cy="3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just"/>
                  <a:r>
                    <a:rPr lang="en-GB" sz="1100">
                      <a:latin typeface="Tahoma" pitchFamily="34" charset="0"/>
                    </a:rPr>
                    <a:t> </a:t>
                  </a:r>
                </a:p>
                <a:p>
                  <a:pPr algn="just" eaLnBrk="0" hangingPunct="0"/>
                  <a:endParaRPr lang="en-GB" sz="2400">
                    <a:latin typeface="Times New Roman" pitchFamily="18" charset="0"/>
                  </a:endParaRPr>
                </a:p>
              </p:txBody>
            </p:sp>
            <p:sp>
              <p:nvSpPr>
                <p:cNvPr id="53276" name="Rectangle 1086"/>
                <p:cNvSpPr>
                  <a:spLocks noChangeArrowheads="1"/>
                </p:cNvSpPr>
                <p:nvPr/>
              </p:nvSpPr>
              <p:spPr bwMode="auto">
                <a:xfrm>
                  <a:off x="3060" y="1288"/>
                  <a:ext cx="765" cy="39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id-ID"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53254" name="Rectangle 1089"/>
            <p:cNvSpPr>
              <a:spLocks noChangeArrowheads="1"/>
            </p:cNvSpPr>
            <p:nvPr/>
          </p:nvSpPr>
          <p:spPr bwMode="auto">
            <a:xfrm>
              <a:off x="-3" y="-3"/>
              <a:ext cx="3831" cy="168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id-ID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499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PENELITIAN KECIL (SMALL RESEARCH)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Penelitian kecil dilakukan dengan melakukan penelitian dengan mengambil sampel kecil untuk memperoleh gambaran tentang apa yang akan kita teliti.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6216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</p:spPr>
        <p:txBody>
          <a:bodyPr/>
          <a:lstStyle/>
          <a:p>
            <a:pPr eaLnBrk="1" hangingPunct="1"/>
            <a:r>
              <a:rPr lang="en-US" smtClean="0"/>
              <a:t>KONSULTASI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en-US" smtClean="0">
                <a:latin typeface="Tahoma" pitchFamily="34" charset="0"/>
              </a:rPr>
              <a:t>Cara ini dilakukan dengan cara bertemu dan meminta informasi tentang apa yang akan kita teliti kepada orang-orang yang dianggap ahli dalam bidangnya</a:t>
            </a:r>
            <a:r>
              <a:rPr lang="en-US" smtClean="0"/>
              <a:t>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>
                <a:latin typeface="Tahoma" pitchFamily="34" charset="0"/>
              </a:rPr>
              <a:t>Keberhasilan teknik ini akan sangat tergantung kepada ketepatan peneliti dalam mememilih nara sumber</a:t>
            </a:r>
            <a:r>
              <a:rPr lang="en-US" smtClean="0"/>
              <a:t>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>
                <a:latin typeface="Tahoma" pitchFamily="34" charset="0"/>
              </a:rPr>
              <a:t>Teknik ini sangat cocok jika peneliti memiliki keterbatasan dalam hal waktu dan biaya.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792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207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PERTEMUAN 4</vt:lpstr>
      <vt:lpstr>CARA DALAM MELAKUKAN STUDI PENDAHULUAN</vt:lpstr>
      <vt:lpstr>KAJIAN TEORITIS</vt:lpstr>
      <vt:lpstr>PROSES TERBENTUKNYA TEORI</vt:lpstr>
      <vt:lpstr>FUNGSI TEORI DALAM PENELITIAN</vt:lpstr>
      <vt:lpstr>PENELITIAN EMPIRIS</vt:lpstr>
      <vt:lpstr>PENYAJIAN PENELITIAN EMPIRIS DALAM LAPORAN PENELITIAN</vt:lpstr>
      <vt:lpstr>PENELITIAN KECIL (SMALL RESEARCH)</vt:lpstr>
      <vt:lpstr>KONSULTASI</vt:lpstr>
      <vt:lpstr>Manfaat Mengadakan studi pendahuluan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4</dc:title>
  <dc:creator>RAHASIA</dc:creator>
  <cp:lastModifiedBy>RAHASIA</cp:lastModifiedBy>
  <cp:revision>1</cp:revision>
  <dcterms:created xsi:type="dcterms:W3CDTF">2020-04-01T08:48:10Z</dcterms:created>
  <dcterms:modified xsi:type="dcterms:W3CDTF">2020-04-01T08:49:26Z</dcterms:modified>
</cp:coreProperties>
</file>