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7"/>
  </p:notesMasterIdLst>
  <p:sldIdLst>
    <p:sldId id="266" r:id="rId2"/>
    <p:sldId id="26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1B183-BABA-4504-9AAF-83CF7FA529B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FB83C-4159-407B-A5D3-A881D5B4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3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C286F-7932-4D35-ACCB-C3265590A60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96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C286F-7932-4D35-ACCB-C3265590A60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8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516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18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5931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331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5475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5310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8719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007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67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378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455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886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5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376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063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22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326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F59413F-C73B-49F0-8AEF-5EA6B81199B2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BC2842-0E11-486F-9847-C1BD78D414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15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latin typeface="Algerian" pitchFamily="82" charset="0"/>
              </a:rPr>
              <a:t>LEASING</a:t>
            </a:r>
            <a:endParaRPr lang="en-US" sz="6600" b="1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Proses dan Mekanisme Transaksi Leasing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i="1" dirty="0" smtClean="0"/>
              <a:t>	Leasing</a:t>
            </a:r>
            <a:r>
              <a:rPr lang="id-ID" dirty="0"/>
              <a:t> pada prinsipnya merupakan industri multidisiplin yang meliputi antara lain bidang perpajakan, keuangan dan konsep akuntansi. Dari defenisi </a:t>
            </a:r>
            <a:r>
              <a:rPr lang="id-ID" i="1" dirty="0"/>
              <a:t>leasing</a:t>
            </a:r>
            <a:r>
              <a:rPr lang="id-ID" dirty="0"/>
              <a:t> yang telah dibahas pada awal bab ini </a:t>
            </a:r>
            <a:r>
              <a:rPr lang="id-ID"/>
              <a:t>dapat </a:t>
            </a:r>
            <a:r>
              <a:rPr lang="id-ID" smtClean="0"/>
              <a:t>disimpulkan bahwa</a:t>
            </a:r>
            <a:r>
              <a:rPr lang="id-ID" dirty="0"/>
              <a:t> </a:t>
            </a:r>
            <a:r>
              <a:rPr lang="id-ID" i="1" dirty="0"/>
              <a:t>leasing</a:t>
            </a:r>
            <a:r>
              <a:rPr lang="id-ID" dirty="0"/>
              <a:t> mengandung arti suatu perjanjian antara pemilik barang (</a:t>
            </a:r>
            <a:r>
              <a:rPr lang="id-ID" i="1" dirty="0"/>
              <a:t>lessor</a:t>
            </a:r>
            <a:r>
              <a:rPr lang="id-ID" dirty="0"/>
              <a:t>) dengan pemakai barang (</a:t>
            </a:r>
            <a:r>
              <a:rPr lang="id-ID" i="1" dirty="0"/>
              <a:t>lessee</a:t>
            </a:r>
            <a:r>
              <a:rPr lang="id-ID" dirty="0"/>
              <a:t>). Mekanisme </a:t>
            </a:r>
            <a:r>
              <a:rPr lang="id-ID" i="1" dirty="0"/>
              <a:t>leasing</a:t>
            </a:r>
            <a:r>
              <a:rPr lang="id-ID" dirty="0"/>
              <a:t> tersebut merupakan dasar-dasar dalam suatu transaksi </a:t>
            </a:r>
            <a:r>
              <a:rPr lang="id-ID" i="1" dirty="0"/>
              <a:t>leasing</a:t>
            </a:r>
            <a:r>
              <a:rPr lang="id-ID" dirty="0"/>
              <a:t> (</a:t>
            </a:r>
            <a:r>
              <a:rPr lang="id-ID" i="1" dirty="0"/>
              <a:t>basic lease</a:t>
            </a:r>
            <a:r>
              <a:rPr lang="id-ID" dirty="0"/>
              <a:t>). Pihak </a:t>
            </a:r>
            <a:r>
              <a:rPr lang="id-ID" i="1" dirty="0"/>
              <a:t>lessee</a:t>
            </a:r>
            <a:r>
              <a:rPr lang="id-ID" dirty="0"/>
              <a:t> berkewajiban membayar sewa secara</a:t>
            </a:r>
            <a:r>
              <a:rPr lang="id-ID" i="1" dirty="0"/>
              <a:t>periodic</a:t>
            </a:r>
            <a:r>
              <a:rPr lang="id-ID" dirty="0"/>
              <a:t> kepada </a:t>
            </a:r>
            <a:r>
              <a:rPr lang="id-ID" i="1" dirty="0"/>
              <a:t>lessor</a:t>
            </a:r>
            <a:r>
              <a:rPr lang="id-ID" dirty="0"/>
              <a:t> sebagai kompensasi atas penggunaan barang tersebut. Dalam definisi ini hanya dua pihak yang terkait yaitu </a:t>
            </a:r>
            <a:r>
              <a:rPr lang="id-ID" i="1" dirty="0"/>
              <a:t>lessor</a:t>
            </a:r>
            <a:r>
              <a:rPr lang="id-ID" dirty="0"/>
              <a:t> dan </a:t>
            </a:r>
            <a:r>
              <a:rPr lang="id-ID" i="1" dirty="0"/>
              <a:t>lessee</a:t>
            </a:r>
            <a:r>
              <a:rPr lang="id-ID" dirty="0"/>
              <a:t> padahal dalam praktiknya pihak </a:t>
            </a:r>
            <a:r>
              <a:rPr lang="id-ID" i="1" dirty="0"/>
              <a:t>supplier </a:t>
            </a:r>
            <a:r>
              <a:rPr lang="id-ID" dirty="0"/>
              <a:t>merupakan pihak yang terlibat dalam suatu mekanisme transaksi </a:t>
            </a:r>
            <a:r>
              <a:rPr lang="id-ID" i="1" dirty="0"/>
              <a:t>leasing</a:t>
            </a:r>
            <a:r>
              <a:rPr lang="id-ID" dirty="0"/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49410" y="2528895"/>
            <a:ext cx="2922788" cy="757229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2"/>
              </a:buBlip>
            </a:pPr>
            <a:r>
              <a:rPr lang="id-ID" sz="2400" b="1" dirty="0" smtClean="0"/>
              <a:t>Finance Lease</a:t>
            </a:r>
            <a:r>
              <a:rPr lang="id-ID" sz="2400" b="1" dirty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898913" y="516419"/>
            <a:ext cx="73164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parajita" pitchFamily="34" charset="0"/>
                <a:cs typeface="Aparajita" pitchFamily="34" charset="0"/>
              </a:rPr>
              <a:t>Teknik-teknik Pembiayaan Leasing</a:t>
            </a:r>
            <a:endParaRPr lang="id-ID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4038905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id-ID" sz="2400" b="1" dirty="0" smtClean="0"/>
              <a:t> Operating Lease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67330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71604" y="1760557"/>
            <a:ext cx="7443782" cy="4525963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id-ID" sz="3600" dirty="0" smtClean="0">
                <a:latin typeface="Baskerville Old Face" pitchFamily="18" charset="0"/>
              </a:rPr>
              <a:t>Finance lease adalah suatu bentuk pembiayaan dengan cara kontrak antara lessor dengan lessee dimana:</a:t>
            </a:r>
          </a:p>
          <a:p>
            <a:pPr algn="just">
              <a:buNone/>
            </a:pPr>
            <a:endParaRPr lang="id-ID" sz="3600" dirty="0" smtClean="0">
              <a:latin typeface="Baskerville Old Face" pitchFamily="18" charset="0"/>
            </a:endParaRPr>
          </a:p>
          <a:p>
            <a:pPr algn="just"/>
            <a:r>
              <a:rPr lang="id-ID" sz="3600" dirty="0" smtClean="0">
                <a:latin typeface="Baskerville Old Face" pitchFamily="18" charset="0"/>
              </a:rPr>
              <a:t>Lessor adalah pihak pemilik barang atas objek leasing.</a:t>
            </a:r>
          </a:p>
          <a:p>
            <a:pPr algn="just">
              <a:buNone/>
            </a:pPr>
            <a:endParaRPr lang="id-ID" sz="3600" dirty="0" smtClean="0">
              <a:latin typeface="Baskerville Old Face" pitchFamily="18" charset="0"/>
            </a:endParaRPr>
          </a:p>
          <a:p>
            <a:pPr algn="just"/>
            <a:r>
              <a:rPr lang="id-ID" sz="3600" dirty="0" smtClean="0">
                <a:latin typeface="Baskerville Old Face" pitchFamily="18" charset="0"/>
              </a:rPr>
              <a:t>Lessee berkewajiban membayar kepada lessor secara berkala sesuai dengan jumlah dam jangka waktu yang disetujui.</a:t>
            </a:r>
          </a:p>
          <a:p>
            <a:pPr algn="just">
              <a:buNone/>
            </a:pPr>
            <a:endParaRPr lang="id-ID" sz="3600" dirty="0">
              <a:latin typeface="Baskerville Old Face" pitchFamily="18" charset="0"/>
            </a:endParaRPr>
          </a:p>
          <a:p>
            <a:pPr algn="just"/>
            <a:r>
              <a:rPr lang="id-ID" sz="3600" dirty="0" smtClean="0">
                <a:latin typeface="Baskerville Old Face" pitchFamily="18" charset="0"/>
              </a:rPr>
              <a:t>Lessor dalam jangka waktu perjanjian yang disetujui tidak dapat secara sepihak mengakhiri masa kontrak atas pemakaian barang tersebut.</a:t>
            </a:r>
          </a:p>
          <a:p>
            <a:pPr algn="just">
              <a:buNone/>
            </a:pPr>
            <a:endParaRPr lang="id-ID" sz="3600" dirty="0" smtClean="0">
              <a:latin typeface="Baskerville Old Face" pitchFamily="18" charset="0"/>
            </a:endParaRPr>
          </a:p>
          <a:p>
            <a:pPr algn="just"/>
            <a:r>
              <a:rPr lang="id-ID" sz="3600" dirty="0" smtClean="0">
                <a:latin typeface="Baskerville Old Face" pitchFamily="18" charset="0"/>
              </a:rPr>
              <a:t>Lessee pada akhir periode kontrak memiliki hak opsi:</a:t>
            </a:r>
          </a:p>
          <a:p>
            <a:pPr marL="914400" lvl="1" indent="-514350" algn="just">
              <a:buBlip>
                <a:blip r:embed="rId2"/>
              </a:buBlip>
            </a:pPr>
            <a:r>
              <a:rPr lang="id-ID" sz="2900" dirty="0" smtClean="0">
                <a:latin typeface="Baskerville Old Face" pitchFamily="18" charset="0"/>
              </a:rPr>
              <a:t>membeli barang tersebut sesuai dengan nilai sisa yang disepakati,</a:t>
            </a:r>
          </a:p>
          <a:p>
            <a:pPr marL="914400" lvl="1" indent="-514350" algn="just">
              <a:buBlip>
                <a:blip r:embed="rId2"/>
              </a:buBlip>
            </a:pPr>
            <a:r>
              <a:rPr lang="id-ID" sz="2900" dirty="0" smtClean="0">
                <a:latin typeface="Baskerville Old Face" pitchFamily="18" charset="0"/>
              </a:rPr>
              <a:t>mengembalikan pada lessor, atau</a:t>
            </a:r>
          </a:p>
          <a:p>
            <a:pPr marL="914400" lvl="1" indent="-514350" algn="just">
              <a:buBlip>
                <a:blip r:embed="rId2"/>
              </a:buBlip>
            </a:pPr>
            <a:r>
              <a:rPr lang="id-ID" sz="2900" dirty="0" smtClean="0">
                <a:latin typeface="Baskerville Old Face" pitchFamily="18" charset="0"/>
              </a:rPr>
              <a:t>memperpanjang masa lease.</a:t>
            </a:r>
          </a:p>
          <a:p>
            <a:pPr algn="just"/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271009" y="214290"/>
            <a:ext cx="4158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Finance Lease</a:t>
            </a:r>
            <a:endParaRPr lang="id-ID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32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043890" cy="4472005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</a:rPr>
              <a:t>Objek leasing tetap milik lessor sampai dilakukannya hak opsi.</a:t>
            </a:r>
          </a:p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</a:rPr>
              <a:t>Barang modal bisa dalam bentuk barang bergerak/tidak bergerak.</a:t>
            </a:r>
          </a:p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</a:rPr>
              <a:t>Masa sewa barang modal sama dengan umur ekonomisnya.</a:t>
            </a:r>
          </a:p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</a:rPr>
              <a:t>Jumlah lease payment = jumlah biaya perolehan + biaya-biaya lainnya + spread.</a:t>
            </a:r>
          </a:p>
          <a:p>
            <a:pPr>
              <a:buBlip>
                <a:blip r:embed="rId2"/>
              </a:buBlip>
            </a:pPr>
            <a:r>
              <a:rPr lang="id-ID" sz="1800" dirty="0">
                <a:latin typeface="Century Gothic" pitchFamily="34" charset="0"/>
              </a:rPr>
              <a:t>L</a:t>
            </a:r>
            <a:r>
              <a:rPr lang="id-ID" sz="1800" dirty="0" smtClean="0">
                <a:latin typeface="Century Gothic" pitchFamily="34" charset="0"/>
              </a:rPr>
              <a:t>essor tidak dapat secara sepihak mengakhiri masa kontrak, atau akan dikenakan denda.</a:t>
            </a:r>
          </a:p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</a:rPr>
              <a:t>Risiko ekonomis ditanggung oleh lessee.</a:t>
            </a:r>
          </a:p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  <a:cs typeface="Andalus" pitchFamily="18" charset="-78"/>
              </a:rPr>
              <a:t>Transaksi keuangan</a:t>
            </a:r>
          </a:p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  <a:cs typeface="Andalus" pitchFamily="18" charset="-78"/>
              </a:rPr>
              <a:t>Full pay-out</a:t>
            </a:r>
          </a:p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  <a:cs typeface="Andalus" pitchFamily="18" charset="-78"/>
              </a:rPr>
              <a:t>Disertai hak opsi sesuai dengan residual value</a:t>
            </a:r>
          </a:p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  <a:cs typeface="Andalus" pitchFamily="18" charset="-78"/>
              </a:rPr>
              <a:t>Lessor tidak boleh menyusutkan barang modal</a:t>
            </a:r>
          </a:p>
          <a:p>
            <a:pPr>
              <a:buBlip>
                <a:blip r:embed="rId2"/>
              </a:buBlip>
            </a:pPr>
            <a:r>
              <a:rPr lang="id-ID" sz="1800" dirty="0" smtClean="0">
                <a:latin typeface="Century Gothic" pitchFamily="34" charset="0"/>
                <a:cs typeface="Andalus" pitchFamily="18" charset="-78"/>
              </a:rPr>
              <a:t>Angsuran leasing tidak dikenakan PPN dan PPh pasal 23</a:t>
            </a:r>
            <a:r>
              <a:rPr lang="id-ID" sz="18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Blip>
                <a:blip r:embed="rId2"/>
              </a:buBlip>
            </a:pPr>
            <a:endParaRPr lang="id-ID" sz="1800" dirty="0" smtClean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93084" y="214290"/>
            <a:ext cx="6357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Ciri-ciri Finance Lease</a:t>
            </a:r>
            <a:endParaRPr lang="id-ID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2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4746508"/>
            <a:ext cx="78806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ington" pitchFamily="82" charset="0"/>
              </a:rPr>
              <a:t>Bentuk-bentuk Transaksi </a:t>
            </a:r>
          </a:p>
          <a:p>
            <a:pPr algn="ctr"/>
            <a:r>
              <a:rPr lang="id-I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ington" pitchFamily="82" charset="0"/>
              </a:rPr>
              <a:t>Finance Lease</a:t>
            </a:r>
            <a:endParaRPr lang="id-ID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0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>
                <a:latin typeface="JasmineUPC" pitchFamily="18" charset="-34"/>
                <a:cs typeface="JasmineUPC" pitchFamily="18" charset="-34"/>
              </a:rPr>
              <a:t>Suatu bentuk transaksi leasing dimana lessor membeli suatu barang atas permintaan pihak lessee dan sekaligus menyewagunausahakan barang tersebut kepada lessee.</a:t>
            </a:r>
            <a:endParaRPr lang="id-ID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5743" y="357166"/>
            <a:ext cx="6372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Direct Financial Lease</a:t>
            </a:r>
            <a:endParaRPr lang="id-ID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34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id-ID" dirty="0" smtClean="0">
                <a:latin typeface="JasmineUPC" pitchFamily="18" charset="-34"/>
                <a:cs typeface="JasmineUPC" pitchFamily="18" charset="-34"/>
              </a:rPr>
              <a:t>Lessee sebelumnya tidak memiliki barang modal.</a:t>
            </a:r>
          </a:p>
          <a:p>
            <a:pPr algn="just">
              <a:buBlip>
                <a:blip r:embed="rId2"/>
              </a:buBlip>
            </a:pPr>
            <a:r>
              <a:rPr lang="id-ID" dirty="0" smtClean="0">
                <a:latin typeface="JasmineUPC" pitchFamily="18" charset="-34"/>
                <a:cs typeface="JasmineUPC" pitchFamily="18" charset="-34"/>
              </a:rPr>
              <a:t>Pembelian barang oleh lessor semata-mata untuk kebutuhan lessee.</a:t>
            </a:r>
          </a:p>
          <a:p>
            <a:pPr algn="just">
              <a:buBlip>
                <a:blip r:embed="rId2"/>
              </a:buBlip>
            </a:pPr>
            <a:r>
              <a:rPr lang="id-ID" dirty="0" smtClean="0">
                <a:latin typeface="JasmineUPC" pitchFamily="18" charset="-34"/>
                <a:cs typeface="JasmineUPC" pitchFamily="18" charset="-34"/>
              </a:rPr>
              <a:t>Penentuan spesifikasi barang, harga dan supplier dapat dilakukan oleh lessee.</a:t>
            </a:r>
          </a:p>
          <a:p>
            <a:pPr algn="just">
              <a:buBlip>
                <a:blip r:embed="rId2"/>
              </a:buBlip>
            </a:pPr>
            <a:r>
              <a:rPr lang="id-ID" dirty="0" smtClean="0">
                <a:latin typeface="JasmineUPC" pitchFamily="18" charset="-34"/>
                <a:cs typeface="JasmineUPC" pitchFamily="18" charset="-34"/>
              </a:rPr>
              <a:t>Tujuan utama lessee semata-mata untuk mendapatkan financing untuk tujuan proses produksi atau peningkatan kapasitas produksi.</a:t>
            </a:r>
            <a:endParaRPr lang="id-ID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4966" y="214290"/>
            <a:ext cx="65003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Forte" pitchFamily="66" charset="0"/>
              </a:rPr>
              <a:t>Ciri-ciri Direct Financial Lease</a:t>
            </a:r>
            <a:endParaRPr lang="id-ID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96402" y="2204864"/>
            <a:ext cx="5729238" cy="2071702"/>
          </a:xfrm>
        </p:spPr>
        <p:txBody>
          <a:bodyPr>
            <a:normAutofit fontScale="85000" lnSpcReduction="20000"/>
          </a:bodyPr>
          <a:lstStyle/>
          <a:p>
            <a:r>
              <a:rPr lang="id-ID" sz="2800" dirty="0" smtClean="0">
                <a:latin typeface="Centaur" pitchFamily="18" charset="0"/>
              </a:rPr>
              <a:t>Pihak lessee sengaja menjual barang modalnya kepada lessor untuk kemudian dilakukan kontrak sewa guna usaha atas barang tersebut.</a:t>
            </a:r>
            <a:endParaRPr lang="id-ID" sz="2800" dirty="0">
              <a:latin typeface="Centaur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4869" y="214290"/>
            <a:ext cx="64748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egoe Print" pitchFamily="2" charset="0"/>
              </a:rPr>
              <a:t>Sale and Lease Back</a:t>
            </a:r>
            <a:endParaRPr lang="id-ID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99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5720" y="2474937"/>
            <a:ext cx="7972452" cy="3668707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id-ID" dirty="0" smtClean="0">
                <a:latin typeface="DilleniaUPC" pitchFamily="18" charset="-34"/>
                <a:cs typeface="DilleniaUPC" pitchFamily="18" charset="-34"/>
              </a:rPr>
              <a:t>Merupakan teknik pembiayaan dalam finance lease yang digunakan lessor.</a:t>
            </a:r>
          </a:p>
          <a:p>
            <a:pPr algn="just">
              <a:buBlip>
                <a:blip r:embed="rId2"/>
              </a:buBlip>
            </a:pPr>
            <a:r>
              <a:rPr lang="id-ID" dirty="0" smtClean="0">
                <a:latin typeface="DilleniaUPC" pitchFamily="18" charset="-34"/>
                <a:cs typeface="DilleniaUPC" pitchFamily="18" charset="-34"/>
              </a:rPr>
              <a:t>Menurut teknik ini, disamping melibatkan lessor dan lessee juga melibatkan kreditor jangka panjang dalam membiayai suatu objek leasing.</a:t>
            </a:r>
            <a:endParaRPr lang="id-ID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 rot="21354120">
            <a:off x="2918454" y="648282"/>
            <a:ext cx="4868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Leveraged Lease</a:t>
            </a:r>
            <a:endParaRPr lang="id-ID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8842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0034" y="428604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2000" b="1" dirty="0" smtClean="0">
                <a:solidFill>
                  <a:schemeClr val="tx2"/>
                </a:solidFill>
                <a:latin typeface="Bodoni MT" pitchFamily="18" charset="0"/>
              </a:rPr>
              <a:t>Dalam leveraged lease, umumnya menyangkut masalah-masalah sebagai berikut:</a:t>
            </a:r>
          </a:p>
          <a:p>
            <a:pPr algn="just">
              <a:buNone/>
            </a:pPr>
            <a:endParaRPr lang="id-ID" sz="2000" b="1" dirty="0" smtClean="0">
              <a:solidFill>
                <a:schemeClr val="tx2"/>
              </a:solidFill>
              <a:latin typeface="Bodoni MT" pitchFamily="18" charset="0"/>
            </a:endParaRPr>
          </a:p>
          <a:p>
            <a:pPr marL="514350" indent="-514350" algn="just">
              <a:buAutoNum type="alphaLcPeriod"/>
            </a:pPr>
            <a:r>
              <a:rPr lang="id-ID" sz="2000" b="1" dirty="0" smtClean="0">
                <a:solidFill>
                  <a:schemeClr val="tx2"/>
                </a:solidFill>
                <a:latin typeface="Bodoni MT" pitchFamily="18" charset="0"/>
              </a:rPr>
              <a:t>Merupakan direct finance lease</a:t>
            </a:r>
          </a:p>
          <a:p>
            <a:pPr marL="514350" indent="-514350" algn="just">
              <a:buAutoNum type="alphaLcPeriod"/>
            </a:pPr>
            <a:r>
              <a:rPr lang="id-ID" sz="2000" b="1" dirty="0" smtClean="0">
                <a:solidFill>
                  <a:schemeClr val="tx2"/>
                </a:solidFill>
                <a:latin typeface="Bodoni MT" pitchFamily="18" charset="0"/>
              </a:rPr>
              <a:t>Melibatkan tiga pihak yaitu lessor, lessee, pemberi kredit jangka panjang.</a:t>
            </a:r>
          </a:p>
          <a:p>
            <a:pPr marL="514350" indent="-514350" algn="just">
              <a:buAutoNum type="alphaLcPeriod"/>
            </a:pPr>
            <a:r>
              <a:rPr lang="id-ID" sz="2000" b="1" dirty="0" smtClean="0">
                <a:solidFill>
                  <a:schemeClr val="tx2"/>
                </a:solidFill>
                <a:latin typeface="Bodoni MT" pitchFamily="18" charset="0"/>
              </a:rPr>
              <a:t>Lessor menyediakan suatu porsi pembiayaan terhadap harga barang yang akan di-lease, biasanya berkisar 20%-40%.</a:t>
            </a:r>
          </a:p>
          <a:p>
            <a:pPr marL="514350" indent="-514350" algn="just">
              <a:buAutoNum type="alphaLcPeriod"/>
            </a:pPr>
            <a:r>
              <a:rPr lang="id-ID" sz="2000" b="1" dirty="0" smtClean="0">
                <a:solidFill>
                  <a:schemeClr val="tx2"/>
                </a:solidFill>
                <a:latin typeface="Bodoni MT" pitchFamily="18" charset="0"/>
              </a:rPr>
              <a:t>Kreditor jangka panjang akan menyediakan pembiayaan sebesar 60%-80% dari total biaya barang.</a:t>
            </a:r>
          </a:p>
          <a:p>
            <a:pPr marL="514350" indent="-514350" algn="just">
              <a:buAutoNum type="alphaLcPeriod"/>
            </a:pPr>
            <a:r>
              <a:rPr lang="id-ID" sz="2000" b="1" dirty="0" smtClean="0">
                <a:solidFill>
                  <a:schemeClr val="tx2"/>
                </a:solidFill>
                <a:latin typeface="Bodoni MT" pitchFamily="18" charset="0"/>
              </a:rPr>
              <a:t>Dalam pengadaan barang lease, dilakukan dengan membelinya dari pabrik atau supplier/dealer, kemudian di-lease kepada lessee. Untuk itu pihak lessor menerima pembayaran secara berkala dari lessee dan sekaligus mengatur pembayaran pokok dan bunga kepada kreditor.</a:t>
            </a:r>
          </a:p>
          <a:p>
            <a:pPr marL="514350" indent="-514350" algn="just">
              <a:buAutoNum type="alphaLcPeriod"/>
            </a:pPr>
            <a:endParaRPr lang="id-ID" sz="2000" b="1" dirty="0" smtClean="0">
              <a:solidFill>
                <a:schemeClr val="tx2"/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id-ID" sz="3600" b="1" dirty="0" smtClean="0"/>
              <a:t/>
            </a:r>
            <a:br>
              <a:rPr lang="id-ID" sz="3600" b="1" dirty="0" smtClean="0"/>
            </a:br>
            <a:r>
              <a:rPr lang="id-ID" sz="3600" b="1" dirty="0" smtClean="0"/>
              <a:t>Pengertian </a:t>
            </a:r>
            <a:r>
              <a:rPr lang="id-ID" sz="3600" b="1" dirty="0"/>
              <a:t>Sewa Guna Usaha (Leasing)</a:t>
            </a:r>
            <a:r>
              <a:rPr lang="id-ID" sz="3600" dirty="0"/>
              <a:t/>
            </a:r>
            <a:br>
              <a:rPr lang="id-ID" sz="3600" dirty="0"/>
            </a:b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Sewa </a:t>
            </a:r>
            <a:r>
              <a:rPr lang="id-ID" dirty="0"/>
              <a:t>Guna Usaha</a:t>
            </a:r>
            <a:r>
              <a:rPr lang="id-ID" i="1" dirty="0"/>
              <a:t> (leasing)</a:t>
            </a:r>
            <a:r>
              <a:rPr lang="id-ID" dirty="0"/>
              <a:t> adalah segala kegiatan pembiayaan perusahaan dalam bentuk penyediaan barang-barang modal yang penggunaannya diserahkan pada suatu perusahaan, melalui pembayaran secara berkala dalam jangka waktu tertentu</a:t>
            </a:r>
            <a:r>
              <a:rPr lang="id-ID" b="1" i="1" dirty="0"/>
              <a:t>. 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10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id-ID" dirty="0" smtClean="0">
                <a:latin typeface="DilleniaUPC" pitchFamily="18" charset="-34"/>
                <a:cs typeface="DilleniaUPC" pitchFamily="18" charset="-34"/>
              </a:rPr>
              <a:t>Pembiayaan leasing yang dilakukan oleh lebih dari satu lessor atas suatu objek leasing.</a:t>
            </a:r>
          </a:p>
          <a:p>
            <a:pPr>
              <a:buBlip>
                <a:blip r:embed="rId2"/>
              </a:buBlip>
            </a:pPr>
            <a:r>
              <a:rPr lang="id-ID" dirty="0" smtClean="0">
                <a:latin typeface="DilleniaUPC" pitchFamily="18" charset="-34"/>
                <a:cs typeface="DilleniaUPC" pitchFamily="18" charset="-34"/>
              </a:rPr>
              <a:t>Terjadi apabila lessor (karena alasan-alasan risiko) tidak bersedia atau karena tidak memiliki kemampuan pendanaan untuk menutup sendiri suatu transaksi leasing yang nilainya cukup besar yang dibutuhkan oleh lessee.</a:t>
            </a:r>
          </a:p>
          <a:p>
            <a:pPr>
              <a:buBlip>
                <a:blip r:embed="rId2"/>
              </a:buBlip>
            </a:pPr>
            <a:r>
              <a:rPr lang="id-ID" dirty="0" smtClean="0">
                <a:latin typeface="DilleniaUPC" pitchFamily="18" charset="-34"/>
                <a:cs typeface="DilleniaUPC" pitchFamily="18" charset="-34"/>
              </a:rPr>
              <a:t>Beberapa perusahaan leasing melakukan perjanjian kerja sama untuk membiayai objek leasing.</a:t>
            </a:r>
            <a:endParaRPr lang="id-ID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31817" y="357166"/>
            <a:ext cx="5080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Syndicated Lease</a:t>
            </a:r>
            <a:endParaRPr lang="id-ID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47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14546" y="2571745"/>
            <a:ext cx="6786610" cy="4071966"/>
          </a:xfrm>
        </p:spPr>
        <p:txBody>
          <a:bodyPr>
            <a:noAutofit/>
          </a:bodyPr>
          <a:lstStyle/>
          <a:p>
            <a:pPr algn="just">
              <a:buBlip>
                <a:blip r:embed="rId2"/>
              </a:buBlip>
            </a:pPr>
            <a:r>
              <a:rPr lang="id-ID" sz="2400" dirty="0" smtClean="0">
                <a:latin typeface="Centaur" pitchFamily="18" charset="0"/>
              </a:rPr>
              <a:t>Transaksi leasing yang dilakukan di luar batas suatu negara, dimana lessor berkedudukan di negara berbeda dengan lessee.</a:t>
            </a:r>
          </a:p>
          <a:p>
            <a:pPr algn="just">
              <a:buBlip>
                <a:blip r:embed="rId2"/>
              </a:buBlip>
            </a:pPr>
            <a:endParaRPr lang="id-ID" sz="2400" dirty="0" smtClean="0">
              <a:latin typeface="Centaur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id-ID" sz="2400" dirty="0" smtClean="0">
                <a:latin typeface="Centaur" pitchFamily="18" charset="0"/>
              </a:rPr>
              <a:t>Memiliki banyak risiko bagi lessor karena akan melibatkan mekanisme hukum, perpajakan, dll.</a:t>
            </a:r>
          </a:p>
          <a:p>
            <a:pPr algn="just">
              <a:buBlip>
                <a:blip r:embed="rId2"/>
              </a:buBlip>
            </a:pPr>
            <a:endParaRPr lang="id-ID" sz="2400" dirty="0" smtClean="0">
              <a:latin typeface="Centaur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id-ID" sz="2400" dirty="0" smtClean="0">
                <a:latin typeface="Centaur" pitchFamily="18" charset="0"/>
              </a:rPr>
              <a:t>Biasanya dilakukan dengan perjanjian bersyarat yaitu pihak lessee diwajibkan membeli barang pada akhir kontrak.</a:t>
            </a:r>
            <a:endParaRPr lang="id-ID" sz="2400" dirty="0">
              <a:latin typeface="Centaur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1802" y="219654"/>
            <a:ext cx="5598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Cross Border Lease</a:t>
            </a:r>
            <a:endParaRPr lang="id-ID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3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47664" y="2028804"/>
            <a:ext cx="6400816" cy="48291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aur" pitchFamily="18" charset="0"/>
              </a:rPr>
              <a:t>Pertimbangan politis yaitu menyangkut stabilitas negara lessee.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aur" pitchFamily="18" charset="0"/>
              </a:rPr>
              <a:t>Peraturan mengenai pemilikan oleh pihak asing.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aur" pitchFamily="18" charset="0"/>
              </a:rPr>
              <a:t>Perpajakan (ketentuan pajak ganda)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aur" pitchFamily="18" charset="0"/>
              </a:rPr>
              <a:t>Ketentuan repatriasi penghasilan termasuk masalah pengaturan penggunaan valuta asing negara lessee.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aur" pitchFamily="18" charset="0"/>
              </a:rPr>
              <a:t>Peraturan penyusutan.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aur" pitchFamily="18" charset="0"/>
              </a:rPr>
              <a:t>Bea masuk barang dan ketentuan impor lainnya.</a:t>
            </a:r>
          </a:p>
        </p:txBody>
      </p:sp>
      <p:sp>
        <p:nvSpPr>
          <p:cNvPr id="4" name="Rectangle 3"/>
          <p:cNvSpPr/>
          <p:nvPr/>
        </p:nvSpPr>
        <p:spPr>
          <a:xfrm>
            <a:off x="2024453" y="214290"/>
            <a:ext cx="70391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/>
                </a:solidFill>
                <a:effectLst/>
              </a:rPr>
              <a:t>Kompleksitas leasing internasional</a:t>
            </a:r>
            <a:br>
              <a:rPr lang="id-ID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/>
                </a:solidFill>
                <a:effectLst/>
              </a:rPr>
            </a:br>
            <a:r>
              <a:rPr lang="id-ID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/>
                </a:solidFill>
                <a:effectLst/>
              </a:rPr>
              <a:t>(bagi lessor)</a:t>
            </a:r>
            <a:endParaRPr lang="id-ID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45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id-ID" dirty="0" smtClean="0">
                <a:latin typeface="Angsana New" pitchFamily="18" charset="-34"/>
                <a:cs typeface="Angsana New" pitchFamily="18" charset="-34"/>
              </a:rPr>
              <a:t>Suatu metode penjualan yang dilakukan oleh produsen/dealer dimana perusahaan leasing memberikan atau menyediakan fasilitas leasing kepada pembeli barang.</a:t>
            </a:r>
            <a:endParaRPr lang="id-ID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7847" y="71414"/>
            <a:ext cx="5048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Vendor Program</a:t>
            </a:r>
            <a:endParaRPr lang="id-ID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845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Arial Black" pitchFamily="34" charset="0"/>
              </a:rPr>
              <a:t>OPERATING LEASE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2636912"/>
            <a:ext cx="7408333" cy="3450696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leasing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i="1" dirty="0" err="1" smtClean="0"/>
              <a:t>leasor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di-</a:t>
            </a:r>
            <a:r>
              <a:rPr lang="en-US" i="1" dirty="0" smtClean="0"/>
              <a:t>lease</a:t>
            </a:r>
            <a:r>
              <a:rPr lang="en-US" dirty="0" smtClean="0"/>
              <a:t>-</a:t>
            </a:r>
            <a:r>
              <a:rPr lang="en-US" dirty="0" err="1" smtClean="0"/>
              <a:t>kan.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finance lease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operating lease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bunganya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6979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mtClean="0"/>
              <a:t>Lanjutan..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Perbedaan ini disebabkan perusahaan </a:t>
            </a:r>
            <a:r>
              <a:rPr lang="en-US" i="1" smtClean="0"/>
              <a:t>leasing</a:t>
            </a:r>
            <a:r>
              <a:rPr lang="en-US" smtClean="0"/>
              <a:t> mengharapkan keuntungan justru dari penjualan barang modal yang di-</a:t>
            </a:r>
            <a:r>
              <a:rPr lang="en-US" i="1" smtClean="0"/>
              <a:t>lease</a:t>
            </a:r>
            <a:r>
              <a:rPr lang="en-US" smtClean="0"/>
              <a:t>-kan atau melalui beberapa kontrak </a:t>
            </a:r>
            <a:r>
              <a:rPr lang="en-US" i="1" smtClean="0"/>
              <a:t>leasing </a:t>
            </a:r>
            <a:r>
              <a:rPr lang="en-US" smtClean="0"/>
              <a:t>lainnya.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4376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No. 1169/KMK.01/1991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2924944"/>
            <a:ext cx="7408333" cy="3450696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No. 1169/KMK.01/1991 </a:t>
            </a:r>
            <a:r>
              <a:rPr lang="en-US" dirty="0" err="1" smtClean="0"/>
              <a:t>tanggal</a:t>
            </a:r>
            <a:r>
              <a:rPr lang="en-US" dirty="0" smtClean="0"/>
              <a:t> 27 November 1991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i="1" dirty="0" smtClean="0"/>
              <a:t>leasing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(</a:t>
            </a:r>
            <a:r>
              <a:rPr lang="en-US" i="1" dirty="0" smtClean="0"/>
              <a:t>finance lease)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(</a:t>
            </a:r>
            <a:r>
              <a:rPr lang="en-US" i="1" dirty="0" smtClean="0"/>
              <a:t>operating lease)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4922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(</a:t>
            </a:r>
            <a:r>
              <a:rPr lang="en-US" i="1" dirty="0" smtClean="0"/>
              <a:t>finance lease)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i="1" dirty="0" smtClean="0"/>
              <a:t>lessor.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040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Lanjutan..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3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II </a:t>
            </a:r>
            <a:r>
              <a:rPr lang="en-US" dirty="0" err="1" smtClean="0"/>
              <a:t>dan</a:t>
            </a:r>
            <a:r>
              <a:rPr lang="en-US" dirty="0" smtClean="0"/>
              <a:t> III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7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,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7736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(</a:t>
            </a:r>
            <a:r>
              <a:rPr lang="en-US" i="1" dirty="0" smtClean="0"/>
              <a:t>operating lease)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Jumlah pembayaran </a:t>
            </a:r>
            <a:r>
              <a:rPr lang="en-US" i="1" smtClean="0"/>
              <a:t>leasing </a:t>
            </a:r>
            <a:r>
              <a:rPr lang="en-US" smtClean="0"/>
              <a:t>selama masa </a:t>
            </a:r>
            <a:r>
              <a:rPr lang="en-US" i="1" smtClean="0"/>
              <a:t>leasing </a:t>
            </a:r>
            <a:r>
              <a:rPr lang="en-US" smtClean="0"/>
              <a:t> pertama tidak dapat menutupi harga perolehan barang modal yang di-</a:t>
            </a:r>
            <a:r>
              <a:rPr lang="en-US" i="1" smtClean="0"/>
              <a:t>lease-</a:t>
            </a:r>
            <a:r>
              <a:rPr lang="en-US" smtClean="0"/>
              <a:t>kan ditambah keuntungan yang diperhitungkan oleh lessor.</a:t>
            </a:r>
          </a:p>
          <a:p>
            <a:r>
              <a:rPr lang="en-US" smtClean="0"/>
              <a:t>Perjanjian </a:t>
            </a:r>
            <a:r>
              <a:rPr lang="en-US" i="1" smtClean="0"/>
              <a:t>leasing </a:t>
            </a:r>
            <a:r>
              <a:rPr lang="en-US" smtClean="0"/>
              <a:t>tidak memuat ketentuan-ketentuan mengenai hak opsi bagi </a:t>
            </a:r>
            <a:r>
              <a:rPr lang="en-US" i="1" smtClean="0"/>
              <a:t>lessor.</a:t>
            </a:r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213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25649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id-ID" dirty="0"/>
              <a:t>Dalam setiap transaksi leasing didalamnya selalu melibatkan tiga pihak utama, yaitu</a:t>
            </a:r>
            <a:r>
              <a:rPr lang="id-ID" dirty="0" smtClean="0"/>
              <a:t>:</a:t>
            </a:r>
          </a:p>
          <a:p>
            <a:pPr marL="514350" indent="-514350">
              <a:buAutoNum type="arabicPeriod"/>
            </a:pPr>
            <a:r>
              <a:rPr lang="id-ID" dirty="0" smtClean="0"/>
              <a:t>Lessor (yang menyewakan)</a:t>
            </a:r>
          </a:p>
          <a:p>
            <a:pPr marL="514350" indent="-514350">
              <a:buAutoNum type="arabicPeriod"/>
            </a:pPr>
            <a:r>
              <a:rPr lang="id-ID" dirty="0" smtClean="0"/>
              <a:t>Lessee (yang menyewa)</a:t>
            </a:r>
          </a:p>
          <a:p>
            <a:pPr marL="514350" indent="-514350">
              <a:buAutoNum type="arabicPeriod"/>
            </a:pPr>
            <a:r>
              <a:rPr lang="id-ID" dirty="0" smtClean="0"/>
              <a:t>Supplier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PERBEDAAN PEMBIAYAAN LEASING DENGAN PEMBIAYAAN LAINNYA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3068960"/>
            <a:ext cx="7408333" cy="3450696"/>
          </a:xfrm>
        </p:spPr>
        <p:txBody>
          <a:bodyPr/>
          <a:lstStyle/>
          <a:p>
            <a:r>
              <a:rPr lang="en-US" b="1" dirty="0" smtClean="0"/>
              <a:t>Leasing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Sewa</a:t>
            </a:r>
            <a:r>
              <a:rPr lang="en-US" b="1" dirty="0" smtClean="0"/>
              <a:t> </a:t>
            </a:r>
            <a:r>
              <a:rPr lang="en-US" b="1" dirty="0" err="1" smtClean="0"/>
              <a:t>Menyewa</a:t>
            </a:r>
            <a:endParaRPr lang="en-US" dirty="0" smtClean="0"/>
          </a:p>
          <a:p>
            <a:r>
              <a:rPr lang="en-US" b="1" dirty="0" smtClean="0"/>
              <a:t>Leasing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Sewa</a:t>
            </a:r>
            <a:r>
              <a:rPr lang="en-US" b="1" dirty="0" smtClean="0"/>
              <a:t> </a:t>
            </a:r>
            <a:r>
              <a:rPr lang="en-US" b="1" dirty="0" err="1" smtClean="0"/>
              <a:t>Beli</a:t>
            </a:r>
            <a:endParaRPr lang="en-US" dirty="0" smtClean="0"/>
          </a:p>
          <a:p>
            <a:r>
              <a:rPr lang="en-US" b="1" dirty="0" smtClean="0"/>
              <a:t>Leasing </a:t>
            </a:r>
            <a:r>
              <a:rPr lang="en-US" b="1" dirty="0" err="1" smtClean="0"/>
              <a:t>Jual</a:t>
            </a:r>
            <a:r>
              <a:rPr lang="en-US" b="1" dirty="0" smtClean="0"/>
              <a:t> </a:t>
            </a:r>
            <a:r>
              <a:rPr lang="en-US" b="1" dirty="0" err="1" smtClean="0"/>
              <a:t>Beli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Cicilan</a:t>
            </a:r>
            <a:endParaRPr lang="en-US" dirty="0" smtClean="0"/>
          </a:p>
          <a:p>
            <a:r>
              <a:rPr lang="en-US" b="1" dirty="0" err="1" smtClean="0"/>
              <a:t>Fleksibilitas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Leasing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919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KELEBIHAN LEASING SEBAGAI SUMBER PEMBIAYAAN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Pembiayaan</a:t>
            </a:r>
            <a:r>
              <a:rPr lang="en-US" b="1" dirty="0" smtClean="0"/>
              <a:t> </a:t>
            </a:r>
            <a:r>
              <a:rPr lang="en-US" b="1" dirty="0" err="1" smtClean="0"/>
              <a:t>Penuh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Fleksibel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Pembiayaan</a:t>
            </a:r>
            <a:r>
              <a:rPr lang="en-US" b="1" dirty="0" smtClean="0"/>
              <a:t> </a:t>
            </a:r>
            <a:r>
              <a:rPr lang="en-US" b="1" dirty="0" err="1" smtClean="0"/>
              <a:t>Alternatif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Off Balance Sheet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Arus</a:t>
            </a:r>
            <a:r>
              <a:rPr lang="en-US" b="1" dirty="0" smtClean="0"/>
              <a:t> Dana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Proteksi</a:t>
            </a:r>
            <a:r>
              <a:rPr lang="en-US" b="1" dirty="0" smtClean="0"/>
              <a:t> </a:t>
            </a:r>
            <a:r>
              <a:rPr lang="en-US" b="1" dirty="0" err="1" smtClean="0"/>
              <a:t>Inflasi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Perlindungan</a:t>
            </a:r>
            <a:r>
              <a:rPr lang="en-US" b="1" dirty="0" smtClean="0"/>
              <a:t> </a:t>
            </a:r>
            <a:r>
              <a:rPr lang="en-US" b="1" dirty="0" err="1" smtClean="0"/>
              <a:t>Akibat</a:t>
            </a:r>
            <a:r>
              <a:rPr lang="en-US" b="1" dirty="0" smtClean="0"/>
              <a:t> </a:t>
            </a:r>
            <a:r>
              <a:rPr lang="en-US" b="1" dirty="0" err="1" smtClean="0"/>
              <a:t>Kemajuan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Pelunasan</a:t>
            </a:r>
            <a:r>
              <a:rPr lang="en-US" b="1" dirty="0" smtClean="0"/>
              <a:t> </a:t>
            </a:r>
            <a:r>
              <a:rPr lang="en-US" b="1" dirty="0" err="1" smtClean="0"/>
              <a:t>Kewajiban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814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b="1" dirty="0"/>
              <a:t>Kapitalisasi Biaya</a:t>
            </a:r>
            <a:endParaRPr lang="id-ID" dirty="0"/>
          </a:p>
          <a:p>
            <a:r>
              <a:rPr lang="id-ID" b="1" dirty="0"/>
              <a:t>Risiko Keusangan</a:t>
            </a:r>
            <a:endParaRPr lang="id-ID" dirty="0"/>
          </a:p>
          <a:p>
            <a:r>
              <a:rPr lang="id-ID" b="1" dirty="0"/>
              <a:t>Kemudahan Penyusutan Anggaran</a:t>
            </a:r>
            <a:endParaRPr lang="id-ID" dirty="0"/>
          </a:p>
          <a:p>
            <a:r>
              <a:rPr lang="id-ID" b="1" dirty="0"/>
              <a:t>Pembiayaan Proyek Skala Besar</a:t>
            </a:r>
            <a:endParaRPr lang="id-ID" dirty="0"/>
          </a:p>
          <a:p>
            <a:r>
              <a:rPr lang="id-ID" b="1" dirty="0"/>
              <a:t>Meningkatkan Debt Capacity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4787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PEMBAYARAN ANGSURAN SEWAGUNA USAHA (</a:t>
            </a:r>
            <a:r>
              <a:rPr lang="id-ID" b="1" i="1" dirty="0"/>
              <a:t>LEASE PAYMENT</a:t>
            </a:r>
            <a:r>
              <a:rPr lang="id-ID" b="1" dirty="0"/>
              <a:t>)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Besarnya lease payment setiap periode ditentukan oleh faktor-faktor sebagai berikut:</a:t>
            </a:r>
          </a:p>
          <a:p>
            <a:pPr lvl="0"/>
            <a:r>
              <a:rPr lang="id-ID" dirty="0"/>
              <a:t>Nilai Barang Modal</a:t>
            </a:r>
          </a:p>
          <a:p>
            <a:pPr lvl="0"/>
            <a:r>
              <a:rPr lang="id-ID" dirty="0"/>
              <a:t>Simpanan Jaminan</a:t>
            </a:r>
          </a:p>
          <a:p>
            <a:pPr lvl="0"/>
            <a:r>
              <a:rPr lang="id-ID" dirty="0"/>
              <a:t>Nilai Sisa</a:t>
            </a:r>
          </a:p>
          <a:p>
            <a:pPr lvl="0"/>
            <a:r>
              <a:rPr lang="id-ID" dirty="0"/>
              <a:t>Jangka Waktu</a:t>
            </a:r>
          </a:p>
          <a:p>
            <a:pPr lvl="1"/>
            <a:r>
              <a:rPr lang="id-ID" dirty="0"/>
              <a:t>Mengembalikan barang modal tanpa timbul kewajiban</a:t>
            </a:r>
          </a:p>
          <a:p>
            <a:pPr lvl="1"/>
            <a:r>
              <a:rPr lang="id-ID" dirty="0"/>
              <a:t>Membeli barang modal dengan harga yang ditetapkan berdasarkan tafsiran harga pasar pada akhir kontrak atau membeli barang tersebut berdasarkan perjanjian yang disetujui pada awal kontrak</a:t>
            </a:r>
          </a:p>
          <a:p>
            <a:pPr lvl="1"/>
            <a:r>
              <a:rPr lang="id-ID" dirty="0"/>
              <a:t>Memperpanjang jangka waktu leasing dengan harga yang ditentukan kembali</a:t>
            </a:r>
          </a:p>
          <a:p>
            <a:pPr lvl="0"/>
            <a:r>
              <a:rPr lang="id-ID" dirty="0"/>
              <a:t>Tingkat Bunga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603162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Metode Perhitungan Lease Payment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608875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b="1" i="1" dirty="0"/>
              <a:t>Payment in advance</a:t>
            </a:r>
            <a:endParaRPr lang="id-ID" dirty="0"/>
          </a:p>
          <a:p>
            <a:r>
              <a:rPr lang="id-ID" dirty="0"/>
              <a:t>Pembayaran angsuran sewa dilakukan di </a:t>
            </a:r>
            <a:r>
              <a:rPr lang="id-ID" dirty="0" smtClean="0"/>
              <a:t>muka</a:t>
            </a:r>
          </a:p>
          <a:p>
            <a:endParaRPr lang="id-ID" dirty="0"/>
          </a:p>
          <a:p>
            <a:r>
              <a:rPr lang="id-ID" dirty="0" smtClean="0"/>
              <a:t> </a:t>
            </a:r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Di </a:t>
            </a:r>
            <a:r>
              <a:rPr lang="id-ID" dirty="0"/>
              <a:t>mana:</a:t>
            </a:r>
          </a:p>
          <a:p>
            <a:r>
              <a:rPr lang="id-ID" dirty="0"/>
              <a:t>PV = nilai sekarang darai barang</a:t>
            </a:r>
          </a:p>
          <a:p>
            <a:r>
              <a:rPr lang="id-ID" dirty="0"/>
              <a:t>FV = nilai dimasa akan datang</a:t>
            </a:r>
          </a:p>
          <a:p>
            <a:r>
              <a:rPr lang="id-ID" dirty="0"/>
              <a:t>i    = tingkat bunga perbulan</a:t>
            </a:r>
          </a:p>
          <a:p>
            <a:r>
              <a:rPr lang="id-ID" dirty="0"/>
              <a:t>n   = jumlah periode angsuran</a:t>
            </a:r>
          </a:p>
          <a:p>
            <a:endParaRPr lang="id-ID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204864"/>
            <a:ext cx="5328592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2344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04864"/>
            <a:ext cx="712879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11560" y="536412"/>
            <a:ext cx="81724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Payment in arrears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Pembayaran angsuran sewa dilakukan di belakang setelah kontrak leasing disetujui, misalnya sebulan setelah penarikan</a:t>
            </a:r>
            <a:r>
              <a:rPr kumimoji="0" lang="id-ID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sz="1050" dirty="0">
              <a:latin typeface="Arial" pitchFamily="34" charset="0"/>
              <a:cs typeface="Arial" pitchFamily="34" charset="0"/>
            </a:endParaRPr>
          </a:p>
          <a:p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1600" dirty="0">
              <a:latin typeface="Times New Roman" pitchFamily="18" charset="0"/>
              <a:cs typeface="Times New Roman" pitchFamily="18" charset="0"/>
            </a:endParaRPr>
          </a:p>
          <a:p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1600" dirty="0">
              <a:latin typeface="Times New Roman" pitchFamily="18" charset="0"/>
              <a:cs typeface="Times New Roman" pitchFamily="18" charset="0"/>
            </a:endParaRPr>
          </a:p>
          <a:p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1600" dirty="0">
              <a:latin typeface="Times New Roman" pitchFamily="18" charset="0"/>
              <a:cs typeface="Times New Roman" pitchFamily="18" charset="0"/>
            </a:endParaRPr>
          </a:p>
          <a:p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Di mana:</a:t>
            </a:r>
          </a:p>
          <a:p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PV = nilai sekarang darai barang</a:t>
            </a:r>
          </a:p>
          <a:p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FV = nilai dimasa akan datang</a:t>
            </a:r>
          </a:p>
          <a:p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i    = tingkat bunga perbulan</a:t>
            </a:r>
          </a:p>
          <a:p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n   = jumlah periode angsuran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852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PENYELESAIAN MASALAH HUKUM DALAM PERJANJIAN </a:t>
            </a:r>
            <a:r>
              <a:rPr lang="id-ID" b="1" i="1" dirty="0"/>
              <a:t>LEASING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d-ID" b="1" dirty="0"/>
              <a:t>Upaya non legal</a:t>
            </a:r>
            <a:endParaRPr lang="id-ID" dirty="0"/>
          </a:p>
          <a:p>
            <a:pPr lvl="1"/>
            <a:r>
              <a:rPr lang="id-ID" dirty="0"/>
              <a:t>Upaya-upaya sah yang tidak menggunakan pendekatan hukum untuk menyelesaikan persoalan hukum, misalnya menggunakan bantuan pihak ketiga yang dihormati sebagai mediator untuk merundingkan penyelesaian persoalan. </a:t>
            </a:r>
          </a:p>
          <a:p>
            <a:pPr lvl="0"/>
            <a:r>
              <a:rPr lang="id-ID" b="1" dirty="0"/>
              <a:t>Upaya legal</a:t>
            </a:r>
            <a:endParaRPr lang="id-ID" dirty="0"/>
          </a:p>
          <a:p>
            <a:pPr lvl="1"/>
            <a:r>
              <a:rPr lang="id-ID" dirty="0"/>
              <a:t>Upaya-upaya yang menggunakan pendekatan terminologi dan ukuran hukum. Upaya legal dibedakan dalam dua macam yaitu:</a:t>
            </a:r>
          </a:p>
          <a:p>
            <a:pPr lvl="2"/>
            <a:r>
              <a:rPr lang="id-ID" dirty="0"/>
              <a:t>Upaya non litigasi: yaitu upaya legal diluar atau sebelum adanya proses penyelesaian formal melalui institusi penegak hukum </a:t>
            </a:r>
          </a:p>
          <a:p>
            <a:pPr lvl="2"/>
            <a:r>
              <a:rPr lang="id-ID" dirty="0"/>
              <a:t>Upaya litigasi: yaitu upaya penyelesaian melalui proses formal di muka instansi penegak hukum atau arbitrase. Upaya ligitasi ini dapat ditempuh dalam dua cara yaitu: upaya gugatan perdata dan upaya pelaporan atau pengaduan pidana.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96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FAKTOR PENYEBAB MACETNYA PEMBIAYAAN LEASING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d-ID" dirty="0" smtClean="0"/>
              <a:t>Faktor </a:t>
            </a:r>
            <a:r>
              <a:rPr lang="id-ID" dirty="0"/>
              <a:t>internal meliputi:</a:t>
            </a:r>
            <a:endParaRPr lang="id-ID" sz="2800" dirty="0"/>
          </a:p>
          <a:p>
            <a:pPr lvl="1"/>
            <a:r>
              <a:rPr lang="id-ID" dirty="0"/>
              <a:t>Mismanagement</a:t>
            </a:r>
            <a:endParaRPr lang="id-ID" sz="2400" dirty="0"/>
          </a:p>
          <a:p>
            <a:pPr lvl="1"/>
            <a:r>
              <a:rPr lang="id-ID" dirty="0"/>
              <a:t>Over investment karena terlalu ekspansif</a:t>
            </a:r>
            <a:endParaRPr lang="id-ID" sz="2400" dirty="0"/>
          </a:p>
          <a:p>
            <a:pPr lvl="1"/>
            <a:r>
              <a:rPr lang="id-ID" dirty="0"/>
              <a:t>Over financing sehingga leverage lessee menjadi sangat besar</a:t>
            </a:r>
            <a:endParaRPr lang="id-ID" sz="2400" dirty="0"/>
          </a:p>
          <a:p>
            <a:pPr lvl="1"/>
            <a:r>
              <a:rPr lang="id-ID" dirty="0"/>
              <a:t>Perselisihan internal (keluarga/pemegang saham)</a:t>
            </a:r>
            <a:endParaRPr lang="id-ID" sz="2400" dirty="0"/>
          </a:p>
          <a:p>
            <a:pPr lvl="0"/>
            <a:r>
              <a:rPr lang="id-ID" dirty="0"/>
              <a:t>Faktor eksternal meliputi:</a:t>
            </a:r>
            <a:endParaRPr lang="id-ID" sz="2800" dirty="0"/>
          </a:p>
          <a:p>
            <a:pPr lvl="1"/>
            <a:r>
              <a:rPr lang="id-ID" dirty="0"/>
              <a:t>Regulasi atau deregulasi</a:t>
            </a:r>
            <a:endParaRPr lang="id-ID" sz="2400" dirty="0"/>
          </a:p>
          <a:p>
            <a:pPr lvl="1"/>
            <a:r>
              <a:rPr lang="id-ID" dirty="0"/>
              <a:t>Pasar lesu yang berkepanjangan</a:t>
            </a:r>
            <a:endParaRPr lang="id-ID" sz="2400" dirty="0"/>
          </a:p>
          <a:p>
            <a:pPr lvl="1"/>
            <a:r>
              <a:rPr lang="id-ID" dirty="0"/>
              <a:t>Bencana alam</a:t>
            </a:r>
            <a:endParaRPr lang="id-ID" sz="2400" dirty="0"/>
          </a:p>
          <a:p>
            <a:pPr lvl="1"/>
            <a:r>
              <a:rPr lang="id-ID" dirty="0"/>
              <a:t>Perubahan teknologi untuk industri terkait</a:t>
            </a:r>
            <a:endParaRPr lang="id-ID" sz="24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42845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PENANGANAN KREDIT (</a:t>
            </a:r>
            <a:r>
              <a:rPr lang="id-ID" b="1" i="1" dirty="0" smtClean="0"/>
              <a:t>LEASING</a:t>
            </a:r>
            <a:r>
              <a:rPr lang="id-ID" b="1" dirty="0" smtClean="0"/>
              <a:t>) BERMASALAH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d-ID" dirty="0" smtClean="0"/>
              <a:t>Surat-menyurat:surat </a:t>
            </a:r>
            <a:r>
              <a:rPr lang="id-ID" dirty="0"/>
              <a:t>pemberitahuan, surat peringatan</a:t>
            </a:r>
            <a:endParaRPr lang="id-ID" sz="2800" dirty="0"/>
          </a:p>
          <a:p>
            <a:pPr lvl="0"/>
            <a:r>
              <a:rPr lang="id-ID" dirty="0"/>
              <a:t>Negosiasi: </a:t>
            </a:r>
            <a:r>
              <a:rPr lang="id-ID" i="1" dirty="0"/>
              <a:t>rescheduling</a:t>
            </a:r>
            <a:r>
              <a:rPr lang="id-ID" dirty="0"/>
              <a:t>, penyerahan kembali objek leasing</a:t>
            </a:r>
            <a:endParaRPr lang="id-ID" sz="2800" dirty="0"/>
          </a:p>
          <a:p>
            <a:pPr lvl="0"/>
            <a:r>
              <a:rPr lang="id-ID" dirty="0"/>
              <a:t>Repossission yaitu pengambil alihan objek leasing secara paksa dari leasor apabila semua usaha telah ditempuh. Dalam hal ini perlu diperhatikan:</a:t>
            </a:r>
            <a:endParaRPr lang="id-ID" sz="2800" dirty="0"/>
          </a:p>
          <a:p>
            <a:pPr lvl="1"/>
            <a:r>
              <a:rPr lang="id-ID" dirty="0"/>
              <a:t>Membuat salinan seluruh data dan dokumen perjanjian</a:t>
            </a:r>
            <a:endParaRPr lang="id-ID" sz="2400" dirty="0"/>
          </a:p>
          <a:p>
            <a:pPr lvl="1"/>
            <a:r>
              <a:rPr lang="id-ID" dirty="0"/>
              <a:t>Mempersiapkan teknisi dan peralatan khusus, jika diperlukan</a:t>
            </a:r>
            <a:endParaRPr lang="id-ID" sz="2400" dirty="0"/>
          </a:p>
          <a:p>
            <a:pPr lvl="1"/>
            <a:r>
              <a:rPr lang="id-ID" dirty="0"/>
              <a:t>Laporkan maksud dan tujuan kepada pihak berwajib dan perangkat warga setempat bila situasi memungkinkan</a:t>
            </a:r>
            <a:endParaRPr lang="id-ID" sz="2400" dirty="0"/>
          </a:p>
          <a:p>
            <a:pPr lvl="0"/>
            <a:r>
              <a:rPr lang="id-ID" dirty="0"/>
              <a:t>Upaya hukum melalui pengadilan</a:t>
            </a:r>
            <a:endParaRPr lang="id-ID" sz="28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64673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620000" cy="6248400"/>
          </a:xfrm>
        </p:spPr>
        <p:txBody>
          <a:bodyPr/>
          <a:lstStyle/>
          <a:p>
            <a:pPr algn="l"/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Pendanaan</a:t>
            </a:r>
            <a:r>
              <a:rPr lang="en-US" b="1" dirty="0"/>
              <a:t> </a:t>
            </a:r>
            <a:r>
              <a:rPr lang="en-US" b="1" i="1" dirty="0"/>
              <a:t>Lessor (Funding)</a:t>
            </a:r>
            <a:endParaRPr lang="en-US" dirty="0"/>
          </a:p>
          <a:p>
            <a:pPr lvl="0" algn="l"/>
            <a:endParaRPr lang="en-US" dirty="0" smtClean="0"/>
          </a:p>
          <a:p>
            <a:pPr lvl="0" algn="l"/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dana</a:t>
            </a:r>
            <a:r>
              <a:rPr lang="en-US" dirty="0"/>
              <a:t> internal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/>
              <a:t>Net worth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/>
              <a:t>Collection </a:t>
            </a:r>
            <a:r>
              <a:rPr lang="en-US" dirty="0" err="1"/>
              <a:t>dari</a:t>
            </a:r>
            <a:r>
              <a:rPr lang="en-US" dirty="0"/>
              <a:t> costumer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/>
              <a:t>Subordinated loan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/>
              <a:t>Initial public offering (IPO)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/>
              <a:t>Right issue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Sejarah </a:t>
            </a:r>
            <a:r>
              <a:rPr lang="id-ID" b="1" dirty="0"/>
              <a:t>dan Perkembangan Leasing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3140968"/>
            <a:ext cx="8352928" cy="3450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Sejarah </a:t>
            </a:r>
            <a:r>
              <a:rPr lang="id-ID" dirty="0"/>
              <a:t>perkembangan leasing menurut T.M. Tom Clark dimulai sekitar tahun 1850, pada saat tercatatnya perusahaan pertama yang menyewakan kereta api, di Amerika Serikat, </a:t>
            </a:r>
            <a:r>
              <a:rPr lang="id-ID" i="1" dirty="0"/>
              <a:t>The Bell Telephone Company</a:t>
            </a:r>
            <a:r>
              <a:rPr lang="id-ID" dirty="0"/>
              <a:t>  mulai memberikan layanan penyewaan telepon kepada para langganannya melalui pembayaran secara cicilan pada tahun 1877. Sementara di tahun 1952, perusahaan leasing di San Fransisco mendatangi perusahaan-perusahaan penghasil barang untuk menawarkan jasa penjualan secara leasing.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pinjamna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On share loan: rupiah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,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sindikasi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bilateral,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commited</a:t>
            </a:r>
            <a:r>
              <a:rPr lang="en-US" dirty="0"/>
              <a:t> or uncommitted.</a:t>
            </a:r>
          </a:p>
          <a:p>
            <a:pPr lvl="0"/>
            <a:r>
              <a:rPr lang="en-US" dirty="0" err="1"/>
              <a:t>Offshare</a:t>
            </a:r>
            <a:r>
              <a:rPr lang="en-US" dirty="0"/>
              <a:t> loan: </a:t>
            </a:r>
            <a:r>
              <a:rPr lang="en-US" dirty="0" err="1"/>
              <a:t>valas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sindikasi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commited</a:t>
            </a:r>
            <a:r>
              <a:rPr lang="en-US" dirty="0"/>
              <a:t> </a:t>
            </a:r>
            <a:r>
              <a:rPr lang="en-US" dirty="0" err="1"/>
              <a:t>atau</a:t>
            </a:r>
            <a:endParaRPr lang="en-US" dirty="0"/>
          </a:p>
          <a:p>
            <a:pPr lvl="0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obligasi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3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Faktor-faktor</a:t>
            </a:r>
            <a:r>
              <a:rPr lang="en-US" b="1" dirty="0"/>
              <a:t> yang </a:t>
            </a:r>
            <a:r>
              <a:rPr lang="en-US" b="1" dirty="0" err="1"/>
              <a:t>mempengaruhi</a:t>
            </a:r>
            <a:r>
              <a:rPr lang="en-US" b="1" dirty="0"/>
              <a:t> </a:t>
            </a:r>
            <a:r>
              <a:rPr lang="en-US" b="1" dirty="0" err="1"/>
              <a:t>Kemampuan</a:t>
            </a:r>
            <a:r>
              <a:rPr lang="en-US" b="1" dirty="0"/>
              <a:t> </a:t>
            </a:r>
            <a:r>
              <a:rPr lang="en-US" b="1" dirty="0" err="1"/>
              <a:t>Pendanaan</a:t>
            </a:r>
            <a:r>
              <a:rPr lang="en-US" b="1" dirty="0"/>
              <a:t> Perusahaan </a:t>
            </a:r>
            <a:r>
              <a:rPr lang="en-US" b="1" dirty="0" err="1"/>
              <a:t>Pembiayaan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i="1" dirty="0"/>
              <a:t>Lessor</a:t>
            </a:r>
            <a:r>
              <a:rPr lang="en-US" b="1" dirty="0"/>
              <a:t>.</a:t>
            </a:r>
            <a:endParaRPr lang="en-US" dirty="0"/>
          </a:p>
          <a:p>
            <a:pPr lvl="0"/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Pemilik</a:t>
            </a:r>
            <a:r>
              <a:rPr lang="en-US" dirty="0"/>
              <a:t>/group </a:t>
            </a:r>
            <a:r>
              <a:rPr lang="en-US" dirty="0" err="1"/>
              <a:t>perusahaan</a:t>
            </a:r>
            <a:endParaRPr lang="en-US" dirty="0"/>
          </a:p>
          <a:p>
            <a:pPr lvl="0"/>
            <a:r>
              <a:rPr lang="en-US" dirty="0"/>
              <a:t>Financial performance: asset and profitability growth</a:t>
            </a:r>
          </a:p>
          <a:p>
            <a:pPr lvl="0"/>
            <a:r>
              <a:rPr lang="en-US" dirty="0" err="1"/>
              <a:t>Prospek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 lvl="0"/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err="1"/>
              <a:t>Jangka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Sumber</a:t>
            </a:r>
            <a:r>
              <a:rPr lang="en-US" sz="2800" b="1" dirty="0"/>
              <a:t> </a:t>
            </a:r>
            <a:r>
              <a:rPr lang="en-US" sz="2800" b="1" dirty="0" smtClean="0"/>
              <a:t>Dana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dirty="0"/>
              <a:t>Short term	:1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endParaRPr lang="en-US" dirty="0"/>
          </a:p>
          <a:p>
            <a:pPr lvl="0"/>
            <a:r>
              <a:rPr lang="en-US" dirty="0"/>
              <a:t>Medium term	:1 s/d 5 </a:t>
            </a:r>
            <a:r>
              <a:rPr lang="en-US" dirty="0" err="1"/>
              <a:t>tahun</a:t>
            </a:r>
            <a:endParaRPr lang="en-US" dirty="0"/>
          </a:p>
          <a:p>
            <a:pPr lvl="0"/>
            <a:r>
              <a:rPr lang="en-US" dirty="0"/>
              <a:t>Long term 	:5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Rasio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</a:t>
            </a:r>
            <a:r>
              <a:rPr lang="en-US" b="1" dirty="0" err="1"/>
              <a:t>Calon</a:t>
            </a:r>
            <a:r>
              <a:rPr lang="en-US" b="1" dirty="0"/>
              <a:t> </a:t>
            </a:r>
            <a:r>
              <a:rPr lang="en-US" b="1" dirty="0" err="1" smtClean="0"/>
              <a:t>Lesse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Debt on equity </a:t>
            </a:r>
            <a:r>
              <a:rPr lang="en-US" dirty="0" smtClean="0"/>
              <a:t>ratio</a:t>
            </a:r>
            <a:endParaRPr lang="en-US" dirty="0"/>
          </a:p>
          <a:p>
            <a:pPr lvl="0"/>
            <a:r>
              <a:rPr lang="en-US" dirty="0"/>
              <a:t>Debt to total asset</a:t>
            </a:r>
          </a:p>
          <a:p>
            <a:pPr lvl="0"/>
            <a:r>
              <a:rPr lang="en-US" dirty="0"/>
              <a:t>Return on equity</a:t>
            </a:r>
          </a:p>
          <a:p>
            <a:pPr lvl="0"/>
            <a:r>
              <a:rPr lang="en-US" dirty="0"/>
              <a:t>Return on assets </a:t>
            </a:r>
          </a:p>
          <a:p>
            <a:pPr lvl="0"/>
            <a:r>
              <a:rPr lang="en-US" dirty="0"/>
              <a:t>Net profit margin (net income/total income)</a:t>
            </a:r>
          </a:p>
          <a:p>
            <a:pPr lvl="0"/>
            <a:r>
              <a:rPr lang="en-US" dirty="0"/>
              <a:t>Interest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err="1"/>
              <a:t>Pembayaran</a:t>
            </a:r>
            <a:r>
              <a:rPr lang="en-US" sz="4000" b="1" dirty="0"/>
              <a:t> Leasing </a:t>
            </a:r>
            <a:r>
              <a:rPr lang="en-US" sz="4000" b="1" dirty="0" smtClean="0"/>
              <a:t>Fee</a:t>
            </a:r>
          </a:p>
          <a:p>
            <a:pPr marL="0" indent="0">
              <a:buNone/>
            </a:pPr>
            <a:endParaRPr lang="en-US" sz="4000" dirty="0"/>
          </a:p>
          <a:p>
            <a:pPr lvl="0"/>
            <a:r>
              <a:rPr lang="en-US" sz="4000" dirty="0"/>
              <a:t>Facility </a:t>
            </a:r>
            <a:r>
              <a:rPr lang="en-US" sz="4000" dirty="0" smtClean="0"/>
              <a:t>Fee</a:t>
            </a:r>
            <a:endParaRPr lang="en-US" sz="4000" dirty="0"/>
          </a:p>
          <a:p>
            <a:pPr lvl="0"/>
            <a:r>
              <a:rPr lang="en-US" sz="4000" dirty="0"/>
              <a:t>Commitment Fee</a:t>
            </a:r>
          </a:p>
          <a:p>
            <a:pPr lvl="0"/>
            <a:r>
              <a:rPr lang="en-US" sz="4000" dirty="0"/>
              <a:t>Arrangement Fee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3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METODE AKUNTANSI SEWA GUNA USAHA 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b="1" dirty="0"/>
              <a:t>Finance Lease </a:t>
            </a:r>
            <a:r>
              <a:rPr lang="en-US" b="1" dirty="0" smtClean="0"/>
              <a:t>Method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Perusahaan Leasing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leasing </a:t>
            </a:r>
            <a:r>
              <a:rPr lang="en-US" dirty="0" smtClean="0"/>
              <a:t>	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finance lease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lessor </a:t>
            </a: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/>
              <a:t>Penyewa</a:t>
            </a:r>
            <a:r>
              <a:rPr lang="en-US" sz="3600" b="1" dirty="0"/>
              <a:t> </a:t>
            </a:r>
            <a:r>
              <a:rPr lang="en-US" sz="3600" b="1" dirty="0" err="1"/>
              <a:t>Guna</a:t>
            </a:r>
            <a:r>
              <a:rPr lang="en-US" sz="3600" b="1" dirty="0"/>
              <a:t> Usaha (</a:t>
            </a:r>
            <a:r>
              <a:rPr lang="en-US" sz="3600" b="1" dirty="0" err="1"/>
              <a:t>Lesse</a:t>
            </a:r>
            <a:r>
              <a:rPr lang="en-US" sz="3600" b="1" dirty="0"/>
              <a:t>) </a:t>
            </a:r>
            <a:endParaRPr lang="en-US" sz="3600" b="1" dirty="0" smtClean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err="1"/>
              <a:t>Apabila</a:t>
            </a:r>
            <a:r>
              <a:rPr lang="en-US" sz="3600" dirty="0"/>
              <a:t> </a:t>
            </a:r>
            <a:r>
              <a:rPr lang="en-US" sz="3600" dirty="0" err="1"/>
              <a:t>sewa</a:t>
            </a:r>
            <a:r>
              <a:rPr lang="en-US" sz="3600" dirty="0"/>
              <a:t> </a:t>
            </a:r>
            <a:r>
              <a:rPr lang="en-US" sz="3600" dirty="0" err="1"/>
              <a:t>guna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 </a:t>
            </a:r>
            <a:r>
              <a:rPr lang="en-US" sz="3600" dirty="0" err="1"/>
              <a:t>dikelompokan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finance lease,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metode</a:t>
            </a:r>
            <a:r>
              <a:rPr lang="en-US" sz="3600" dirty="0"/>
              <a:t> </a:t>
            </a:r>
            <a:r>
              <a:rPr lang="en-US" sz="3600" dirty="0" err="1"/>
              <a:t>perlakuan</a:t>
            </a:r>
            <a:r>
              <a:rPr lang="en-US" sz="3600" dirty="0"/>
              <a:t> </a:t>
            </a:r>
            <a:r>
              <a:rPr lang="en-US" sz="3600" dirty="0" err="1"/>
              <a:t>akuntansi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lessor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metode</a:t>
            </a:r>
            <a:r>
              <a:rPr lang="en-US" sz="3600" dirty="0"/>
              <a:t> </a:t>
            </a:r>
            <a:r>
              <a:rPr lang="en-US" sz="3600" dirty="0" err="1"/>
              <a:t>kapitalisasi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capital method.</a:t>
            </a:r>
          </a:p>
        </p:txBody>
      </p:sp>
    </p:spTree>
    <p:extLst>
      <p:ext uri="{BB962C8B-B14F-4D97-AF65-F5344CB8AC3E}">
        <p14:creationId xmlns:p14="http://schemas.microsoft.com/office/powerpoint/2010/main" val="19556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229600" cy="5592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/>
              <a:t>Operating Lease Method</a:t>
            </a:r>
            <a:endParaRPr lang="en-US" sz="3600" dirty="0"/>
          </a:p>
          <a:p>
            <a:pPr>
              <a:buFont typeface="Courier New" pitchFamily="49" charset="0"/>
              <a:buChar char="o"/>
            </a:pPr>
            <a:r>
              <a:rPr lang="en-US" sz="3600" b="1" dirty="0"/>
              <a:t>Perusahaan Leasing (Lessor)</a:t>
            </a:r>
            <a:endParaRPr lang="en-US" sz="3600" dirty="0"/>
          </a:p>
          <a:p>
            <a:r>
              <a:rPr lang="en-US" sz="3600" dirty="0" err="1"/>
              <a:t>Apabila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sewa</a:t>
            </a:r>
            <a:r>
              <a:rPr lang="en-US" sz="3600" dirty="0"/>
              <a:t> </a:t>
            </a:r>
            <a:r>
              <a:rPr lang="en-US" sz="3600" dirty="0" err="1"/>
              <a:t>guna</a:t>
            </a:r>
            <a:r>
              <a:rPr lang="en-US" sz="3600" dirty="0"/>
              <a:t> </a:t>
            </a:r>
            <a:r>
              <a:rPr lang="en-US" sz="3600" dirty="0" err="1"/>
              <a:t>digolongkan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operating lease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metode</a:t>
            </a:r>
            <a:r>
              <a:rPr lang="en-US" sz="3600" dirty="0"/>
              <a:t> </a:t>
            </a:r>
            <a:r>
              <a:rPr lang="en-US" sz="3600" dirty="0" err="1"/>
              <a:t>perlakuan</a:t>
            </a:r>
            <a:r>
              <a:rPr lang="en-US" sz="3600" dirty="0"/>
              <a:t> </a:t>
            </a:r>
            <a:r>
              <a:rPr lang="en-US" sz="3600" dirty="0" err="1"/>
              <a:t>akuntansi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lessor </a:t>
            </a:r>
            <a:r>
              <a:rPr lang="en-US" sz="3600" dirty="0" err="1"/>
              <a:t>adalah</a:t>
            </a:r>
            <a:r>
              <a:rPr lang="en-US" sz="3600" dirty="0"/>
              <a:t> operating method. </a:t>
            </a:r>
            <a:r>
              <a:rPr lang="en-US" sz="3600" dirty="0" err="1"/>
              <a:t>Menurut</a:t>
            </a:r>
            <a:r>
              <a:rPr lang="en-US" sz="3600" dirty="0"/>
              <a:t> </a:t>
            </a:r>
            <a:r>
              <a:rPr lang="en-US" sz="3600" dirty="0" err="1"/>
              <a:t>metode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, lessor </a:t>
            </a:r>
            <a:r>
              <a:rPr lang="en-US" sz="3600" dirty="0" err="1"/>
              <a:t>tetap</a:t>
            </a:r>
            <a:r>
              <a:rPr lang="en-US" sz="3600" dirty="0"/>
              <a:t> </a:t>
            </a:r>
            <a:r>
              <a:rPr lang="en-US" sz="3600" dirty="0" err="1"/>
              <a:t>mencatat</a:t>
            </a:r>
            <a:r>
              <a:rPr lang="en-US" sz="3600" dirty="0"/>
              <a:t> </a:t>
            </a:r>
            <a:r>
              <a:rPr lang="en-US" sz="3600" dirty="0" err="1"/>
              <a:t>aktiva</a:t>
            </a:r>
            <a:r>
              <a:rPr lang="en-US" sz="3600" dirty="0"/>
              <a:t> yang </a:t>
            </a:r>
            <a:r>
              <a:rPr lang="en-US" sz="3600" dirty="0" err="1"/>
              <a:t>disewaguausahakan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bagian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aktiva</a:t>
            </a:r>
            <a:r>
              <a:rPr lang="en-US" sz="3600" dirty="0"/>
              <a:t> </a:t>
            </a:r>
            <a:r>
              <a:rPr lang="en-US" sz="3600" dirty="0" err="1"/>
              <a:t>tetap</a:t>
            </a:r>
            <a:r>
              <a:rPr lang="en-US" sz="3600" dirty="0"/>
              <a:t> </a:t>
            </a:r>
            <a:r>
              <a:rPr lang="en-US" sz="3600" dirty="0" err="1"/>
              <a:t>milik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 leasing.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17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Penyewa</a:t>
            </a:r>
            <a:r>
              <a:rPr lang="en-US" sz="2800" b="1" dirty="0"/>
              <a:t> </a:t>
            </a:r>
            <a:r>
              <a:rPr lang="en-US" sz="2800" b="1" dirty="0" err="1"/>
              <a:t>Guna</a:t>
            </a:r>
            <a:r>
              <a:rPr lang="en-US" sz="2800" b="1" dirty="0"/>
              <a:t> Usaha (Lessee)</a:t>
            </a:r>
            <a:endParaRPr lang="en-US" sz="2800" dirty="0"/>
          </a:p>
          <a:p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finance lease,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lessor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kapitalisasi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capital method.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relative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PERLAKUAN PAJAK BAGI SEWA GUNA USAHA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b="1" dirty="0" err="1"/>
              <a:t>Sewa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b="1" dirty="0"/>
              <a:t> Usaha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Opsi</a:t>
            </a:r>
            <a:r>
              <a:rPr lang="en-US" b="1" dirty="0"/>
              <a:t> (Finance Lease)</a:t>
            </a:r>
            <a:endParaRPr lang="en-US" dirty="0"/>
          </a:p>
          <a:p>
            <a:pPr lvl="0"/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perpajakan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14,15,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16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No. 1169/KMK.01/1991 </a:t>
            </a:r>
            <a:r>
              <a:rPr lang="en-US" dirty="0" err="1"/>
              <a:t>tanggal</a:t>
            </a:r>
            <a:r>
              <a:rPr lang="en-US" dirty="0"/>
              <a:t> 27 November 1991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lessor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lessee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Perkembangan Leasing di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2996952"/>
            <a:ext cx="7408333" cy="3450696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    Kegiatan </a:t>
            </a:r>
            <a:r>
              <a:rPr lang="id-ID" dirty="0"/>
              <a:t>usaha leasing baru diperkenalkan pada tahun 1974 dengan surat keputusan bersama Menteri keuangan, Menteri perindustrian, dan Menteri Perdagangan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Sewa</a:t>
            </a:r>
            <a:r>
              <a:rPr lang="en-US" b="1" dirty="0" smtClean="0"/>
              <a:t> </a:t>
            </a:r>
            <a:r>
              <a:rPr lang="en-US" b="1" dirty="0" err="1"/>
              <a:t>Guna</a:t>
            </a:r>
            <a:r>
              <a:rPr lang="en-US" b="1" dirty="0"/>
              <a:t> Usaha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Opsi</a:t>
            </a:r>
            <a:r>
              <a:rPr lang="en-US" b="1" dirty="0"/>
              <a:t> (Operating Lease)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No. 1169/KMK.01/1991 </a:t>
            </a:r>
            <a:r>
              <a:rPr lang="en-US" dirty="0" err="1"/>
              <a:t>tanggal</a:t>
            </a:r>
            <a:r>
              <a:rPr lang="en-US" dirty="0"/>
              <a:t> 29 November 1991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8800" dirty="0" smtClean="0"/>
              <a:t>Borrowing (PINJAMAN)</a:t>
            </a:r>
            <a:endParaRPr lang="id-ID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seseorang/suatu lembaga menerima dana dari pihak lain dengan perjanjian bahwa dana tersebut akan </a:t>
            </a:r>
            <a:r>
              <a:rPr lang="sv-SE" dirty="0" smtClean="0"/>
              <a:t>dikembalikan</a:t>
            </a:r>
            <a:endParaRPr lang="id-ID" dirty="0" smtClean="0"/>
          </a:p>
          <a:p>
            <a:r>
              <a:rPr lang="id-ID" dirty="0"/>
              <a:t>Kebanyakan peminjam nantinya akan dibebani sejumlah bunga sebagai kompensasi pinjaman kepada pihak pemberi dana</a:t>
            </a:r>
            <a:r>
              <a:rPr lang="id-ID" dirty="0" smtClean="0"/>
              <a:t>.</a:t>
            </a:r>
          </a:p>
          <a:p>
            <a:r>
              <a:rPr lang="id-ID" dirty="0"/>
              <a:t>Kebanyakan pinjaman memiliki tanggal jatuh tempo di mana peminjam harus mengembalikan pokok pinjaman plus bunga pada waktu yang telah ditetapkan.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79138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/>
              <a:t>PENGERTIAN PINJAMAN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altLang="id-ID" dirty="0"/>
              <a:t>Pemberian pinjaman yang dilakukan oleh bank diartikan sebagai  penyaluran dana ke masyarakat. </a:t>
            </a:r>
          </a:p>
          <a:p>
            <a:r>
              <a:rPr lang="id-ID" altLang="id-ID" dirty="0"/>
              <a:t>Kredit (Bank Konvensional</a:t>
            </a:r>
            <a:br>
              <a:rPr lang="id-ID" altLang="id-ID" dirty="0"/>
            </a:br>
            <a:r>
              <a:rPr lang="id-ID" altLang="id-ID" dirty="0"/>
              <a:t>Pembiayaan (Bank Syariah)</a:t>
            </a:r>
          </a:p>
          <a:p>
            <a:r>
              <a:rPr lang="id-ID" altLang="id-ID" dirty="0"/>
              <a:t>Hal-hal yg perlu diperhatikan :</a:t>
            </a:r>
          </a:p>
          <a:p>
            <a:pPr marL="0" indent="0">
              <a:buNone/>
            </a:pPr>
            <a:r>
              <a:rPr lang="id-ID" altLang="id-ID" dirty="0" smtClean="0"/>
              <a:t>	1.Kepercayaan</a:t>
            </a:r>
            <a:endParaRPr lang="id-ID" altLang="id-ID" dirty="0"/>
          </a:p>
          <a:p>
            <a:pPr marL="0" indent="0">
              <a:buNone/>
            </a:pPr>
            <a:r>
              <a:rPr lang="id-ID" altLang="id-ID" dirty="0" smtClean="0"/>
              <a:t>	2</a:t>
            </a:r>
            <a:r>
              <a:rPr lang="id-ID" altLang="id-ID" dirty="0"/>
              <a:t>. Kesepakatan</a:t>
            </a:r>
          </a:p>
          <a:p>
            <a:pPr marL="0" indent="0">
              <a:buNone/>
            </a:pPr>
            <a:r>
              <a:rPr lang="id-ID" altLang="id-ID" dirty="0" smtClean="0"/>
              <a:t>	3</a:t>
            </a:r>
            <a:r>
              <a:rPr lang="id-ID" altLang="id-ID" dirty="0"/>
              <a:t>. Jangka waktu</a:t>
            </a:r>
          </a:p>
          <a:p>
            <a:pPr marL="0" indent="0">
              <a:buNone/>
            </a:pPr>
            <a:r>
              <a:rPr lang="id-ID" altLang="id-ID" dirty="0" smtClean="0"/>
              <a:t>	4</a:t>
            </a:r>
            <a:r>
              <a:rPr lang="id-ID" altLang="id-ID" dirty="0"/>
              <a:t>. Resiko</a:t>
            </a:r>
          </a:p>
          <a:p>
            <a:pPr marL="0" indent="0">
              <a:buNone/>
            </a:pPr>
            <a:r>
              <a:rPr lang="id-ID" altLang="id-ID" dirty="0" smtClean="0"/>
              <a:t>	5</a:t>
            </a:r>
            <a:r>
              <a:rPr lang="id-ID" altLang="id-ID" dirty="0"/>
              <a:t>.  Balas Jasa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07794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/>
              <a:t>JENIS PINJAMAN (Kredit)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altLang="id-ID" dirty="0" smtClean="0"/>
              <a:t>1. Investasi</a:t>
            </a:r>
            <a:endParaRPr lang="id-ID" altLang="id-ID" dirty="0"/>
          </a:p>
          <a:p>
            <a:r>
              <a:rPr lang="id-ID" altLang="id-ID" dirty="0"/>
              <a:t>2. Modal Kerja</a:t>
            </a:r>
          </a:p>
          <a:p>
            <a:r>
              <a:rPr lang="id-ID" altLang="id-ID" dirty="0"/>
              <a:t>3. Perdagangan</a:t>
            </a:r>
          </a:p>
          <a:p>
            <a:r>
              <a:rPr lang="id-ID" altLang="id-ID" dirty="0"/>
              <a:t>4. Produktif</a:t>
            </a:r>
          </a:p>
          <a:p>
            <a:r>
              <a:rPr lang="id-ID" altLang="id-ID" dirty="0"/>
              <a:t>5. Konsumtif</a:t>
            </a:r>
          </a:p>
          <a:p>
            <a:r>
              <a:rPr lang="id-ID" altLang="id-ID" dirty="0"/>
              <a:t>6. Profesi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97384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/>
              <a:t>ANGSURAN PINJAMAN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altLang="id-ID" dirty="0"/>
              <a:t>Pengembalian pinjaman secara bertahap pada periode tertentu.</a:t>
            </a:r>
          </a:p>
          <a:p>
            <a:r>
              <a:rPr lang="id-ID" altLang="id-ID" dirty="0"/>
              <a:t>Angsuran = Pokok Pinjaman + Bunga</a:t>
            </a:r>
          </a:p>
          <a:p>
            <a:r>
              <a:rPr lang="id-ID" altLang="id-ID" dirty="0"/>
              <a:t>Pokok Pinjaman = </a:t>
            </a:r>
          </a:p>
          <a:p>
            <a:pPr>
              <a:buNone/>
            </a:pPr>
            <a:r>
              <a:rPr lang="id-ID" altLang="id-ID" dirty="0"/>
              <a:t>   Jumlah pinjaman / Jangka waktu pinjaman</a:t>
            </a:r>
          </a:p>
          <a:p>
            <a:pPr>
              <a:buNone/>
            </a:pPr>
            <a:r>
              <a:rPr lang="id-ID" altLang="id-ID" dirty="0"/>
              <a:t>   Bunga =(% Bunga x Jumlah Pinjaman/1tahun )x1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459988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/>
              <a:t>Perhitungan Bunga Pinjaman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altLang="id-ID" dirty="0"/>
              <a:t>1. Sistem </a:t>
            </a:r>
            <a:r>
              <a:rPr lang="id-ID" altLang="id-ID" dirty="0" smtClean="0"/>
              <a:t>Flat </a:t>
            </a:r>
            <a:r>
              <a:rPr lang="id-ID" altLang="id-ID" dirty="0"/>
              <a:t>Rate</a:t>
            </a:r>
          </a:p>
          <a:p>
            <a:r>
              <a:rPr lang="id-ID" altLang="id-ID" dirty="0"/>
              <a:t>    Angsuran tetap selama periode tertentu</a:t>
            </a:r>
          </a:p>
          <a:p>
            <a:r>
              <a:rPr lang="id-ID" altLang="id-ID" dirty="0"/>
              <a:t>2. Sliding Rate</a:t>
            </a:r>
          </a:p>
          <a:p>
            <a:r>
              <a:rPr lang="id-ID" altLang="id-ID" dirty="0"/>
              <a:t>    Angsuran menurun slm periode tertentu</a:t>
            </a:r>
          </a:p>
          <a:p>
            <a:r>
              <a:rPr lang="id-ID" altLang="id-ID" dirty="0"/>
              <a:t>3. Floating Rate</a:t>
            </a:r>
          </a:p>
          <a:p>
            <a:r>
              <a:rPr lang="id-ID" altLang="id-ID" dirty="0"/>
              <a:t>    Angsuran </a:t>
            </a:r>
            <a:r>
              <a:rPr lang="id-ID" altLang="id-ID" dirty="0" smtClean="0"/>
              <a:t>berubah-ubah </a:t>
            </a:r>
            <a:r>
              <a:rPr lang="id-ID" altLang="id-ID" dirty="0"/>
              <a:t>periode </a:t>
            </a:r>
            <a:r>
              <a:rPr lang="id-ID" altLang="id-ID" dirty="0" smtClean="0"/>
              <a:t>tertEnTu</a:t>
            </a:r>
            <a:endParaRPr lang="id-ID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13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Pihak-pihak </a:t>
            </a:r>
            <a:r>
              <a:rPr lang="id-ID" b="1" dirty="0"/>
              <a:t>yang Terlibat dalam Leasing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7408333" cy="345069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Lessor</a:t>
            </a:r>
          </a:p>
          <a:p>
            <a:pPr marL="514350" indent="-514350">
              <a:buAutoNum type="arabicPeriod"/>
            </a:pPr>
            <a:r>
              <a:rPr lang="id-ID" dirty="0" smtClean="0"/>
              <a:t>Lessee</a:t>
            </a:r>
          </a:p>
          <a:p>
            <a:pPr marL="514350" indent="-514350">
              <a:buAutoNum type="arabicPeriod"/>
            </a:pPr>
            <a:r>
              <a:rPr lang="id-ID" dirty="0" smtClean="0"/>
              <a:t>Supplier</a:t>
            </a:r>
          </a:p>
          <a:p>
            <a:pPr marL="514350" indent="-514350">
              <a:buAutoNum type="arabicPeriod"/>
            </a:pPr>
            <a:r>
              <a:rPr lang="id-ID" dirty="0" smtClean="0"/>
              <a:t>Bank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Penggolongan </a:t>
            </a:r>
            <a:r>
              <a:rPr lang="id-ID" b="1" dirty="0"/>
              <a:t>Perusahaan </a:t>
            </a:r>
            <a:r>
              <a:rPr lang="id-ID" b="1" dirty="0" smtClean="0"/>
              <a:t>Leasing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1091628" y="2366963"/>
            <a:ext cx="6960744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57224" y="164305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1. Independent Leasing Company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1042987" y="2407444"/>
            <a:ext cx="70580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2. Captive lessor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3. </a:t>
            </a:r>
            <a:r>
              <a:rPr lang="id-ID" b="1" i="1" dirty="0" smtClean="0"/>
              <a:t>Lease Broker atau Packager</a:t>
            </a:r>
          </a:p>
          <a:p>
            <a:pPr algn="just">
              <a:buNone/>
            </a:pPr>
            <a:r>
              <a:rPr lang="id-ID" dirty="0" smtClean="0"/>
              <a:t>	Bentuk </a:t>
            </a:r>
            <a:r>
              <a:rPr lang="id-ID" dirty="0"/>
              <a:t>akhir </a:t>
            </a:r>
            <a:r>
              <a:rPr lang="id-ID" dirty="0" smtClean="0"/>
              <a:t>dari perusahaan</a:t>
            </a:r>
            <a:r>
              <a:rPr lang="id-ID" dirty="0"/>
              <a:t> </a:t>
            </a:r>
            <a:r>
              <a:rPr lang="id-ID" i="1" dirty="0"/>
              <a:t>leasing</a:t>
            </a:r>
            <a:r>
              <a:rPr lang="id-ID" dirty="0"/>
              <a:t> adalah </a:t>
            </a:r>
            <a:r>
              <a:rPr lang="id-ID" i="1" dirty="0"/>
              <a:t>leasebroker</a:t>
            </a:r>
            <a:r>
              <a:rPr lang="id-ID" dirty="0"/>
              <a:t> atau </a:t>
            </a:r>
            <a:r>
              <a:rPr lang="id-ID" i="1" dirty="0"/>
              <a:t>packager</a:t>
            </a:r>
            <a:r>
              <a:rPr lang="id-ID" dirty="0"/>
              <a:t>. Broker </a:t>
            </a:r>
            <a:r>
              <a:rPr lang="id-ID" i="1" dirty="0"/>
              <a:t>leasing</a:t>
            </a:r>
            <a:r>
              <a:rPr lang="id-ID" dirty="0"/>
              <a:t> berfungsi mempertemukan calon </a:t>
            </a:r>
            <a:r>
              <a:rPr lang="id-ID" i="1" dirty="0"/>
              <a:t>lessee</a:t>
            </a:r>
            <a:r>
              <a:rPr lang="id-ID" dirty="0"/>
              <a:t> denngan pihak </a:t>
            </a:r>
            <a:r>
              <a:rPr lang="id-ID" i="1" dirty="0"/>
              <a:t>lessor</a:t>
            </a:r>
            <a:r>
              <a:rPr lang="id-ID" dirty="0"/>
              <a:t> yang membutuhkan suatu barang modal dengan cara </a:t>
            </a:r>
            <a:r>
              <a:rPr lang="id-ID" i="1" dirty="0"/>
              <a:t>leasing</a:t>
            </a:r>
            <a:r>
              <a:rPr lang="id-ID" dirty="0"/>
              <a:t>. </a:t>
            </a:r>
            <a:r>
              <a:rPr lang="id-ID" i="1" dirty="0"/>
              <a:t>Broker leasing</a:t>
            </a:r>
            <a:r>
              <a:rPr lang="id-ID" dirty="0"/>
              <a:t> beasanya tidak memiliki barang atau peralatan untuk menangani transaksi </a:t>
            </a:r>
            <a:r>
              <a:rPr lang="id-ID" i="1" dirty="0"/>
              <a:t>leasing</a:t>
            </a:r>
            <a:r>
              <a:rPr lang="id-ID" dirty="0"/>
              <a:t> untuk atas namanya. Disamping itu perusahaan </a:t>
            </a:r>
            <a:r>
              <a:rPr lang="id-ID" i="1" dirty="0"/>
              <a:t>broker leasing</a:t>
            </a:r>
            <a:r>
              <a:rPr lang="id-ID" dirty="0"/>
              <a:t>memberikan satu atau lebih jasa-jasa dalam usaha </a:t>
            </a:r>
            <a:r>
              <a:rPr lang="id-ID" i="1" dirty="0"/>
              <a:t>leasing</a:t>
            </a:r>
            <a:r>
              <a:rPr lang="id-ID" dirty="0"/>
              <a:t> tergantung apa yang dibutuhkan dalam suatu transaksi </a:t>
            </a:r>
            <a:r>
              <a:rPr lang="id-ID" i="1" dirty="0"/>
              <a:t>leasing</a:t>
            </a:r>
            <a:r>
              <a:rPr lang="id-ID" dirty="0"/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146</TotalTime>
  <Words>1870</Words>
  <Application>Microsoft Office PowerPoint</Application>
  <PresentationFormat>On-screen Show (4:3)</PresentationFormat>
  <Paragraphs>295</Paragraphs>
  <Slides>55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75" baseType="lpstr">
      <vt:lpstr>Algerian</vt:lpstr>
      <vt:lpstr>Andalus</vt:lpstr>
      <vt:lpstr>Angsana New</vt:lpstr>
      <vt:lpstr>Aparajita</vt:lpstr>
      <vt:lpstr>Arial</vt:lpstr>
      <vt:lpstr>Arial Black</vt:lpstr>
      <vt:lpstr>Baskerville Old Face</vt:lpstr>
      <vt:lpstr>Bodoni MT</vt:lpstr>
      <vt:lpstr>Calibri</vt:lpstr>
      <vt:lpstr>Centaur</vt:lpstr>
      <vt:lpstr>Century Gothic</vt:lpstr>
      <vt:lpstr>Courier New</vt:lpstr>
      <vt:lpstr>DilleniaUPC</vt:lpstr>
      <vt:lpstr>Forte</vt:lpstr>
      <vt:lpstr>Harrington</vt:lpstr>
      <vt:lpstr>JasmineUPC</vt:lpstr>
      <vt:lpstr>Segoe Print</vt:lpstr>
      <vt:lpstr>Times New Roman</vt:lpstr>
      <vt:lpstr>Tw Cen MT</vt:lpstr>
      <vt:lpstr>Droplet</vt:lpstr>
      <vt:lpstr>LEASING</vt:lpstr>
      <vt:lpstr> Pengertian Sewa Guna Usaha (Leasing) </vt:lpstr>
      <vt:lpstr>PowerPoint Presentation</vt:lpstr>
      <vt:lpstr> Sejarah dan Perkembangan Leasing </vt:lpstr>
      <vt:lpstr>Perkembangan Leasing di Indonesia</vt:lpstr>
      <vt:lpstr> Pihak-pihak yang Terlibat dalam Leasing </vt:lpstr>
      <vt:lpstr> Penggolongan Perusahaan Leasing </vt:lpstr>
      <vt:lpstr>PowerPoint Presentation</vt:lpstr>
      <vt:lpstr>PowerPoint Presentation</vt:lpstr>
      <vt:lpstr>Proses dan Mekanisme Transaksi Leasing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OPERATING LEASE</vt:lpstr>
      <vt:lpstr>Lanjutan..</vt:lpstr>
      <vt:lpstr>Keputusan Menteri Keuangan No. 1169/KMK.01/1991</vt:lpstr>
      <vt:lpstr>Sewa guna usaha dengan hak opsi (finance lease)</vt:lpstr>
      <vt:lpstr>Lanjutan..</vt:lpstr>
      <vt:lpstr>Sewa guna usaha tanpa hak opsi (operating lease)</vt:lpstr>
      <vt:lpstr>PERBEDAAN PEMBIAYAAN LEASING DENGAN PEMBIAYAAN LAINNYA</vt:lpstr>
      <vt:lpstr>KELEBIHAN LEASING SEBAGAI SUMBER PEMBIAYAAN</vt:lpstr>
      <vt:lpstr>PowerPoint Presentation</vt:lpstr>
      <vt:lpstr>PEMBAYARAN ANGSURAN SEWAGUNA USAHA (LEASE PAYMENT) </vt:lpstr>
      <vt:lpstr>Metode Perhitungan Lease Payment </vt:lpstr>
      <vt:lpstr>PowerPoint Presentation</vt:lpstr>
      <vt:lpstr>PENYELESAIAN MASALAH HUKUM DALAM PERJANJIAN LEASING</vt:lpstr>
      <vt:lpstr>FAKTOR PENYEBAB MACETNYA PEMBIAYAAN LEASING </vt:lpstr>
      <vt:lpstr>PENANGANAN KREDIT (LEASING) BERMASALAH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Borrowing (PINJAMAN)</vt:lpstr>
      <vt:lpstr>PENGERTIAN PINJAMAN</vt:lpstr>
      <vt:lpstr>JENIS PINJAMAN (Kredit)</vt:lpstr>
      <vt:lpstr>ANGSURAN PINJAMAN</vt:lpstr>
      <vt:lpstr>Perhitungan Bunga Pinjaman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Sewa Guna Usaha (Leasing)</dc:title>
  <dc:creator>user</dc:creator>
  <cp:lastModifiedBy>Windi SE MM</cp:lastModifiedBy>
  <cp:revision>18</cp:revision>
  <dcterms:created xsi:type="dcterms:W3CDTF">2014-09-29T13:02:14Z</dcterms:created>
  <dcterms:modified xsi:type="dcterms:W3CDTF">2020-04-02T11:03:15Z</dcterms:modified>
</cp:coreProperties>
</file>