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Undang-Undang Perbankan Syariah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id-ID" dirty="0" smtClean="0"/>
              <a:t>Windi novianti, se.,mm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93077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Makna Lahirnya Undang-Undang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d-ID" dirty="0"/>
              <a:t>Lahirnya UU Perbankan Syariah yang baru ini, jika dicermati lebih </a:t>
            </a:r>
            <a:r>
              <a:rPr lang="id-ID" dirty="0" smtClean="0"/>
              <a:t>dalam, </a:t>
            </a:r>
            <a:r>
              <a:rPr lang="sv-SE" dirty="0" smtClean="0"/>
              <a:t>memuat </a:t>
            </a:r>
            <a:r>
              <a:rPr lang="sv-SE" dirty="0"/>
              <a:t>kandungan yang sarat </a:t>
            </a:r>
            <a:r>
              <a:rPr lang="sv-SE" dirty="0" smtClean="0"/>
              <a:t>makna</a:t>
            </a:r>
            <a:r>
              <a:rPr lang="id-ID" dirty="0" smtClean="0"/>
              <a:t>:</a:t>
            </a:r>
          </a:p>
          <a:p>
            <a:pPr algn="just"/>
            <a:r>
              <a:rPr lang="id-ID" dirty="0"/>
              <a:t>A</a:t>
            </a:r>
            <a:r>
              <a:rPr lang="id-ID" dirty="0" smtClean="0"/>
              <a:t>turan </a:t>
            </a:r>
            <a:r>
              <a:rPr lang="id-ID" dirty="0"/>
              <a:t>terakhir </a:t>
            </a:r>
            <a:r>
              <a:rPr lang="id-ID" dirty="0" smtClean="0"/>
              <a:t>perbankan syariah </a:t>
            </a:r>
            <a:r>
              <a:rPr lang="id-ID" dirty="0"/>
              <a:t>yang dituangkan dalam UU Nomor 23 tahun 1999 telah tidak </a:t>
            </a:r>
            <a:r>
              <a:rPr lang="id-ID" dirty="0" smtClean="0"/>
              <a:t>mampu </a:t>
            </a:r>
            <a:r>
              <a:rPr lang="id-ID" dirty="0"/>
              <a:t>menampung perkembangan yang kegiatan usaha perbankan syariah, </a:t>
            </a:r>
            <a:r>
              <a:rPr lang="id-ID" dirty="0" smtClean="0"/>
              <a:t>sehingga memerlukan </a:t>
            </a:r>
            <a:r>
              <a:rPr lang="id-ID" dirty="0"/>
              <a:t>ketetapan undang-undang baru yang lebih khusus dan </a:t>
            </a:r>
            <a:r>
              <a:rPr lang="id-ID" dirty="0" smtClean="0"/>
              <a:t>memadai</a:t>
            </a:r>
          </a:p>
          <a:p>
            <a:pPr algn="just"/>
            <a:r>
              <a:rPr lang="id-ID" dirty="0"/>
              <a:t>perbankan </a:t>
            </a:r>
            <a:r>
              <a:rPr lang="id-ID" dirty="0" smtClean="0"/>
              <a:t>syariah yang </a:t>
            </a:r>
            <a:r>
              <a:rPr lang="id-ID" dirty="0"/>
              <a:t>menjadikan syariah Islam sebagai prinsip operasionalnya </a:t>
            </a:r>
            <a:r>
              <a:rPr lang="id-ID" dirty="0" smtClean="0"/>
              <a:t>memiliki karakteristik </a:t>
            </a:r>
            <a:r>
              <a:rPr lang="id-ID" dirty="0"/>
              <a:t>khusus yang sama sekali berbeda dengan sistem perbankan </a:t>
            </a:r>
            <a:r>
              <a:rPr lang="id-ID" dirty="0" smtClean="0"/>
              <a:t>yang ada</a:t>
            </a:r>
          </a:p>
          <a:p>
            <a:pPr algn="just"/>
            <a:r>
              <a:rPr lang="id-ID" dirty="0"/>
              <a:t>dengan syariah Islam yang menjadi dasar dan </a:t>
            </a:r>
            <a:r>
              <a:rPr lang="id-ID" dirty="0" smtClean="0"/>
              <a:t>prinsip opersionalnya </a:t>
            </a:r>
            <a:r>
              <a:rPr lang="id-ID" dirty="0"/>
              <a:t>yang khas itu lebih dianggap sebagai alternatif solutif </a:t>
            </a:r>
            <a:r>
              <a:rPr lang="id-ID" dirty="0" smtClean="0"/>
              <a:t>bagi penyelesaian </a:t>
            </a:r>
            <a:r>
              <a:rPr lang="id-ID" dirty="0"/>
              <a:t>persoalan kesejahteraan </a:t>
            </a:r>
            <a:r>
              <a:rPr lang="id-ID" dirty="0" smtClean="0"/>
              <a:t>masyarakat</a:t>
            </a:r>
          </a:p>
          <a:p>
            <a:pPr algn="just"/>
            <a:r>
              <a:rPr lang="id-ID" dirty="0"/>
              <a:t>dengan adanya </a:t>
            </a:r>
            <a:r>
              <a:rPr lang="id-ID" dirty="0" smtClean="0"/>
              <a:t>aturan tersebut</a:t>
            </a:r>
            <a:r>
              <a:rPr lang="id-ID" dirty="0"/>
              <a:t>, setidaknya mengindikasikan universalitas syariah Islam. </a:t>
            </a:r>
            <a:r>
              <a:rPr lang="id-ID" dirty="0" smtClean="0"/>
              <a:t>Artinya, aturan </a:t>
            </a:r>
            <a:r>
              <a:rPr lang="id-ID" dirty="0"/>
              <a:t>syariah yang oleh kebanyakan orang dianggap normatif dan </a:t>
            </a:r>
            <a:r>
              <a:rPr lang="id-ID" dirty="0" smtClean="0"/>
              <a:t>melangit </a:t>
            </a:r>
            <a:r>
              <a:rPr lang="nn-NO" dirty="0" smtClean="0"/>
              <a:t>serta </a:t>
            </a:r>
            <a:r>
              <a:rPr lang="nn-NO" dirty="0"/>
              <a:t>tidak kontekstual dengan perkembangan zaman, ternyata tidak </a:t>
            </a:r>
            <a:r>
              <a:rPr lang="nn-NO" dirty="0" smtClean="0"/>
              <a:t>selalu</a:t>
            </a:r>
            <a:r>
              <a:rPr lang="id-ID" dirty="0" smtClean="0"/>
              <a:t> demikian</a:t>
            </a:r>
            <a:r>
              <a:rPr lang="id-ID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44734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Implikasi Lahirnya Undang-Undang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dirty="0"/>
              <a:t>Di sisi lain, UU ini juga memberikan implikasi yang luas bagi semua </a:t>
            </a:r>
            <a:r>
              <a:rPr lang="id-ID" dirty="0" smtClean="0"/>
              <a:t>aspek kehidupan </a:t>
            </a:r>
            <a:r>
              <a:rPr lang="id-ID" dirty="0"/>
              <a:t>masyarakat, baik dari sisi teoritis-praktis maupun dari sisi </a:t>
            </a:r>
            <a:r>
              <a:rPr lang="id-ID" dirty="0" smtClean="0"/>
              <a:t>personalinstitusional, khususnya </a:t>
            </a:r>
            <a:r>
              <a:rPr lang="id-ID" dirty="0"/>
              <a:t>dalam lingkup dunia usaha atau ekonomi </a:t>
            </a:r>
            <a:r>
              <a:rPr lang="id-ID" dirty="0" smtClean="0"/>
              <a:t>Islam</a:t>
            </a:r>
          </a:p>
          <a:p>
            <a:pPr algn="just"/>
            <a:r>
              <a:rPr lang="id-ID" dirty="0"/>
              <a:t>Perbankan atau lembaga keuangan syariah lainnya, sesungguhnya, </a:t>
            </a:r>
            <a:r>
              <a:rPr lang="id-ID" dirty="0" smtClean="0"/>
              <a:t>tidak selalu </a:t>
            </a:r>
            <a:r>
              <a:rPr lang="id-ID" dirty="0"/>
              <a:t>identik dengan keilmuan ekonomi Islam. Ia merupakan bagian kecil </a:t>
            </a:r>
            <a:r>
              <a:rPr lang="id-ID" dirty="0" smtClean="0"/>
              <a:t>dari wacana </a:t>
            </a:r>
            <a:r>
              <a:rPr lang="id-ID" dirty="0"/>
              <a:t>keilmuan ekonomi Islam. Namun, lembaga keuangan syariah </a:t>
            </a:r>
            <a:r>
              <a:rPr lang="id-ID" dirty="0" smtClean="0"/>
              <a:t>merupakan salah </a:t>
            </a:r>
            <a:r>
              <a:rPr lang="id-ID" dirty="0"/>
              <a:t>satu wadah dari proses empirisasi (pembumian) wacana ekonomi </a:t>
            </a:r>
            <a:r>
              <a:rPr lang="id-ID" dirty="0" smtClean="0"/>
              <a:t>Islam tersebut</a:t>
            </a:r>
          </a:p>
          <a:p>
            <a:pPr algn="just"/>
            <a:r>
              <a:rPr lang="id-ID" dirty="0"/>
              <a:t>Menguatnya dimensi lembaga keuangan Islam pada dataran </a:t>
            </a:r>
            <a:r>
              <a:rPr lang="id-ID" dirty="0" smtClean="0"/>
              <a:t>empiris, tentu </a:t>
            </a:r>
            <a:r>
              <a:rPr lang="id-ID" dirty="0"/>
              <a:t>akan semakin mengukuhkan wacana ekonomi Islam secara umum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06714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Implikasi Lahirnya Undang-Undang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Dalam konteks lembaga perbankan syariah sendiri, perbankan tentu </a:t>
            </a:r>
            <a:r>
              <a:rPr lang="id-ID" dirty="0" smtClean="0"/>
              <a:t>harus mempersiapkan </a:t>
            </a:r>
            <a:r>
              <a:rPr lang="id-ID" dirty="0"/>
              <a:t>diri secara lebih matang, tidak saja dalam hal </a:t>
            </a:r>
            <a:r>
              <a:rPr lang="id-ID" dirty="0" smtClean="0"/>
              <a:t>infrastruktur, tetapi </a:t>
            </a:r>
            <a:r>
              <a:rPr lang="id-ID" dirty="0"/>
              <a:t>juga para pegawai/karyawan dan para </a:t>
            </a:r>
            <a:r>
              <a:rPr lang="id-ID" dirty="0" smtClean="0"/>
              <a:t>pimpinannya</a:t>
            </a:r>
          </a:p>
          <a:p>
            <a:r>
              <a:rPr lang="id-ID" dirty="0"/>
              <a:t>Lembaga harus </a:t>
            </a:r>
            <a:r>
              <a:rPr lang="id-ID" dirty="0" smtClean="0"/>
              <a:t>siap membekali </a:t>
            </a:r>
            <a:r>
              <a:rPr lang="id-ID" dirty="0"/>
              <a:t>diri dengan keilmuan dan keterampilan serta prilaku tertentu </a:t>
            </a:r>
            <a:r>
              <a:rPr lang="id-ID" dirty="0" smtClean="0"/>
              <a:t>dalam mengoperasionalkan </a:t>
            </a:r>
            <a:r>
              <a:rPr lang="id-ID" dirty="0"/>
              <a:t>sistem dan prinsip syariah ini</a:t>
            </a:r>
            <a:r>
              <a:rPr lang="id-ID" dirty="0" smtClean="0"/>
              <a:t>.</a:t>
            </a:r>
          </a:p>
          <a:p>
            <a:r>
              <a:rPr lang="id-ID" dirty="0"/>
              <a:t>L</a:t>
            </a:r>
            <a:r>
              <a:rPr lang="fi-FI" dirty="0" smtClean="0"/>
              <a:t>embaga </a:t>
            </a:r>
            <a:r>
              <a:rPr lang="fi-FI" dirty="0"/>
              <a:t>juga </a:t>
            </a:r>
            <a:r>
              <a:rPr lang="fi-FI" dirty="0" smtClean="0"/>
              <a:t>harus</a:t>
            </a:r>
            <a:r>
              <a:rPr lang="id-ID" dirty="0" smtClean="0"/>
              <a:t> membuka </a:t>
            </a:r>
            <a:r>
              <a:rPr lang="id-ID" dirty="0"/>
              <a:t>diri untuk menerima sumber daya manusia dari luar yang </a:t>
            </a:r>
            <a:r>
              <a:rPr lang="id-ID" dirty="0" smtClean="0"/>
              <a:t>mengerti tentang </a:t>
            </a:r>
            <a:r>
              <a:rPr lang="id-ID" dirty="0"/>
              <a:t>hukum dan mekanisme operasional prinsip syariah. Hal ini bisa </a:t>
            </a:r>
            <a:r>
              <a:rPr lang="id-ID" dirty="0" smtClean="0"/>
              <a:t>berupa, dewan </a:t>
            </a:r>
            <a:r>
              <a:rPr lang="id-ID" dirty="0"/>
              <a:t>pengawas syariah, konsultan hukum syariah, dan tenaga-tenaga lain </a:t>
            </a:r>
            <a:r>
              <a:rPr lang="id-ID" dirty="0" smtClean="0"/>
              <a:t>yang </a:t>
            </a:r>
            <a:r>
              <a:rPr lang="id-ID" dirty="0"/>
              <a:t>bersifat administratif dan pelayanan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11840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Implikasi Lahirnya Undang-Undang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2800" dirty="0"/>
              <a:t>Beberapa implikasi juga potensial muncul karena regulasi-regulasi </a:t>
            </a:r>
            <a:r>
              <a:rPr lang="id-ID" sz="2800" dirty="0" smtClean="0"/>
              <a:t>tersebut. </a:t>
            </a:r>
            <a:r>
              <a:rPr lang="sv-SE" sz="2800" dirty="0" smtClean="0"/>
              <a:t>Tergalinya </a:t>
            </a:r>
            <a:r>
              <a:rPr lang="sv-SE" sz="2800" dirty="0"/>
              <a:t>keilmuan ekonomi Islam yang lain untuk mengawal sistem </a:t>
            </a:r>
            <a:r>
              <a:rPr lang="sv-SE" sz="2800" dirty="0" smtClean="0"/>
              <a:t>perbankan</a:t>
            </a:r>
            <a:r>
              <a:rPr lang="id-ID" sz="2800" dirty="0" smtClean="0"/>
              <a:t> </a:t>
            </a:r>
            <a:r>
              <a:rPr lang="fi-FI" sz="2800" dirty="0" smtClean="0"/>
              <a:t>syariah </a:t>
            </a:r>
            <a:r>
              <a:rPr lang="fi-FI" sz="2800" dirty="0"/>
              <a:t>ini, misalnya; akuntansi, perusahaan, industri, perusahaan, biro jasa, </a:t>
            </a:r>
            <a:r>
              <a:rPr lang="fi-FI" sz="2800" dirty="0" smtClean="0"/>
              <a:t>atau</a:t>
            </a:r>
            <a:r>
              <a:rPr lang="id-ID" sz="2800" dirty="0" smtClean="0"/>
              <a:t> lainnya </a:t>
            </a:r>
            <a:r>
              <a:rPr lang="id-ID" sz="2800" dirty="0"/>
              <a:t>yang menggunakan prinsip syariah, dalam menangani aspek </a:t>
            </a:r>
            <a:r>
              <a:rPr lang="id-ID" sz="2800" dirty="0" smtClean="0"/>
              <a:t>pertanian, </a:t>
            </a:r>
            <a:r>
              <a:rPr lang="fi-FI" sz="2800" dirty="0" smtClean="0"/>
              <a:t>perkebunan</a:t>
            </a:r>
            <a:r>
              <a:rPr lang="fi-FI" sz="2800" dirty="0"/>
              <a:t>, perburuhan, kelautan, kehutanan, kepariwisataan, dan lain-lain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44845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Tantangan bagi Perbankan Syariah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dirty="0"/>
              <a:t>Tantangan yang mungkin dihadapi perbankan syariah pasca </a:t>
            </a:r>
            <a:r>
              <a:rPr lang="id-ID" dirty="0" smtClean="0"/>
              <a:t>regulasi </a:t>
            </a:r>
            <a:r>
              <a:rPr lang="sv-SE" dirty="0" smtClean="0"/>
              <a:t>baru </a:t>
            </a:r>
            <a:r>
              <a:rPr lang="sv-SE" dirty="0"/>
              <a:t>ini adalah tantangan orientasi dan keberpihakan lembaga, etika (</a:t>
            </a:r>
            <a:r>
              <a:rPr lang="sv-SE" dirty="0" smtClean="0"/>
              <a:t>syariah)</a:t>
            </a:r>
            <a:r>
              <a:rPr lang="id-ID" dirty="0" smtClean="0"/>
              <a:t> atau </a:t>
            </a:r>
            <a:r>
              <a:rPr lang="id-ID" dirty="0"/>
              <a:t>bisnis, akan selalu muncul di </a:t>
            </a:r>
            <a:r>
              <a:rPr lang="id-ID" dirty="0" smtClean="0"/>
              <a:t>depan</a:t>
            </a:r>
          </a:p>
          <a:p>
            <a:pPr algn="just"/>
            <a:r>
              <a:rPr lang="id-ID" dirty="0"/>
              <a:t>Karena persepsi sebagian </a:t>
            </a:r>
            <a:r>
              <a:rPr lang="id-ID" dirty="0" smtClean="0"/>
              <a:t>masyarakat masih </a:t>
            </a:r>
            <a:r>
              <a:rPr lang="id-ID" dirty="0"/>
              <a:t>belum bisa menerima logika bahwa dibalik syariah sah melakukan </a:t>
            </a:r>
            <a:r>
              <a:rPr lang="id-ID" dirty="0" smtClean="0"/>
              <a:t>bisnis. Penyatuan </a:t>
            </a:r>
            <a:r>
              <a:rPr lang="id-ID" dirty="0"/>
              <a:t>persepsi, oleh karenanya, masih menjadi gangguan dan </a:t>
            </a:r>
            <a:r>
              <a:rPr lang="id-ID" dirty="0" smtClean="0"/>
              <a:t>tantangan perkembangannya</a:t>
            </a:r>
          </a:p>
          <a:p>
            <a:pPr algn="just"/>
            <a:r>
              <a:rPr lang="fi-FI" dirty="0"/>
              <a:t>Tantangan kemajuan zaman terkait dengan </a:t>
            </a:r>
            <a:r>
              <a:rPr lang="fi-FI" dirty="0" smtClean="0"/>
              <a:t>kejahatan</a:t>
            </a:r>
            <a:r>
              <a:rPr lang="id-ID" dirty="0" smtClean="0"/>
              <a:t> teknologi</a:t>
            </a:r>
            <a:r>
              <a:rPr lang="id-ID" dirty="0"/>
              <a:t>, dan kejahatan yang menggunakan bank sebagai alat dan </a:t>
            </a:r>
            <a:r>
              <a:rPr lang="id-ID" dirty="0" smtClean="0"/>
              <a:t>sarana persembunyian </a:t>
            </a:r>
            <a:r>
              <a:rPr lang="id-ID" dirty="0"/>
              <a:t>dan keamanan, serta tantangan berupa maraknya jenis-jenis </a:t>
            </a:r>
            <a:r>
              <a:rPr lang="id-ID" dirty="0" smtClean="0"/>
              <a:t>dan instrumen </a:t>
            </a:r>
            <a:r>
              <a:rPr lang="id-ID" dirty="0"/>
              <a:t>transaksi sebagai akibat dari mengglobalnya prinsip perbankan syariah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50429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Tantangan bagi Perbankan Syariah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2800" dirty="0"/>
              <a:t>Tantangan lain bersifat teknis operasional yang meliputi; belum adanya </a:t>
            </a:r>
            <a:r>
              <a:rPr lang="id-ID" sz="2800" dirty="0" smtClean="0"/>
              <a:t>standar mutu </a:t>
            </a:r>
            <a:r>
              <a:rPr lang="id-ID" sz="2800" dirty="0"/>
              <a:t>bagi lembaga pendidikan pelatihan, pengajar dan lulusan, diversifikasi </a:t>
            </a:r>
            <a:r>
              <a:rPr lang="id-ID" sz="2800" dirty="0" smtClean="0"/>
              <a:t>dan </a:t>
            </a:r>
            <a:r>
              <a:rPr lang="id-ID" sz="2800" dirty="0"/>
              <a:t>luasnya range kualifikasi sumber daya manusia dengan bank syariah, perlu </a:t>
            </a:r>
            <a:r>
              <a:rPr lang="id-ID" sz="2800" dirty="0" smtClean="0"/>
              <a:t>ada investor </a:t>
            </a:r>
            <a:r>
              <a:rPr lang="id-ID" sz="2800" dirty="0"/>
              <a:t>di bidang pendidikan perbankan atau keuangan syariah, dan </a:t>
            </a:r>
            <a:r>
              <a:rPr lang="id-ID" sz="2800" dirty="0" smtClean="0"/>
              <a:t>sosialisasi terhadap </a:t>
            </a:r>
            <a:r>
              <a:rPr lang="id-ID" sz="2800" dirty="0"/>
              <a:t>masyarakat akan pilihan alternatif program pendidikan atau karir </a:t>
            </a:r>
            <a:r>
              <a:rPr lang="id-ID" sz="2800" dirty="0" smtClean="0"/>
              <a:t>di bidang </a:t>
            </a:r>
            <a:r>
              <a:rPr lang="id-ID" sz="2800" dirty="0"/>
              <a:t>perbankan </a:t>
            </a:r>
            <a:r>
              <a:rPr lang="id-ID" sz="2800" dirty="0" smtClean="0"/>
              <a:t>syariah.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036460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Pendahuluan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3200" dirty="0"/>
              <a:t>Disahkannya Undang-Undang Nomor 21 Tahun 2008 tentang </a:t>
            </a:r>
            <a:r>
              <a:rPr lang="id-ID" sz="3200" dirty="0" smtClean="0"/>
              <a:t>Perbankan Syariah</a:t>
            </a:r>
            <a:r>
              <a:rPr lang="id-ID" sz="3200" dirty="0"/>
              <a:t>, selanjutnya disingkat UUPS 2008, disambut gembira para pelaku </a:t>
            </a:r>
            <a:r>
              <a:rPr lang="id-ID" sz="3200" dirty="0" smtClean="0"/>
              <a:t>industri perbankan </a:t>
            </a:r>
            <a:r>
              <a:rPr lang="id-ID" sz="3200" dirty="0"/>
              <a:t>syariah di tanah air dan sebagian masyarakat muslim khususnya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478342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Pendahuluan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2800" dirty="0"/>
              <a:t>Dengan pengesahan ini, industri perbankan syariah di Indonesia </a:t>
            </a:r>
            <a:r>
              <a:rPr lang="id-ID" sz="2800" dirty="0" smtClean="0"/>
              <a:t>diharapkan dapat </a:t>
            </a:r>
            <a:r>
              <a:rPr lang="id-ID" sz="2800" dirty="0"/>
              <a:t>berkembang lebih pesat dan memberikan manfaat lebih besar. </a:t>
            </a:r>
            <a:r>
              <a:rPr lang="id-ID" sz="2800" dirty="0" smtClean="0"/>
              <a:t>Kepastian hukum </a:t>
            </a:r>
            <a:r>
              <a:rPr lang="id-ID" sz="2800" dirty="0"/>
              <a:t>dan jaminan keamanan juga akan lebih nyata bagi para investor dan </a:t>
            </a:r>
            <a:r>
              <a:rPr lang="id-ID" sz="2800" dirty="0" smtClean="0"/>
              <a:t>para pelaku </a:t>
            </a:r>
            <a:r>
              <a:rPr lang="id-ID" sz="2800" dirty="0"/>
              <a:t>usaha perbankan syariah ini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2782210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Pendahuluan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3600" dirty="0"/>
              <a:t>Dibandingkan dengan dasar hukum yang ada sebelumnya yang </a:t>
            </a:r>
            <a:r>
              <a:rPr lang="id-ID" sz="3600" dirty="0" smtClean="0"/>
              <a:t>hanya menempel </a:t>
            </a:r>
            <a:r>
              <a:rPr lang="id-ID" sz="3600" dirty="0"/>
              <a:t>pada kebijakan dan peraturan Bank Indonesia, status </a:t>
            </a:r>
            <a:r>
              <a:rPr lang="id-ID" sz="3600" dirty="0" smtClean="0"/>
              <a:t>perundang-undangan bagi </a:t>
            </a:r>
            <a:r>
              <a:rPr lang="id-ID" sz="3600" dirty="0"/>
              <a:t>perbankan syariah ini jelas lebih kuat</a:t>
            </a:r>
            <a:endParaRPr lang="id-ID" sz="6000" dirty="0"/>
          </a:p>
        </p:txBody>
      </p:sp>
    </p:spTree>
    <p:extLst>
      <p:ext uri="{BB962C8B-B14F-4D97-AF65-F5344CB8AC3E}">
        <p14:creationId xmlns:p14="http://schemas.microsoft.com/office/powerpoint/2010/main" val="393131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Pendahuluan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/>
              <a:t>Menurut Algra </a:t>
            </a:r>
            <a:r>
              <a:rPr lang="id-ID" dirty="0" smtClean="0"/>
              <a:t>dan Duyyendijk</a:t>
            </a:r>
            <a:r>
              <a:rPr lang="id-ID" dirty="0"/>
              <a:t>, perundang-undangan memiliki kelebihan dibanding dengan </a:t>
            </a:r>
            <a:r>
              <a:rPr lang="id-ID" dirty="0" smtClean="0"/>
              <a:t>normanorma lain</a:t>
            </a:r>
            <a:r>
              <a:rPr lang="id-ID" dirty="0"/>
              <a:t>, </a:t>
            </a:r>
            <a:r>
              <a:rPr lang="id-ID" dirty="0" smtClean="0"/>
              <a:t>yaitu: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tingkat prediksibilitas yang besar. Hal ini </a:t>
            </a:r>
            <a:r>
              <a:rPr lang="id-ID" dirty="0" smtClean="0"/>
              <a:t>berhubungan dengan </a:t>
            </a:r>
            <a:r>
              <a:rPr lang="id-ID" dirty="0"/>
              <a:t>sifat prospektif dari perundang-undangan yaitu yang </a:t>
            </a:r>
            <a:r>
              <a:rPr lang="id-ID" dirty="0" smtClean="0"/>
              <a:t>pengaturannyaditujukan </a:t>
            </a:r>
            <a:r>
              <a:rPr lang="id-ID" dirty="0"/>
              <a:t>ke masa </a:t>
            </a:r>
            <a:r>
              <a:rPr lang="id-ID" dirty="0" smtClean="0"/>
              <a:t>depan.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memberikan </a:t>
            </a:r>
            <a:r>
              <a:rPr lang="fi-FI" dirty="0"/>
              <a:t>kepastian mengenai nilai </a:t>
            </a:r>
            <a:r>
              <a:rPr lang="fi-FI" dirty="0" smtClean="0"/>
              <a:t>yang</a:t>
            </a:r>
            <a:r>
              <a:rPr lang="id-ID" dirty="0" smtClean="0"/>
              <a:t> dipertaruhkan</a:t>
            </a:r>
            <a:r>
              <a:rPr lang="id-ID" dirty="0"/>
              <a:t>. Sekali suatu peraturan dibuat, maka menjadi pasti pulalah </a:t>
            </a:r>
            <a:r>
              <a:rPr lang="id-ID" dirty="0" smtClean="0"/>
              <a:t>nilai yang </a:t>
            </a:r>
            <a:r>
              <a:rPr lang="id-ID" dirty="0"/>
              <a:t>hendak dilindungi oleh peraturan </a:t>
            </a:r>
            <a:r>
              <a:rPr lang="id-ID" dirty="0" smtClean="0"/>
              <a:t>tersebut.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21060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b="1" dirty="0"/>
              <a:t>Sketsa Historis Aspek Politik dan Ekonomi </a:t>
            </a:r>
            <a:r>
              <a:rPr lang="sv-SE" sz="3600" b="1" dirty="0" smtClean="0"/>
              <a:t>Muslim</a:t>
            </a:r>
            <a:r>
              <a:rPr lang="id-ID" sz="3600" b="1" dirty="0" smtClean="0"/>
              <a:t> Indonesia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/>
              <a:t>Kedatangan Islam di nusantara tidaklah serta-merta hanya </a:t>
            </a:r>
            <a:r>
              <a:rPr lang="id-ID" sz="2400" dirty="0" smtClean="0"/>
              <a:t>mendakwahkan agama</a:t>
            </a:r>
            <a:r>
              <a:rPr lang="id-ID" sz="2400" dirty="0"/>
              <a:t>, tetapi juga melebur dalam interaksi dagang yang </a:t>
            </a:r>
            <a:r>
              <a:rPr lang="id-ID" sz="2400" dirty="0" smtClean="0"/>
              <a:t>kuat.</a:t>
            </a:r>
          </a:p>
          <a:p>
            <a:pPr algn="just"/>
            <a:r>
              <a:rPr lang="id-ID" sz="2400" dirty="0"/>
              <a:t>Melalui </a:t>
            </a:r>
            <a:r>
              <a:rPr lang="id-ID" sz="2400" dirty="0" smtClean="0"/>
              <a:t>interaksi dagang </a:t>
            </a:r>
            <a:r>
              <a:rPr lang="id-ID" sz="2400" dirty="0"/>
              <a:t>ini nilai-nilai Islam menyusupi aktivitas-aktivitas kehidupan </a:t>
            </a:r>
            <a:r>
              <a:rPr lang="id-ID" sz="2400" dirty="0" smtClean="0"/>
              <a:t>masyarakat secara umum</a:t>
            </a:r>
          </a:p>
          <a:p>
            <a:pPr algn="just"/>
            <a:r>
              <a:rPr lang="id-ID" sz="2400" dirty="0"/>
              <a:t>Kegiatan ekonomi masyarakat Islam ini dalam </a:t>
            </a:r>
            <a:r>
              <a:rPr lang="id-ID" sz="2400" dirty="0" smtClean="0"/>
              <a:t>perkembangannya </a:t>
            </a:r>
            <a:r>
              <a:rPr lang="id-ID" sz="2400" dirty="0"/>
              <a:t>cenderung bersifat kultural, artinya nilai-nilai Islam masuk beradaptasi </a:t>
            </a:r>
            <a:r>
              <a:rPr lang="id-ID" sz="2400" dirty="0" smtClean="0"/>
              <a:t>dengan dengan </a:t>
            </a:r>
            <a:r>
              <a:rPr lang="id-ID" sz="2400" dirty="0"/>
              <a:t>budaya </a:t>
            </a:r>
            <a:r>
              <a:rPr lang="id-ID" sz="2400" dirty="0" smtClean="0"/>
              <a:t>masyarakat</a:t>
            </a:r>
          </a:p>
          <a:p>
            <a:pPr marL="0" indent="0" algn="just">
              <a:buNone/>
            </a:pP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553314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b="1" dirty="0"/>
              <a:t>Sketsa Historis Aspek Politik dan Ekonomi </a:t>
            </a:r>
            <a:r>
              <a:rPr lang="sv-SE" sz="3600" b="1" dirty="0" smtClean="0"/>
              <a:t>Muslim</a:t>
            </a:r>
            <a:r>
              <a:rPr lang="id-ID" sz="3600" b="1" dirty="0" smtClean="0"/>
              <a:t> Indonesia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id-ID" sz="2400" dirty="0"/>
              <a:t>P</a:t>
            </a:r>
            <a:r>
              <a:rPr lang="id-ID" sz="2400" dirty="0" smtClean="0"/>
              <a:t>erjuangan formalisasi syari’ah </a:t>
            </a:r>
            <a:r>
              <a:rPr lang="id-ID" sz="2400" dirty="0"/>
              <a:t>baik dalam bidang politik maupun ekonomi telah mewarnai </a:t>
            </a:r>
            <a:r>
              <a:rPr lang="id-ID" sz="2400" dirty="0" smtClean="0"/>
              <a:t>kehidupan masyarakat </a:t>
            </a:r>
            <a:r>
              <a:rPr lang="id-ID" sz="2400" dirty="0"/>
              <a:t>sejak lama. </a:t>
            </a:r>
            <a:endParaRPr lang="id-ID" sz="2400" dirty="0" smtClean="0"/>
          </a:p>
          <a:p>
            <a:pPr algn="just"/>
            <a:r>
              <a:rPr lang="id-ID" sz="2400" dirty="0"/>
              <a:t>F</a:t>
            </a:r>
            <a:r>
              <a:rPr lang="id-ID" sz="2400" dirty="0" smtClean="0"/>
              <a:t>ormalisasi </a:t>
            </a:r>
            <a:r>
              <a:rPr lang="id-ID" sz="2400" dirty="0"/>
              <a:t>syari’ah mendapat respon dan simpati dari sebagian </a:t>
            </a:r>
            <a:r>
              <a:rPr lang="id-ID" sz="2400" dirty="0" smtClean="0"/>
              <a:t>masyarakat muslim</a:t>
            </a:r>
            <a:r>
              <a:rPr lang="id-ID" sz="2400" dirty="0"/>
              <a:t>, bahkan termasuk juga non muslim</a:t>
            </a:r>
            <a:endParaRPr lang="id-ID" sz="2400" dirty="0" smtClean="0"/>
          </a:p>
          <a:p>
            <a:pPr algn="just"/>
            <a:r>
              <a:rPr lang="id-ID" sz="2400" dirty="0"/>
              <a:t>Fenomena maraknya </a:t>
            </a:r>
            <a:r>
              <a:rPr lang="id-ID" sz="2400" dirty="0" smtClean="0"/>
              <a:t>lembagakeuangan </a:t>
            </a:r>
            <a:r>
              <a:rPr lang="id-ID" sz="2400" dirty="0"/>
              <a:t>syari’ah, lembaga pendidikan ekonomi syari’ah, dan </a:t>
            </a:r>
            <a:r>
              <a:rPr lang="id-ID" sz="2400" dirty="0" smtClean="0"/>
              <a:t>forum-forum ekonomi </a:t>
            </a:r>
            <a:r>
              <a:rPr lang="id-ID" sz="2400" dirty="0"/>
              <a:t>syari’ah, baik di negara mayoritas muslim maupun minoritas </a:t>
            </a:r>
            <a:r>
              <a:rPr lang="id-ID" sz="2400" dirty="0" smtClean="0"/>
              <a:t>muslim, menjadi </a:t>
            </a:r>
            <a:r>
              <a:rPr lang="id-ID" sz="2400" dirty="0"/>
              <a:t>bukti nyata yang tak terbantahkan.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878472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Isi dan Ikhtisar UUPS 2008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/>
              <a:t>Ditetapkannya UU ini menjadi “gong” bagi semua peraturan dan </a:t>
            </a:r>
            <a:r>
              <a:rPr lang="id-ID" dirty="0" smtClean="0"/>
              <a:t>kebijakan </a:t>
            </a:r>
            <a:r>
              <a:rPr lang="sv-SE" dirty="0" smtClean="0"/>
              <a:t>terkait </a:t>
            </a:r>
            <a:r>
              <a:rPr lang="sv-SE" dirty="0"/>
              <a:t>pengaturan bank syariah </a:t>
            </a:r>
            <a:r>
              <a:rPr lang="sv-SE" dirty="0" smtClean="0"/>
              <a:t>ini</a:t>
            </a:r>
            <a:endParaRPr lang="id-ID" dirty="0" smtClean="0"/>
          </a:p>
          <a:p>
            <a:r>
              <a:rPr lang="id-ID" dirty="0" smtClean="0"/>
              <a:t>Beberapa </a:t>
            </a:r>
            <a:r>
              <a:rPr lang="id-ID" dirty="0"/>
              <a:t>kebijakan dan peristiwa penting terjadi di tahun </a:t>
            </a:r>
            <a:r>
              <a:rPr lang="id-ID" dirty="0" smtClean="0"/>
              <a:t>ini: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Bank Indonesia (BI) telah mengeluarkan instrumen baru berupa Surat </a:t>
            </a:r>
            <a:r>
              <a:rPr lang="id-ID" dirty="0" smtClean="0"/>
              <a:t>Berharga Indonesia </a:t>
            </a:r>
            <a:r>
              <a:rPr lang="id-ID" dirty="0"/>
              <a:t>(SBI) Syariah untuk mengatasi kelebihan likuiditas </a:t>
            </a:r>
            <a:r>
              <a:rPr lang="id-ID" dirty="0" smtClean="0"/>
              <a:t>bank-bank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BI </a:t>
            </a:r>
            <a:r>
              <a:rPr lang="id-ID" dirty="0"/>
              <a:t>menerbitkan SE No.10/14 yang mengembalikan peran bank </a:t>
            </a:r>
            <a:r>
              <a:rPr lang="id-ID" dirty="0" smtClean="0"/>
              <a:t>syariah sebagai </a:t>
            </a:r>
            <a:r>
              <a:rPr lang="id-ID" dirty="0"/>
              <a:t>pemberi </a:t>
            </a:r>
            <a:r>
              <a:rPr lang="id-ID" dirty="0" smtClean="0"/>
              <a:t>pembiayaan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rapat </a:t>
            </a:r>
            <a:r>
              <a:rPr lang="id-ID" dirty="0"/>
              <a:t>paripurna DPR pada 9 April </a:t>
            </a:r>
            <a:r>
              <a:rPr lang="id-ID" dirty="0" smtClean="0"/>
              <a:t>2008 telah </a:t>
            </a:r>
            <a:r>
              <a:rPr lang="id-ID" dirty="0"/>
              <a:t>mengesahkan UU Surat Berharga Syariah Negara (</a:t>
            </a:r>
            <a:r>
              <a:rPr lang="id-ID" dirty="0" smtClean="0"/>
              <a:t>SBSN)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Riset terakhir </a:t>
            </a:r>
            <a:r>
              <a:rPr lang="id-ID" dirty="0"/>
              <a:t>di tujuh kota besar yaitu Jakarta, Bandung, Surabaya, Semarang, </a:t>
            </a:r>
            <a:r>
              <a:rPr lang="id-ID" dirty="0" smtClean="0"/>
              <a:t>Medan, Makasar</a:t>
            </a:r>
            <a:r>
              <a:rPr lang="id-ID" dirty="0"/>
              <a:t>, dan Malang menunjukkan bahwa hampir seluruh responden (</a:t>
            </a:r>
            <a:r>
              <a:rPr lang="id-ID" dirty="0" smtClean="0"/>
              <a:t>97,8 </a:t>
            </a:r>
            <a:r>
              <a:rPr lang="sv-SE" dirty="0" smtClean="0"/>
              <a:t>persen</a:t>
            </a:r>
            <a:r>
              <a:rPr lang="sv-SE" dirty="0"/>
              <a:t>) pernah mendengar tentang bank </a:t>
            </a:r>
            <a:r>
              <a:rPr lang="sv-SE" dirty="0" smtClean="0"/>
              <a:t>syariah</a:t>
            </a:r>
            <a:endParaRPr lang="id-ID" dirty="0"/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K</a:t>
            </a:r>
            <a:r>
              <a:rPr lang="id-ID" dirty="0" smtClean="0"/>
              <a:t>inerja perbankan syariah </a:t>
            </a:r>
            <a:r>
              <a:rPr lang="id-ID" dirty="0"/>
              <a:t>per Februari 2008 dapat menjadi starting point yang baik.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18904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Makna dan Implikasi Disahkannya UUPS 2008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/>
              <a:t>Diundangkannya perbankan syariah yang baru untuk mengganti </a:t>
            </a:r>
            <a:r>
              <a:rPr lang="id-ID" dirty="0" smtClean="0"/>
              <a:t>peraturan </a:t>
            </a:r>
            <a:r>
              <a:rPr lang="sv-SE" dirty="0" smtClean="0"/>
              <a:t>(ketentuan</a:t>
            </a:r>
            <a:r>
              <a:rPr lang="sv-SE" dirty="0"/>
              <a:t>) sebelumnya mengisyaratkan beberapa makna dan </a:t>
            </a:r>
            <a:r>
              <a:rPr lang="sv-SE" dirty="0" smtClean="0"/>
              <a:t>implikasi</a:t>
            </a:r>
            <a:r>
              <a:rPr lang="id-ID" dirty="0" smtClean="0"/>
              <a:t> 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dirty="0"/>
              <a:t>Makna lahirnya </a:t>
            </a:r>
            <a:r>
              <a:rPr lang="id-ID" dirty="0" smtClean="0"/>
              <a:t>undang-undang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dirty="0"/>
              <a:t>Implikasi lahirnya undang-undang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62025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</TotalTime>
  <Words>1011</Words>
  <Application>Microsoft Office PowerPoint</Application>
  <PresentationFormat>Widescreen</PresentationFormat>
  <Paragraphs>54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Ion</vt:lpstr>
      <vt:lpstr>Undang-Undang Perbankan Syariah</vt:lpstr>
      <vt:lpstr>Pendahuluan</vt:lpstr>
      <vt:lpstr>Pendahuluan</vt:lpstr>
      <vt:lpstr>Pendahuluan</vt:lpstr>
      <vt:lpstr>Pendahuluan</vt:lpstr>
      <vt:lpstr>Sketsa Historis Aspek Politik dan Ekonomi Muslim Indonesia</vt:lpstr>
      <vt:lpstr>Sketsa Historis Aspek Politik dan Ekonomi Muslim Indonesia</vt:lpstr>
      <vt:lpstr>Isi dan Ikhtisar UUPS 2008</vt:lpstr>
      <vt:lpstr>Makna dan Implikasi Disahkannya UUPS 2008</vt:lpstr>
      <vt:lpstr>Makna Lahirnya Undang-Undang</vt:lpstr>
      <vt:lpstr>Implikasi Lahirnya Undang-Undang</vt:lpstr>
      <vt:lpstr>Implikasi Lahirnya Undang-Undang</vt:lpstr>
      <vt:lpstr>Implikasi Lahirnya Undang-Undang</vt:lpstr>
      <vt:lpstr>Tantangan bagi Perbankan Syariah</vt:lpstr>
      <vt:lpstr>Tantangan bagi Perbankan Syariah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Undang-Undang Perbankan Syariah</dc:title>
  <dc:creator>Windi SE MM</dc:creator>
  <cp:lastModifiedBy>Windi SE MM</cp:lastModifiedBy>
  <cp:revision>7</cp:revision>
  <dcterms:created xsi:type="dcterms:W3CDTF">2020-04-03T00:02:59Z</dcterms:created>
  <dcterms:modified xsi:type="dcterms:W3CDTF">2020-04-03T00:38:43Z</dcterms:modified>
</cp:coreProperties>
</file>