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07" r:id="rId4"/>
    <p:sldId id="290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8823-70A5-442B-A36D-BA3D391620C0}" type="datetimeFigureOut">
              <a:rPr lang="id-ID" smtClean="0"/>
              <a:pPr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1448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TEORI AKUNTANSI</a:t>
            </a:r>
            <a:endParaRPr lang="id-ID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414338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DOSEN PENGAMPU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464344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Doni Pratomo SE Mak Ak CA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5009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dirty="0" smtClean="0"/>
              <a:t>Berikut adalah delapan dana utama yang direkomendasikan bagi administrasi keuangan yang bagus dari suatu unit pemerintahan :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Umum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Pendapatan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Pelunasan Utang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Proyek Modal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Perusahaan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Perwalian dan Agensi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Layanan Antarpemerintah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id-ID" sz="2000" dirty="0" smtClean="0"/>
              <a:t>Dana Pungutan Khusus</a:t>
            </a:r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81470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d. </a:t>
            </a:r>
            <a:r>
              <a:rPr lang="en-US" sz="2000" dirty="0" smtClean="0"/>
              <a:t>The Enterprise Theory</a:t>
            </a:r>
            <a:endParaRPr lang="id-ID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8662" y="435769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berkepentingan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85684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e. </a:t>
            </a:r>
            <a:r>
              <a:rPr lang="en-US" sz="2000" dirty="0" smtClean="0"/>
              <a:t>Residual Equity Theory </a:t>
            </a:r>
            <a:endParaRPr lang="id-ID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14348" y="1154842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residual equity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pemegang</a:t>
            </a:r>
            <a:r>
              <a:rPr lang="en-US" sz="2000" dirty="0" smtClean="0"/>
              <a:t>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(Common Stock) </a:t>
            </a:r>
            <a:r>
              <a:rPr lang="en-US" sz="2000" dirty="0" err="1" smtClean="0"/>
              <a:t>bukan</a:t>
            </a:r>
            <a:r>
              <a:rPr lang="en-US" sz="2000" dirty="0" smtClean="0"/>
              <a:t> 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en-US" sz="2000" dirty="0" smtClean="0"/>
          </a:p>
          <a:p>
            <a:pPr algn="just"/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1000100" y="2143116"/>
            <a:ext cx="728667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Asset  - Liabilities- </a:t>
            </a:r>
            <a:r>
              <a:rPr lang="en-US" sz="2000" dirty="0" err="1" smtClean="0"/>
              <a:t>Preferent</a:t>
            </a:r>
            <a:r>
              <a:rPr lang="en-US" sz="2000" dirty="0" smtClean="0"/>
              <a:t> Equities =Residual   Equity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028890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f. </a:t>
            </a:r>
            <a:r>
              <a:rPr lang="en-US" sz="2000" dirty="0" smtClean="0"/>
              <a:t>Commander Theory</a:t>
            </a:r>
            <a:endParaRPr lang="id-ID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85786" y="3748635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Commander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resorsis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.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pertanggungjawaban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stewardship.</a:t>
            </a:r>
            <a:endParaRPr lang="id-ID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g. </a:t>
            </a:r>
            <a:r>
              <a:rPr lang="en-US" sz="2000" dirty="0" smtClean="0"/>
              <a:t>The Investor Theory </a:t>
            </a:r>
            <a:endParaRPr lang="id-ID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5786" y="1285860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memusatkan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investor,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tergolong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i="1" dirty="0" smtClean="0"/>
              <a:t>specific equities</a:t>
            </a:r>
            <a:r>
              <a:rPr lang="en-US" sz="2000" dirty="0" smtClean="0"/>
              <a:t> (</a:t>
            </a:r>
            <a:r>
              <a:rPr lang="en-US" sz="2000" dirty="0" err="1" smtClean="0"/>
              <a:t>kreditor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residual equities</a:t>
            </a:r>
            <a:r>
              <a:rPr lang="en-US" sz="2000" dirty="0" smtClean="0"/>
              <a:t> (</a:t>
            </a:r>
            <a:r>
              <a:rPr lang="en-US" sz="2000" dirty="0" err="1" smtClean="0"/>
              <a:t>pemegang</a:t>
            </a:r>
            <a:r>
              <a:rPr lang="en-US" sz="2000" dirty="0" smtClean="0"/>
              <a:t> </a:t>
            </a:r>
            <a:r>
              <a:rPr lang="en-US" sz="2000" dirty="0" err="1" smtClean="0"/>
              <a:t>saham</a:t>
            </a:r>
            <a:r>
              <a:rPr lang="en-US" sz="2000" dirty="0" smtClean="0"/>
              <a:t>).</a:t>
            </a:r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1214414" y="2571744"/>
            <a:ext cx="671517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2000" dirty="0" smtClean="0"/>
          </a:p>
          <a:p>
            <a:r>
              <a:rPr lang="en-US" sz="2000" dirty="0" smtClean="0"/>
              <a:t>Asset = Specific Equities + Residual Equities</a:t>
            </a:r>
          </a:p>
          <a:p>
            <a:endParaRPr lang="id-ID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4.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000108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APB statement No.4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9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785926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dirty="0" smtClean="0"/>
              <a:t>a. </a:t>
            </a:r>
            <a:r>
              <a:rPr lang="en-US" sz="2000" dirty="0" smtClean="0"/>
              <a:t>The Cost Principle/ Historical Cost</a:t>
            </a:r>
            <a:endParaRPr lang="id-ID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2976" y="3500438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Revenue Principle,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, </a:t>
            </a:r>
            <a:r>
              <a:rPr lang="en-US" sz="2000" dirty="0" err="1" smtClean="0"/>
              <a:t>pengakuan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pengungkapan</a:t>
            </a:r>
            <a:r>
              <a:rPr lang="en-US" sz="2000" dirty="0" smtClean="0"/>
              <a:t> revenue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penyusunan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rugi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2214554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Cost principle/ Historical Cost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endParaRPr lang="id-ID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3071810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b. </a:t>
            </a:r>
            <a:r>
              <a:rPr lang="en-US" sz="2000" dirty="0" smtClean="0"/>
              <a:t>The Revenue Principle</a:t>
            </a:r>
            <a:endParaRPr lang="id-ID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64344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c. </a:t>
            </a:r>
            <a:r>
              <a:rPr lang="en-US" sz="2000" dirty="0" smtClean="0"/>
              <a:t>The Matching Principle</a:t>
            </a:r>
            <a:endParaRPr lang="id-ID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5072074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Matching,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pembebanan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pengakuan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pengakuan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dibebankan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endParaRPr lang="id-ID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1148348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</a:t>
            </a:r>
            <a:r>
              <a:rPr lang="en-US" sz="2000" dirty="0" smtClean="0"/>
              <a:t>he objectivity Principle,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kepercayaan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id-ID" sz="2000" dirty="0" smtClean="0"/>
              <a:t>   </a:t>
            </a:r>
            <a:r>
              <a:rPr lang="en-US" sz="2000" dirty="0" smtClean="0"/>
              <a:t> (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realita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)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285992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e. </a:t>
            </a:r>
            <a:r>
              <a:rPr lang="en-US" sz="2000" dirty="0" smtClean="0"/>
              <a:t>The Consistency Principle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2714620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Consistency Principle.: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sejenis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dicatat</a:t>
            </a:r>
            <a:r>
              <a:rPr lang="en-US" sz="2000" dirty="0" smtClean="0"/>
              <a:t>, </a:t>
            </a:r>
            <a:r>
              <a:rPr lang="en-US" sz="2000" dirty="0" err="1" smtClean="0"/>
              <a:t>dilaporkan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keperiode</a:t>
            </a:r>
            <a:r>
              <a:rPr lang="en-US" sz="2000" dirty="0" smtClean="0"/>
              <a:t> yang lain.</a:t>
            </a:r>
            <a:endParaRPr lang="id-ID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57148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d. </a:t>
            </a:r>
            <a:r>
              <a:rPr lang="en-US" sz="2000" dirty="0" smtClean="0"/>
              <a:t>The Objectivity Principle</a:t>
            </a:r>
            <a:endParaRPr lang="id-ID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743270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f. </a:t>
            </a:r>
            <a:r>
              <a:rPr lang="en-US" sz="2000" dirty="0" smtClean="0"/>
              <a:t>The Disclosure Principle</a:t>
            </a:r>
            <a:endParaRPr lang="id-ID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4214818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Disclosure Principle: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disajikan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Full (</a:t>
            </a:r>
            <a:r>
              <a:rPr lang="en-US" sz="2000" dirty="0" err="1" smtClean="0"/>
              <a:t>penuh</a:t>
            </a:r>
            <a:r>
              <a:rPr lang="en-US" sz="2000" dirty="0" smtClean="0"/>
              <a:t>), Fair (</a:t>
            </a:r>
            <a:r>
              <a:rPr lang="en-US" sz="2000" dirty="0" err="1" smtClean="0"/>
              <a:t>wajar</a:t>
            </a:r>
            <a:r>
              <a:rPr lang="en-US" sz="2000" dirty="0" smtClean="0"/>
              <a:t>), </a:t>
            </a:r>
            <a:r>
              <a:rPr lang="en-US" sz="2000" dirty="0" err="1" smtClean="0"/>
              <a:t>dan</a:t>
            </a:r>
            <a:r>
              <a:rPr lang="en-US" sz="2000" dirty="0" smtClean="0"/>
              <a:t> adequate (</a:t>
            </a:r>
            <a:r>
              <a:rPr lang="en-US" sz="2000" dirty="0" err="1" smtClean="0"/>
              <a:t>cukup</a:t>
            </a:r>
            <a:r>
              <a:rPr lang="en-US" sz="2000" dirty="0" smtClean="0"/>
              <a:t>)</a:t>
            </a:r>
            <a:endParaRPr lang="id-ID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42860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id-ID" sz="2000" dirty="0" smtClean="0"/>
              <a:t>g. </a:t>
            </a:r>
            <a:r>
              <a:rPr lang="en-US" sz="2000" dirty="0" smtClean="0"/>
              <a:t>The Conservatism Principle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id-ID" sz="2000" dirty="0" smtClean="0"/>
              <a:t>h. </a:t>
            </a:r>
            <a:r>
              <a:rPr lang="en-US" sz="2000" dirty="0" smtClean="0"/>
              <a:t>The Materiality Principle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1000108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conservatism Principle: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dihadapkan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/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equity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.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pos </a:t>
            </a:r>
            <a:r>
              <a:rPr lang="en-US" sz="2000" dirty="0" err="1" smtClean="0"/>
              <a:t>aktiva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pos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929066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materiality Principle: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(material)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endParaRPr lang="id-ID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id-ID" sz="2000" dirty="0" smtClean="0"/>
              <a:t>h. </a:t>
            </a:r>
            <a:r>
              <a:rPr lang="en-US" sz="2000" dirty="0" smtClean="0"/>
              <a:t>The uniformity </a:t>
            </a:r>
            <a:r>
              <a:rPr lang="en-US" sz="2000" dirty="0" err="1" smtClean="0"/>
              <a:t>dan</a:t>
            </a:r>
            <a:r>
              <a:rPr lang="en-US" sz="2000" dirty="0" smtClean="0"/>
              <a:t> Comparability Principle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1000108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uniformity </a:t>
            </a:r>
            <a:r>
              <a:rPr lang="en-US" sz="2000" dirty="0" err="1" smtClean="0"/>
              <a:t>dan</a:t>
            </a:r>
            <a:r>
              <a:rPr lang="en-US" sz="2000" dirty="0" smtClean="0"/>
              <a:t> Comparability </a:t>
            </a:r>
            <a:r>
              <a:rPr lang="en-US" sz="2000" dirty="0" err="1" smtClean="0"/>
              <a:t>Principle:menggunakan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</a:t>
            </a:r>
            <a:r>
              <a:rPr lang="en-US" sz="2000" dirty="0" err="1" smtClean="0"/>
              <a:t>Tujuannya</a:t>
            </a:r>
            <a:r>
              <a:rPr lang="en-US" sz="2000" dirty="0" smtClean="0"/>
              <a:t> agar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diperbandingkan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753021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5.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3429000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penyusunan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aturan-aturan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</a:t>
            </a:r>
            <a:r>
              <a:rPr lang="en-US" sz="2000" dirty="0" smtClean="0"/>
              <a:t>.</a:t>
            </a:r>
            <a:endParaRPr lang="id-ID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71436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Pentingnya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307317"/>
            <a:ext cx="72152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lnSpc>
                <a:spcPct val="90000"/>
              </a:lnSpc>
              <a:buFontTx/>
              <a:buAutoNum type="arabicPeriod"/>
            </a:pP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533400" indent="-533400" algn="just">
              <a:lnSpc>
                <a:spcPct val="90000"/>
              </a:lnSpc>
              <a:buFontTx/>
              <a:buAutoNum type="arabicPeriod"/>
            </a:pP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audit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validitas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endParaRPr lang="id-ID" sz="2000" dirty="0" smtClean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000" dirty="0" err="1" smtClean="0"/>
              <a:t>Memberikan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,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regulasi</a:t>
            </a:r>
            <a:r>
              <a:rPr lang="en-US" sz="2000" dirty="0" smtClean="0"/>
              <a:t>,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tertarik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.</a:t>
            </a:r>
          </a:p>
          <a:p>
            <a:pPr marL="533400" indent="-533400" algn="just">
              <a:lnSpc>
                <a:spcPct val="90000"/>
              </a:lnSpc>
              <a:buFontTx/>
              <a:buAutoNum type="arabicPeriod"/>
            </a:pPr>
            <a:endParaRPr lang="id-ID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/>
              <a:t>RENCANA PEMBELAJARAN SEMESTER (RPS</a:t>
            </a:r>
            <a:r>
              <a:rPr lang="en-ID" sz="2800" b="1" dirty="0" smtClean="0"/>
              <a:t>)</a:t>
            </a:r>
            <a:endParaRPr lang="id-ID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Mengetahui  </a:t>
            </a:r>
            <a:r>
              <a:rPr lang="id-ID" dirty="0"/>
              <a:t>sejarah Perkembangan Ilmu Akuntansi </a:t>
            </a:r>
            <a:r>
              <a:rPr lang="id-ID" dirty="0" smtClean="0"/>
              <a:t> (pertemuan 1)</a:t>
            </a:r>
          </a:p>
          <a:p>
            <a:pPr marL="342900" indent="-342900"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id-ID" dirty="0"/>
              <a:t>Teori Akuntansi </a:t>
            </a:r>
            <a:r>
              <a:rPr lang="id-ID" dirty="0" smtClean="0"/>
              <a:t>(pertemuan 2 dan 3)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dari Struktur Teori Akuntansi </a:t>
            </a:r>
            <a:r>
              <a:rPr lang="id-ID" dirty="0" smtClean="0"/>
              <a:t>(pertemuan 4)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dari Sifat dan Penguna </a:t>
            </a:r>
            <a:r>
              <a:rPr lang="id-ID" dirty="0" smtClean="0"/>
              <a:t>Akuntansi (pertemuan 5)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 Perekayasaan Pelaporan </a:t>
            </a:r>
            <a:r>
              <a:rPr lang="id-ID" dirty="0" smtClean="0"/>
              <a:t>Keuangan (pertemuan 6)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 Kerangka  </a:t>
            </a:r>
            <a:r>
              <a:rPr lang="id-ID" dirty="0" smtClean="0"/>
              <a:t>Konseptual (pertemuan 7 dan 8)</a:t>
            </a:r>
          </a:p>
          <a:p>
            <a:pPr marL="342900" indent="-342900">
              <a:buAutoNum type="arabicPeriod"/>
            </a:pPr>
            <a:r>
              <a:rPr lang="id-ID" dirty="0" smtClean="0"/>
              <a:t> UTS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Standar Akuntansi  Keuangan Di Indonesia 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IFSR di dunia &amp; implementasi  di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Standar Akuntansi Pemerintahan  dan  implementasi Indonesia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Perkembangan</a:t>
            </a:r>
            <a:r>
              <a:rPr lang="en-US" b="1" dirty="0"/>
              <a:t>  </a:t>
            </a:r>
            <a:r>
              <a:rPr lang="id-ID" b="1" dirty="0"/>
              <a:t>Akuntansi Syariah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 </a:t>
            </a:r>
            <a:r>
              <a:rPr lang="en-US" b="1" dirty="0" err="1"/>
              <a:t>di</a:t>
            </a:r>
            <a:r>
              <a:rPr lang="en-US" b="1" dirty="0"/>
              <a:t>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Kasus Fraud Accounting di </a:t>
            </a:r>
            <a:r>
              <a:rPr lang="id-ID" b="1" dirty="0" smtClean="0"/>
              <a:t>Indonesia/internasional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 smtClean="0"/>
              <a:t>Kasus </a:t>
            </a:r>
            <a:r>
              <a:rPr lang="id-ID" b="1" dirty="0"/>
              <a:t>Manajemen Laba (1)  di Indonesia/internasional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Laba</a:t>
            </a:r>
            <a:r>
              <a:rPr lang="en-US" b="1" dirty="0"/>
              <a:t> (</a:t>
            </a:r>
            <a:r>
              <a:rPr lang="id-ID" b="1" dirty="0"/>
              <a:t>2</a:t>
            </a:r>
            <a:r>
              <a:rPr lang="en-US" b="1" dirty="0"/>
              <a:t>) 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smtClean="0"/>
              <a:t>Indonesia/</a:t>
            </a:r>
            <a:r>
              <a:rPr lang="en-US" b="1" dirty="0" err="1" smtClean="0"/>
              <a:t>internasional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UAS</a:t>
            </a:r>
          </a:p>
          <a:p>
            <a:pPr marL="342900" indent="-342900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736"/>
            <a:ext cx="721523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Ahmed Riahi Belkaoui.2004. Accounting Theory , Cenage learning, USA.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Soewarjono. 2008. Teori Akuntansi : perekayasaan Pelaporan Keuangan. Edisi ke 2. BPFE Yogyakarta.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Standar Akuntansi Keuangan.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Armstrong, Christopher, Mary E. Barth, Alan </a:t>
            </a:r>
            <a:r>
              <a:rPr lang="en-US" sz="2000" dirty="0" err="1" smtClean="0"/>
              <a:t>Jagolinzer</a:t>
            </a:r>
            <a:r>
              <a:rPr lang="en-US" sz="2000" dirty="0" smtClean="0"/>
              <a:t> and Edward J. </a:t>
            </a:r>
            <a:r>
              <a:rPr lang="en-US" sz="2000" dirty="0" err="1" smtClean="0"/>
              <a:t>Riedl</a:t>
            </a:r>
            <a:r>
              <a:rPr lang="en-US" sz="2000" dirty="0" smtClean="0"/>
              <a:t>, “</a:t>
            </a:r>
            <a:r>
              <a:rPr lang="en-US" sz="2000" i="1" dirty="0" smtClean="0"/>
              <a:t>Market Reaction to The Adoption of IFRS in </a:t>
            </a:r>
            <a:r>
              <a:rPr lang="en-US" sz="2000" i="1" dirty="0" err="1" smtClean="0"/>
              <a:t>Europa</a:t>
            </a:r>
            <a:r>
              <a:rPr lang="en-US" sz="2000" dirty="0" smtClean="0"/>
              <a:t>”. June 2007.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Epstein, Barry J., Eva K. </a:t>
            </a:r>
            <a:r>
              <a:rPr lang="en-US" sz="2000" dirty="0" err="1" smtClean="0"/>
              <a:t>Jermakowicz</a:t>
            </a:r>
            <a:r>
              <a:rPr lang="en-US" sz="2000" dirty="0" smtClean="0"/>
              <a:t>, “</a:t>
            </a:r>
            <a:r>
              <a:rPr lang="en-US" sz="2000" i="1" dirty="0" smtClean="0"/>
              <a:t>IFRS 2008, Interpretation and Application of Internal Accounting and Financial Reporting Standards</a:t>
            </a:r>
            <a:r>
              <a:rPr lang="en-US" sz="2000" dirty="0" smtClean="0"/>
              <a:t>”. John Wiley &amp; Sons, Inc, Hoboken, New Jersey. 2008.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Reeve, Warren, Duchac. “</a:t>
            </a:r>
            <a:r>
              <a:rPr lang="id-ID" sz="2000" i="1" dirty="0" smtClean="0"/>
              <a:t>Principles of Accounting</a:t>
            </a:r>
            <a:r>
              <a:rPr lang="id-ID" sz="2000" dirty="0" smtClean="0"/>
              <a:t>” Twenty-Third Edition. South Western. Cengange Learning. 2009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57148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REFERENSI :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PERTEMUAN 4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834342"/>
            <a:ext cx="74295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/>
              <a:t>Memahami konsep dari Struktur Teori Akuntansi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STRUKTUR TEORI AKUNTANSI</a:t>
            </a:r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357298"/>
            <a:ext cx="771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saling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terkait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penyusunan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teknik-teknik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hirarkhi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err="1" smtClean="0"/>
              <a:t>Hirarkhi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en-US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d-ID" dirty="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1828800"/>
            <a:ext cx="4038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 Tujuan Laporan Keuangan</a:t>
            </a:r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>
            <a:off x="396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74" name="Line 10"/>
          <p:cNvSpPr>
            <a:spLocks noChangeShapeType="1"/>
          </p:cNvSpPr>
          <p:nvPr/>
        </p:nvSpPr>
        <p:spPr bwMode="auto">
          <a:xfrm>
            <a:off x="2438400" y="2895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auto">
          <a:xfrm>
            <a:off x="2438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5486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77" name="Rectangle 14"/>
          <p:cNvSpPr>
            <a:spLocks noChangeArrowheads="1"/>
          </p:cNvSpPr>
          <p:nvPr/>
        </p:nvSpPr>
        <p:spPr bwMode="auto">
          <a:xfrm>
            <a:off x="5181600" y="3352800"/>
            <a:ext cx="17526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Konsep </a:t>
            </a:r>
            <a:r>
              <a:rPr lang="en-US" sz="1600"/>
              <a:t>Teoritis </a:t>
            </a:r>
          </a:p>
          <a:p>
            <a:pPr algn="ctr"/>
            <a:r>
              <a:rPr lang="en-US" sz="1600"/>
              <a:t>Akt</a:t>
            </a:r>
          </a:p>
        </p:txBody>
      </p:sp>
      <p:sp>
        <p:nvSpPr>
          <p:cNvPr id="32778" name="Rectangle 15"/>
          <p:cNvSpPr>
            <a:spLocks noChangeArrowheads="1"/>
          </p:cNvSpPr>
          <p:nvPr/>
        </p:nvSpPr>
        <p:spPr bwMode="auto">
          <a:xfrm>
            <a:off x="1447800" y="3352800"/>
            <a:ext cx="19812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Postulat Akt </a:t>
            </a:r>
          </a:p>
        </p:txBody>
      </p:sp>
      <p:sp>
        <p:nvSpPr>
          <p:cNvPr id="32779" name="Line 16"/>
          <p:cNvSpPr>
            <a:spLocks noChangeShapeType="1"/>
          </p:cNvSpPr>
          <p:nvPr/>
        </p:nv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80" name="Line 17"/>
          <p:cNvSpPr>
            <a:spLocks noChangeShapeType="1"/>
          </p:cNvSpPr>
          <p:nvPr/>
        </p:nvSpPr>
        <p:spPr bwMode="auto">
          <a:xfrm>
            <a:off x="6019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81" name="Rectangle 20"/>
          <p:cNvSpPr>
            <a:spLocks noChangeArrowheads="1"/>
          </p:cNvSpPr>
          <p:nvPr/>
        </p:nvSpPr>
        <p:spPr bwMode="auto">
          <a:xfrm>
            <a:off x="2743200" y="4267200"/>
            <a:ext cx="27432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Prinsip dasar Akt</a:t>
            </a:r>
          </a:p>
        </p:txBody>
      </p:sp>
      <p:sp>
        <p:nvSpPr>
          <p:cNvPr id="32782" name="Line 21"/>
          <p:cNvSpPr>
            <a:spLocks noChangeShapeType="1"/>
          </p:cNvSpPr>
          <p:nvPr/>
        </p:nvSpPr>
        <p:spPr bwMode="auto">
          <a:xfrm>
            <a:off x="39624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83" name="Rectangle 22"/>
          <p:cNvSpPr>
            <a:spLocks noChangeArrowheads="1"/>
          </p:cNvSpPr>
          <p:nvPr/>
        </p:nvSpPr>
        <p:spPr bwMode="auto">
          <a:xfrm>
            <a:off x="2819400" y="5257800"/>
            <a:ext cx="2362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Standar Akt</a:t>
            </a:r>
          </a:p>
        </p:txBody>
      </p:sp>
      <p:sp>
        <p:nvSpPr>
          <p:cNvPr id="32784" name="Line 23"/>
          <p:cNvSpPr>
            <a:spLocks noChangeShapeType="1"/>
          </p:cNvSpPr>
          <p:nvPr/>
        </p:nvSpPr>
        <p:spPr bwMode="auto">
          <a:xfrm>
            <a:off x="2209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85" name="Line 24"/>
          <p:cNvSpPr>
            <a:spLocks noChangeShapeType="1"/>
          </p:cNvSpPr>
          <p:nvPr/>
        </p:nvSpPr>
        <p:spPr bwMode="auto">
          <a:xfrm flipH="1">
            <a:off x="5638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1.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000108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,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id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143116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2. </a:t>
            </a:r>
            <a:r>
              <a:rPr lang="en-US" sz="2400" dirty="0" err="1" smtClean="0"/>
              <a:t>Postulat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786058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dirty="0" smtClean="0"/>
              <a:t>Postulat akuntansi adalah pernyataan yang tidak memerlukan pembuktian atau aksioma, berterima umum berdasarkan kesesuaiannya dengan tujuan laporan keuangan, menggambarkan lingkungan akuntansi, politik, sosiologi, dan hokum tempat akuntansi beroperasi seperti.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000" dirty="0" err="1" smtClean="0"/>
              <a:t>Postulat</a:t>
            </a:r>
            <a:r>
              <a:rPr lang="en-US" sz="2000" dirty="0" smtClean="0"/>
              <a:t> Entity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000" dirty="0" err="1" smtClean="0"/>
              <a:t>Postulat</a:t>
            </a:r>
            <a:r>
              <a:rPr lang="en-US" sz="2000" dirty="0" smtClean="0"/>
              <a:t> Going Concern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000" dirty="0" err="1" smtClean="0"/>
              <a:t>Postulat</a:t>
            </a:r>
            <a:r>
              <a:rPr lang="en-US" sz="2000" dirty="0" smtClean="0"/>
              <a:t> Unit </a:t>
            </a:r>
            <a:r>
              <a:rPr lang="en-US" sz="2000" dirty="0" err="1" smtClean="0"/>
              <a:t>Moneter</a:t>
            </a:r>
            <a:endParaRPr lang="en-US" sz="2000" dirty="0" smtClean="0"/>
          </a:p>
          <a:p>
            <a:pPr marL="609600" indent="-609600">
              <a:buFont typeface="Wingdings" pitchFamily="2" charset="2"/>
              <a:buChar char="§"/>
            </a:pPr>
            <a:r>
              <a:rPr lang="en-US" sz="2000" dirty="0" err="1" smtClean="0"/>
              <a:t>Postulat</a:t>
            </a:r>
            <a:r>
              <a:rPr lang="en-US" sz="2000" dirty="0" smtClean="0"/>
              <a:t> Accounting period</a:t>
            </a:r>
            <a:endParaRPr lang="id-ID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3.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071546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a. </a:t>
            </a:r>
            <a:r>
              <a:rPr lang="en-US" sz="2000" dirty="0" smtClean="0"/>
              <a:t>The </a:t>
            </a:r>
            <a:r>
              <a:rPr lang="en-US" sz="2000" dirty="0" err="1" smtClean="0"/>
              <a:t>Proprietory</a:t>
            </a:r>
            <a:r>
              <a:rPr lang="en-US" sz="2000" dirty="0" smtClean="0"/>
              <a:t> Theory</a:t>
            </a:r>
            <a:endParaRPr lang="id-ID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5786" y="1643050"/>
            <a:ext cx="78581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entity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agen</a:t>
            </a:r>
            <a:r>
              <a:rPr lang="en-US" sz="2000" dirty="0" smtClean="0"/>
              <a:t>, </a:t>
            </a:r>
            <a:r>
              <a:rPr lang="en-US" sz="2000" dirty="0" err="1" smtClean="0"/>
              <a:t>perwakilan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proprietor/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dilayani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.</a:t>
            </a:r>
          </a:p>
          <a:p>
            <a:pPr algn="just"/>
            <a:endParaRPr lang="id-ID" sz="2000" dirty="0" smtClean="0"/>
          </a:p>
          <a:p>
            <a:pPr algn="just"/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Akuntansinya</a:t>
            </a:r>
            <a:r>
              <a:rPr lang="en-US" sz="2000" dirty="0" smtClean="0"/>
              <a:t>:</a:t>
            </a:r>
          </a:p>
          <a:p>
            <a:pPr algn="just"/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r>
              <a:rPr lang="en-US" sz="2000" dirty="0" err="1" smtClean="0"/>
              <a:t>Pemilik</a:t>
            </a:r>
            <a:r>
              <a:rPr lang="en-US" sz="2000" dirty="0" smtClean="0"/>
              <a:t> 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aset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bersihnya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dikurangi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algn="just"/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1142976" y="3500438"/>
            <a:ext cx="5429288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Asset  - Liabilities  =  Proprietor’s Equity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b. </a:t>
            </a:r>
            <a:r>
              <a:rPr lang="en-US" sz="2000" dirty="0" smtClean="0"/>
              <a:t>The Entity Theory</a:t>
            </a:r>
            <a:endParaRPr lang="id-ID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57224" y="857232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Entity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menanamkan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unit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itulah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dilayani</a:t>
            </a:r>
            <a:r>
              <a:rPr lang="en-US" sz="2000" dirty="0" smtClean="0"/>
              <a:t>,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en-US" sz="2000" dirty="0" smtClean="0"/>
          </a:p>
          <a:p>
            <a:r>
              <a:rPr lang="en-US" sz="2000" dirty="0" smtClean="0"/>
              <a:t> 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1142976" y="2000240"/>
            <a:ext cx="6929486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Aset</a:t>
            </a:r>
            <a:r>
              <a:rPr lang="en-US" sz="2000" dirty="0" smtClean="0"/>
              <a:t>  =  Equities</a:t>
            </a:r>
          </a:p>
          <a:p>
            <a:pPr algn="ctr"/>
            <a:r>
              <a:rPr lang="en-US" sz="2000" dirty="0" smtClean="0"/>
              <a:t>   Asset  =  Liabilities+ Stockholder’s Equity</a:t>
            </a:r>
            <a:endParaRPr lang="id-ID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5742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000372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id-ID" sz="2000" dirty="0" smtClean="0"/>
              <a:t>c. </a:t>
            </a:r>
            <a:r>
              <a:rPr lang="en-US" sz="2000" dirty="0" smtClean="0"/>
              <a:t>The Fund Theory</a:t>
            </a:r>
            <a:endParaRPr lang="id-ID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28662" y="3495636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000" dirty="0" smtClean="0"/>
              <a:t>Jadi teori dana memandang unit </a:t>
            </a:r>
            <a:r>
              <a:rPr lang="id-ID" sz="2000" dirty="0" smtClean="0"/>
              <a:t>usaha </a:t>
            </a:r>
            <a:r>
              <a:rPr lang="sv-SE" sz="2000" dirty="0" smtClean="0"/>
              <a:t>terdiri atas sumber daya ekonomi (dana) serta kewajiban dan restriksi terkait mengenai penggunaan sumber daya</a:t>
            </a:r>
            <a:r>
              <a:rPr lang="id-ID" sz="2000" dirty="0" smtClean="0"/>
              <a:t>. </a:t>
            </a:r>
          </a:p>
          <a:p>
            <a:pPr algn="just"/>
            <a:endParaRPr lang="id-ID" sz="2000" dirty="0" smtClean="0"/>
          </a:p>
          <a:p>
            <a:pPr algn="just"/>
            <a:r>
              <a:rPr lang="id-ID" sz="2000" dirty="0" smtClean="0"/>
              <a:t>Teori dana ini terutama berguna untuk pemerintah dan organisasi nirlaba</a:t>
            </a:r>
            <a:r>
              <a:rPr lang="sv-SE" sz="2000" dirty="0" smtClean="0"/>
              <a:t>. </a:t>
            </a:r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id-ID" sz="2000" dirty="0" smtClean="0"/>
          </a:p>
          <a:p>
            <a:pPr algn="just"/>
            <a:endParaRPr lang="id-ID" sz="2000" dirty="0"/>
          </a:p>
        </p:txBody>
      </p:sp>
      <p:sp>
        <p:nvSpPr>
          <p:cNvPr id="8" name="Rectangle 7"/>
          <p:cNvSpPr/>
          <p:nvPr/>
        </p:nvSpPr>
        <p:spPr>
          <a:xfrm>
            <a:off x="1428728" y="5572140"/>
            <a:ext cx="671517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/>
              <a:t>Aset</a:t>
            </a:r>
            <a:r>
              <a:rPr lang="en-US" sz="2000" dirty="0" smtClean="0"/>
              <a:t> = </a:t>
            </a:r>
            <a:r>
              <a:rPr lang="en-US" sz="2000" dirty="0" err="1" smtClean="0"/>
              <a:t>Pembatasan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Aset</a:t>
            </a:r>
            <a:endParaRPr lang="id-ID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1149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Hirarkhi Elemen Struktur Akuntansi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69</cp:revision>
  <dcterms:created xsi:type="dcterms:W3CDTF">2020-02-17T12:52:00Z</dcterms:created>
  <dcterms:modified xsi:type="dcterms:W3CDTF">2020-04-03T03:11:34Z</dcterms:modified>
</cp:coreProperties>
</file>