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60" r:id="rId3"/>
    <p:sldId id="258" r:id="rId4"/>
    <p:sldId id="257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4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45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39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19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9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4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870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4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18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07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17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414" y="1276779"/>
            <a:ext cx="7772400" cy="146304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7200" b="1" dirty="0" smtClean="0"/>
              <a:t>Romance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71205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Romance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-A development of a love relationship between man and woman</a:t>
            </a:r>
          </a:p>
          <a:p>
            <a:r>
              <a:rPr lang="en-US" dirty="0" smtClean="0"/>
              <a:t>-Moral of the stories; love triumphant; it overcomes obstacles and difficulties</a:t>
            </a:r>
          </a:p>
          <a:p>
            <a:r>
              <a:rPr lang="en-US" dirty="0" smtClean="0"/>
              <a:t>-It has different types; gothic romance, contemporary gothic, etc.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/>
              <a:t>C</a:t>
            </a:r>
            <a:r>
              <a:rPr lang="en-US" dirty="0" err="1" smtClean="0"/>
              <a:t>awelti</a:t>
            </a:r>
            <a:r>
              <a:rPr lang="en-US" dirty="0" smtClean="0"/>
              <a:t>, p.41-42)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3323" y="4147624"/>
            <a:ext cx="2710376" cy="271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99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-Woman and man</a:t>
            </a:r>
          </a:p>
          <a:p>
            <a:r>
              <a:rPr lang="en-US" dirty="0" smtClean="0"/>
              <a:t>-Main character; Woman</a:t>
            </a:r>
          </a:p>
          <a:p>
            <a:r>
              <a:rPr lang="en-US" dirty="0" smtClean="0"/>
              <a:t>-The </a:t>
            </a:r>
            <a:r>
              <a:rPr lang="en-US" dirty="0"/>
              <a:t>feminine equivalent of the adventure </a:t>
            </a:r>
            <a:r>
              <a:rPr lang="en-US" dirty="0" smtClean="0"/>
              <a:t>story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Cawelti</a:t>
            </a:r>
            <a:r>
              <a:rPr lang="en-US" dirty="0" smtClean="0"/>
              <a:t>, p. 40)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526" y="0"/>
            <a:ext cx="37304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724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8000" contras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93" y="0"/>
            <a:ext cx="7810500" cy="68199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Narrative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133600"/>
            <a:ext cx="3721436" cy="3777622"/>
          </a:xfrm>
          <a:ln w="28575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>
            <a:normAutofit/>
          </a:bodyPr>
          <a:lstStyle/>
          <a:p>
            <a:r>
              <a:rPr lang="en-US" sz="2400" dirty="0" err="1" smtClean="0"/>
              <a:t>Cinderela</a:t>
            </a:r>
            <a:endParaRPr lang="en-US" sz="2400" dirty="0" smtClean="0"/>
          </a:p>
          <a:p>
            <a:r>
              <a:rPr lang="en-US" sz="2400" dirty="0" smtClean="0"/>
              <a:t>Pamela</a:t>
            </a:r>
          </a:p>
          <a:p>
            <a:r>
              <a:rPr lang="en-US" sz="2400" dirty="0" err="1" smtClean="0"/>
              <a:t>Kontemporer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(</a:t>
            </a:r>
            <a:r>
              <a:rPr lang="en-US" sz="2400" dirty="0" err="1" smtClean="0"/>
              <a:t>cawelti</a:t>
            </a:r>
            <a:r>
              <a:rPr lang="en-US" sz="2400" dirty="0" smtClean="0"/>
              <a:t>, p.41-42)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199290" y="2133599"/>
            <a:ext cx="4305322" cy="4056185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1. </a:t>
            </a:r>
            <a:r>
              <a:rPr lang="en-US" sz="2200" b="1" dirty="0" err="1">
                <a:solidFill>
                  <a:schemeClr val="tx1"/>
                </a:solidFill>
              </a:rPr>
              <a:t>Perpindahan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karakter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utama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dari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keadaan</a:t>
            </a:r>
            <a:r>
              <a:rPr lang="en-US" sz="2200" b="1" dirty="0">
                <a:solidFill>
                  <a:schemeClr val="tx1"/>
                </a:solidFill>
              </a:rPr>
              <a:t> yang </a:t>
            </a:r>
            <a:r>
              <a:rPr lang="en-US" sz="2200" b="1" dirty="0" err="1">
                <a:solidFill>
                  <a:schemeClr val="tx1"/>
                </a:solidFill>
              </a:rPr>
              <a:t>sudah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nyaman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dan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dikenal</a:t>
            </a:r>
            <a:endParaRPr lang="en-US" sz="2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2. </a:t>
            </a:r>
            <a:r>
              <a:rPr lang="en-US" sz="2200" b="1" dirty="0" err="1">
                <a:solidFill>
                  <a:schemeClr val="tx1"/>
                </a:solidFill>
              </a:rPr>
              <a:t>Karakter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utama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wanita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tidak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menyukai</a:t>
            </a:r>
            <a:r>
              <a:rPr lang="en-US" sz="2200" b="1" dirty="0">
                <a:solidFill>
                  <a:schemeClr val="tx1"/>
                </a:solidFill>
              </a:rPr>
              <a:t> sang </a:t>
            </a:r>
            <a:r>
              <a:rPr lang="en-US" sz="2200" b="1" dirty="0" err="1">
                <a:solidFill>
                  <a:schemeClr val="tx1"/>
                </a:solidFill>
              </a:rPr>
              <a:t>pria</a:t>
            </a:r>
            <a:endParaRPr lang="en-US" sz="2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3. </a:t>
            </a:r>
            <a:r>
              <a:rPr lang="en-US" sz="2200" b="1" dirty="0" err="1">
                <a:solidFill>
                  <a:schemeClr val="tx1"/>
                </a:solidFill>
              </a:rPr>
              <a:t>Tokoh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utama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pria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memberikan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respons</a:t>
            </a:r>
            <a:r>
              <a:rPr lang="en-US" sz="2200" b="1" dirty="0">
                <a:solidFill>
                  <a:schemeClr val="tx1"/>
                </a:solidFill>
              </a:rPr>
              <a:t> yang </a:t>
            </a:r>
            <a:r>
              <a:rPr lang="en-US" sz="2200" b="1" dirty="0" err="1">
                <a:solidFill>
                  <a:schemeClr val="tx1"/>
                </a:solidFill>
              </a:rPr>
              <a:t>ambigu</a:t>
            </a:r>
            <a:endParaRPr lang="en-US" sz="2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4. </a:t>
            </a:r>
            <a:r>
              <a:rPr lang="en-US" sz="2200" b="1" dirty="0" err="1">
                <a:solidFill>
                  <a:schemeClr val="tx1"/>
                </a:solidFill>
              </a:rPr>
              <a:t>Tokkoh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utama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wanita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mengeahui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perasaan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pria</a:t>
            </a:r>
            <a:r>
              <a:rPr lang="en-US" sz="2200" b="1" dirty="0">
                <a:solidFill>
                  <a:schemeClr val="tx1"/>
                </a:solidFill>
              </a:rPr>
              <a:t> yang </a:t>
            </a:r>
            <a:r>
              <a:rPr lang="en-US" sz="2200" b="1" dirty="0" err="1">
                <a:solidFill>
                  <a:schemeClr val="tx1"/>
                </a:solidFill>
              </a:rPr>
              <a:t>sesungguhnya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padaya</a:t>
            </a:r>
            <a:endParaRPr lang="en-US" sz="2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784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857" y="850006"/>
            <a:ext cx="10319756" cy="5061216"/>
          </a:xfr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merespons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kemarahan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tanggapan</a:t>
            </a:r>
            <a:r>
              <a:rPr lang="en-US" dirty="0" smtClean="0"/>
              <a:t> yang </a:t>
            </a:r>
            <a:r>
              <a:rPr lang="en-US" dirty="0" err="1" smtClean="0"/>
              <a:t>dingin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mmebalas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menghukumnya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dirty="0" err="1" smtClean="0"/>
              <a:t>Perpisahan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8.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memperlakukan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9.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merespons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hangat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10.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 di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yang </a:t>
            </a:r>
            <a:r>
              <a:rPr lang="en-US" dirty="0" err="1" smtClean="0"/>
              <a:t>dialaminya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11.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berlajar</a:t>
            </a:r>
            <a:r>
              <a:rPr lang="en-US" dirty="0" smtClean="0"/>
              <a:t> </a:t>
            </a:r>
            <a:r>
              <a:rPr lang="en-US" dirty="0" err="1" smtClean="0"/>
              <a:t>mempercayai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12.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merespons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seksual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emotional</a:t>
            </a:r>
          </a:p>
          <a:p>
            <a:pPr marL="0" indent="0">
              <a:buNone/>
            </a:pPr>
            <a:r>
              <a:rPr lang="en-US" dirty="0" smtClean="0"/>
              <a:t>13.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lawan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adi</a:t>
            </a:r>
            <a:r>
              <a:rPr lang="en-US" dirty="0" smtClean="0"/>
              <a:t>; p. 39-40, </a:t>
            </a:r>
            <a:r>
              <a:rPr lang="en-US" dirty="0" err="1" smtClean="0"/>
              <a:t>Radaway</a:t>
            </a:r>
            <a:r>
              <a:rPr lang="en-US" dirty="0" smtClean="0"/>
              <a:t>; 139)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852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28" y="0"/>
            <a:ext cx="979714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145620" cy="1934308"/>
          </a:xfrm>
          <a:solidFill>
            <a:schemeClr val="bg1">
              <a:alpha val="88000"/>
            </a:schemeClr>
          </a:solidFill>
        </p:spPr>
        <p:txBody>
          <a:bodyPr/>
          <a:lstStyle/>
          <a:p>
            <a:r>
              <a:rPr lang="en-US" dirty="0" smtClean="0"/>
              <a:t>-Romantic situation supports pleasure for women as reader </a:t>
            </a:r>
          </a:p>
          <a:p>
            <a:r>
              <a:rPr lang="en-US" dirty="0" smtClean="0"/>
              <a:t>-Invites the reader to visualize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Radway</a:t>
            </a:r>
            <a:r>
              <a:rPr lang="en-US" dirty="0" smtClean="0"/>
              <a:t>, 87)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73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72</TotalTime>
  <Words>258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Romance</vt:lpstr>
      <vt:lpstr>Romance</vt:lpstr>
      <vt:lpstr>Character</vt:lpstr>
      <vt:lpstr>Narrative Structure</vt:lpstr>
      <vt:lpstr>PowerPoint Presentation</vt:lpstr>
      <vt:lpstr>Situation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Romance</dc:title>
  <dc:creator>HP</dc:creator>
  <cp:lastModifiedBy>HP</cp:lastModifiedBy>
  <cp:revision>9</cp:revision>
  <dcterms:created xsi:type="dcterms:W3CDTF">2020-04-04T03:21:15Z</dcterms:created>
  <dcterms:modified xsi:type="dcterms:W3CDTF">2020-04-04T04:33:40Z</dcterms:modified>
</cp:coreProperties>
</file>