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A42E-CABE-4361-BE5A-B291B16C56AA}" type="datetimeFigureOut">
              <a:rPr lang="id-ID" smtClean="0"/>
              <a:t>29/03/2020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B15C-9ABB-49DC-A61F-0C6E4825A7C4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A42E-CABE-4361-BE5A-B291B16C56AA}" type="datetimeFigureOut">
              <a:rPr lang="id-ID" smtClean="0"/>
              <a:t>29/03/2020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B15C-9ABB-49DC-A61F-0C6E4825A7C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A42E-CABE-4361-BE5A-B291B16C56AA}" type="datetimeFigureOut">
              <a:rPr lang="id-ID" smtClean="0"/>
              <a:t>29/03/2020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B15C-9ABB-49DC-A61F-0C6E4825A7C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A42E-CABE-4361-BE5A-B291B16C56AA}" type="datetimeFigureOut">
              <a:rPr lang="id-ID" smtClean="0"/>
              <a:t>29/03/2020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B15C-9ABB-49DC-A61F-0C6E4825A7C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A42E-CABE-4361-BE5A-B291B16C56AA}" type="datetimeFigureOut">
              <a:rPr lang="id-ID" smtClean="0"/>
              <a:t>29/03/2020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B15C-9ABB-49DC-A61F-0C6E4825A7C4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A42E-CABE-4361-BE5A-B291B16C56AA}" type="datetimeFigureOut">
              <a:rPr lang="id-ID" smtClean="0"/>
              <a:t>29/03/2020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B15C-9ABB-49DC-A61F-0C6E4825A7C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A42E-CABE-4361-BE5A-B291B16C56AA}" type="datetimeFigureOut">
              <a:rPr lang="id-ID" smtClean="0"/>
              <a:t>29/03/2020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B15C-9ABB-49DC-A61F-0C6E4825A7C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A42E-CABE-4361-BE5A-B291B16C56AA}" type="datetimeFigureOut">
              <a:rPr lang="id-ID" smtClean="0"/>
              <a:t>29/03/2020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B15C-9ABB-49DC-A61F-0C6E4825A7C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A42E-CABE-4361-BE5A-B291B16C56AA}" type="datetimeFigureOut">
              <a:rPr lang="id-ID" smtClean="0"/>
              <a:t>29/03/2020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B15C-9ABB-49DC-A61F-0C6E4825A7C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A42E-CABE-4361-BE5A-B291B16C56AA}" type="datetimeFigureOut">
              <a:rPr lang="id-ID" smtClean="0"/>
              <a:t>29/03/2020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B15C-9ABB-49DC-A61F-0C6E4825A7C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A42E-CABE-4361-BE5A-B291B16C56AA}" type="datetimeFigureOut">
              <a:rPr lang="id-ID" smtClean="0"/>
              <a:t>29/03/2020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68B15C-9ABB-49DC-A61F-0C6E4825A7C4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5FA42E-CABE-4361-BE5A-B291B16C56AA}" type="datetimeFigureOut">
              <a:rPr lang="id-ID" smtClean="0"/>
              <a:t>29/03/2020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68B15C-9ABB-49DC-A61F-0C6E4825A7C4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Pertemuan 5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Yang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id-ID" dirty="0" smtClean="0"/>
              <a:t> (Bagian 2)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95025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Model </a:t>
            </a:r>
            <a:r>
              <a:rPr lang="en-US" dirty="0" err="1" smtClean="0"/>
              <a:t>Segitiga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Albert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Zemke</a:t>
            </a:r>
            <a:r>
              <a:rPr lang="en-US" dirty="0" smtClean="0"/>
              <a:t> </a:t>
            </a:r>
            <a:r>
              <a:rPr lang="en-US" dirty="0" err="1" smtClean="0"/>
              <a:t>mengemukakan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kesamaan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519113" indent="-123825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disusunnya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endParaRPr lang="en-US" dirty="0" smtClean="0"/>
          </a:p>
          <a:p>
            <a:pPr marL="519113" indent="-123825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yang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/ </a:t>
            </a:r>
            <a:r>
              <a:rPr lang="en-US" dirty="0" err="1" smtClean="0"/>
              <a:t>konsumen</a:t>
            </a:r>
            <a:endParaRPr lang="en-US" dirty="0" smtClean="0"/>
          </a:p>
          <a:p>
            <a:pPr marL="519113" indent="-123825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system </a:t>
            </a:r>
            <a:r>
              <a:rPr lang="en-US" dirty="0" err="1" smtClean="0"/>
              <a:t>pelanggan</a:t>
            </a:r>
            <a:r>
              <a:rPr lang="en-US" dirty="0" smtClean="0"/>
              <a:t> yang </a:t>
            </a:r>
            <a:r>
              <a:rPr lang="en-US" dirty="0" err="1" smtClean="0"/>
              <a:t>ramah</a:t>
            </a:r>
            <a:r>
              <a:rPr lang="en-US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793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Gap Model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53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800" dirty="0" err="1" smtClean="0"/>
              <a:t>Zeithaml</a:t>
            </a:r>
            <a:r>
              <a:rPr lang="en-US" sz="2800" dirty="0" smtClean="0"/>
              <a:t>, </a:t>
            </a:r>
            <a:r>
              <a:rPr lang="en-US" sz="2800" dirty="0" err="1" smtClean="0"/>
              <a:t>Prasuraman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Berry </a:t>
            </a:r>
            <a:r>
              <a:rPr lang="en-US" sz="2800" dirty="0" err="1" smtClean="0"/>
              <a:t>mengemukakan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bias </a:t>
            </a:r>
            <a:r>
              <a:rPr lang="en-US" sz="2800" dirty="0" err="1" smtClean="0"/>
              <a:t>diwujudkan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lima gap </a:t>
            </a:r>
            <a:r>
              <a:rPr lang="en-US" sz="2800" dirty="0" err="1" smtClean="0"/>
              <a:t>yaitu</a:t>
            </a:r>
            <a:r>
              <a:rPr lang="en-US" sz="2800" dirty="0" smtClean="0"/>
              <a:t>:</a:t>
            </a:r>
            <a:endParaRPr lang="en-US" sz="20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Gap 1 (gap </a:t>
            </a:r>
            <a:r>
              <a:rPr lang="en-US" sz="2800" dirty="0" err="1" smtClean="0"/>
              <a:t>persepsi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).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apabila</a:t>
            </a:r>
            <a:r>
              <a:rPr lang="en-US" sz="2800" dirty="0" smtClean="0"/>
              <a:t>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harapan-harapan</a:t>
            </a:r>
            <a:r>
              <a:rPr lang="en-US" sz="2800" dirty="0" smtClean="0"/>
              <a:t> </a:t>
            </a:r>
            <a:r>
              <a:rPr lang="en-US" sz="2800" dirty="0" err="1" smtClean="0"/>
              <a:t>konsumen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persepsi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harapan-harapan</a:t>
            </a:r>
            <a:r>
              <a:rPr lang="en-US" sz="2800" dirty="0" smtClean="0"/>
              <a:t> </a:t>
            </a:r>
            <a:r>
              <a:rPr lang="en-US" sz="2800" dirty="0" err="1" smtClean="0"/>
              <a:t>konsumen</a:t>
            </a:r>
            <a:r>
              <a:rPr lang="en-US" sz="2800" dirty="0" smtClean="0"/>
              <a:t>,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factor-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sbb</a:t>
            </a:r>
            <a:r>
              <a:rPr lang="en-US" sz="2800" dirty="0" smtClean="0"/>
              <a:t>:</a:t>
            </a:r>
            <a:endParaRPr lang="en-US" sz="2000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err="1" smtClean="0"/>
              <a:t>kurangnya</a:t>
            </a:r>
            <a:r>
              <a:rPr lang="en-US" sz="2400" dirty="0" smtClean="0"/>
              <a:t> </a:t>
            </a:r>
            <a:r>
              <a:rPr lang="en-US" sz="2400" dirty="0" err="1" smtClean="0"/>
              <a:t>riset</a:t>
            </a:r>
            <a:r>
              <a:rPr lang="en-US" sz="2400" dirty="0" smtClean="0"/>
              <a:t> </a:t>
            </a:r>
            <a:r>
              <a:rPr lang="en-US" sz="2400" dirty="0" err="1" smtClean="0"/>
              <a:t>pemasaran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dimanfaatkannya</a:t>
            </a:r>
            <a:r>
              <a:rPr lang="en-US" sz="2400" dirty="0" smtClean="0"/>
              <a:t> </a:t>
            </a:r>
            <a:r>
              <a:rPr lang="en-US" sz="2400" dirty="0" err="1" smtClean="0"/>
              <a:t>riset</a:t>
            </a:r>
            <a:r>
              <a:rPr lang="en-US" sz="2400" dirty="0" smtClean="0"/>
              <a:t> </a:t>
            </a:r>
            <a:r>
              <a:rPr lang="en-US" sz="2400" dirty="0" err="1" smtClean="0"/>
              <a:t>pemasaran</a:t>
            </a:r>
            <a:r>
              <a:rPr lang="en-US" sz="2400" dirty="0" smtClean="0"/>
              <a:t>.</a:t>
            </a:r>
            <a:endParaRPr lang="en-US" sz="1800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efektifnya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dio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 </a:t>
            </a:r>
            <a:r>
              <a:rPr lang="en-US" sz="2400" dirty="0" err="1" smtClean="0"/>
              <a:t>penyelenggara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.</a:t>
            </a:r>
            <a:endParaRPr lang="en-US" sz="1800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err="1" smtClean="0"/>
              <a:t>Terlalu</a:t>
            </a:r>
            <a:r>
              <a:rPr lang="en-US" sz="2400" dirty="0" smtClean="0"/>
              <a:t> </a:t>
            </a:r>
            <a:r>
              <a:rPr lang="en-US" sz="2400" dirty="0" err="1" smtClean="0"/>
              <a:t>banyaknya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.</a:t>
            </a:r>
            <a:endParaRPr lang="en-US" sz="18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163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300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 smtClean="0"/>
              <a:t>Gap 2 (gap </a:t>
            </a:r>
            <a:r>
              <a:rPr lang="en-US" sz="3200" dirty="0" err="1" smtClean="0"/>
              <a:t>persepsi</a:t>
            </a:r>
            <a:r>
              <a:rPr lang="en-US" sz="3200" dirty="0" smtClean="0"/>
              <a:t> </a:t>
            </a:r>
            <a:r>
              <a:rPr lang="en-US" sz="3200" dirty="0" err="1" smtClean="0"/>
              <a:t>kualitas</a:t>
            </a:r>
            <a:r>
              <a:rPr lang="en-US" sz="3200" dirty="0" smtClean="0"/>
              <a:t>).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</a:t>
            </a:r>
            <a:r>
              <a:rPr lang="en-US" sz="3200" dirty="0" err="1" smtClean="0"/>
              <a:t>apabila</a:t>
            </a:r>
            <a:r>
              <a:rPr lang="en-US" sz="3200" dirty="0" smtClean="0"/>
              <a:t> </a:t>
            </a:r>
            <a:r>
              <a:rPr lang="en-US" sz="3200" dirty="0" err="1" smtClean="0"/>
              <a:t>terdapat</a:t>
            </a:r>
            <a:r>
              <a:rPr lang="en-US" sz="3200" dirty="0" smtClean="0"/>
              <a:t> </a:t>
            </a:r>
            <a:r>
              <a:rPr lang="en-US" sz="3200" dirty="0" err="1" smtClean="0"/>
              <a:t>perbedaan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persepsi</a:t>
            </a:r>
            <a:r>
              <a:rPr lang="en-US" sz="3200" dirty="0" smtClean="0"/>
              <a:t> </a:t>
            </a:r>
            <a:r>
              <a:rPr lang="en-US" sz="3200" dirty="0" err="1" smtClean="0"/>
              <a:t>manajemen</a:t>
            </a:r>
            <a:r>
              <a:rPr lang="en-US" sz="3200" dirty="0" smtClean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err="1" smtClean="0"/>
              <a:t>harapan-harapa</a:t>
            </a:r>
            <a:r>
              <a:rPr lang="en-US" sz="3200" dirty="0" smtClean="0"/>
              <a:t> </a:t>
            </a:r>
            <a:r>
              <a:rPr lang="en-US" sz="3200" dirty="0" err="1" smtClean="0"/>
              <a:t>konsumen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spesifikasi</a:t>
            </a:r>
            <a:r>
              <a:rPr lang="en-US" sz="3200" dirty="0" smtClean="0"/>
              <a:t> </a:t>
            </a:r>
            <a:r>
              <a:rPr lang="en-US" sz="3200" dirty="0" err="1" smtClean="0"/>
              <a:t>kualitas</a:t>
            </a:r>
            <a:r>
              <a:rPr lang="en-US" sz="3200" dirty="0" smtClean="0"/>
              <a:t> </a:t>
            </a:r>
            <a:r>
              <a:rPr lang="en-US" sz="3200" dirty="0" err="1" smtClean="0"/>
              <a:t>pelayanan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dirumuskan</a:t>
            </a:r>
            <a:r>
              <a:rPr lang="en-US" sz="3200" dirty="0" smtClean="0"/>
              <a:t>, </a:t>
            </a:r>
            <a:r>
              <a:rPr lang="en-US" sz="3200" dirty="0" err="1" smtClean="0"/>
              <a:t>disebabkan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factor-</a:t>
            </a:r>
            <a:r>
              <a:rPr lang="en-US" sz="3200" dirty="0" err="1" smtClean="0"/>
              <a:t>faktor</a:t>
            </a:r>
            <a:r>
              <a:rPr lang="en-US" sz="3200" dirty="0" smtClean="0"/>
              <a:t> </a:t>
            </a:r>
            <a:r>
              <a:rPr lang="en-US" sz="3200" dirty="0" err="1" smtClean="0"/>
              <a:t>sbb</a:t>
            </a:r>
            <a:r>
              <a:rPr lang="en-US" sz="3200" dirty="0" smtClean="0"/>
              <a:t>: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200" dirty="0" err="1" smtClean="0"/>
              <a:t>Lemahnya</a:t>
            </a:r>
            <a:r>
              <a:rPr lang="en-US" sz="3200" dirty="0" smtClean="0"/>
              <a:t> </a:t>
            </a:r>
            <a:r>
              <a:rPr lang="en-US" sz="3200" dirty="0" err="1" smtClean="0"/>
              <a:t>komitmen</a:t>
            </a:r>
            <a:r>
              <a:rPr lang="en-US" sz="3200" dirty="0" smtClean="0"/>
              <a:t> </a:t>
            </a:r>
            <a:r>
              <a:rPr lang="en-US" sz="3200" dirty="0" err="1" smtClean="0"/>
              <a:t>manajemen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kualitas</a:t>
            </a:r>
            <a:r>
              <a:rPr lang="en-US" sz="3200" dirty="0" smtClean="0"/>
              <a:t> </a:t>
            </a:r>
            <a:r>
              <a:rPr lang="en-US" sz="3200" dirty="0" err="1" smtClean="0"/>
              <a:t>pelayanan</a:t>
            </a:r>
            <a:r>
              <a:rPr lang="en-US" sz="3200" dirty="0" smtClean="0"/>
              <a:t>.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tepatnya</a:t>
            </a:r>
            <a:r>
              <a:rPr lang="en-US" sz="3200" dirty="0" smtClean="0"/>
              <a:t> </a:t>
            </a:r>
            <a:r>
              <a:rPr lang="en-US" sz="3200" dirty="0" err="1" smtClean="0"/>
              <a:t>persepsi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feasibilitas</a:t>
            </a:r>
            <a:r>
              <a:rPr lang="en-US" sz="3200" dirty="0" smtClean="0"/>
              <a:t>.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tepatnya</a:t>
            </a:r>
            <a:r>
              <a:rPr lang="en-US" sz="3200" dirty="0" smtClean="0"/>
              <a:t> </a:t>
            </a:r>
            <a:r>
              <a:rPr lang="en-US" sz="3200" dirty="0" err="1" smtClean="0"/>
              <a:t>standarisasi</a:t>
            </a:r>
            <a:r>
              <a:rPr lang="en-US" sz="3200" dirty="0" smtClean="0"/>
              <a:t> </a:t>
            </a:r>
            <a:r>
              <a:rPr lang="en-US" sz="3200" dirty="0" err="1" smtClean="0"/>
              <a:t>tugas</a:t>
            </a:r>
            <a:endParaRPr lang="en-US" sz="3200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000" dirty="0" err="1" smtClean="0"/>
              <a:t>Kurang</a:t>
            </a:r>
            <a:r>
              <a:rPr lang="en-US" sz="3000" dirty="0" smtClean="0"/>
              <a:t> </a:t>
            </a:r>
            <a:r>
              <a:rPr lang="en-US" sz="3000" dirty="0" err="1" smtClean="0"/>
              <a:t>tepatnya</a:t>
            </a:r>
            <a:r>
              <a:rPr lang="en-US" sz="3000" dirty="0" smtClean="0"/>
              <a:t> </a:t>
            </a:r>
            <a:r>
              <a:rPr lang="en-US" sz="3000" dirty="0" err="1" smtClean="0"/>
              <a:t>perumusan</a:t>
            </a:r>
            <a:r>
              <a:rPr lang="en-US" sz="3000" dirty="0" smtClean="0"/>
              <a:t> </a:t>
            </a:r>
            <a:r>
              <a:rPr lang="en-US" sz="3000" dirty="0" err="1" smtClean="0"/>
              <a:t>tujuan</a:t>
            </a:r>
            <a:endParaRPr lang="en-US" sz="30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20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5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500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 smtClean="0"/>
              <a:t>Gap 3 (gap </a:t>
            </a:r>
            <a:r>
              <a:rPr lang="en-US" sz="3200" dirty="0" err="1" smtClean="0"/>
              <a:t>penyelenggaraan</a:t>
            </a:r>
            <a:r>
              <a:rPr lang="en-US" sz="3200" dirty="0" smtClean="0"/>
              <a:t> </a:t>
            </a:r>
            <a:r>
              <a:rPr lang="en-US" sz="3200" dirty="0" err="1" smtClean="0"/>
              <a:t>pelayanan</a:t>
            </a:r>
            <a:r>
              <a:rPr lang="en-US" sz="3200" dirty="0" smtClean="0"/>
              <a:t>).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pelayanan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berbeda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spesifikasi</a:t>
            </a:r>
            <a:r>
              <a:rPr lang="en-US" sz="3200" dirty="0" smtClean="0"/>
              <a:t> </a:t>
            </a:r>
            <a:r>
              <a:rPr lang="en-US" sz="3200" dirty="0" err="1" smtClean="0"/>
              <a:t>kualitas</a:t>
            </a:r>
            <a:r>
              <a:rPr lang="en-US" sz="3200" dirty="0" smtClean="0"/>
              <a:t> </a:t>
            </a:r>
            <a:r>
              <a:rPr lang="en-US" sz="3200" dirty="0" err="1" smtClean="0"/>
              <a:t>pelayanan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telah</a:t>
            </a:r>
            <a:r>
              <a:rPr lang="en-US" sz="3200" dirty="0" smtClean="0"/>
              <a:t> </a:t>
            </a:r>
            <a:r>
              <a:rPr lang="en-US" sz="3200" dirty="0" err="1" smtClean="0"/>
              <a:t>dirumuskan</a:t>
            </a:r>
            <a:r>
              <a:rPr lang="en-US" sz="3200" dirty="0" smtClean="0"/>
              <a:t>, </a:t>
            </a:r>
            <a:r>
              <a:rPr lang="en-US" sz="3200" dirty="0" err="1" smtClean="0"/>
              <a:t>timbul</a:t>
            </a:r>
            <a:r>
              <a:rPr lang="en-US" sz="3200" dirty="0" smtClean="0"/>
              <a:t> </a:t>
            </a:r>
            <a:r>
              <a:rPr lang="en-US" sz="3200" dirty="0" err="1" smtClean="0"/>
              <a:t>karena</a:t>
            </a:r>
            <a:r>
              <a:rPr lang="en-US" sz="3200" dirty="0" smtClean="0"/>
              <a:t>: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200" dirty="0" err="1" smtClean="0"/>
              <a:t>Adanya</a:t>
            </a:r>
            <a:r>
              <a:rPr lang="en-US" sz="3200" dirty="0" smtClean="0"/>
              <a:t> </a:t>
            </a:r>
            <a:r>
              <a:rPr lang="en-US" sz="3200" dirty="0" err="1" smtClean="0"/>
              <a:t>ketidakjelasan</a:t>
            </a:r>
            <a:r>
              <a:rPr lang="en-US" sz="3200" dirty="0" smtClean="0"/>
              <a:t> </a:t>
            </a:r>
            <a:r>
              <a:rPr lang="en-US" sz="3200" dirty="0" err="1" smtClean="0"/>
              <a:t>peran</a:t>
            </a:r>
            <a:r>
              <a:rPr lang="en-US" sz="3200" dirty="0" smtClean="0"/>
              <a:t>.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200" dirty="0" err="1" smtClean="0"/>
              <a:t>Adanya</a:t>
            </a:r>
            <a:r>
              <a:rPr lang="en-US" sz="3200" dirty="0" smtClean="0"/>
              <a:t> </a:t>
            </a:r>
            <a:r>
              <a:rPr lang="en-US" sz="3200" dirty="0" err="1" smtClean="0"/>
              <a:t>konflik</a:t>
            </a:r>
            <a:r>
              <a:rPr lang="en-US" sz="3200" dirty="0" smtClean="0"/>
              <a:t> </a:t>
            </a:r>
            <a:r>
              <a:rPr lang="en-US" sz="3200" dirty="0" err="1" smtClean="0"/>
              <a:t>peran</a:t>
            </a:r>
            <a:endParaRPr lang="en-US" sz="3200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cocoknya</a:t>
            </a:r>
            <a:r>
              <a:rPr lang="en-US" sz="3200" dirty="0" smtClean="0"/>
              <a:t> </a:t>
            </a:r>
            <a:r>
              <a:rPr lang="en-US" sz="3200" dirty="0" err="1" smtClean="0"/>
              <a:t>karakteristik</a:t>
            </a:r>
            <a:r>
              <a:rPr lang="en-US" sz="3200" dirty="0" smtClean="0"/>
              <a:t> </a:t>
            </a:r>
            <a:r>
              <a:rPr lang="en-US" sz="3200" dirty="0" err="1" smtClean="0"/>
              <a:t>pekerja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pekerjaan</a:t>
            </a:r>
            <a:endParaRPr lang="en-US" sz="3200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tepatnya</a:t>
            </a:r>
            <a:r>
              <a:rPr lang="en-US" sz="3200" dirty="0" smtClean="0"/>
              <a:t> system </a:t>
            </a:r>
            <a:r>
              <a:rPr lang="en-US" sz="3200" dirty="0" err="1" smtClean="0"/>
              <a:t>pengawasan</a:t>
            </a:r>
            <a:endParaRPr lang="en-US" sz="3200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200" dirty="0" err="1" smtClean="0"/>
              <a:t>Lemahnya</a:t>
            </a:r>
            <a:r>
              <a:rPr lang="en-US" sz="3200" dirty="0" smtClean="0"/>
              <a:t> </a:t>
            </a:r>
            <a:r>
              <a:rPr lang="en-US" sz="3200" dirty="0" err="1" smtClean="0"/>
              <a:t>kontrol</a:t>
            </a:r>
            <a:endParaRPr lang="en-US" sz="3200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200" dirty="0" err="1" smtClean="0"/>
              <a:t>Lemahnya</a:t>
            </a:r>
            <a:r>
              <a:rPr lang="en-US" sz="3200" dirty="0" smtClean="0"/>
              <a:t> </a:t>
            </a:r>
            <a:r>
              <a:rPr lang="en-US" sz="3200" dirty="0" err="1" smtClean="0"/>
              <a:t>kekompakan</a:t>
            </a:r>
            <a:r>
              <a:rPr lang="en-US" sz="3200" dirty="0" smtClean="0"/>
              <a:t> </a:t>
            </a:r>
            <a:r>
              <a:rPr lang="en-US" sz="3200" dirty="0" err="1" smtClean="0"/>
              <a:t>tim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34548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00710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Gap 4 (gap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).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akibat</a:t>
            </a:r>
            <a:r>
              <a:rPr lang="en-US" sz="2800" dirty="0" smtClean="0"/>
              <a:t>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eksternal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konsumen</a:t>
            </a:r>
            <a:r>
              <a:rPr lang="en-US" sz="2800" dirty="0" smtClean="0"/>
              <a:t>,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: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000" dirty="0" err="1" smtClean="0"/>
              <a:t>Kurangnya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horizontal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kecenderungan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mengobral</a:t>
            </a:r>
            <a:r>
              <a:rPr lang="en-US" sz="2800" dirty="0" smtClean="0"/>
              <a:t> </a:t>
            </a:r>
            <a:r>
              <a:rPr lang="en-US" sz="2800" dirty="0" err="1" smtClean="0"/>
              <a:t>janji</a:t>
            </a:r>
            <a:endParaRPr lang="en-US" sz="28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Gap 5 (gap </a:t>
            </a:r>
            <a:r>
              <a:rPr lang="en-US" sz="2800" dirty="0" err="1" smtClean="0"/>
              <a:t>kualitas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).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diharapkan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konsumen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senyatanya</a:t>
            </a:r>
            <a:r>
              <a:rPr lang="en-US" sz="2800" dirty="0" smtClean="0"/>
              <a:t> </a:t>
            </a:r>
            <a:r>
              <a:rPr lang="en-US" sz="2800" dirty="0" err="1" smtClean="0"/>
              <a:t>diterima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dirasakan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konsumen</a:t>
            </a:r>
            <a:r>
              <a:rPr lang="en-US" sz="2800" dirty="0" smtClean="0"/>
              <a:t>,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akibat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akumulasi</a:t>
            </a:r>
            <a:r>
              <a:rPr lang="en-US" sz="2800" dirty="0" smtClean="0"/>
              <a:t> </a:t>
            </a:r>
            <a:r>
              <a:rPr lang="en-US" sz="2800" dirty="0" err="1" smtClean="0"/>
              <a:t>empat</a:t>
            </a:r>
            <a:r>
              <a:rPr lang="en-US" sz="2800" dirty="0" smtClean="0"/>
              <a:t> </a:t>
            </a:r>
            <a:r>
              <a:rPr lang="en-US" sz="2800" dirty="0" err="1" smtClean="0"/>
              <a:t>macam</a:t>
            </a:r>
            <a:r>
              <a:rPr lang="en-US" sz="2800" dirty="0" smtClean="0"/>
              <a:t> gap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104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factor-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Petugas</a:t>
            </a:r>
            <a:r>
              <a:rPr lang="en-US" dirty="0" smtClean="0"/>
              <a:t>/</a:t>
            </a:r>
            <a:r>
              <a:rPr lang="en-US" dirty="0" err="1" smtClean="0"/>
              <a:t>pejabat</a:t>
            </a:r>
            <a:r>
              <a:rPr lang="en-US" dirty="0" smtClean="0"/>
              <a:t> yang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yang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Standarisasi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Kepaduan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orang-pekerjaan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teknologi-pekerjaan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Kejelasan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139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Identifikasikan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yang </a:t>
            </a:r>
            <a:r>
              <a:rPr lang="en-US" dirty="0" err="1" smtClean="0"/>
              <a:t>sesungguhnya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Sediakan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yang </a:t>
            </a:r>
            <a:r>
              <a:rPr lang="en-US" dirty="0" err="1" smtClean="0"/>
              <a:t>terpadu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Buat</a:t>
            </a:r>
            <a:r>
              <a:rPr lang="en-US" dirty="0" smtClean="0"/>
              <a:t> system yang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Usahakan</a:t>
            </a:r>
            <a:r>
              <a:rPr lang="en-US" dirty="0" smtClean="0"/>
              <a:t> agar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Layanilah</a:t>
            </a:r>
            <a:r>
              <a:rPr lang="en-US" dirty="0" smtClean="0"/>
              <a:t> </a:t>
            </a:r>
            <a:r>
              <a:rPr lang="en-US" dirty="0" err="1" smtClean="0"/>
              <a:t>keluhan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berinovasi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Bersikap</a:t>
            </a:r>
            <a:r>
              <a:rPr lang="en-US" dirty="0" smtClean="0"/>
              <a:t> </a:t>
            </a:r>
            <a:r>
              <a:rPr lang="en-US" dirty="0" err="1" smtClean="0"/>
              <a:t>tegas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ramah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Jalin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917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1216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sz="4800" dirty="0" err="1"/>
              <a:t>Konsep-konsep</a:t>
            </a:r>
            <a:r>
              <a:rPr lang="en-US" sz="4800" dirty="0"/>
              <a:t>  </a:t>
            </a:r>
            <a:r>
              <a:rPr lang="en-US" sz="4800" dirty="0" err="1"/>
              <a:t>keseimbangan</a:t>
            </a:r>
            <a:r>
              <a:rPr lang="en-US" sz="4800" dirty="0"/>
              <a:t> </a:t>
            </a:r>
            <a:r>
              <a:rPr lang="en-US" sz="4800" dirty="0" err="1"/>
              <a:t>posisi</a:t>
            </a:r>
            <a:r>
              <a:rPr lang="en-US" sz="4800" dirty="0"/>
              <a:t> </a:t>
            </a:r>
            <a:r>
              <a:rPr lang="en-US" sz="4800" dirty="0" err="1"/>
              <a:t>tawar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10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i="1" dirty="0" smtClean="0"/>
              <a:t>Customer’s charter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  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didalamnya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yang </a:t>
            </a:r>
            <a:r>
              <a:rPr lang="en-US" dirty="0" err="1" smtClean="0"/>
              <a:t>melekat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providers, </a:t>
            </a:r>
            <a:r>
              <a:rPr lang="en-US" dirty="0" err="1" smtClean="0"/>
              <a:t>maupun</a:t>
            </a:r>
            <a:r>
              <a:rPr lang="en-US" dirty="0" smtClean="0"/>
              <a:t> yang </a:t>
            </a:r>
            <a:r>
              <a:rPr lang="en-US" dirty="0" err="1" smtClean="0"/>
              <a:t>melekat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customers,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sangsi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i="1" dirty="0" smtClean="0"/>
              <a:t>Customer’s service standard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  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yang </a:t>
            </a:r>
            <a:r>
              <a:rPr lang="en-US" dirty="0" err="1" smtClean="0"/>
              <a:t>melekat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27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320675"/>
            <a:ext cx="8229600" cy="603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10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i="1" dirty="0" smtClean="0"/>
              <a:t>Customer redress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customers,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customers charter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customers service standard.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i="1" dirty="0" smtClean="0"/>
              <a:t>Quality guarantees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diselenggarakannya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memenihi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675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500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i="1" dirty="0" smtClean="0"/>
              <a:t>Quality inspectors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kewenangan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i="1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i="1" dirty="0" smtClean="0"/>
              <a:t>Customer complaint system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Merupakan</a:t>
            </a:r>
            <a:r>
              <a:rPr lang="en-US" dirty="0" smtClean="0"/>
              <a:t> system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keluahan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customers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segan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keluhannya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customers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pengaduan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ditindaklanjuti</a:t>
            </a:r>
            <a:r>
              <a:rPr lang="en-US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577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-381000"/>
            <a:ext cx="8229600" cy="381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007100"/>
          </a:xfrm>
        </p:spPr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i="1" dirty="0" smtClean="0"/>
              <a:t>Ombudsmen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yang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kewenangan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tanggungjawabnya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 </a:t>
            </a:r>
            <a:endParaRPr lang="en-US" i="1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i="1" dirty="0" smtClean="0"/>
              <a:t>Competitive public choice systems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Customers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providers yang </a:t>
            </a:r>
            <a:r>
              <a:rPr lang="en-US" dirty="0" err="1" smtClean="0"/>
              <a:t>disukainya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providers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sejenis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bersaing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berkualitas</a:t>
            </a:r>
            <a:r>
              <a:rPr lang="en-US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974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76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007100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i="1" dirty="0" smtClean="0"/>
              <a:t>Vouchers and reimbursement programs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customers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providers yang </a:t>
            </a:r>
            <a:r>
              <a:rPr lang="en-US" dirty="0" err="1" smtClean="0"/>
              <a:t>disukainya</a:t>
            </a:r>
            <a:r>
              <a:rPr lang="en-US" dirty="0" smtClean="0"/>
              <a:t>. Voucher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semacam</a:t>
            </a:r>
            <a:r>
              <a:rPr lang="en-US" dirty="0" smtClean="0"/>
              <a:t> </a:t>
            </a:r>
            <a:r>
              <a:rPr lang="en-US" dirty="0" err="1" smtClean="0"/>
              <a:t>kupon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ditukar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customers. Reimbursement </a:t>
            </a:r>
            <a:r>
              <a:rPr lang="en-US" dirty="0" err="1" smtClean="0"/>
              <a:t>adalah</a:t>
            </a:r>
            <a:r>
              <a:rPr lang="en-US" dirty="0" smtClean="0"/>
              <a:t> program </a:t>
            </a:r>
            <a:r>
              <a:rPr lang="en-US" dirty="0" err="1" smtClean="0"/>
              <a:t>penggantian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customers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dipakainya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kuitansi</a:t>
            </a:r>
            <a:r>
              <a:rPr lang="en-US" dirty="0" smtClean="0"/>
              <a:t> </a:t>
            </a:r>
            <a:r>
              <a:rPr lang="en-US" dirty="0" err="1" smtClean="0"/>
              <a:t>pembayarannya</a:t>
            </a:r>
            <a:r>
              <a:rPr lang="en-US" dirty="0" smtClean="0"/>
              <a:t> </a:t>
            </a:r>
            <a:r>
              <a:rPr lang="en-US" dirty="0" err="1" smtClean="0"/>
              <a:t>dimintakan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bertanggungjawab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583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50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i="1" dirty="0" smtClean="0"/>
              <a:t>Customer information system and brokers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kewenangan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menghimpun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i="1" dirty="0" smtClean="0"/>
              <a:t>Competitive bidding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providers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bersaing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system </a:t>
            </a:r>
            <a:r>
              <a:rPr lang="en-US" dirty="0" err="1" smtClean="0"/>
              <a:t>pelelangan</a:t>
            </a:r>
            <a:r>
              <a:rPr lang="en-US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852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30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i="1" dirty="0" smtClean="0"/>
              <a:t>Competitive benchmarking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Agar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berkualitas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providers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providers lain yang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sejenis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yang </a:t>
            </a:r>
            <a:r>
              <a:rPr lang="en-US" dirty="0" err="1" smtClean="0"/>
              <a:t>melekat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i="1" dirty="0" smtClean="0"/>
              <a:t>Privatization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customers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540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300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penggajian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Dalam</a:t>
            </a:r>
            <a:r>
              <a:rPr lang="en-US" dirty="0" smtClean="0"/>
              <a:t> system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kerjanya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 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dipekerjakan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system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periodic.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 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360</a:t>
            </a:r>
            <a:r>
              <a:rPr lang="en-US" baseline="30000" dirty="0" smtClean="0"/>
              <a:t>o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Dalam</a:t>
            </a:r>
            <a:r>
              <a:rPr lang="en-US" dirty="0" smtClean="0"/>
              <a:t> system </a:t>
            </a:r>
            <a:r>
              <a:rPr lang="en-US" dirty="0" err="1" smtClean="0"/>
              <a:t>penilaian</a:t>
            </a:r>
            <a:r>
              <a:rPr lang="en-US" dirty="0" smtClean="0"/>
              <a:t>  360</a:t>
            </a:r>
            <a:r>
              <a:rPr lang="en-US" baseline="30000" dirty="0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dilibatkan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penilai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820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480</Words>
  <Application>Microsoft Office PowerPoint</Application>
  <PresentationFormat>On-screen Show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Pertemuan 5</vt:lpstr>
      <vt:lpstr> Konsep-konsep  keseimbangan posisi tawar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Model Segitiga pelayanan </vt:lpstr>
      <vt:lpstr>Gap Model </vt:lpstr>
      <vt:lpstr>PowerPoint Presentation</vt:lpstr>
      <vt:lpstr>PowerPoint Presentation</vt:lpstr>
      <vt:lpstr>PowerPoint Presentation</vt:lpstr>
      <vt:lpstr>factor-faktor yang mempengaruhi kinerja pelayanan</vt:lpstr>
      <vt:lpstr>Prinsip-prinsip manajemen pelayanan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5</dc:title>
  <dc:creator>RAHASIA</dc:creator>
  <cp:lastModifiedBy>RAHASIA</cp:lastModifiedBy>
  <cp:revision>1</cp:revision>
  <dcterms:created xsi:type="dcterms:W3CDTF">2020-03-29T13:45:36Z</dcterms:created>
  <dcterms:modified xsi:type="dcterms:W3CDTF">2020-03-29T13:50:49Z</dcterms:modified>
</cp:coreProperties>
</file>