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8"/>
  </p:notes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6ECCD-681D-45DF-BE76-1C8A69ED059E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F0B71-84C5-48EA-B240-F24F7CF8D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06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DD8307-2F4B-492D-9F81-A1EF4EE9C07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 smtClean="0"/>
          </a:p>
        </p:txBody>
      </p:sp>
    </p:spTree>
    <p:extLst>
      <p:ext uri="{BB962C8B-B14F-4D97-AF65-F5344CB8AC3E}">
        <p14:creationId xmlns:p14="http://schemas.microsoft.com/office/powerpoint/2010/main" val="1729406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D5EF2C-8FD0-4267-885E-9B8A3B1F860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 smtClean="0"/>
          </a:p>
        </p:txBody>
      </p:sp>
    </p:spTree>
    <p:extLst>
      <p:ext uri="{BB962C8B-B14F-4D97-AF65-F5344CB8AC3E}">
        <p14:creationId xmlns:p14="http://schemas.microsoft.com/office/powerpoint/2010/main" val="1832227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B34113-19CC-4AE9-B899-3A8FC47D7F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 smtClean="0"/>
          </a:p>
        </p:txBody>
      </p:sp>
    </p:spTree>
    <p:extLst>
      <p:ext uri="{BB962C8B-B14F-4D97-AF65-F5344CB8AC3E}">
        <p14:creationId xmlns:p14="http://schemas.microsoft.com/office/powerpoint/2010/main" val="651353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1332767423 h 528"/>
                <a:gd name="T6" fmla="*/ 12001943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C67446E0-81E1-4FCA-94A8-AB9251ECDDF3}" type="datetimeFigureOut">
              <a:rPr lang="en-US" smtClean="0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4/5/2020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3FAAB5D0-41D2-4EFF-94BA-AA68B7F7B8D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42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887AC7AC-6431-4EAD-A530-D02D1490DDBB}" type="datetimeFigureOut">
              <a:rPr lang="en-US" smtClean="0">
                <a:solidFill>
                  <a:prstClr val="black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4/5/2020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5C28B6D4-1066-4012-AC21-C051049AF665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532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E120A86-1680-40B8-96EF-DDB85589C9C3}" type="datetimeFigureOut">
              <a:rPr lang="en-US" smtClean="0">
                <a:solidFill>
                  <a:prstClr val="black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4/5/2020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862C8D8-4EE0-48EF-A05A-031A71AEB446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81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C60E54CC-1BB4-4598-888A-14897CBEC5FA}" type="datetimeFigureOut">
              <a:rPr lang="en-US" smtClean="0">
                <a:solidFill>
                  <a:prstClr val="black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4/5/2020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898B1AC8-65AF-45DA-A336-3C7047ED1ED7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00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Chevron 4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28217D12-347A-4907-87C3-1CB21B88889C}" type="datetimeFigureOut">
              <a:rPr lang="en-US" smtClean="0">
                <a:solidFill>
                  <a:prstClr val="white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4/5/2020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91E2A57-A018-4704-8F27-68BC6278BF96}" type="slidenum">
              <a:rPr lang="en-US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182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E92E789-F53A-4958-B5EF-E1CD244F1018}" type="datetimeFigureOut">
              <a:rPr lang="en-US" smtClean="0">
                <a:solidFill>
                  <a:prstClr val="white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4/5/2020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537E917-D7AB-4002-802C-06A2D53C40C2}" type="slidenum">
              <a:rPr lang="en-US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884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1D3A8D75-5263-4756-89CF-2D5009C05BB8}" type="datetimeFigureOut">
              <a:rPr lang="en-US" smtClean="0">
                <a:solidFill>
                  <a:prstClr val="black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4/5/2020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871A1B1-09A1-4AC2-88E5-F4B2D999659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699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BF57280A-CBF5-4479-9AC7-CDF2F8F8BC80}" type="datetimeFigureOut">
              <a:rPr lang="en-US" smtClean="0">
                <a:solidFill>
                  <a:prstClr val="white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4/5/2020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24C6A96-ABE4-4871-9D97-27C6EDAE9207}" type="slidenum">
              <a:rPr lang="en-US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7850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F0341910-0785-4D7A-BF31-0937F890BFFF}" type="datetimeFigureOut">
              <a:rPr lang="en-US" smtClean="0">
                <a:solidFill>
                  <a:prstClr val="black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4/5/2020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ECA61FC-1897-4459-913A-315DEEB5DBA7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036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85B3644-55B1-4CD2-A11B-78C899E5C14E}" type="datetimeFigureOut">
              <a:rPr lang="en-US" smtClean="0">
                <a:solidFill>
                  <a:prstClr val="black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4/5/2020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2B23BD2B-AF08-4D71-A11E-1001FFF8CF1F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6795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2147483646 w 5760"/>
              <a:gd name="T3" fmla="*/ 0 h 528"/>
              <a:gd name="T4" fmla="*/ 2147483646 w 5760"/>
              <a:gd name="T5" fmla="*/ 1330642500 h 528"/>
              <a:gd name="T6" fmla="*/ 2091398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E3EBE58-91BD-49CB-8274-D6EA3B80789E}" type="datetimeFigureOut">
              <a:rPr lang="en-US" smtClean="0">
                <a:solidFill>
                  <a:prstClr val="white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4/5/2020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3B3681A3-AF7E-46AA-9219-D7EE18889453}" type="slidenum">
              <a:rPr lang="en-US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431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2147483646 w 5760"/>
              <a:gd name="T3" fmla="*/ 0 h 528"/>
              <a:gd name="T4" fmla="*/ 2147483646 w 5760"/>
              <a:gd name="T5" fmla="*/ 1330642500 h 528"/>
              <a:gd name="T6" fmla="*/ 2091398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F250228A-CFC0-4045-8AE4-7737B08E51F8}" type="datetimeFigureOut">
              <a:rPr lang="en-US" smtClean="0">
                <a:solidFill>
                  <a:prstClr val="black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4/5/2020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5664BBE0-17EA-4351-9585-C07C711660CC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45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STRUKTUR POLITIK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ADIYANA SLAMET, M.SI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659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algn="just" eaLnBrk="1" hangingPunct="1">
              <a:buNone/>
            </a:pPr>
            <a:r>
              <a:rPr lang="en-US" altLang="en-US" sz="4400" dirty="0" err="1" smtClean="0"/>
              <a:t>Ketika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berbicara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struktur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politik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maka</a:t>
            </a:r>
            <a:r>
              <a:rPr lang="en-US" altLang="en-US" sz="4400" dirty="0" smtClean="0"/>
              <a:t> yang </a:t>
            </a:r>
            <a:r>
              <a:rPr lang="en-US" altLang="en-US" sz="4400" dirty="0" err="1" smtClean="0"/>
              <a:t>akan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diperbincangkan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adalah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tentang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mesin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politik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sebagai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lembaga</a:t>
            </a:r>
            <a:r>
              <a:rPr lang="en-US" altLang="en-US" sz="4400" dirty="0" smtClean="0"/>
              <a:t> yang </a:t>
            </a:r>
            <a:r>
              <a:rPr lang="en-US" altLang="en-US" sz="4400" dirty="0" err="1" smtClean="0"/>
              <a:t>dipakai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untuk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mencapai</a:t>
            </a:r>
            <a:r>
              <a:rPr lang="en-US" altLang="en-US" sz="4400" dirty="0" smtClean="0"/>
              <a:t> </a:t>
            </a:r>
            <a:r>
              <a:rPr lang="en-US" altLang="en-US" sz="4400" dirty="0" err="1" smtClean="0"/>
              <a:t>tujuan</a:t>
            </a:r>
            <a:r>
              <a:rPr lang="en-US" altLang="en-US" sz="4400" dirty="0" smtClean="0"/>
              <a:t>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en-US" sz="4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Struktur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Politik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45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429000"/>
            <a:ext cx="8229600" cy="2895600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smtClean="0"/>
              <a:t>Informal (</a:t>
            </a:r>
            <a:r>
              <a:rPr lang="en-US" dirty="0" err="1" smtClean="0"/>
              <a:t>infrastruktur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smtClean="0"/>
              <a:t>formal (</a:t>
            </a:r>
            <a:r>
              <a:rPr lang="en-US" dirty="0" err="1" smtClean="0"/>
              <a:t>suprastruktur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)</a:t>
            </a:r>
            <a:endParaRPr lang="en-US" dirty="0"/>
          </a:p>
          <a:p>
            <a:pPr marL="411480" indent="-256032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81000"/>
            <a:ext cx="8229600" cy="1295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err="1">
                <a:solidFill>
                  <a:schemeClr val="tx2">
                    <a:satMod val="200000"/>
                  </a:schemeClr>
                </a:solidFill>
              </a:rPr>
              <a:t>Berdasarkan</a:t>
            </a:r>
            <a:r>
              <a:rPr lang="en-US" sz="3600" dirty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2">
                    <a:satMod val="200000"/>
                  </a:schemeClr>
                </a:solidFill>
              </a:rPr>
              <a:t>jenisnya</a:t>
            </a:r>
            <a:r>
              <a:rPr lang="en-US" sz="3600" dirty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2">
                    <a:satMod val="200000"/>
                  </a:schemeClr>
                </a:solidFill>
              </a:rPr>
              <a:t>mesin</a:t>
            </a:r>
            <a:r>
              <a:rPr lang="en-US" sz="3600" dirty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2">
                    <a:satMod val="200000"/>
                  </a:schemeClr>
                </a:solidFill>
              </a:rPr>
              <a:t>politik</a:t>
            </a:r>
            <a:r>
              <a:rPr lang="en-US" sz="3600" dirty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2">
                    <a:satMod val="200000"/>
                  </a:schemeClr>
                </a:solidFill>
              </a:rPr>
              <a:t>terbagi</a:t>
            </a:r>
            <a:r>
              <a:rPr lang="en-US" sz="3600" dirty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2">
                    <a:satMod val="200000"/>
                  </a:schemeClr>
                </a:solidFill>
              </a:rPr>
              <a:t>dua</a:t>
            </a:r>
            <a:r>
              <a:rPr lang="en-US" sz="3600" dirty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2">
                    <a:satMod val="200000"/>
                  </a:schemeClr>
                </a:solidFill>
              </a:rPr>
              <a:t>yaitu</a:t>
            </a:r>
            <a:r>
              <a:rPr lang="en-US" sz="3600" dirty="0">
                <a:solidFill>
                  <a:schemeClr val="tx2">
                    <a:satMod val="200000"/>
                  </a:schemeClr>
                </a:solidFill>
              </a:rPr>
              <a:t> :</a:t>
            </a:r>
            <a:br>
              <a:rPr lang="en-US" sz="3600" dirty="0">
                <a:solidFill>
                  <a:schemeClr val="tx2">
                    <a:satMod val="200000"/>
                  </a:schemeClr>
                </a:solidFill>
              </a:rPr>
            </a:br>
            <a:endParaRPr lang="en-US" sz="3600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36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752600" y="87314"/>
            <a:ext cx="8534400" cy="6770687"/>
          </a:xfrm>
          <a:prstGeom prst="rect">
            <a:avLst/>
          </a:prstGeom>
          <a:solidFill>
            <a:schemeClr val="tx1"/>
          </a:solidFill>
          <a:ln w="76200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altLang="en-US" b="1">
              <a:solidFill>
                <a:srgbClr val="CC00CC"/>
              </a:solidFill>
              <a:latin typeface="Comic Sans MS" panose="030F0702030302020204" pitchFamily="66" charset="0"/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prstClr val="white"/>
                </a:solidFill>
                <a:latin typeface="Comic Sans MS" panose="030F0702030302020204" pitchFamily="66" charset="0"/>
              </a:rPr>
              <a:t>Struktur Politik Indonesia.</a:t>
            </a: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b="1">
                <a:solidFill>
                  <a:prstClr val="white"/>
                </a:solidFill>
                <a:latin typeface="Comic Sans MS" panose="030F0702030302020204" pitchFamily="66" charset="0"/>
              </a:rPr>
              <a:t>Suprastruktur politik yaitu</a:t>
            </a:r>
            <a:r>
              <a:rPr lang="en-US" altLang="en-US" b="1">
                <a:solidFill>
                  <a:srgbClr val="FF0000"/>
                </a:solidFill>
                <a:latin typeface="Comic Sans MS" panose="030F0702030302020204" pitchFamily="66" charset="0"/>
              </a:rPr>
              <a:t> : </a:t>
            </a:r>
            <a:r>
              <a:rPr lang="en-US" altLang="en-US" b="1">
                <a:solidFill>
                  <a:prstClr val="white"/>
                </a:solidFill>
                <a:latin typeface="Comic Sans MS" panose="030F0702030302020204" pitchFamily="66" charset="0"/>
              </a:rPr>
              <a:t>Kehidupan politik pemerintahan yang berkaitan dengan kehidupan lembaga-lembaga negara, fungsi dan wewenang serta hubungan kewenangan antar lembaga negara yang ada.</a:t>
            </a: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0000"/>
                </a:solidFill>
                <a:latin typeface="Comic Sans MS" panose="030F0702030302020204" pitchFamily="66" charset="0"/>
              </a:rPr>
              <a:t>	</a:t>
            </a:r>
            <a:r>
              <a:rPr lang="en-US" altLang="en-US" b="1">
                <a:solidFill>
                  <a:prstClr val="white"/>
                </a:solidFill>
                <a:latin typeface="Comic Sans MS" panose="030F0702030302020204" pitchFamily="66" charset="0"/>
              </a:rPr>
              <a:t>Suprastruktur politik Indonesia sebagai berikut :</a:t>
            </a: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endParaRPr lang="en-US" altLang="en-US" b="1">
              <a:solidFill>
                <a:prstClr val="white"/>
              </a:solidFill>
              <a:latin typeface="Comic Sans MS" panose="030F0702030302020204" pitchFamily="66" charset="0"/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CC00CC"/>
              </a:solidFill>
              <a:latin typeface="Comic Sans MS" panose="030F0702030302020204" pitchFamily="66" charset="0"/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prstClr val="white"/>
              </a:solidFill>
              <a:latin typeface="Comic Sans MS" panose="030F0702030302020204" pitchFamily="66" charset="0"/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prstClr val="white"/>
              </a:solidFill>
              <a:latin typeface="Comic Sans MS" panose="030F0702030302020204" pitchFamily="66" charset="0"/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prstClr val="white"/>
              </a:solidFill>
              <a:latin typeface="Comic Sans MS" panose="030F0702030302020204" pitchFamily="66" charset="0"/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prstClr val="white"/>
              </a:solidFill>
              <a:latin typeface="Comic Sans MS" panose="030F0702030302020204" pitchFamily="66" charset="0"/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prstClr val="white"/>
              </a:solidFill>
              <a:latin typeface="Comic Sans MS" panose="030F0702030302020204" pitchFamily="66" charset="0"/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prstClr val="white"/>
              </a:solidFill>
              <a:latin typeface="Comic Sans MS" panose="030F0702030302020204" pitchFamily="66" charset="0"/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prstClr val="white"/>
              </a:solidFill>
              <a:latin typeface="Comic Sans MS" panose="030F0702030302020204" pitchFamily="66" charset="0"/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prstClr val="white"/>
              </a:solidFill>
              <a:latin typeface="Comic Sans MS" panose="030F0702030302020204" pitchFamily="66" charset="0"/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prstClr val="white"/>
              </a:solidFill>
              <a:latin typeface="Comic Sans MS" panose="030F0702030302020204" pitchFamily="66" charset="0"/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2895600" y="2819400"/>
            <a:ext cx="1828800" cy="4572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7620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white"/>
                </a:solidFill>
              </a:rPr>
              <a:t>Legislatif</a:t>
            </a: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2895600" y="3733800"/>
            <a:ext cx="1828800" cy="5334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7620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white"/>
                </a:solidFill>
              </a:rPr>
              <a:t>Eksekutif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2819400" y="5029200"/>
            <a:ext cx="1828800" cy="4572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7620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white"/>
                </a:solidFill>
              </a:rPr>
              <a:t>Yudikatif</a:t>
            </a: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 flipV="1">
            <a:off x="5638800" y="2743200"/>
            <a:ext cx="2667000" cy="609600"/>
          </a:xfrm>
          <a:prstGeom prst="flowChartTerminator">
            <a:avLst/>
          </a:prstGeom>
          <a:solidFill>
            <a:srgbClr val="000000"/>
          </a:solidFill>
          <a:ln w="76200" algn="ctr">
            <a:solidFill>
              <a:schemeClr val="bg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white"/>
                </a:solidFill>
              </a:rPr>
              <a:t>MPR</a:t>
            </a:r>
            <a:r>
              <a:rPr lang="en-US" altLang="en-US">
                <a:solidFill>
                  <a:srgbClr val="00CC00"/>
                </a:solidFill>
              </a:rPr>
              <a:t> </a:t>
            </a:r>
            <a:r>
              <a:rPr lang="en-US" altLang="en-US">
                <a:solidFill>
                  <a:prstClr val="white"/>
                </a:solidFill>
              </a:rPr>
              <a:t>= DPR + DPD</a:t>
            </a: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5638800" y="3810000"/>
            <a:ext cx="2590800" cy="609600"/>
          </a:xfrm>
          <a:prstGeom prst="flowChartTerminator">
            <a:avLst/>
          </a:prstGeom>
          <a:solidFill>
            <a:srgbClr val="000000"/>
          </a:solidFill>
          <a:ln w="762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white"/>
                </a:solidFill>
              </a:rPr>
              <a:t>Presiden/wapres +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white"/>
                </a:solidFill>
              </a:rPr>
              <a:t>Kabinet</a:t>
            </a: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5638800" y="4953000"/>
            <a:ext cx="2667000" cy="685800"/>
          </a:xfrm>
          <a:prstGeom prst="flowChartTerminator">
            <a:avLst/>
          </a:prstGeom>
          <a:solidFill>
            <a:srgbClr val="000000"/>
          </a:solidFill>
          <a:ln w="762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white"/>
                </a:solidFill>
              </a:rPr>
              <a:t>Kekuasaan kehakiman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white"/>
                </a:solidFill>
              </a:rPr>
              <a:t>MA, MK dan KY</a:t>
            </a: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4800600" y="3048000"/>
            <a:ext cx="6858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4800600" y="4038600"/>
            <a:ext cx="762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4724400" y="5334000"/>
            <a:ext cx="762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6629400" y="3429000"/>
            <a:ext cx="0" cy="304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 flipH="1" flipV="1">
            <a:off x="6934200" y="4419600"/>
            <a:ext cx="0" cy="4572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V="1">
            <a:off x="6858000" y="3429000"/>
            <a:ext cx="0" cy="304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37" name="AutoShape 21"/>
          <p:cNvSpPr>
            <a:spLocks noChangeArrowheads="1"/>
          </p:cNvSpPr>
          <p:nvPr/>
        </p:nvSpPr>
        <p:spPr bwMode="auto">
          <a:xfrm>
            <a:off x="2895600" y="6019800"/>
            <a:ext cx="1828800" cy="5334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7620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white"/>
                </a:solidFill>
              </a:rPr>
              <a:t>Eksaminatif</a:t>
            </a:r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4800600" y="6324600"/>
            <a:ext cx="6858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39" name="AutoShape 23"/>
          <p:cNvSpPr>
            <a:spLocks noChangeArrowheads="1"/>
          </p:cNvSpPr>
          <p:nvPr/>
        </p:nvSpPr>
        <p:spPr bwMode="auto">
          <a:xfrm>
            <a:off x="5638800" y="6096000"/>
            <a:ext cx="2590800" cy="533400"/>
          </a:xfrm>
          <a:prstGeom prst="flowChartTerminator">
            <a:avLst/>
          </a:prstGeom>
          <a:solidFill>
            <a:srgbClr val="000000"/>
          </a:solidFill>
          <a:ln w="762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white"/>
                </a:solidFill>
              </a:rPr>
              <a:t>BPK</a:t>
            </a:r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 flipV="1">
            <a:off x="8991600" y="3048000"/>
            <a:ext cx="0" cy="32004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 flipH="1">
            <a:off x="8305800" y="3048000"/>
            <a:ext cx="6858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H="1">
            <a:off x="8305800" y="4114800"/>
            <a:ext cx="6858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 flipH="1" flipV="1">
            <a:off x="6934200" y="5638800"/>
            <a:ext cx="0" cy="3810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 flipH="1">
            <a:off x="8305800" y="6248400"/>
            <a:ext cx="6858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47" name="AutoShape 31"/>
          <p:cNvSpPr>
            <a:spLocks noChangeArrowheads="1"/>
          </p:cNvSpPr>
          <p:nvPr/>
        </p:nvSpPr>
        <p:spPr bwMode="auto">
          <a:xfrm>
            <a:off x="9372600" y="3124200"/>
            <a:ext cx="457200" cy="29718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7620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prstClr val="white"/>
                </a:solidFill>
              </a:rPr>
              <a:t>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prstClr val="white"/>
                </a:solidFill>
              </a:rPr>
              <a:t>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prstClr val="white"/>
                </a:solidFill>
              </a:rPr>
              <a:t>B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prstClr val="white"/>
                </a:solidFill>
              </a:rPr>
              <a:t>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prstClr val="white"/>
                </a:solidFill>
              </a:rPr>
              <a:t>/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prstClr val="white"/>
                </a:solidFill>
              </a:rPr>
              <a:t>K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prstClr val="white"/>
                </a:solidFill>
              </a:rPr>
              <a:t>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prstClr val="white"/>
                </a:solidFill>
              </a:rPr>
              <a:t>U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prstClr val="white"/>
                </a:solidFill>
              </a:rPr>
              <a:t>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prstClr val="white"/>
                </a:solidFill>
              </a:rPr>
              <a:t>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prstClr val="white"/>
                </a:solidFill>
              </a:rPr>
              <a:t>G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prstClr val="white"/>
                </a:solidFill>
              </a:rPr>
              <a:t>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prstClr val="white"/>
                </a:solidFill>
              </a:rPr>
              <a:t>N</a:t>
            </a:r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 flipH="1">
            <a:off x="8305800" y="5334000"/>
            <a:ext cx="6858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 flipH="1" flipV="1">
            <a:off x="8991600" y="4648200"/>
            <a:ext cx="381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30" name="AutoShape 34"/>
          <p:cNvSpPr>
            <a:spLocks noChangeArrowheads="1"/>
          </p:cNvSpPr>
          <p:nvPr/>
        </p:nvSpPr>
        <p:spPr bwMode="auto">
          <a:xfrm>
            <a:off x="7010400" y="3429000"/>
            <a:ext cx="685800" cy="304800"/>
          </a:xfrm>
          <a:prstGeom prst="flowChartTerminator">
            <a:avLst/>
          </a:prstGeom>
          <a:solidFill>
            <a:srgbClr val="000000"/>
          </a:solidFill>
          <a:ln w="762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prstClr val="white"/>
                </a:solidFill>
              </a:rPr>
              <a:t>UU</a:t>
            </a:r>
          </a:p>
        </p:txBody>
      </p:sp>
    </p:spTree>
    <p:extLst>
      <p:ext uri="{BB962C8B-B14F-4D97-AF65-F5344CB8AC3E}">
        <p14:creationId xmlns:p14="http://schemas.microsoft.com/office/powerpoint/2010/main" val="386979364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900" decel="100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900" decel="100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3" grpId="0" animBg="1"/>
      <p:bldP spid="9224" grpId="0" animBg="1"/>
      <p:bldP spid="9225" grpId="0" animBg="1"/>
      <p:bldP spid="9226" grpId="0" animBg="1"/>
      <p:bldP spid="9227" grpId="0" animBg="1"/>
      <p:bldP spid="9237" grpId="0" animBg="1"/>
      <p:bldP spid="9239" grpId="0" animBg="1"/>
      <p:bldP spid="92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524000" y="1"/>
            <a:ext cx="9144000" cy="6937375"/>
          </a:xfrm>
          <a:prstGeom prst="rect">
            <a:avLst/>
          </a:prstGeom>
          <a:solidFill>
            <a:schemeClr val="tx1"/>
          </a:solidFill>
          <a:ln w="76200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2.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Infrastruktur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politik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yaitu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: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	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kehidupan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politik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rakyat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yang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berkaitan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dengan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pengelompokan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warganegara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atau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anggota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masyarakat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kedalam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berbagai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macam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golongan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yang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biasanya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disebut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sebagai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i="1" dirty="0" err="1">
                <a:solidFill>
                  <a:prstClr val="white"/>
                </a:solidFill>
                <a:latin typeface="Comic Sans MS" panose="030F0702030302020204" pitchFamily="66" charset="0"/>
              </a:rPr>
              <a:t>kekuatan</a:t>
            </a:r>
            <a:r>
              <a:rPr lang="en-US" altLang="en-US" sz="2000" i="1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i="1" dirty="0" err="1">
                <a:solidFill>
                  <a:prstClr val="white"/>
                </a:solidFill>
                <a:latin typeface="Comic Sans MS" panose="030F0702030302020204" pitchFamily="66" charset="0"/>
              </a:rPr>
              <a:t>sosial</a:t>
            </a:r>
            <a:r>
              <a:rPr lang="en-US" altLang="en-US" sz="2000" i="1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i="1" dirty="0" err="1">
                <a:solidFill>
                  <a:prstClr val="white"/>
                </a:solidFill>
                <a:latin typeface="Comic Sans MS" panose="030F0702030302020204" pitchFamily="66" charset="0"/>
              </a:rPr>
              <a:t>politik</a:t>
            </a:r>
            <a:r>
              <a:rPr lang="en-US" altLang="en-US" sz="2000" dirty="0">
                <a:solidFill>
                  <a:srgbClr val="FF3399"/>
                </a:solidFill>
                <a:latin typeface="Comic Sans MS" panose="030F0702030302020204" pitchFamily="66" charset="0"/>
              </a:rPr>
              <a:t>.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	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Infastruktur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politik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di Indonesia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terdiri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atas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: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	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a.</a:t>
            </a:r>
            <a:r>
              <a:rPr lang="en-US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Partai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politik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( political party)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	b.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Kelompok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Kepentingan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(Interest group)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	c.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Kelompok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penekan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(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preassure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group)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	d. Media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komunikasi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politik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(media of political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cumunicatian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)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	e.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Kelompok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wartawan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(journalism group)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	f.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Kelompok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mahasiswa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(student group)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	g.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Tokoh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politik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( political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figres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)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prstClr val="white"/>
              </a:solidFill>
              <a:latin typeface="Comic Sans MS" panose="030F0702030302020204" pitchFamily="66" charset="0"/>
            </a:endParaRP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white"/>
              </a:solidFill>
              <a:latin typeface="Comic Sans MS" panose="030F0702030302020204" pitchFamily="66" charset="0"/>
            </a:endParaRP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white"/>
              </a:solidFill>
              <a:latin typeface="Comic Sans MS" panose="030F0702030302020204" pitchFamily="66" charset="0"/>
            </a:endParaRP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white"/>
              </a:solidFill>
              <a:latin typeface="Comic Sans MS" panose="030F0702030302020204" pitchFamily="66" charset="0"/>
            </a:endParaRP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white"/>
              </a:solidFill>
              <a:latin typeface="Comic Sans MS" panose="030F0702030302020204" pitchFamily="66" charset="0"/>
            </a:endParaRP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white"/>
              </a:solidFill>
              <a:latin typeface="Comic Sans MS" panose="030F0702030302020204" pitchFamily="66" charset="0"/>
            </a:endParaRP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white"/>
              </a:solidFill>
              <a:latin typeface="Comic Sans MS" panose="030F0702030302020204" pitchFamily="66" charset="0"/>
            </a:endParaRP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white"/>
              </a:solidFill>
              <a:latin typeface="Comic Sans MS" panose="030F0702030302020204" pitchFamily="66" charset="0"/>
            </a:endParaRP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white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46" name="Picture 6" descr="sukarno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495800"/>
            <a:ext cx="2971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773657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752600" y="228601"/>
            <a:ext cx="8763000" cy="5478463"/>
          </a:xfrm>
          <a:prstGeom prst="rect">
            <a:avLst/>
          </a:prstGeom>
          <a:solidFill>
            <a:schemeClr val="tx1"/>
          </a:solidFill>
          <a:ln w="76200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endParaRPr lang="en-US" altLang="en-US" sz="2000" dirty="0">
              <a:solidFill>
                <a:srgbClr val="CC00CC"/>
              </a:solidFill>
              <a:latin typeface="Comic Sans MS" panose="030F0702030302020204" pitchFamily="66" charset="0"/>
            </a:endParaRPr>
          </a:p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Hubungan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Supra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struktur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politik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dengan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Infra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struktur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politik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adalah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sebagai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berikut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:</a:t>
            </a:r>
          </a:p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	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Unsur-unsur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yang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ada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dalam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supra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struktur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dan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infra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struktur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politik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saling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mempengaruhi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, </a:t>
            </a:r>
          </a:p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  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dimana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supra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struktur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politik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sebagai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pembuat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keputusan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akan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mendapat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masukan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,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tuntutan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dan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aspirasi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dari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infra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struktur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politik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, </a:t>
            </a:r>
          </a:p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  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sebaliknya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Infra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struktur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akan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menopang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dan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melaksanakan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segala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produk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dan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kebijakan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supra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struktur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politik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. </a:t>
            </a:r>
          </a:p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  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Berjalan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dan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berfungsinga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lembaga-lembaga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negara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atau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organisasi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pemerintahan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dipengaruhi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oleh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komponen-komponen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kehidupan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politik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dirty="0" err="1">
                <a:solidFill>
                  <a:prstClr val="white"/>
                </a:solidFill>
                <a:latin typeface="Comic Sans MS" panose="030F0702030302020204" pitchFamily="66" charset="0"/>
              </a:rPr>
              <a:t>rakyat</a:t>
            </a:r>
            <a:r>
              <a:rPr lang="en-US" altLang="en-US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.</a:t>
            </a:r>
          </a:p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endParaRPr lang="en-US" altLang="en-US" sz="2000" b="1" dirty="0">
              <a:solidFill>
                <a:prstClr val="white"/>
              </a:solidFill>
              <a:latin typeface="Comic Sans MS" panose="030F0702030302020204" pitchFamily="66" charset="0"/>
            </a:endParaRPr>
          </a:p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endParaRPr lang="en-US" altLang="en-US" sz="2000" dirty="0">
              <a:solidFill>
                <a:prstClr val="white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2246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TM04033927[[fn=Main Event]]</Template>
  <TotalTime>3</TotalTime>
  <Words>135</Words>
  <Application>Microsoft Office PowerPoint</Application>
  <PresentationFormat>Widescreen</PresentationFormat>
  <Paragraphs>72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Comic Sans MS</vt:lpstr>
      <vt:lpstr>Lucida Sans Unicode</vt:lpstr>
      <vt:lpstr>Verdana</vt:lpstr>
      <vt:lpstr>Wingdings</vt:lpstr>
      <vt:lpstr>Wingdings 2</vt:lpstr>
      <vt:lpstr>Wingdings 3</vt:lpstr>
      <vt:lpstr>Theme1</vt:lpstr>
      <vt:lpstr>STRUKTUR POLITIK</vt:lpstr>
      <vt:lpstr>Struktur Politik</vt:lpstr>
      <vt:lpstr>Berdasarkan jenisnya mesin politik terbagi dua yaitu :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POLITIK</dc:title>
  <dc:creator>adi</dc:creator>
  <cp:lastModifiedBy>adi</cp:lastModifiedBy>
  <cp:revision>1</cp:revision>
  <dcterms:created xsi:type="dcterms:W3CDTF">2020-04-05T13:23:28Z</dcterms:created>
  <dcterms:modified xsi:type="dcterms:W3CDTF">2020-04-05T13:26:55Z</dcterms:modified>
</cp:coreProperties>
</file>