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B262-7E69-44C9-A759-8888C6BF336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61D76-B64D-4C5B-B928-6308A9BF9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3BD114-98B3-4C9E-B9F7-5F606027ECA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857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F0D5D7-2255-4572-B74E-02324BE2B8F6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0108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FF0C87-2A09-4E29-8B82-7D0FFAC536A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118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7C4326-DDBC-43D8-BAA2-AD56FF94AC74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383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5FD994-081D-49F6-A681-7C6C336336C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1068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C99AD1-0F37-4C9C-9EE7-30FB997C3E0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825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9D37AA-BA80-4B48-9A93-139D02555A8A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649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8B0108B-74EC-4B8E-A2C8-1E0A9C07E953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763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E8467C-3A49-4038-A6D8-35ABF37E463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828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15C2AE3-24F6-446E-BE8B-A4FA48DB5AFC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2319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26A67B-0A8E-4A8D-8147-30F9CEB0A1BB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5053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Nilai_sosi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BUDAYA POLITIK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ADIYANA SLAMET, M.SI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9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>
                <a:latin typeface="Jokerman" pitchFamily="82" charset="0"/>
              </a:rPr>
              <a:t>MACAM - MACAM  BUDAYA  POLITIK YANG  BERKEMBANG  DI  MASYARAKAT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33600" y="1828801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 smtClean="0"/>
              <a:t>Budaya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elit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terdiri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kaum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pelajar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memiliki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pengaruh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berperan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dalam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pemerintahan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massa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kurang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memahami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terbawa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arus</a:t>
            </a:r>
            <a:r>
              <a:rPr lang="en-US" altLang="en-US" dirty="0" smtClean="0"/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i="1" u="sng" dirty="0" err="1" smtClean="0"/>
              <a:t>Menurut</a:t>
            </a:r>
            <a:r>
              <a:rPr lang="en-US" altLang="en-US" b="1" i="1" u="sng" dirty="0" smtClean="0"/>
              <a:t> Hebert </a:t>
            </a:r>
            <a:r>
              <a:rPr lang="en-US" altLang="en-US" b="1" i="1" u="sng" dirty="0" err="1" smtClean="0"/>
              <a:t>Feith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sistem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di Indonesia di </a:t>
            </a:r>
            <a:r>
              <a:rPr lang="en-US" altLang="en-US" dirty="0" err="1" smtClean="0"/>
              <a:t>dominasi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oleh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aristokrat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Jawa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wiraswasta</a:t>
            </a:r>
            <a:r>
              <a:rPr lang="en-US" altLang="en-US" dirty="0" smtClean="0"/>
              <a:t> Islam.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b="1" i="1" u="sng" dirty="0" err="1" smtClean="0"/>
              <a:t>Menurut</a:t>
            </a:r>
            <a:r>
              <a:rPr lang="en-US" altLang="en-US" b="1" i="1" u="sng" dirty="0" smtClean="0"/>
              <a:t> C. Geertz</a:t>
            </a:r>
            <a:r>
              <a:rPr lang="en-US" altLang="en-US" dirty="0" smtClean="0"/>
              <a:t> di Indonesia </a:t>
            </a:r>
            <a:r>
              <a:rPr lang="en-US" altLang="en-US" dirty="0" err="1" smtClean="0"/>
              <a:t>terdapat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priyayi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santri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abangan</a:t>
            </a:r>
            <a:r>
              <a:rPr lang="en-US" altLang="en-US" dirty="0" smtClean="0"/>
              <a:t>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7142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8229600" cy="6365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 </a:t>
            </a:r>
            <a:r>
              <a:rPr lang="en-US" sz="2800">
                <a:latin typeface="Tempus Sans ITC" pitchFamily="82" charset="0"/>
              </a:rPr>
              <a:t>Budaya Politik Yang Berkembang di Indonesia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7952" y="822960"/>
            <a:ext cx="11131296" cy="5181600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</a:pPr>
            <a:r>
              <a:rPr lang="en-US" altLang="en-US" sz="1800" b="1" dirty="0" err="1">
                <a:latin typeface="Comic Sans MS" panose="030F0702030302020204" pitchFamily="66" charset="0"/>
              </a:rPr>
              <a:t>Menurut</a:t>
            </a:r>
            <a:r>
              <a:rPr lang="en-US" altLang="en-US" sz="1800" b="1" dirty="0">
                <a:latin typeface="Comic Sans MS" panose="030F0702030302020204" pitchFamily="66" charset="0"/>
              </a:rPr>
              <a:t> </a:t>
            </a:r>
            <a:r>
              <a:rPr lang="en-US" altLang="en-US" sz="1800" b="1" dirty="0" err="1">
                <a:latin typeface="Comic Sans MS" panose="030F0702030302020204" pitchFamily="66" charset="0"/>
              </a:rPr>
              <a:t>Rusadi</a:t>
            </a:r>
            <a:r>
              <a:rPr lang="en-US" altLang="en-US" sz="1800" b="1" dirty="0">
                <a:latin typeface="Comic Sans MS" panose="030F0702030302020204" pitchFamily="66" charset="0"/>
              </a:rPr>
              <a:t> </a:t>
            </a:r>
            <a:r>
              <a:rPr lang="en-US" altLang="en-US" sz="1800" b="1" dirty="0" err="1">
                <a:latin typeface="Comic Sans MS" panose="030F0702030302020204" pitchFamily="66" charset="0"/>
              </a:rPr>
              <a:t>Kantaprawira</a:t>
            </a:r>
            <a:endParaRPr lang="en-US" altLang="en-US" sz="1800" b="1" dirty="0">
              <a:latin typeface="Comic Sans MS" panose="030F0702030302020204" pitchFamily="66" charset="0"/>
            </a:endParaRP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Adanya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subbudaya</a:t>
            </a:r>
            <a:r>
              <a:rPr lang="en-US" altLang="en-US" sz="1800" dirty="0">
                <a:latin typeface="Comic Sans MS" panose="030F0702030302020204" pitchFamily="66" charset="0"/>
              </a:rPr>
              <a:t> yang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beraneka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ragam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Sifat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ikatan</a:t>
            </a:r>
            <a:r>
              <a:rPr lang="en-US" altLang="en-US" sz="1800" dirty="0">
                <a:latin typeface="Comic Sans MS" panose="030F0702030302020204" pitchFamily="66" charset="0"/>
              </a:rPr>
              <a:t> primordial yang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masih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kuat</a:t>
            </a:r>
            <a:r>
              <a:rPr lang="en-US" altLang="en-US" sz="1800" dirty="0">
                <a:latin typeface="Comic Sans MS" panose="030F0702030302020204" pitchFamily="66" charset="0"/>
              </a:rPr>
              <a:t> yang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dikenali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melalui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indikator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berupa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sentimen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kedaerahan,kesukuan,dan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keagamaan</a:t>
            </a:r>
            <a:r>
              <a:rPr lang="en-US" altLang="en-US" sz="1800" dirty="0">
                <a:latin typeface="Comic Sans MS" panose="030F0702030302020204" pitchFamily="66" charset="0"/>
              </a:rPr>
              <a:t>.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Kecendrungan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budaya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politik</a:t>
            </a:r>
            <a:r>
              <a:rPr lang="en-US" altLang="en-US" sz="1800" dirty="0">
                <a:latin typeface="Comic Sans MS" panose="030F0702030302020204" pitchFamily="66" charset="0"/>
              </a:rPr>
              <a:t> Indonesia yang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masih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mengukuhi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sifat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paternalisme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dan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sifat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patimonial</a:t>
            </a:r>
            <a:r>
              <a:rPr lang="en-US" altLang="en-US" sz="1800" dirty="0">
                <a:latin typeface="Comic Sans MS" panose="030F0702030302020204" pitchFamily="66" charset="0"/>
              </a:rPr>
              <a:t>.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Budaya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poliik</a:t>
            </a:r>
            <a:r>
              <a:rPr lang="en-US" altLang="en-US" sz="1800" dirty="0">
                <a:latin typeface="Comic Sans MS" panose="030F0702030302020204" pitchFamily="66" charset="0"/>
              </a:rPr>
              <a:t> Indonesia </a:t>
            </a:r>
            <a:r>
              <a:rPr lang="en-US" altLang="en-US" sz="1800" dirty="0" err="1">
                <a:latin typeface="Comic Sans MS" panose="030F0702030302020204" pitchFamily="66" charset="0"/>
              </a:rPr>
              <a:t>bersifat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parokial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subjek</a:t>
            </a:r>
            <a:r>
              <a:rPr lang="en-US" altLang="en-US" sz="1800" dirty="0">
                <a:latin typeface="Comic Sans MS" panose="030F0702030302020204" pitchFamily="66" charset="0"/>
              </a:rPr>
              <a:t> di </a:t>
            </a:r>
            <a:r>
              <a:rPr lang="en-US" altLang="en-US" sz="1800" dirty="0" err="1">
                <a:latin typeface="Comic Sans MS" panose="030F0702030302020204" pitchFamily="66" charset="0"/>
              </a:rPr>
              <a:t>satu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pihakdan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partisipan</a:t>
            </a:r>
            <a:r>
              <a:rPr lang="en-US" altLang="en-US" sz="1800" dirty="0">
                <a:latin typeface="Comic Sans MS" panose="030F0702030302020204" pitchFamily="66" charset="0"/>
              </a:rPr>
              <a:t> di lain </a:t>
            </a:r>
            <a:r>
              <a:rPr lang="en-US" altLang="en-US" sz="1800" dirty="0" err="1">
                <a:latin typeface="Comic Sans MS" panose="030F0702030302020204" pitchFamily="66" charset="0"/>
              </a:rPr>
              <a:t>pihak</a:t>
            </a:r>
            <a:r>
              <a:rPr lang="en-US" altLang="en-US" sz="1800" dirty="0">
                <a:latin typeface="Comic Sans MS" panose="030F0702030302020204" pitchFamily="66" charset="0"/>
              </a:rPr>
              <a:t>  </a:t>
            </a:r>
          </a:p>
          <a:p>
            <a:pPr marL="609600" indent="-609600" algn="just">
              <a:lnSpc>
                <a:spcPct val="80000"/>
              </a:lnSpc>
            </a:pPr>
            <a:r>
              <a:rPr lang="en-US" altLang="en-US" sz="1800" b="1" dirty="0" err="1">
                <a:latin typeface="Comic Sans MS" panose="030F0702030302020204" pitchFamily="66" charset="0"/>
              </a:rPr>
              <a:t>Menurut</a:t>
            </a:r>
            <a:r>
              <a:rPr lang="en-US" altLang="en-US" sz="1800" b="1" dirty="0">
                <a:latin typeface="Comic Sans MS" panose="030F0702030302020204" pitchFamily="66" charset="0"/>
              </a:rPr>
              <a:t> </a:t>
            </a:r>
            <a:r>
              <a:rPr lang="en-US" altLang="en-US" sz="1800" b="1" dirty="0" err="1">
                <a:latin typeface="Comic Sans MS" panose="030F0702030302020204" pitchFamily="66" charset="0"/>
              </a:rPr>
              <a:t>Affan</a:t>
            </a:r>
            <a:r>
              <a:rPr lang="en-US" altLang="en-US" sz="1800" b="1" dirty="0">
                <a:latin typeface="Comic Sans MS" panose="030F0702030302020204" pitchFamily="66" charset="0"/>
              </a:rPr>
              <a:t> </a:t>
            </a:r>
            <a:r>
              <a:rPr lang="en-US" altLang="en-US" sz="1800" b="1" dirty="0" err="1">
                <a:latin typeface="Comic Sans MS" panose="030F0702030302020204" pitchFamily="66" charset="0"/>
              </a:rPr>
              <a:t>Gaffar</a:t>
            </a:r>
            <a:endParaRPr lang="en-US" altLang="en-US" sz="1800" b="1" dirty="0">
              <a:latin typeface="Comic Sans MS" panose="030F0702030302020204" pitchFamily="66" charset="0"/>
            </a:endParaRP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Hierarki</a:t>
            </a:r>
            <a:r>
              <a:rPr lang="en-US" altLang="en-US" sz="1800" dirty="0">
                <a:latin typeface="Comic Sans MS" panose="030F0702030302020204" pitchFamily="66" charset="0"/>
              </a:rPr>
              <a:t> yang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tegas</a:t>
            </a:r>
            <a:r>
              <a:rPr lang="en-US" altLang="en-US" sz="1800" dirty="0">
                <a:latin typeface="Comic Sans MS" panose="030F0702030302020204" pitchFamily="66" charset="0"/>
              </a:rPr>
              <a:t>, </a:t>
            </a:r>
            <a:r>
              <a:rPr lang="en-US" altLang="en-US" sz="1800" dirty="0" err="1">
                <a:latin typeface="Comic Sans MS" panose="030F0702030302020204" pitchFamily="66" charset="0"/>
              </a:rPr>
              <a:t>adanya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pembedaan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atau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tingkatan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atas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bawah</a:t>
            </a:r>
            <a:r>
              <a:rPr lang="en-US" altLang="en-US" sz="1800" dirty="0">
                <a:latin typeface="Comic Sans MS" panose="030F0702030302020204" pitchFamily="66" charset="0"/>
              </a:rPr>
              <a:t>, </a:t>
            </a:r>
            <a:r>
              <a:rPr lang="en-US" altLang="en-US" sz="1800" dirty="0" err="1">
                <a:latin typeface="Comic Sans MS" panose="030F0702030302020204" pitchFamily="66" charset="0"/>
              </a:rPr>
              <a:t>pejabat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disebut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priayi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rakyat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sebagai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bawahan</a:t>
            </a:r>
            <a:endParaRPr lang="en-US" altLang="en-US" sz="1800" dirty="0">
              <a:latin typeface="Comic Sans MS" panose="030F0702030302020204" pitchFamily="66" charset="0"/>
            </a:endParaRP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Kecendrungan</a:t>
            </a:r>
            <a:r>
              <a:rPr lang="en-US" altLang="en-US" sz="1800" dirty="0">
                <a:latin typeface="Comic Sans MS" panose="030F0702030302020204" pitchFamily="66" charset="0"/>
              </a:rPr>
              <a:t> patronage, </a:t>
            </a:r>
            <a:r>
              <a:rPr lang="en-US" altLang="en-US" sz="1800" dirty="0" err="1">
                <a:latin typeface="Comic Sans MS" panose="030F0702030302020204" pitchFamily="66" charset="0"/>
              </a:rPr>
              <a:t>pola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hubungan</a:t>
            </a:r>
            <a:r>
              <a:rPr lang="en-US" altLang="en-US" sz="1800" dirty="0">
                <a:latin typeface="Comic Sans MS" panose="030F0702030302020204" pitchFamily="66" charset="0"/>
              </a:rPr>
              <a:t> patron-client, patron (</a:t>
            </a:r>
            <a:r>
              <a:rPr lang="en-US" altLang="en-US" sz="1800" dirty="0" err="1">
                <a:latin typeface="Comic Sans MS" panose="030F0702030302020204" pitchFamily="66" charset="0"/>
              </a:rPr>
              <a:t>bapak</a:t>
            </a:r>
            <a:r>
              <a:rPr lang="en-US" altLang="en-US" sz="1800" dirty="0">
                <a:latin typeface="Comic Sans MS" panose="030F0702030302020204" pitchFamily="66" charset="0"/>
              </a:rPr>
              <a:t>) </a:t>
            </a:r>
            <a:r>
              <a:rPr lang="en-US" altLang="en-US" sz="1800" dirty="0" err="1">
                <a:latin typeface="Comic Sans MS" panose="030F0702030302020204" pitchFamily="66" charset="0"/>
              </a:rPr>
              <a:t>dengan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clien</a:t>
            </a:r>
            <a:r>
              <a:rPr lang="en-US" altLang="en-US" sz="1800" dirty="0">
                <a:latin typeface="Comic Sans MS" panose="030F0702030302020204" pitchFamily="66" charset="0"/>
              </a:rPr>
              <a:t> (</a:t>
            </a:r>
            <a:r>
              <a:rPr lang="en-US" altLang="en-US" sz="1800" dirty="0" err="1">
                <a:latin typeface="Comic Sans MS" panose="030F0702030302020204" pitchFamily="66" charset="0"/>
              </a:rPr>
              <a:t>anak</a:t>
            </a:r>
            <a:r>
              <a:rPr lang="en-US" altLang="en-US" sz="1800" dirty="0">
                <a:latin typeface="Comic Sans MS" panose="030F0702030302020204" pitchFamily="66" charset="0"/>
              </a:rPr>
              <a:t>). Sang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bapak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bersifat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memberi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dan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melindungi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sedangkan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anak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menerima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dan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patuh</a:t>
            </a:r>
            <a:r>
              <a:rPr lang="en-US" altLang="en-US" sz="1800" dirty="0">
                <a:latin typeface="Comic Sans MS" panose="030F0702030302020204" pitchFamily="66" charset="0"/>
              </a:rPr>
              <a:t>.</a:t>
            </a:r>
          </a:p>
          <a:p>
            <a:pPr marL="609600" indent="-609600" algn="just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800" dirty="0" err="1">
                <a:latin typeface="Comic Sans MS" panose="030F0702030302020204" pitchFamily="66" charset="0"/>
              </a:rPr>
              <a:t>Kencederunga</a:t>
            </a:r>
            <a:r>
              <a:rPr lang="en-US" altLang="en-US" sz="1800" dirty="0">
                <a:latin typeface="Comic Sans MS" panose="030F0702030302020204" pitchFamily="66" charset="0"/>
              </a:rPr>
              <a:t> Neo-</a:t>
            </a:r>
            <a:r>
              <a:rPr lang="en-US" altLang="en-US" sz="1800" dirty="0" err="1">
                <a:latin typeface="Comic Sans MS" panose="030F0702030302020204" pitchFamily="66" charset="0"/>
              </a:rPr>
              <a:t>Patrimonialistik</a:t>
            </a:r>
            <a:r>
              <a:rPr lang="en-US" altLang="en-US" sz="1800" dirty="0">
                <a:latin typeface="Comic Sans MS" panose="030F0702030302020204" pitchFamily="66" charset="0"/>
              </a:rPr>
              <a:t>. Negara </a:t>
            </a:r>
            <a:r>
              <a:rPr lang="en-US" altLang="en-US" sz="1800" dirty="0" err="1">
                <a:latin typeface="Comic Sans MS" panose="030F0702030302020204" pitchFamily="66" charset="0"/>
              </a:rPr>
              <a:t>memiliki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kelengkapan</a:t>
            </a:r>
            <a:r>
              <a:rPr lang="en-US" altLang="en-US" sz="1800" dirty="0">
                <a:latin typeface="Comic Sans MS" panose="030F0702030302020204" pitchFamily="66" charset="0"/>
              </a:rPr>
              <a:t> yang </a:t>
            </a:r>
            <a:r>
              <a:rPr lang="en-US" altLang="en-US" sz="1800" dirty="0" err="1">
                <a:latin typeface="Comic Sans MS" panose="030F0702030302020204" pitchFamily="66" charset="0"/>
              </a:rPr>
              <a:t>sudah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modren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dan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rasional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tapi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juga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masih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memperlihatkan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atribut</a:t>
            </a:r>
            <a:r>
              <a:rPr lang="en-US" altLang="en-US" sz="1800" dirty="0">
                <a:latin typeface="Comic Sans MS" panose="030F0702030302020204" pitchFamily="66" charset="0"/>
              </a:rPr>
              <a:t> </a:t>
            </a:r>
            <a:r>
              <a:rPr lang="en-US" altLang="en-US" sz="1800" dirty="0" err="1">
                <a:latin typeface="Comic Sans MS" panose="030F0702030302020204" pitchFamily="66" charset="0"/>
              </a:rPr>
              <a:t>patrimornial</a:t>
            </a:r>
            <a:endParaRPr lang="en-US" alt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6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8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8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8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8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8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8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68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68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8458200" cy="865188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Jokerman" pitchFamily="82" charset="0"/>
              </a:rPr>
              <a:t>PERKEMBANGAN  BUDAYA  POLITIK MASYARAKAT  INDONESIA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688" y="1371600"/>
            <a:ext cx="11484864" cy="5486400"/>
          </a:xfrm>
        </p:spPr>
        <p:txBody>
          <a:bodyPr>
            <a:normAutofit/>
          </a:bodyPr>
          <a:lstStyle/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b="1" dirty="0"/>
              <a:t>Indonesia </a:t>
            </a:r>
            <a:r>
              <a:rPr lang="en-US" b="1" dirty="0" err="1"/>
              <a:t>menganut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yang </a:t>
            </a:r>
            <a:r>
              <a:rPr lang="en-US" b="1" dirty="0" err="1"/>
              <a:t>bersifat</a:t>
            </a:r>
            <a:r>
              <a:rPr lang="en-US" b="1" dirty="0"/>
              <a:t> </a:t>
            </a:r>
            <a:r>
              <a:rPr lang="en-US" b="1" dirty="0" err="1"/>
              <a:t>parokial-kaula</a:t>
            </a:r>
            <a:r>
              <a:rPr lang="en-US" b="1" dirty="0"/>
              <a:t> di </a:t>
            </a:r>
            <a:r>
              <a:rPr lang="en-US" b="1" dirty="0" err="1"/>
              <a:t>satu</a:t>
            </a:r>
            <a:r>
              <a:rPr lang="en-US" b="1" dirty="0"/>
              <a:t> </a:t>
            </a:r>
            <a:r>
              <a:rPr lang="en-US" b="1" dirty="0" err="1"/>
              <a:t>pihak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</a:t>
            </a:r>
            <a:r>
              <a:rPr lang="en-US" b="1" dirty="0" err="1"/>
              <a:t>partisipan</a:t>
            </a:r>
            <a:r>
              <a:rPr lang="en-US" b="1" dirty="0"/>
              <a:t> di </a:t>
            </a:r>
            <a:r>
              <a:rPr lang="en-US" b="1" dirty="0" err="1"/>
              <a:t>pihak</a:t>
            </a:r>
            <a:r>
              <a:rPr lang="en-US" b="1" dirty="0"/>
              <a:t> lain.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endParaRPr lang="en-US" b="1" dirty="0"/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b="1" dirty="0" err="1"/>
              <a:t>Sikap</a:t>
            </a:r>
            <a:r>
              <a:rPr lang="en-US" b="1" dirty="0"/>
              <a:t> </a:t>
            </a:r>
            <a:r>
              <a:rPr lang="en-US" b="1" dirty="0" err="1"/>
              <a:t>ikatan</a:t>
            </a:r>
            <a:r>
              <a:rPr lang="en-US" b="1" dirty="0"/>
              <a:t> </a:t>
            </a:r>
            <a:r>
              <a:rPr lang="en-US" b="1" dirty="0" err="1"/>
              <a:t>primodalisme</a:t>
            </a:r>
            <a:r>
              <a:rPr lang="en-US" b="1" dirty="0"/>
              <a:t> </a:t>
            </a: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sangat</a:t>
            </a:r>
            <a:r>
              <a:rPr lang="en-US" b="1" dirty="0"/>
              <a:t> </a:t>
            </a:r>
            <a:r>
              <a:rPr lang="en-US" b="1" dirty="0" err="1"/>
              <a:t>mengakar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Indonesia. </a:t>
            </a:r>
            <a:r>
              <a:rPr lang="en-US" b="1" dirty="0" err="1"/>
              <a:t>Primordialisme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pandangan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paham</a:t>
            </a:r>
            <a:r>
              <a:rPr lang="en-US" b="1" dirty="0"/>
              <a:t> yang </a:t>
            </a:r>
            <a:r>
              <a:rPr lang="en-US" b="1" dirty="0" err="1"/>
              <a:t>memegang</a:t>
            </a:r>
            <a:r>
              <a:rPr lang="en-US" b="1" dirty="0"/>
              <a:t> </a:t>
            </a:r>
            <a:r>
              <a:rPr lang="en-US" b="1" dirty="0" err="1"/>
              <a:t>teguh</a:t>
            </a:r>
            <a:r>
              <a:rPr lang="en-US" b="1" dirty="0"/>
              <a:t> </a:t>
            </a:r>
            <a:r>
              <a:rPr lang="en-US" b="1" dirty="0" err="1"/>
              <a:t>hal-hal</a:t>
            </a:r>
            <a:r>
              <a:rPr lang="en-US" b="1" dirty="0"/>
              <a:t> yang </a:t>
            </a:r>
            <a:r>
              <a:rPr lang="en-US" b="1" dirty="0" err="1"/>
              <a:t>dibawa</a:t>
            </a:r>
            <a:r>
              <a:rPr lang="en-US" b="1" dirty="0"/>
              <a:t> </a:t>
            </a:r>
            <a:r>
              <a:rPr lang="en-US" b="1" dirty="0" err="1"/>
              <a:t>sejak</a:t>
            </a:r>
            <a:r>
              <a:rPr lang="en-US" b="1" dirty="0"/>
              <a:t> </a:t>
            </a:r>
            <a:r>
              <a:rPr lang="en-US" b="1" dirty="0" err="1"/>
              <a:t>kecil</a:t>
            </a:r>
            <a:r>
              <a:rPr lang="en-US" b="1" dirty="0"/>
              <a:t>,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mengenai</a:t>
            </a:r>
            <a:r>
              <a:rPr lang="en-US" b="1" dirty="0"/>
              <a:t> </a:t>
            </a:r>
            <a:r>
              <a:rPr lang="en-US" b="1" dirty="0" err="1"/>
              <a:t>tradisi</a:t>
            </a:r>
            <a:r>
              <a:rPr lang="en-US" b="1" dirty="0"/>
              <a:t>, </a:t>
            </a:r>
            <a:r>
              <a:rPr lang="en-US" b="1" dirty="0" err="1"/>
              <a:t>adat-istiadat</a:t>
            </a:r>
            <a:r>
              <a:rPr lang="en-US" b="1" dirty="0"/>
              <a:t>, </a:t>
            </a:r>
            <a:r>
              <a:rPr lang="en-US" b="1" dirty="0" err="1"/>
              <a:t>kepercayaan</a:t>
            </a:r>
            <a:r>
              <a:rPr lang="en-US" b="1" dirty="0"/>
              <a:t>,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segala</a:t>
            </a:r>
            <a:r>
              <a:rPr lang="en-US" b="1" dirty="0"/>
              <a:t> </a:t>
            </a:r>
            <a:r>
              <a:rPr lang="en-US" b="1" dirty="0" err="1"/>
              <a:t>sesuatu</a:t>
            </a:r>
            <a:r>
              <a:rPr lang="en-US" b="1" dirty="0"/>
              <a:t> yang </a:t>
            </a:r>
            <a:r>
              <a:rPr lang="en-US" b="1" dirty="0" err="1"/>
              <a:t>ada</a:t>
            </a:r>
            <a:r>
              <a:rPr lang="en-US" b="1" dirty="0"/>
              <a:t> di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lingkungan</a:t>
            </a:r>
            <a:r>
              <a:rPr lang="en-US" b="1" dirty="0"/>
              <a:t> </a:t>
            </a:r>
            <a:r>
              <a:rPr lang="en-US" b="1" dirty="0" err="1"/>
              <a:t>pertamanya</a:t>
            </a:r>
            <a:r>
              <a:rPr lang="en-US" b="1" dirty="0"/>
              <a:t> </a:t>
            </a:r>
            <a:r>
              <a:rPr lang="sv-SE" b="1" dirty="0"/>
              <a:t>sikap ini dapat membuat individu atau kelompok memiliki sikap </a:t>
            </a:r>
            <a:r>
              <a:rPr lang="sv-SE" b="1" i="1" dirty="0"/>
              <a:t>etnosentrisme</a:t>
            </a:r>
            <a:r>
              <a:rPr lang="sv-SE" b="1" dirty="0"/>
              <a:t>, yaitu suatu sikap yang cenderung bersifat subyektif dalam memandang budaya orang lain. Mereka akan selalu memandang budaya orang lain dari kacamata budayanya. Hal ini terjadi karena </a:t>
            </a:r>
            <a:r>
              <a:rPr lang="sv-SE" b="1" dirty="0">
                <a:hlinkClick r:id="rId3" tooltip="Nilai sosial"/>
              </a:rPr>
              <a:t>nilai-nilai</a:t>
            </a:r>
            <a:r>
              <a:rPr lang="sv-SE" b="1" dirty="0"/>
              <a:t> yang telah tersosialisasi sejak kecil sudah menjadi nilai yang mendarah daging (</a:t>
            </a:r>
            <a:r>
              <a:rPr lang="sv-SE" b="1" i="1" dirty="0"/>
              <a:t>internalized value</a:t>
            </a:r>
            <a:r>
              <a:rPr lang="sv-SE" b="1" dirty="0"/>
              <a:t>) </a:t>
            </a:r>
          </a:p>
          <a:p>
            <a:pPr marL="365760" indent="-256032" algn="just">
              <a:lnSpc>
                <a:spcPct val="80000"/>
              </a:lnSpc>
              <a:buNone/>
              <a:defRPr/>
            </a:pPr>
            <a:endParaRPr lang="en-US" b="1" dirty="0"/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b="1" dirty="0" err="1"/>
              <a:t>Masih</a:t>
            </a:r>
            <a:r>
              <a:rPr lang="en-US" b="1" dirty="0"/>
              <a:t> </a:t>
            </a:r>
            <a:r>
              <a:rPr lang="en-US" b="1" dirty="0" err="1"/>
              <a:t>kuatnya</a:t>
            </a:r>
            <a:r>
              <a:rPr lang="en-US" b="1" dirty="0"/>
              <a:t> </a:t>
            </a:r>
            <a:r>
              <a:rPr lang="en-US" b="1" dirty="0" err="1"/>
              <a:t>paternalisme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budaya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b="1" dirty="0"/>
              <a:t> Indonesia. </a:t>
            </a:r>
            <a:r>
              <a:rPr lang="en-US" b="1" dirty="0" err="1"/>
              <a:t>Paternalistik</a:t>
            </a:r>
            <a:r>
              <a:rPr lang="en-US" b="1" dirty="0"/>
              <a:t> </a:t>
            </a:r>
            <a:r>
              <a:rPr lang="en-US" b="1" dirty="0" err="1"/>
              <a:t>artinya</a:t>
            </a:r>
            <a:r>
              <a:rPr lang="en-US" b="1" dirty="0"/>
              <a:t> </a:t>
            </a:r>
            <a:r>
              <a:rPr lang="en-US" b="1" dirty="0" err="1"/>
              <a:t>selalu</a:t>
            </a:r>
            <a:r>
              <a:rPr lang="en-US" b="1" dirty="0"/>
              <a:t> </a:t>
            </a:r>
            <a:r>
              <a:rPr lang="en-US" b="1" dirty="0" err="1"/>
              <a:t>taat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patuh</a:t>
            </a:r>
            <a:r>
              <a:rPr lang="en-US" b="1" dirty="0"/>
              <a:t>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pemimpin</a:t>
            </a:r>
            <a:r>
              <a:rPr lang="en-US" b="1" dirty="0"/>
              <a:t> </a:t>
            </a:r>
            <a:r>
              <a:rPr lang="en-US" b="1" dirty="0" err="1"/>
              <a:t>tampa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sikap</a:t>
            </a:r>
            <a:r>
              <a:rPr lang="en-US" b="1" dirty="0"/>
              <a:t> </a:t>
            </a:r>
            <a:r>
              <a:rPr lang="en-US" b="1" dirty="0" err="1"/>
              <a:t>kritis</a:t>
            </a:r>
            <a:r>
              <a:rPr lang="en-US" b="1" dirty="0"/>
              <a:t>. </a:t>
            </a:r>
            <a:r>
              <a:rPr lang="sv-SE" b="1" dirty="0"/>
              <a:t>budaya Timur biasanya masih lekat dengan budaya paternalisme, budaya Jawa mengenal sungkan, ewuh pakewuh, gak enakan, takut menyakiti orang lain terutama pemimpin.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0613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7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7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7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8229600" cy="1093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latin typeface="Kristen ITC" pitchFamily="66" charset="0"/>
              </a:rPr>
              <a:t>Bentuk-bentuk</a:t>
            </a:r>
            <a:r>
              <a:rPr lang="en-US" sz="2800" dirty="0">
                <a:latin typeface="Kristen ITC" pitchFamily="66" charset="0"/>
              </a:rPr>
              <a:t> </a:t>
            </a:r>
            <a:r>
              <a:rPr lang="en-US" sz="2800" dirty="0" err="1">
                <a:latin typeface="Kristen ITC" pitchFamily="66" charset="0"/>
              </a:rPr>
              <a:t>budaya</a:t>
            </a:r>
            <a:r>
              <a:rPr lang="en-US" sz="2800" dirty="0">
                <a:latin typeface="Kristen ITC" pitchFamily="66" charset="0"/>
              </a:rPr>
              <a:t> </a:t>
            </a:r>
            <a:r>
              <a:rPr lang="en-US" sz="2800" dirty="0" err="1">
                <a:latin typeface="Kristen ITC" pitchFamily="66" charset="0"/>
              </a:rPr>
              <a:t>politik</a:t>
            </a:r>
            <a:r>
              <a:rPr lang="en-US" sz="2800" dirty="0">
                <a:latin typeface="Kristen ITC" pitchFamily="66" charset="0"/>
              </a:rPr>
              <a:t> yang ideal di Indonesia </a:t>
            </a:r>
            <a:r>
              <a:rPr lang="en-US" sz="2800" dirty="0" err="1">
                <a:latin typeface="Kristen ITC" pitchFamily="66" charset="0"/>
              </a:rPr>
              <a:t>adalah</a:t>
            </a:r>
            <a:r>
              <a:rPr lang="en-US" sz="2800" dirty="0">
                <a:latin typeface="Kristen ITC" pitchFamily="66" charset="0"/>
              </a:rPr>
              <a:t> 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481138"/>
            <a:ext cx="109728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800" smtClean="0"/>
              <a:t>Menyelesaikan perselisihan secara damai dan melembaga.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800" smtClean="0"/>
              <a:t>Menjamin perubahan secara damai dalam suatu masyarakat yang berubah.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800" smtClean="0"/>
              <a:t>Menyelenggarakan pergantian pemimpin secara teratur sesuai dengan konstitusi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800" smtClean="0"/>
              <a:t>Membatasi pemakaian kekerasan sampai minimum.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800" smtClean="0"/>
              <a:t>Mengakui dan menganggap wajar adanya keanekaragaman termasuk perbedaan pendapat.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800" smtClean="0"/>
              <a:t>Menjamin tegaknya keadilan dan penegakan hukum yang objektif.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176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752600" y="1447800"/>
            <a:ext cx="8763000" cy="5257800"/>
          </a:xfrm>
        </p:spPr>
        <p:txBody>
          <a:bodyPr/>
          <a:lstStyle/>
          <a:p>
            <a:pPr algn="just" eaLnBrk="1" hangingPunct="1"/>
            <a:r>
              <a:rPr lang="en-US" altLang="en-US" dirty="0" err="1" smtClean="0"/>
              <a:t>Konfigurasi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subkultur</a:t>
            </a:r>
            <a:r>
              <a:rPr lang="en-US" altLang="en-US" dirty="0" smtClean="0"/>
              <a:t>. Indonesia </a:t>
            </a:r>
            <a:r>
              <a:rPr lang="en-US" altLang="en-US" dirty="0" err="1" smtClean="0"/>
              <a:t>terdiri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berbagai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suku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bangsa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beragam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namun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semuanya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sudah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melebur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satu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bangsa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tidak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muncul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kekhawatiran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konflik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Berbeda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india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subkulturnya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sangat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beragam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bahkan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terjadi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sekat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antar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kasta</a:t>
            </a:r>
            <a:r>
              <a:rPr lang="en-US" altLang="en-US" dirty="0" smtClean="0"/>
              <a:t>.</a:t>
            </a:r>
          </a:p>
          <a:p>
            <a:pPr algn="just" eaLnBrk="1" hangingPunct="1"/>
            <a:r>
              <a:rPr lang="en-US" altLang="en-US" dirty="0" smtClean="0"/>
              <a:t>b. </a:t>
            </a:r>
            <a:r>
              <a:rPr lang="en-US" altLang="en-US" dirty="0" err="1" smtClean="0"/>
              <a:t>Bersifat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Parokial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kaula</a:t>
            </a:r>
            <a:r>
              <a:rPr lang="en-US" altLang="en-US" dirty="0" smtClean="0"/>
              <a:t>. </a:t>
            </a:r>
            <a:r>
              <a:rPr lang="en-US" altLang="en-US" dirty="0" err="1" smtClean="0"/>
              <a:t>Karena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masyarakat</a:t>
            </a:r>
            <a:r>
              <a:rPr lang="en-US" altLang="en-US" dirty="0" smtClean="0"/>
              <a:t> Indonesia </a:t>
            </a:r>
            <a:r>
              <a:rPr lang="en-US" altLang="en-US" dirty="0" err="1" smtClean="0"/>
              <a:t>mayoritas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berpendidikan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rendah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politiknya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bersifat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parokial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kaula</a:t>
            </a:r>
            <a:r>
              <a:rPr lang="en-US" altLang="en-US" dirty="0" smtClean="0"/>
              <a:t>.</a:t>
            </a:r>
          </a:p>
          <a:p>
            <a:pPr algn="just" eaLnBrk="1" hangingPunct="1"/>
            <a:endParaRPr lang="en-US" alt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err="1"/>
              <a:t>Ketika</a:t>
            </a:r>
            <a:r>
              <a:rPr lang="en-US" sz="3200" dirty="0"/>
              <a:t> </a:t>
            </a:r>
            <a:r>
              <a:rPr lang="en-US" sz="3200" dirty="0" err="1"/>
              <a:t>melihat</a:t>
            </a:r>
            <a:r>
              <a:rPr lang="en-US" sz="3200" dirty="0"/>
              <a:t> </a:t>
            </a:r>
            <a:r>
              <a:rPr lang="en-US" sz="3200" dirty="0" err="1"/>
              <a:t>budaya</a:t>
            </a:r>
            <a:r>
              <a:rPr lang="en-US" sz="3200" dirty="0"/>
              <a:t> </a:t>
            </a:r>
            <a:r>
              <a:rPr lang="en-US" sz="3200" dirty="0" err="1"/>
              <a:t>politik</a:t>
            </a:r>
            <a:r>
              <a:rPr lang="en-US" sz="3200" dirty="0"/>
              <a:t> </a:t>
            </a:r>
            <a:r>
              <a:rPr lang="en-US" sz="3200" dirty="0" err="1"/>
              <a:t>di</a:t>
            </a:r>
            <a:r>
              <a:rPr lang="en-US" sz="3200" dirty="0"/>
              <a:t> Indonesia </a:t>
            </a:r>
            <a:r>
              <a:rPr lang="en-US" sz="3200" dirty="0" err="1"/>
              <a:t>kita</a:t>
            </a:r>
            <a:r>
              <a:rPr lang="en-US" sz="3200" dirty="0"/>
              <a:t>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melihat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aspek</a:t>
            </a:r>
            <a:r>
              <a:rPr lang="en-US" sz="3200" dirty="0"/>
              <a:t> </a:t>
            </a:r>
            <a:r>
              <a:rPr lang="en-US" sz="3200" dirty="0" err="1"/>
              <a:t>berikut</a:t>
            </a:r>
            <a:r>
              <a:rPr lang="en-US" sz="3200" dirty="0"/>
              <a:t>: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1437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981200" y="1752600"/>
            <a:ext cx="8229600" cy="4800600"/>
          </a:xfrm>
        </p:spPr>
        <p:txBody>
          <a:bodyPr/>
          <a:lstStyle/>
          <a:p>
            <a:pPr algn="just" eaLnBrk="1" hangingPunct="1"/>
            <a:r>
              <a:rPr lang="en-US" altLang="en-US" dirty="0" smtClean="0"/>
              <a:t>c. </a:t>
            </a:r>
            <a:r>
              <a:rPr lang="en-US" altLang="en-US" dirty="0" err="1" smtClean="0"/>
              <a:t>Ikatan</a:t>
            </a:r>
            <a:r>
              <a:rPr lang="en-US" altLang="en-US" dirty="0" smtClean="0"/>
              <a:t> primordial, </a:t>
            </a:r>
            <a:r>
              <a:rPr lang="en-US" altLang="en-US" dirty="0" err="1" smtClean="0"/>
              <a:t>sentimen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kedaerahan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muncul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apalagi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ketika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Otonomi</a:t>
            </a:r>
            <a:r>
              <a:rPr lang="en-US" altLang="en-US" dirty="0" smtClean="0"/>
              <a:t> Daerah </a:t>
            </a:r>
            <a:r>
              <a:rPr lang="en-US" altLang="en-US" dirty="0" err="1" smtClean="0"/>
              <a:t>diberlakukan</a:t>
            </a:r>
            <a:r>
              <a:rPr lang="en-US" altLang="en-US" dirty="0" smtClean="0"/>
              <a:t>.</a:t>
            </a:r>
          </a:p>
          <a:p>
            <a:pPr algn="just" eaLnBrk="1" hangingPunct="1"/>
            <a:r>
              <a:rPr lang="en-US" altLang="en-US" dirty="0" smtClean="0"/>
              <a:t>d. </a:t>
            </a:r>
            <a:r>
              <a:rPr lang="en-US" altLang="en-US" dirty="0" err="1" smtClean="0"/>
              <a:t>Paternalisme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artinya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muncul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budaya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asal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bapak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senang</a:t>
            </a:r>
            <a:r>
              <a:rPr lang="en-US" altLang="en-US" dirty="0" smtClean="0"/>
              <a:t> (ABS)</a:t>
            </a:r>
          </a:p>
          <a:p>
            <a:pPr algn="just" eaLnBrk="1" hangingPunct="1"/>
            <a:r>
              <a:rPr lang="en-US" altLang="en-US" dirty="0" smtClean="0"/>
              <a:t>e. </a:t>
            </a:r>
            <a:r>
              <a:rPr lang="en-US" altLang="en-US" dirty="0" err="1" smtClean="0"/>
              <a:t>Dilema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interaksi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modernisme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tradisi</a:t>
            </a:r>
            <a:r>
              <a:rPr lang="en-US" altLang="en-US" dirty="0" smtClean="0"/>
              <a:t>. Indonesia </a:t>
            </a:r>
            <a:r>
              <a:rPr lang="en-US" altLang="en-US" dirty="0" err="1" smtClean="0"/>
              <a:t>masih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tradisi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namun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modernisme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mulai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muncul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menggeser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tradisi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tersebut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memunculkan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sikap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dilematis</a:t>
            </a:r>
            <a:r>
              <a:rPr lang="en-US" altLang="en-US" dirty="0" smtClean="0"/>
              <a:t>.</a:t>
            </a:r>
          </a:p>
          <a:p>
            <a:pPr algn="just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7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2" name="Text Box 4"/>
          <p:cNvSpPr txBox="1">
            <a:spLocks noChangeArrowheads="1"/>
          </p:cNvSpPr>
          <p:nvPr/>
        </p:nvSpPr>
        <p:spPr bwMode="auto">
          <a:xfrm>
            <a:off x="1981200" y="762000"/>
            <a:ext cx="3048000" cy="528638"/>
          </a:xfrm>
          <a:prstGeom prst="rect">
            <a:avLst/>
          </a:prstGeom>
          <a:solidFill>
            <a:srgbClr val="FFFF66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fi-FI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Budaya Politik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2133600" y="1524001"/>
            <a:ext cx="2209800" cy="466725"/>
          </a:xfrm>
          <a:prstGeom prst="rect">
            <a:avLst/>
          </a:prstGeom>
          <a:noFill/>
          <a:ln w="9525">
            <a:solidFill>
              <a:srgbClr val="FFFF66"/>
            </a:solidFill>
            <a:prstDash val="lgDashDot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Pengertian</a:t>
            </a:r>
          </a:p>
        </p:txBody>
      </p:sp>
      <p:sp>
        <p:nvSpPr>
          <p:cNvPr id="498697" name="Text Box 9"/>
          <p:cNvSpPr txBox="1">
            <a:spLocks noChangeArrowheads="1"/>
          </p:cNvSpPr>
          <p:nvPr/>
        </p:nvSpPr>
        <p:spPr bwMode="auto">
          <a:xfrm>
            <a:off x="2133600" y="2209801"/>
            <a:ext cx="2667000" cy="23082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sv-SE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Budaya politik merupakan sistem nilai dan keyakinan yang dimiliki bersama oleh masyarakat. </a:t>
            </a:r>
            <a:endParaRPr lang="en-US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98698" name="Text Box 10"/>
          <p:cNvSpPr txBox="1">
            <a:spLocks noChangeArrowheads="1"/>
          </p:cNvSpPr>
          <p:nvPr/>
        </p:nvSpPr>
        <p:spPr bwMode="auto">
          <a:xfrm>
            <a:off x="5257800" y="1524001"/>
            <a:ext cx="50292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b="1" dirty="0">
                <a:latin typeface="Trebuchet MS" panose="020B0603020202020204" pitchFamily="34" charset="0"/>
              </a:rPr>
              <a:t>Mrp aspek politik dari nilai-nilai yang terdiri atas pengetahuan, adat istiadat, tahayul, &amp; mitos. </a:t>
            </a:r>
          </a:p>
          <a:p>
            <a:pPr algn="just"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sv-SE" altLang="en-US" sz="2400" b="1" dirty="0">
                <a:latin typeface="Trebuchet MS" panose="020B0603020202020204" pitchFamily="34" charset="0"/>
              </a:rPr>
              <a:t>Dapat dilihat dari aspek doktrin dan aspek generiknya (bentuk). </a:t>
            </a:r>
            <a:endParaRPr lang="fi-FI" altLang="en-US" sz="2400" b="1" dirty="0">
              <a:latin typeface="Trebuchet MS" panose="020B0603020202020204" pitchFamily="34" charset="0"/>
            </a:endParaRPr>
          </a:p>
          <a:p>
            <a:pPr algn="just"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fi-FI" altLang="en-US" sz="2400" b="1" dirty="0">
                <a:latin typeface="Trebuchet MS" panose="020B0603020202020204" pitchFamily="34" charset="0"/>
              </a:rPr>
              <a:t>Hakikat dan ciri budaya politik yaitu menyangkut masalah nilai-nilai sbg prinsip dasar.</a:t>
            </a:r>
          </a:p>
          <a:p>
            <a:pPr algn="just" eaLnBrk="1" hangingPunct="1">
              <a:spcAft>
                <a:spcPct val="30000"/>
              </a:spcAft>
              <a:buFont typeface="Wingdings" panose="05000000000000000000" pitchFamily="2" charset="2"/>
              <a:buChar char="§"/>
            </a:pPr>
            <a:r>
              <a:rPr lang="fi-FI" altLang="en-US" sz="2400" b="1" dirty="0">
                <a:latin typeface="Trebuchet MS" panose="020B0603020202020204" pitchFamily="34" charset="0"/>
              </a:rPr>
              <a:t>Bentuk budaya politik menyangkut sikap dan norma. </a:t>
            </a:r>
            <a:endParaRPr lang="en-US" altLang="en-US" sz="2400" b="1" dirty="0">
              <a:latin typeface="Trebuchet MS" panose="020B0603020202020204" pitchFamily="34" charset="0"/>
            </a:endParaRPr>
          </a:p>
        </p:txBody>
      </p:sp>
      <p:sp>
        <p:nvSpPr>
          <p:cNvPr id="498699" name="AutoShape 11"/>
          <p:cNvSpPr>
            <a:spLocks noChangeArrowheads="1"/>
          </p:cNvSpPr>
          <p:nvPr/>
        </p:nvSpPr>
        <p:spPr bwMode="auto">
          <a:xfrm>
            <a:off x="3048000" y="4495800"/>
            <a:ext cx="762000" cy="1219200"/>
          </a:xfrm>
          <a:prstGeom prst="curvedRightArrow">
            <a:avLst>
              <a:gd name="adj1" fmla="val 29533"/>
              <a:gd name="adj2" fmla="val 59074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8700" name="AutoShape 12"/>
          <p:cNvSpPr>
            <a:spLocks noChangeArrowheads="1"/>
          </p:cNvSpPr>
          <p:nvPr/>
        </p:nvSpPr>
        <p:spPr bwMode="auto">
          <a:xfrm>
            <a:off x="3962400" y="5257800"/>
            <a:ext cx="990600" cy="457200"/>
          </a:xfrm>
          <a:prstGeom prst="notchedRightArrow">
            <a:avLst>
              <a:gd name="adj1" fmla="val 50000"/>
              <a:gd name="adj2" fmla="val 586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930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animBg="1"/>
      <p:bldP spid="498695" grpId="0" animBg="1"/>
      <p:bldP spid="498697" grpId="0" animBg="1"/>
      <p:bldP spid="498698" grpId="0"/>
      <p:bldP spid="498699" grpId="0" animBg="1"/>
      <p:bldP spid="4987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8"/>
          <p:cNvSpPr txBox="1">
            <a:spLocks noChangeArrowheads="1"/>
          </p:cNvSpPr>
          <p:nvPr/>
        </p:nvSpPr>
        <p:spPr bwMode="auto">
          <a:xfrm>
            <a:off x="4191000" y="1828801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99721" name="Text Box 9"/>
          <p:cNvSpPr txBox="1">
            <a:spLocks noChangeArrowheads="1"/>
          </p:cNvSpPr>
          <p:nvPr/>
        </p:nvSpPr>
        <p:spPr bwMode="auto">
          <a:xfrm>
            <a:off x="1871472" y="678658"/>
            <a:ext cx="8229600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en-US" sz="2400" b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Gabriel A. Almond</a:t>
            </a:r>
            <a:r>
              <a:rPr 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&amp;</a:t>
            </a:r>
            <a:r>
              <a:rPr 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2400" b="1" noProof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Sidney Verba</a:t>
            </a:r>
            <a:r>
              <a:rPr lang="en-US" sz="2400" b="1" noProof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, </a:t>
            </a: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budaya politik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 </a:t>
            </a: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yaitu terdapatnya satu perangkat yang meliputi seluruh nilai-nilai politik y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an</a:t>
            </a: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g t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e</a:t>
            </a:r>
            <a:r>
              <a:rPr 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rdapat di seluruh bangsa. 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Arial" charset="0"/>
            </a:endParaRPr>
          </a:p>
        </p:txBody>
      </p:sp>
      <p:sp>
        <p:nvSpPr>
          <p:cNvPr id="499722" name="Text Box 10"/>
          <p:cNvSpPr txBox="1">
            <a:spLocks noChangeArrowheads="1"/>
          </p:cNvSpPr>
          <p:nvPr/>
        </p:nvSpPr>
        <p:spPr bwMode="auto">
          <a:xfrm>
            <a:off x="1795272" y="2195514"/>
            <a:ext cx="83820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7338" indent="-287338">
              <a:spcAft>
                <a:spcPct val="30000"/>
              </a:spcAft>
              <a:buFont typeface="Wingdings" pitchFamily="2" charset="2"/>
              <a:buChar char="§"/>
              <a:defRPr/>
            </a:pPr>
            <a:r>
              <a:rPr lang="sv-S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Rusadi Sumintapura, </a:t>
            </a:r>
            <a:r>
              <a:rPr lang="sv-S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budaya politik tidak lain adalah pola tingkah laku individu dan orientasinya terhadap kehidupan politik yang dihayati oleh para anggota suatu sistem politik.</a:t>
            </a:r>
            <a:endParaRPr lang="sv-SE" sz="2400" b="1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  <a:cs typeface="Arial" charset="0"/>
            </a:endParaRPr>
          </a:p>
          <a:p>
            <a:pPr marL="287338" indent="-287338">
              <a:buFont typeface="Wingdings" pitchFamily="2" charset="2"/>
              <a:buChar char="§"/>
              <a:defRPr/>
            </a:pPr>
            <a:r>
              <a:rPr lang="sv-SE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Sidney Verba, </a:t>
            </a:r>
            <a:r>
              <a:rPr lang="sv-S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budaya politik adalah suatu sistem keperca-yaan empirik, simbol-simbol ekspresif dan nilai-nilai yang menegaskan suatu situasi dimana tindakan politik dilakukan.</a:t>
            </a: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76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21" grpId="0" animBg="1"/>
      <p:bldP spid="4997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63" name="Text Box 7"/>
          <p:cNvSpPr txBox="1">
            <a:spLocks noChangeArrowheads="1"/>
          </p:cNvSpPr>
          <p:nvPr/>
        </p:nvSpPr>
        <p:spPr bwMode="auto">
          <a:xfrm>
            <a:off x="2209800" y="685800"/>
            <a:ext cx="4724400" cy="5286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3550" indent="-463550">
              <a:spcBef>
                <a:spcPct val="50000"/>
              </a:spcBef>
              <a:buFontTx/>
              <a:buAutoNum type="arabicPeriod" startAt="2"/>
              <a:defRPr/>
            </a:pPr>
            <a:r>
              <a:rPr lang="fi-FI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Tipe-tipe Budaya Politik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3048000" y="2362201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3796" name="Oval 9"/>
          <p:cNvSpPr>
            <a:spLocks noChangeArrowheads="1"/>
          </p:cNvSpPr>
          <p:nvPr/>
        </p:nvSpPr>
        <p:spPr bwMode="auto">
          <a:xfrm>
            <a:off x="2057400" y="2057400"/>
            <a:ext cx="25146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66"/>
              </a:solidFill>
            </a:endParaRPr>
          </a:p>
        </p:txBody>
      </p:sp>
      <p:sp>
        <p:nvSpPr>
          <p:cNvPr id="505866" name="Text Box 10"/>
          <p:cNvSpPr txBox="1">
            <a:spLocks noChangeArrowheads="1"/>
          </p:cNvSpPr>
          <p:nvPr/>
        </p:nvSpPr>
        <p:spPr bwMode="auto">
          <a:xfrm>
            <a:off x="2133600" y="2971801"/>
            <a:ext cx="228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BERDASARKAN SIKAP YANG DITUNJUKKAN</a:t>
            </a:r>
          </a:p>
        </p:txBody>
      </p:sp>
      <p:sp>
        <p:nvSpPr>
          <p:cNvPr id="505868" name="AutoShape 12"/>
          <p:cNvSpPr>
            <a:spLocks noChangeArrowheads="1"/>
          </p:cNvSpPr>
          <p:nvPr/>
        </p:nvSpPr>
        <p:spPr bwMode="auto">
          <a:xfrm>
            <a:off x="4743451" y="2381251"/>
            <a:ext cx="5522913" cy="5111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  <a:defRPr/>
            </a:pPr>
            <a:r>
              <a:rPr lang="en-US" sz="2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Militan (usaha jahat &amp; menentang)</a:t>
            </a:r>
          </a:p>
        </p:txBody>
      </p:sp>
      <p:sp>
        <p:nvSpPr>
          <p:cNvPr id="505869" name="AutoShape 13"/>
          <p:cNvSpPr>
            <a:spLocks noChangeArrowheads="1"/>
          </p:cNvSpPr>
          <p:nvPr/>
        </p:nvSpPr>
        <p:spPr bwMode="auto">
          <a:xfrm>
            <a:off x="4743451" y="3200401"/>
            <a:ext cx="5522913" cy="51117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lphaLcPeriod" startAt="2"/>
              <a:defRPr/>
            </a:pPr>
            <a:r>
              <a:rPr lang="en-US" sz="24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Toleransi (berpusat pd masalah)</a:t>
            </a:r>
          </a:p>
        </p:txBody>
      </p:sp>
      <p:sp>
        <p:nvSpPr>
          <p:cNvPr id="505870" name="AutoShape 14"/>
          <p:cNvSpPr>
            <a:spLocks noChangeArrowheads="1"/>
          </p:cNvSpPr>
          <p:nvPr/>
        </p:nvSpPr>
        <p:spPr bwMode="auto">
          <a:xfrm>
            <a:off x="2743200" y="1752600"/>
            <a:ext cx="4572000" cy="7620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5871" name="Rectangle 15"/>
          <p:cNvSpPr>
            <a:spLocks noChangeArrowheads="1"/>
          </p:cNvSpPr>
          <p:nvPr/>
        </p:nvSpPr>
        <p:spPr bwMode="auto">
          <a:xfrm>
            <a:off x="4572000" y="4343400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Sikap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Mental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Abasolut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sempurna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tidak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dapat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dirubah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505872" name="Rectangle 16"/>
          <p:cNvSpPr>
            <a:spLocks noChangeArrowheads="1"/>
          </p:cNvSpPr>
          <p:nvPr/>
        </p:nvSpPr>
        <p:spPr bwMode="auto">
          <a:xfrm>
            <a:off x="7675564" y="4307712"/>
            <a:ext cx="2590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Sikap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Mental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Akomodatif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menerima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apa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saja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berharga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505873" name="AutoShape 17"/>
          <p:cNvSpPr>
            <a:spLocks noChangeArrowheads="1"/>
          </p:cNvSpPr>
          <p:nvPr/>
        </p:nvSpPr>
        <p:spPr bwMode="auto">
          <a:xfrm>
            <a:off x="5181600" y="3733800"/>
            <a:ext cx="1447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5874" name="AutoShape 18"/>
          <p:cNvSpPr>
            <a:spLocks noChangeArrowheads="1"/>
          </p:cNvSpPr>
          <p:nvPr/>
        </p:nvSpPr>
        <p:spPr bwMode="auto">
          <a:xfrm>
            <a:off x="8229600" y="3733800"/>
            <a:ext cx="14478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5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5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05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505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5058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3" grpId="0" animBg="1"/>
      <p:bldP spid="505866" grpId="0"/>
      <p:bldP spid="505868" grpId="0"/>
      <p:bldP spid="505869" grpId="0"/>
      <p:bldP spid="505871" grpId="0"/>
      <p:bldP spid="505872" grpId="0"/>
      <p:bldP spid="505873" grpId="0" animBg="1"/>
      <p:bldP spid="5058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219456" y="204217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/>
              <a:t>Lanjut</a:t>
            </a:r>
            <a:r>
              <a:rPr lang="en-US" altLang="en-US" sz="2000" b="1" dirty="0"/>
              <a:t>…………….!!</a:t>
            </a:r>
          </a:p>
        </p:txBody>
      </p:sp>
      <p:grpSp>
        <p:nvGrpSpPr>
          <p:cNvPr id="35843" name="Group 14"/>
          <p:cNvGrpSpPr>
            <a:grpSpLocks/>
          </p:cNvGrpSpPr>
          <p:nvPr/>
        </p:nvGrpSpPr>
        <p:grpSpPr bwMode="auto">
          <a:xfrm>
            <a:off x="2133600" y="731838"/>
            <a:ext cx="7089775" cy="4891087"/>
            <a:chOff x="623" y="909"/>
            <a:chExt cx="4466" cy="3081"/>
          </a:xfrm>
        </p:grpSpPr>
        <p:sp>
          <p:nvSpPr>
            <p:cNvPr id="507910" name="AutoShape 6"/>
            <p:cNvSpPr>
              <a:spLocks noChangeArrowheads="1"/>
            </p:cNvSpPr>
            <p:nvPr/>
          </p:nvSpPr>
          <p:spPr bwMode="auto">
            <a:xfrm>
              <a:off x="1584" y="909"/>
              <a:ext cx="2496" cy="1271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MODEL KEBUDAYAAN POLITIK</a:t>
              </a:r>
            </a:p>
          </p:txBody>
        </p:sp>
        <p:sp>
          <p:nvSpPr>
            <p:cNvPr id="507911" name="AutoShape 7"/>
            <p:cNvSpPr>
              <a:spLocks noChangeArrowheads="1"/>
            </p:cNvSpPr>
            <p:nvPr/>
          </p:nvSpPr>
          <p:spPr bwMode="auto">
            <a:xfrm>
              <a:off x="3695" y="1295"/>
              <a:ext cx="1394" cy="736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Demokratik Industrial</a:t>
              </a:r>
            </a:p>
          </p:txBody>
        </p:sp>
        <p:sp>
          <p:nvSpPr>
            <p:cNvPr id="507912" name="AutoShape 8"/>
            <p:cNvSpPr>
              <a:spLocks noChangeArrowheads="1"/>
            </p:cNvSpPr>
            <p:nvPr/>
          </p:nvSpPr>
          <p:spPr bwMode="auto">
            <a:xfrm>
              <a:off x="623" y="1295"/>
              <a:ext cx="1346" cy="736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Sistem Otoriter</a:t>
              </a:r>
            </a:p>
          </p:txBody>
        </p:sp>
        <p:sp>
          <p:nvSpPr>
            <p:cNvPr id="507913" name="AutoShape 9"/>
            <p:cNvSpPr>
              <a:spLocks noChangeArrowheads="1"/>
            </p:cNvSpPr>
            <p:nvPr/>
          </p:nvSpPr>
          <p:spPr bwMode="auto">
            <a:xfrm>
              <a:off x="2159" y="2927"/>
              <a:ext cx="1489" cy="1063"/>
            </a:xfrm>
            <a:prstGeom prst="octagon">
              <a:avLst>
                <a:gd name="adj" fmla="val 2928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Demokratis</a:t>
              </a:r>
            </a:p>
            <a:p>
              <a:pPr algn="ctr" eaLnBrk="1" hangingPunct="1">
                <a:defRPr/>
              </a:pPr>
              <a:r>
                <a:rPr 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Pra- Industrial</a:t>
              </a:r>
            </a:p>
          </p:txBody>
        </p:sp>
        <p:sp>
          <p:nvSpPr>
            <p:cNvPr id="35850" name="AutoShape 10"/>
            <p:cNvSpPr>
              <a:spLocks noChangeArrowheads="1"/>
            </p:cNvSpPr>
            <p:nvPr/>
          </p:nvSpPr>
          <p:spPr bwMode="auto">
            <a:xfrm>
              <a:off x="3408" y="1536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1" name="AutoShape 12"/>
            <p:cNvSpPr>
              <a:spLocks noChangeArrowheads="1"/>
            </p:cNvSpPr>
            <p:nvPr/>
          </p:nvSpPr>
          <p:spPr bwMode="auto">
            <a:xfrm rot="10800000">
              <a:off x="2016" y="1536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852" name="AutoShape 13"/>
            <p:cNvSpPr>
              <a:spLocks noChangeArrowheads="1"/>
            </p:cNvSpPr>
            <p:nvPr/>
          </p:nvSpPr>
          <p:spPr bwMode="auto">
            <a:xfrm rot="5400000">
              <a:off x="2736" y="2664"/>
              <a:ext cx="240" cy="288"/>
            </a:xfrm>
            <a:prstGeom prst="right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07919" name="Text Box 15"/>
          <p:cNvSpPr txBox="1">
            <a:spLocks noChangeArrowheads="1"/>
          </p:cNvSpPr>
          <p:nvPr/>
        </p:nvSpPr>
        <p:spPr bwMode="auto">
          <a:xfrm>
            <a:off x="7467600" y="3986784"/>
            <a:ext cx="2919984" cy="2263775"/>
          </a:xfrm>
          <a:prstGeom prst="rect">
            <a:avLst/>
          </a:prstGeom>
          <a:noFill/>
          <a:ln w="38100">
            <a:solidFill>
              <a:srgbClr val="CCFFCC"/>
            </a:solidFill>
            <a:prstDash val="lgDashDot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algn="just">
              <a:defRPr/>
            </a:pPr>
            <a:r>
              <a:rPr lang="af-Z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Menurut </a:t>
            </a:r>
            <a:r>
              <a:rPr lang="af-ZA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Almond</a:t>
            </a:r>
            <a:r>
              <a:rPr lang="af-Z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 </a:t>
            </a:r>
          </a:p>
          <a:p>
            <a:pPr marL="287338" indent="-287338" algn="just">
              <a:defRPr/>
            </a:pPr>
            <a:r>
              <a:rPr lang="af-Z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dan </a:t>
            </a:r>
            <a:r>
              <a:rPr lang="af-ZA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Verba</a:t>
            </a:r>
            <a:r>
              <a:rPr lang="af-Z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, terdapat </a:t>
            </a:r>
          </a:p>
          <a:p>
            <a:pPr marL="287338" indent="-287338" algn="just">
              <a:defRPr/>
            </a:pPr>
            <a:r>
              <a:rPr lang="af-Z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variasi dlm 3 bentuk </a:t>
            </a:r>
          </a:p>
          <a:p>
            <a:pPr marL="287338" indent="-287338" algn="just">
              <a:defRPr/>
            </a:pPr>
            <a:r>
              <a:rPr lang="af-ZA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budaya politik :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af-ZA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Subyek-parokial,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af-ZA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Subyek-partisipan,</a:t>
            </a:r>
          </a:p>
          <a:p>
            <a:pPr marL="287338" indent="-287338" algn="just">
              <a:buFont typeface="Wingdings" pitchFamily="2" charset="2"/>
              <a:buChar char="§"/>
              <a:defRPr/>
            </a:pPr>
            <a:r>
              <a:rPr lang="af-ZA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iandra GD" pitchFamily="34" charset="0"/>
                <a:cs typeface="Arial" charset="0"/>
              </a:rPr>
              <a:t>Parokial-partisipan.</a:t>
            </a:r>
            <a:endParaRPr lang="en-US" sz="2000" b="1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iandra GD" pitchFamily="34" charset="0"/>
              <a:cs typeface="Arial" charset="0"/>
            </a:endParaRPr>
          </a:p>
        </p:txBody>
      </p:sp>
      <p:sp>
        <p:nvSpPr>
          <p:cNvPr id="35845" name="AutoShape 16"/>
          <p:cNvSpPr>
            <a:spLocks noChangeArrowheads="1"/>
          </p:cNvSpPr>
          <p:nvPr/>
        </p:nvSpPr>
        <p:spPr bwMode="auto">
          <a:xfrm flipH="1">
            <a:off x="7467600" y="2895600"/>
            <a:ext cx="1143000" cy="1066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Algerian" pitchFamily="82" charset="0"/>
              </a:rPr>
              <a:t>TIPE - TIPE  BUDAYA POLITIK </a:t>
            </a:r>
            <a:br>
              <a:rPr lang="en-US" sz="3200" dirty="0">
                <a:latin typeface="Algerian" pitchFamily="82" charset="0"/>
              </a:rPr>
            </a:br>
            <a:endParaRPr lang="en-US" sz="2400" dirty="0">
              <a:latin typeface="Kristen ITC" pitchFamily="66" charset="0"/>
            </a:endParaRP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66697" y="826008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dirty="0" err="1"/>
              <a:t>Budaya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 err="1"/>
              <a:t>politik</a:t>
            </a:r>
            <a:r>
              <a:rPr lang="en-US" dirty="0">
                <a:solidFill>
                  <a:srgbClr val="00B050"/>
                </a:solidFill>
              </a:rPr>
              <a:t>  </a:t>
            </a:r>
            <a:r>
              <a:rPr lang="en-US" dirty="0" err="1"/>
              <a:t>parokial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: Tingkat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politiknya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lang="en-US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dirty="0" err="1">
                <a:solidFill>
                  <a:srgbClr val="0070C0"/>
                </a:solidFill>
              </a:rPr>
              <a:t>Budaya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politik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kaula</a:t>
            </a:r>
            <a:r>
              <a:rPr lang="en-US" dirty="0">
                <a:solidFill>
                  <a:srgbClr val="0070C0"/>
                </a:solidFill>
              </a:rPr>
              <a:t>/</a:t>
            </a:r>
            <a:r>
              <a:rPr lang="en-US" dirty="0" err="1">
                <a:solidFill>
                  <a:srgbClr val="0070C0"/>
                </a:solidFill>
              </a:rPr>
              <a:t>subjek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(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)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pasif</a:t>
            </a:r>
            <a:r>
              <a:rPr lang="en-US" dirty="0"/>
              <a:t>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dirty="0" err="1">
                <a:solidFill>
                  <a:srgbClr val="7030A0"/>
                </a:solidFill>
              </a:rPr>
              <a:t>Budaya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politik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partisipan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: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marL="365760" indent="-256032">
              <a:lnSpc>
                <a:spcPct val="80000"/>
              </a:lnSpc>
              <a:buNone/>
              <a:defRPr/>
            </a:pPr>
            <a:endParaRPr lang="en-US" dirty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murni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partisipan</a:t>
            </a:r>
            <a:r>
              <a:rPr lang="en-US" dirty="0"/>
              <a:t>, </a:t>
            </a:r>
            <a:r>
              <a:rPr lang="en-US" dirty="0" err="1"/>
              <a:t>parokial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subjek</a:t>
            </a:r>
            <a:r>
              <a:rPr lang="en-US" dirty="0"/>
              <a:t>/</a:t>
            </a:r>
            <a:r>
              <a:rPr lang="en-US" dirty="0" err="1"/>
              <a:t>kaula</a:t>
            </a:r>
            <a:r>
              <a:rPr lang="en-US" dirty="0"/>
              <a:t>, </a:t>
            </a:r>
            <a:r>
              <a:rPr lang="en-US" dirty="0" err="1"/>
              <a:t>Menurut</a:t>
            </a:r>
            <a:r>
              <a:rPr lang="en-US" dirty="0"/>
              <a:t> Almond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Verba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</a:t>
            </a:r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dirty="0"/>
              <a:t>1. </a:t>
            </a:r>
            <a:r>
              <a:rPr lang="en-US" dirty="0" err="1"/>
              <a:t>Budaya</a:t>
            </a:r>
            <a:r>
              <a:rPr lang="en-US" dirty="0"/>
              <a:t>  </a:t>
            </a:r>
            <a:r>
              <a:rPr lang="en-US" dirty="0" err="1"/>
              <a:t>politik</a:t>
            </a:r>
            <a:r>
              <a:rPr lang="en-US" dirty="0"/>
              <a:t>  </a:t>
            </a:r>
            <a:r>
              <a:rPr lang="en-US" dirty="0" err="1"/>
              <a:t>subjek</a:t>
            </a:r>
            <a:r>
              <a:rPr lang="en-US" dirty="0"/>
              <a:t>  -  </a:t>
            </a:r>
            <a:r>
              <a:rPr lang="en-US" dirty="0" err="1"/>
              <a:t>parokial</a:t>
            </a:r>
            <a:endParaRPr lang="en-US" dirty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dirty="0"/>
              <a:t>2. </a:t>
            </a:r>
            <a:r>
              <a:rPr lang="en-US" dirty="0" err="1"/>
              <a:t>Budaya</a:t>
            </a:r>
            <a:r>
              <a:rPr lang="en-US" dirty="0"/>
              <a:t>  </a:t>
            </a:r>
            <a:r>
              <a:rPr lang="en-US" dirty="0" err="1"/>
              <a:t>politik</a:t>
            </a:r>
            <a:r>
              <a:rPr lang="en-US" dirty="0"/>
              <a:t>  </a:t>
            </a:r>
            <a:r>
              <a:rPr lang="en-US" dirty="0" err="1"/>
              <a:t>subjek</a:t>
            </a:r>
            <a:r>
              <a:rPr lang="en-US" dirty="0"/>
              <a:t>  -  </a:t>
            </a:r>
            <a:r>
              <a:rPr lang="en-US" dirty="0" err="1"/>
              <a:t>partisipan</a:t>
            </a:r>
            <a:r>
              <a:rPr lang="en-US" dirty="0"/>
              <a:t> </a:t>
            </a:r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dirty="0"/>
              <a:t>3. </a:t>
            </a:r>
            <a:r>
              <a:rPr lang="en-US" dirty="0" err="1"/>
              <a:t>Budaya</a:t>
            </a:r>
            <a:r>
              <a:rPr lang="en-US" dirty="0"/>
              <a:t>  </a:t>
            </a:r>
            <a:r>
              <a:rPr lang="en-US" dirty="0" err="1"/>
              <a:t>politik</a:t>
            </a:r>
            <a:r>
              <a:rPr lang="en-US" dirty="0"/>
              <a:t>  </a:t>
            </a:r>
            <a:r>
              <a:rPr lang="en-US" dirty="0" err="1"/>
              <a:t>parokial</a:t>
            </a:r>
            <a:r>
              <a:rPr lang="en-US" dirty="0"/>
              <a:t>  -  </a:t>
            </a:r>
            <a:r>
              <a:rPr lang="en-US" dirty="0" err="1"/>
              <a:t>partisipan</a:t>
            </a:r>
            <a:endParaRPr lang="en-US" dirty="0"/>
          </a:p>
          <a:p>
            <a:pPr marL="365760" indent="-256032">
              <a:lnSpc>
                <a:spcPct val="80000"/>
              </a:lnSpc>
              <a:buNone/>
              <a:defRPr/>
            </a:pPr>
            <a:endParaRPr lang="en-US" dirty="0"/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model </a:t>
            </a:r>
            <a:r>
              <a:rPr lang="en-US" dirty="0" err="1"/>
              <a:t>kebudayaan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 </a:t>
            </a:r>
            <a:r>
              <a:rPr lang="en-US" dirty="0" err="1"/>
              <a:t>yaitu</a:t>
            </a:r>
            <a:r>
              <a:rPr lang="en-US" dirty="0"/>
              <a:t> : </a:t>
            </a:r>
            <a:r>
              <a:rPr lang="en-US" dirty="0" err="1">
                <a:solidFill>
                  <a:srgbClr val="C00000"/>
                </a:solidFill>
              </a:rPr>
              <a:t>Demokratik</a:t>
            </a:r>
            <a:r>
              <a:rPr lang="en-US" dirty="0">
                <a:solidFill>
                  <a:srgbClr val="C00000"/>
                </a:solidFill>
              </a:rPr>
              <a:t> Industrial, </a:t>
            </a:r>
            <a:r>
              <a:rPr lang="en-US" dirty="0" err="1">
                <a:solidFill>
                  <a:srgbClr val="C00000"/>
                </a:solidFill>
              </a:rPr>
              <a:t>Sistem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Otoriter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Demokratis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Pra</a:t>
            </a:r>
            <a:r>
              <a:rPr lang="en-US" dirty="0">
                <a:solidFill>
                  <a:srgbClr val="C00000"/>
                </a:solidFill>
              </a:rPr>
              <a:t> Industrial</a:t>
            </a:r>
          </a:p>
          <a:p>
            <a:pPr marL="365760" indent="-256032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endParaRPr lang="en-US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118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6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6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6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66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66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66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66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66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66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40"/>
            <a:ext cx="8229600" cy="10175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Jokerman" pitchFamily="82" charset="0"/>
              </a:rPr>
              <a:t>Ciri-ciri</a:t>
            </a:r>
            <a:r>
              <a:rPr lang="en-US" sz="3200" dirty="0">
                <a:solidFill>
                  <a:schemeClr val="tx1"/>
                </a:solidFill>
                <a:latin typeface="Jokerman" pitchFamily="82" charset="0"/>
              </a:rPr>
              <a:t> </a:t>
            </a:r>
            <a:br>
              <a:rPr lang="en-US" sz="3200" dirty="0">
                <a:solidFill>
                  <a:schemeClr val="tx1"/>
                </a:solidFill>
                <a:latin typeface="Jokerman" pitchFamily="82" charset="0"/>
              </a:rPr>
            </a:br>
            <a:r>
              <a:rPr lang="en-US" sz="2800" dirty="0">
                <a:solidFill>
                  <a:schemeClr val="tx1"/>
                </a:solidFill>
                <a:latin typeface="Jokerman" pitchFamily="82" charset="0"/>
              </a:rPr>
              <a:t>BUDAYA  POLITIK  PAROKIAL</a:t>
            </a:r>
            <a:r>
              <a:rPr lang="en-US" sz="3200" dirty="0">
                <a:solidFill>
                  <a:schemeClr val="tx1"/>
                </a:solidFill>
                <a:latin typeface="Jokerman" pitchFamily="82" charset="0"/>
              </a:rPr>
              <a:t>  </a:t>
            </a:r>
            <a:r>
              <a:rPr lang="en-US" sz="4000" dirty="0">
                <a:solidFill>
                  <a:schemeClr val="tx1"/>
                </a:solidFill>
              </a:rPr>
              <a:t>   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Kristen ITC" pitchFamily="66" charset="0"/>
              </a:rPr>
              <a:t>PAROCHIAL  POLITICAL  CULTURE )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9184" y="1676400"/>
            <a:ext cx="11033760" cy="5029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masyarakat</a:t>
            </a:r>
            <a:r>
              <a:rPr lang="en-US" altLang="en-US" dirty="0"/>
              <a:t> </a:t>
            </a:r>
            <a:r>
              <a:rPr lang="en-US" altLang="en-US" dirty="0" err="1"/>
              <a:t>cenderung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menaruh</a:t>
            </a:r>
            <a:r>
              <a:rPr lang="en-US" altLang="en-US" dirty="0"/>
              <a:t> </a:t>
            </a:r>
            <a:r>
              <a:rPr lang="en-US" altLang="en-US" dirty="0" err="1"/>
              <a:t>minat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yang </a:t>
            </a:r>
            <a:r>
              <a:rPr lang="en-US" altLang="en-US" dirty="0" err="1"/>
              <a:t>luas</a:t>
            </a:r>
            <a:endParaRPr lang="en-US" altLang="en-US" dirty="0"/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Kesadaran</a:t>
            </a:r>
            <a:r>
              <a:rPr lang="en-US" altLang="en-US" dirty="0"/>
              <a:t> </a:t>
            </a:r>
            <a:r>
              <a:rPr lang="en-US" altLang="en-US" dirty="0" err="1"/>
              <a:t>anggota</a:t>
            </a:r>
            <a:r>
              <a:rPr lang="en-US" altLang="en-US" dirty="0"/>
              <a:t> </a:t>
            </a:r>
            <a:r>
              <a:rPr lang="en-US" altLang="en-US" dirty="0" err="1"/>
              <a:t>masyarakat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pusat</a:t>
            </a:r>
            <a:r>
              <a:rPr lang="en-US" altLang="en-US" dirty="0"/>
              <a:t> </a:t>
            </a:r>
            <a:r>
              <a:rPr lang="en-US" altLang="en-US" dirty="0" err="1"/>
              <a:t>kewenangan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kekuasaan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masyarakatnya</a:t>
            </a:r>
            <a:r>
              <a:rPr lang="en-US" altLang="en-US" dirty="0"/>
              <a:t>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negara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mengharapkan</a:t>
            </a:r>
            <a:r>
              <a:rPr lang="en-US" altLang="en-US" dirty="0"/>
              <a:t> </a:t>
            </a:r>
            <a:r>
              <a:rPr lang="en-US" altLang="en-US" dirty="0" err="1"/>
              <a:t>apapun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sistem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peranan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yang </a:t>
            </a:r>
            <a:r>
              <a:rPr lang="en-US" altLang="en-US" dirty="0" err="1"/>
              <a:t>bersifat</a:t>
            </a:r>
            <a:r>
              <a:rPr lang="en-US" altLang="en-US" dirty="0"/>
              <a:t> </a:t>
            </a:r>
            <a:r>
              <a:rPr lang="en-US" altLang="en-US" dirty="0" err="1"/>
              <a:t>khas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berdiri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peran-peran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yang </a:t>
            </a:r>
            <a:r>
              <a:rPr lang="en-US" altLang="en-US" dirty="0" err="1"/>
              <a:t>khusus</a:t>
            </a:r>
            <a:r>
              <a:rPr lang="en-US" altLang="en-US" dirty="0"/>
              <a:t>, </a:t>
            </a:r>
            <a:r>
              <a:rPr lang="en-US" altLang="en-US" dirty="0" err="1"/>
              <a:t>peran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</a:t>
            </a:r>
            <a:r>
              <a:rPr lang="en-US" altLang="en-US" dirty="0" err="1"/>
              <a:t>dilakukan</a:t>
            </a:r>
            <a:r>
              <a:rPr lang="en-US" altLang="en-US" dirty="0"/>
              <a:t> </a:t>
            </a:r>
            <a:r>
              <a:rPr lang="en-US" altLang="en-US" dirty="0" err="1"/>
              <a:t>serempak</a:t>
            </a:r>
            <a:r>
              <a:rPr lang="en-US" altLang="en-US" dirty="0"/>
              <a:t> </a:t>
            </a:r>
            <a:r>
              <a:rPr lang="en-US" altLang="en-US" dirty="0" err="1"/>
              <a:t>bersamaan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peran</a:t>
            </a:r>
            <a:r>
              <a:rPr lang="en-US" altLang="en-US" dirty="0"/>
              <a:t> </a:t>
            </a:r>
            <a:r>
              <a:rPr lang="en-US" altLang="en-US" dirty="0" err="1"/>
              <a:t>ekonomi</a:t>
            </a:r>
            <a:r>
              <a:rPr lang="en-US" altLang="en-US" dirty="0"/>
              <a:t>, agama, </a:t>
            </a:r>
            <a:r>
              <a:rPr lang="en-US" altLang="en-US" dirty="0" err="1"/>
              <a:t>adat</a:t>
            </a:r>
            <a:r>
              <a:rPr lang="en-US" altLang="en-US" dirty="0"/>
              <a:t> </a:t>
            </a:r>
            <a:r>
              <a:rPr lang="en-US" altLang="en-US" dirty="0" err="1"/>
              <a:t>dll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Pelaku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peran</a:t>
            </a:r>
            <a:r>
              <a:rPr lang="en-US" altLang="en-US" dirty="0"/>
              <a:t> yang </a:t>
            </a:r>
            <a:r>
              <a:rPr lang="en-US" altLang="en-US" dirty="0" err="1"/>
              <a:t>banyak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masyarakat</a:t>
            </a:r>
            <a:r>
              <a:rPr lang="en-US" altLang="en-US" dirty="0"/>
              <a:t> </a:t>
            </a:r>
            <a:r>
              <a:rPr lang="en-US" altLang="en-US" dirty="0" err="1"/>
              <a:t>tradisional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272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6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6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6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6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6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6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28600"/>
            <a:ext cx="76962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Jokerman" pitchFamily="82" charset="0"/>
              </a:rPr>
              <a:t>Ciri-ciri</a:t>
            </a:r>
            <a:r>
              <a:rPr lang="en-US" sz="2800" dirty="0">
                <a:solidFill>
                  <a:schemeClr val="tx1"/>
                </a:solidFill>
                <a:latin typeface="Jokerman" pitchFamily="82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Jokerman" pitchFamily="82" charset="0"/>
              </a:rPr>
            </a:br>
            <a:r>
              <a:rPr lang="en-US" sz="2800" dirty="0">
                <a:solidFill>
                  <a:schemeClr val="tx1"/>
                </a:solidFill>
                <a:latin typeface="Jokerman" pitchFamily="82" charset="0"/>
              </a:rPr>
              <a:t>BUDAYA  POLITIK  SUBJEK/KAULA</a:t>
            </a:r>
            <a:r>
              <a:rPr lang="en-US" sz="3200" dirty="0">
                <a:solidFill>
                  <a:schemeClr val="tx1"/>
                </a:solidFill>
                <a:latin typeface="Jokerman" pitchFamily="82" charset="0"/>
              </a:rPr>
              <a:t> </a:t>
            </a:r>
            <a:r>
              <a:rPr lang="en-US" sz="4000" dirty="0">
                <a:solidFill>
                  <a:schemeClr val="tx1"/>
                </a:solidFill>
              </a:rPr>
              <a:t>          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  <a:latin typeface="Kristen ITC" pitchFamily="66" charset="0"/>
              </a:rPr>
              <a:t>(  SUBJECT   POLITICAL   CULTURE  )</a:t>
            </a: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4256" y="1752600"/>
            <a:ext cx="10802112" cy="5105400"/>
          </a:xfrm>
        </p:spPr>
        <p:txBody>
          <a:bodyPr>
            <a:normAutofit/>
          </a:bodyPr>
          <a:lstStyle/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400" dirty="0" err="1"/>
              <a:t>Kehidupan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WN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en-US" sz="2400" dirty="0"/>
              <a:t>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individunya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output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kesadaran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input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kesadarannya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  <a:r>
              <a:rPr lang="en-US" sz="2400" dirty="0" err="1"/>
              <a:t>subjek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menyadari</a:t>
            </a:r>
            <a:r>
              <a:rPr lang="en-US" sz="2400" dirty="0"/>
              <a:t> </a:t>
            </a:r>
            <a:r>
              <a:rPr lang="en-US" sz="2400" dirty="0" err="1"/>
              <a:t>otoritas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sepenuhnya</a:t>
            </a:r>
            <a:r>
              <a:rPr lang="en-US" sz="2400" dirty="0"/>
              <a:t>.</a:t>
            </a:r>
          </a:p>
          <a:p>
            <a:pPr marL="365760" indent="-256032" algn="just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400" dirty="0"/>
              <a:t>WN </a:t>
            </a:r>
            <a:r>
              <a:rPr lang="en-US" sz="2400" dirty="0" err="1"/>
              <a:t>bersikap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saja</a:t>
            </a:r>
            <a:r>
              <a:rPr lang="en-US" sz="2400" dirty="0"/>
              <a:t> </a:t>
            </a:r>
            <a:r>
              <a:rPr lang="en-US" sz="2400" dirty="0" err="1"/>
              <a:t>putusan</a:t>
            </a:r>
            <a:r>
              <a:rPr lang="en-US" sz="2400" dirty="0"/>
              <a:t> yang </a:t>
            </a:r>
            <a:r>
              <a:rPr lang="en-US" sz="2400" dirty="0" err="1"/>
              <a:t>dianggapnya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sesuatu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boleh</a:t>
            </a:r>
            <a:r>
              <a:rPr lang="en-US" sz="2400" dirty="0"/>
              <a:t> </a:t>
            </a:r>
            <a:r>
              <a:rPr lang="en-US" sz="2400" dirty="0" err="1"/>
              <a:t>dikoreksi</a:t>
            </a:r>
            <a:r>
              <a:rPr lang="en-US" sz="2400" dirty="0"/>
              <a:t> </a:t>
            </a:r>
            <a:r>
              <a:rPr lang="en-US" sz="2400" dirty="0" err="1"/>
              <a:t>apalagi</a:t>
            </a:r>
            <a:r>
              <a:rPr lang="en-US" sz="2400" dirty="0"/>
              <a:t> di </a:t>
            </a:r>
            <a:r>
              <a:rPr lang="en-US" sz="2400" dirty="0" err="1"/>
              <a:t>tentang</a:t>
            </a:r>
            <a:r>
              <a:rPr lang="en-US" sz="2400" dirty="0"/>
              <a:t>.</a:t>
            </a: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masukan</a:t>
            </a:r>
            <a:r>
              <a:rPr lang="en-US" sz="2400" dirty="0"/>
              <a:t>, </a:t>
            </a:r>
            <a:r>
              <a:rPr lang="en-US" sz="2400" dirty="0" err="1"/>
              <a:t>tuntutan</a:t>
            </a:r>
            <a:r>
              <a:rPr lang="en-US" sz="2400" dirty="0"/>
              <a:t> 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mengkritisi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menganggap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berdaya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endParaRPr lang="en-US" sz="2400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en-US" sz="2400" dirty="0"/>
              <a:t>WN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puas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apa</a:t>
            </a:r>
            <a:r>
              <a:rPr lang="en-US" sz="2400" dirty="0"/>
              <a:t>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3243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7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7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7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8537" y="149352"/>
            <a:ext cx="10396882" cy="115196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err="1">
                <a:solidFill>
                  <a:srgbClr val="C00000"/>
                </a:solidFill>
                <a:latin typeface="Jokerman LET" pitchFamily="2" charset="0"/>
              </a:rPr>
              <a:t>Ciri-ciri</a:t>
            </a:r>
            <a:r>
              <a:rPr lang="en-US" sz="3200" dirty="0">
                <a:solidFill>
                  <a:srgbClr val="C00000"/>
                </a:solidFill>
                <a:latin typeface="Jokerman LET" pitchFamily="2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Jokerman LET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Jokerman LET" pitchFamily="2" charset="0"/>
              </a:rPr>
              <a:t>BUDAYA  POLITIK  PARTISIPAN</a:t>
            </a:r>
            <a:r>
              <a:rPr lang="en-US" dirty="0">
                <a:solidFill>
                  <a:srgbClr val="C00000"/>
                </a:solidFill>
              </a:rPr>
              <a:t>  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Kristen ITC" pitchFamily="66" charset="0"/>
              </a:rPr>
              <a:t>( PARTICIPANT  POLITICAL  CULTURE )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537" y="1828800"/>
            <a:ext cx="11225783" cy="4876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pengetahuan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kepekaan</a:t>
            </a:r>
            <a:r>
              <a:rPr lang="en-US" altLang="en-US" dirty="0"/>
              <a:t> yang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isu-isu</a:t>
            </a:r>
            <a:r>
              <a:rPr lang="en-US" altLang="en-US" dirty="0"/>
              <a:t> </a:t>
            </a:r>
            <a:r>
              <a:rPr lang="en-US" altLang="en-US" dirty="0" err="1"/>
              <a:t>mengenai</a:t>
            </a:r>
            <a:r>
              <a:rPr lang="en-US" altLang="en-US" dirty="0"/>
              <a:t> </a:t>
            </a:r>
            <a:r>
              <a:rPr lang="en-US" altLang="en-US" dirty="0" err="1"/>
              <a:t>kehidupan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</a:t>
            </a:r>
            <a:r>
              <a:rPr lang="en-US" altLang="en-US" dirty="0" err="1"/>
              <a:t>negaranya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bersikap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isu</a:t>
            </a:r>
            <a:r>
              <a:rPr lang="en-US" altLang="en-US" dirty="0"/>
              <a:t> </a:t>
            </a:r>
            <a:r>
              <a:rPr lang="en-US" altLang="en-US" dirty="0" err="1"/>
              <a:t>politik,baik</a:t>
            </a:r>
            <a:r>
              <a:rPr lang="en-US" altLang="en-US" dirty="0"/>
              <a:t> </a:t>
            </a:r>
            <a:r>
              <a:rPr lang="en-US" altLang="en-US" dirty="0" err="1"/>
              <a:t>sikap</a:t>
            </a:r>
            <a:r>
              <a:rPr lang="en-US" altLang="en-US" dirty="0"/>
              <a:t> yang  </a:t>
            </a:r>
            <a:r>
              <a:rPr lang="en-US" altLang="en-US" dirty="0" err="1"/>
              <a:t>mendukung</a:t>
            </a:r>
            <a:r>
              <a:rPr lang="en-US" altLang="en-US" dirty="0"/>
              <a:t>/</a:t>
            </a:r>
            <a:r>
              <a:rPr lang="en-US" altLang="en-US" dirty="0" err="1"/>
              <a:t>menerima</a:t>
            </a:r>
            <a:r>
              <a:rPr lang="en-US" altLang="en-US" dirty="0"/>
              <a:t> </a:t>
            </a:r>
            <a:r>
              <a:rPr lang="en-US" altLang="en-US" dirty="0" err="1"/>
              <a:t>sikap</a:t>
            </a:r>
            <a:r>
              <a:rPr lang="en-US" altLang="en-US" dirty="0"/>
              <a:t> yang </a:t>
            </a:r>
            <a:r>
              <a:rPr lang="en-US" altLang="en-US" dirty="0" err="1"/>
              <a:t>menolak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menilai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isu</a:t>
            </a:r>
            <a:r>
              <a:rPr lang="en-US" altLang="en-US" dirty="0"/>
              <a:t> </a:t>
            </a:r>
            <a:r>
              <a:rPr lang="en-US" altLang="en-US" dirty="0" err="1"/>
              <a:t>politik</a:t>
            </a:r>
            <a:r>
              <a:rPr lang="en-US" altLang="en-US" dirty="0"/>
              <a:t> yang </a:t>
            </a:r>
            <a:r>
              <a:rPr lang="en-US" altLang="en-US" dirty="0" err="1"/>
              <a:t>timbul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berkehidupan</a:t>
            </a:r>
            <a:r>
              <a:rPr lang="en-US" altLang="en-US" dirty="0"/>
              <a:t> </a:t>
            </a:r>
            <a:r>
              <a:rPr lang="en-US" altLang="en-US" dirty="0" err="1"/>
              <a:t>bernegara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menyadari</a:t>
            </a:r>
            <a:r>
              <a:rPr lang="en-US" altLang="en-US" dirty="0"/>
              <a:t> </a:t>
            </a:r>
            <a:r>
              <a:rPr lang="en-US" altLang="en-US" dirty="0" err="1"/>
              <a:t>adanya</a:t>
            </a:r>
            <a:r>
              <a:rPr lang="en-US" altLang="en-US" dirty="0"/>
              <a:t> </a:t>
            </a:r>
            <a:r>
              <a:rPr lang="en-US" altLang="en-US" dirty="0" err="1"/>
              <a:t>kewenangan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kekuasaan</a:t>
            </a:r>
            <a:r>
              <a:rPr lang="en-US" altLang="en-US" dirty="0"/>
              <a:t> </a:t>
            </a:r>
            <a:r>
              <a:rPr lang="en-US" altLang="en-US" dirty="0" err="1"/>
              <a:t>pemerintah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kesadaran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peran,hak,kewajiban,dan</a:t>
            </a:r>
            <a:r>
              <a:rPr lang="en-US" altLang="en-US" dirty="0"/>
              <a:t> </a:t>
            </a:r>
            <a:r>
              <a:rPr lang="en-US" altLang="en-US" dirty="0" err="1"/>
              <a:t>tanngung</a:t>
            </a:r>
            <a:r>
              <a:rPr lang="en-US" altLang="en-US" dirty="0"/>
              <a:t> </a:t>
            </a:r>
            <a:r>
              <a:rPr lang="en-US" altLang="en-US" dirty="0" err="1"/>
              <a:t>jawabnya</a:t>
            </a:r>
            <a:r>
              <a:rPr lang="en-US" altLang="en-US" dirty="0"/>
              <a:t> </a:t>
            </a:r>
            <a:r>
              <a:rPr lang="en-US" altLang="en-US" dirty="0" err="1"/>
              <a:t>selaku</a:t>
            </a:r>
            <a:r>
              <a:rPr lang="en-US" altLang="en-US" dirty="0"/>
              <a:t> </a:t>
            </a: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negara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mampu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berani</a:t>
            </a:r>
            <a:r>
              <a:rPr lang="en-US" altLang="en-US" dirty="0"/>
              <a:t> </a:t>
            </a:r>
            <a:r>
              <a:rPr lang="en-US" altLang="en-US" dirty="0" err="1"/>
              <a:t>memberi</a:t>
            </a:r>
            <a:r>
              <a:rPr lang="en-US" altLang="en-US" dirty="0"/>
              <a:t> </a:t>
            </a:r>
            <a:r>
              <a:rPr lang="en-US" altLang="en-US" dirty="0" err="1"/>
              <a:t>masukan,gagasan,tuntutan,kritik</a:t>
            </a:r>
            <a:r>
              <a:rPr lang="en-US" altLang="en-US" dirty="0"/>
              <a:t> </a:t>
            </a:r>
            <a:r>
              <a:rPr lang="en-US" altLang="en-US" dirty="0" err="1"/>
              <a:t>terhadap</a:t>
            </a:r>
            <a:r>
              <a:rPr lang="en-US" altLang="en-US" dirty="0"/>
              <a:t> </a:t>
            </a:r>
            <a:r>
              <a:rPr lang="en-US" altLang="en-US" dirty="0" err="1"/>
              <a:t>pemerintah</a:t>
            </a:r>
            <a:r>
              <a:rPr lang="en-US" altLang="en-US" dirty="0"/>
              <a:t>.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altLang="en-US" dirty="0" err="1"/>
              <a:t>Warga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kesadaran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taat</a:t>
            </a:r>
            <a:r>
              <a:rPr lang="en-US" altLang="en-US" dirty="0"/>
              <a:t> </a:t>
            </a:r>
            <a:r>
              <a:rPr lang="en-US" altLang="en-US" dirty="0" err="1"/>
              <a:t>pada</a:t>
            </a:r>
            <a:r>
              <a:rPr lang="en-US" altLang="en-US" dirty="0"/>
              <a:t> </a:t>
            </a:r>
            <a:r>
              <a:rPr lang="en-US" altLang="en-US" dirty="0" err="1"/>
              <a:t>peraturan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kebijakan</a:t>
            </a:r>
            <a:r>
              <a:rPr lang="en-US" altLang="en-US" dirty="0"/>
              <a:t> yang </a:t>
            </a:r>
            <a:r>
              <a:rPr lang="en-US" altLang="en-US" dirty="0" err="1"/>
              <a:t>dikeluarkan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perasaan</a:t>
            </a:r>
            <a:r>
              <a:rPr lang="en-US" altLang="en-US" dirty="0"/>
              <a:t> </a:t>
            </a:r>
            <a:r>
              <a:rPr lang="en-US" altLang="en-US" dirty="0" err="1"/>
              <a:t>tertekan</a:t>
            </a:r>
            <a:r>
              <a:rPr lang="en-US" altLang="en-US" dirty="0"/>
              <a:t>.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4652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7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67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7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7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79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</TotalTime>
  <Words>1085</Words>
  <Application>Microsoft Office PowerPoint</Application>
  <PresentationFormat>Widescreen</PresentationFormat>
  <Paragraphs>110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Algerian</vt:lpstr>
      <vt:lpstr>Arial</vt:lpstr>
      <vt:lpstr>Calibri</vt:lpstr>
      <vt:lpstr>Comic Sans MS</vt:lpstr>
      <vt:lpstr>Impact</vt:lpstr>
      <vt:lpstr>Jokerman</vt:lpstr>
      <vt:lpstr>Jokerman LET</vt:lpstr>
      <vt:lpstr>Kristen ITC</vt:lpstr>
      <vt:lpstr>Maiandra GD</vt:lpstr>
      <vt:lpstr>Tempus Sans ITC</vt:lpstr>
      <vt:lpstr>Trebuchet MS</vt:lpstr>
      <vt:lpstr>Wingdings</vt:lpstr>
      <vt:lpstr>Wingdings 3</vt:lpstr>
      <vt:lpstr>Main Event</vt:lpstr>
      <vt:lpstr>BUDAYA POLITIK</vt:lpstr>
      <vt:lpstr>PowerPoint Presentation</vt:lpstr>
      <vt:lpstr>PowerPoint Presentation</vt:lpstr>
      <vt:lpstr>PowerPoint Presentation</vt:lpstr>
      <vt:lpstr>PowerPoint Presentation</vt:lpstr>
      <vt:lpstr>TIPE - TIPE  BUDAYA POLITIK  </vt:lpstr>
      <vt:lpstr>Ciri-ciri  BUDAYA  POLITIK  PAROKIAL        ( PAROCHIAL  POLITICAL  CULTURE )</vt:lpstr>
      <vt:lpstr>Ciri-ciri BUDAYA  POLITIK  SUBJEK/KAULA            (  SUBJECT   POLITICAL   CULTURE  )</vt:lpstr>
      <vt:lpstr>Ciri-ciri BUDAYA  POLITIK  PARTISIPAN    ( PARTICIPANT  POLITICAL  CULTURE )</vt:lpstr>
      <vt:lpstr>MACAM - MACAM  BUDAYA  POLITIK YANG  BERKEMBANG  DI  MASYARAKAT</vt:lpstr>
      <vt:lpstr> Budaya Politik Yang Berkembang di Indonesia</vt:lpstr>
      <vt:lpstr>PERKEMBANGAN  BUDAYA  POLITIK MASYARAKAT  INDONESIA</vt:lpstr>
      <vt:lpstr>Bentuk-bentuk budaya politik yang ideal di Indonesia adalah :</vt:lpstr>
      <vt:lpstr>Ketika melihat budaya politik di Indonesia kita bisa melihat dari aspek berikut: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BUDAYA POLITIK</dc:title>
  <dc:creator>adi</dc:creator>
  <cp:lastModifiedBy>adi</cp:lastModifiedBy>
  <cp:revision>2</cp:revision>
  <dcterms:created xsi:type="dcterms:W3CDTF">2020-04-05T13:27:11Z</dcterms:created>
  <dcterms:modified xsi:type="dcterms:W3CDTF">2020-04-05T13:38:17Z</dcterms:modified>
</cp:coreProperties>
</file>