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57" r:id="rId3"/>
    <p:sldId id="280" r:id="rId4"/>
    <p:sldId id="266" r:id="rId5"/>
    <p:sldId id="267" r:id="rId6"/>
    <p:sldId id="258" r:id="rId7"/>
    <p:sldId id="259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60" r:id="rId20"/>
    <p:sldId id="281" r:id="rId21"/>
    <p:sldId id="261" r:id="rId22"/>
    <p:sldId id="262" r:id="rId23"/>
    <p:sldId id="263" r:id="rId24"/>
    <p:sldId id="277" r:id="rId25"/>
    <p:sldId id="282" r:id="rId26"/>
    <p:sldId id="283" r:id="rId27"/>
    <p:sldId id="284" r:id="rId28"/>
    <p:sldId id="285" r:id="rId29"/>
    <p:sldId id="286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6" autoAdjust="0"/>
    <p:restoredTop sz="94660"/>
  </p:normalViewPr>
  <p:slideViewPr>
    <p:cSldViewPr>
      <p:cViewPr varScale="1">
        <p:scale>
          <a:sx n="65" d="100"/>
          <a:sy n="65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A3FC-3414-4739-BDF8-A1657E7569E3}" type="datetimeFigureOut">
              <a:rPr lang="id-ID" smtClean="0"/>
              <a:t>05/04/2020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C4E3F-B198-4625-9510-A1368B0B4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353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DE5867-A69A-4E90-A660-46AF7CED0933}" type="datetime1">
              <a:rPr lang="en-US" smtClean="0"/>
              <a:t>4/5/2020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99B6-95F5-4BBC-99EC-DF88F3C44311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349-6AF5-42EA-8826-06444A68AEBB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748C-BE30-4AD3-A6CC-0380A6BEF4A6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7B0-37D4-419F-B34C-9D9708444162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E996-BFED-480B-8F48-ED40CFD574AC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82C-C0AE-4F15-8711-52A5C17C5C79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A5C6-49E4-475D-B113-59B661F2DA2E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8916-8547-4E18-A8CF-7F9971BEFD26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DB4E-877D-4154-8D79-B8B9717D19A1}" type="datetime1">
              <a:rPr lang="en-US" smtClean="0"/>
              <a:t>4/5/2020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F22C-AA2C-4071-AF4C-2DD8AC5261B6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84BA5D9-4046-44D5-A37F-1A3FA7B6578F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D0DCE0-A245-47CA-8D20-764E8208F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afe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819400"/>
            <a:ext cx="3886200" cy="170216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Risiko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Kesehatan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Kecelakaan</a:t>
            </a:r>
            <a:r>
              <a:rPr lang="en-US" b="1" dirty="0" smtClean="0">
                <a:solidFill>
                  <a:schemeClr val="tx1"/>
                </a:solidFill>
              </a:rPr>
              <a:t> Mobil,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Kecelakaan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Kerja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59">
            <a:off x="2143981" y="602953"/>
            <a:ext cx="1968711" cy="196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5" y="2438400"/>
            <a:ext cx="2522362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126">
            <a:off x="1708602" y="4591705"/>
            <a:ext cx="2458225" cy="18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Tahapan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Pengelolaan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Risiko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Kesehatan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Pengawasan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5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1</a:t>
            </a:r>
            <a:r>
              <a:rPr lang="en-US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Bahaya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6982609" cy="4689629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sz="3400" dirty="0" err="1" smtClean="0">
                <a:solidFill>
                  <a:srgbClr val="444444"/>
                </a:solidFill>
                <a:latin typeface="Georgia"/>
              </a:rPr>
              <a:t>Identifikasi</a:t>
            </a:r>
            <a:r>
              <a:rPr lang="en-US" sz="3400" dirty="0" smtClean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bahaya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potensial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merupakan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langkah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pertama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manajemen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risiko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kesehatan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di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tempat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kerja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.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Pada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tahap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ini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dilakukan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identifikasi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potensi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bahaya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kesehatan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yang </a:t>
            </a:r>
            <a:r>
              <a:rPr lang="en-US" sz="3400" dirty="0" err="1" smtClean="0">
                <a:solidFill>
                  <a:srgbClr val="444444"/>
                </a:solidFill>
                <a:latin typeface="Georgia"/>
              </a:rPr>
              <a:t>terjadi</a:t>
            </a:r>
            <a:r>
              <a:rPr lang="en-US" sz="3400" dirty="0" smtClean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>
                <a:solidFill>
                  <a:srgbClr val="444444"/>
                </a:solidFill>
                <a:latin typeface="Georgia"/>
              </a:rPr>
              <a:t>pada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 smtClean="0">
                <a:solidFill>
                  <a:srgbClr val="444444"/>
                </a:solidFill>
                <a:latin typeface="Georgia"/>
              </a:rPr>
              <a:t>pekerja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3400" dirty="0" err="1" smtClean="0">
                <a:solidFill>
                  <a:srgbClr val="444444"/>
                </a:solidFill>
                <a:latin typeface="Georgia"/>
              </a:rPr>
              <a:t>meliputi</a:t>
            </a:r>
            <a:r>
              <a:rPr lang="en-US" sz="3400" dirty="0">
                <a:solidFill>
                  <a:srgbClr val="444444"/>
                </a:solidFill>
                <a:latin typeface="Georgia"/>
              </a:rPr>
              <a:t>:</a:t>
            </a:r>
            <a:endParaRPr lang="en-US" sz="3400" dirty="0">
              <a:solidFill>
                <a:srgbClr val="000000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444444"/>
                </a:solidFill>
                <a:latin typeface="Georgia"/>
              </a:rPr>
              <a:t>Fisik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444444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444444"/>
                </a:solidFill>
                <a:latin typeface="Georgia"/>
              </a:rPr>
              <a:t>kebisingan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444444"/>
                </a:solidFill>
                <a:latin typeface="Georgia"/>
              </a:rPr>
              <a:t>suhu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444444"/>
                </a:solidFill>
                <a:latin typeface="Georgia"/>
              </a:rPr>
              <a:t>getaran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444444"/>
                </a:solidFill>
                <a:latin typeface="Georgia"/>
              </a:rPr>
              <a:t>lantai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444444"/>
                </a:solidFill>
                <a:latin typeface="Georgia"/>
              </a:rPr>
              <a:t>licin</a:t>
            </a:r>
            <a:r>
              <a:rPr lang="en-US" sz="2900" dirty="0">
                <a:solidFill>
                  <a:srgbClr val="444444"/>
                </a:solidFill>
                <a:latin typeface="Georgia"/>
              </a:rPr>
              <a:t>.</a:t>
            </a:r>
            <a:endParaRPr lang="en-US" sz="2900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sz="2900" dirty="0" err="1" smtClean="0">
                <a:solidFill>
                  <a:srgbClr val="333333"/>
                </a:solidFill>
                <a:latin typeface="Georgia"/>
              </a:rPr>
              <a:t>Terpapar</a:t>
            </a:r>
            <a:r>
              <a:rPr lang="en-US" sz="29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 smtClean="0">
                <a:solidFill>
                  <a:srgbClr val="333333"/>
                </a:solidFill>
                <a:latin typeface="Georgia"/>
              </a:rPr>
              <a:t>zat</a:t>
            </a:r>
            <a:r>
              <a:rPr lang="en-US" sz="29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 smtClean="0">
                <a:solidFill>
                  <a:srgbClr val="333333"/>
                </a:solidFill>
                <a:latin typeface="Georgia"/>
              </a:rPr>
              <a:t>kimia</a:t>
            </a:r>
            <a:r>
              <a:rPr lang="en-US" sz="2900" dirty="0" smtClean="0">
                <a:solidFill>
                  <a:srgbClr val="333333"/>
                </a:solidFill>
                <a:latin typeface="Georgia"/>
              </a:rPr>
              <a:t> 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 smtClean="0">
                <a:solidFill>
                  <a:srgbClr val="333333"/>
                </a:solidFill>
                <a:latin typeface="Georgia"/>
              </a:rPr>
              <a:t>okside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bahan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pembersih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lantai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desinfectan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clorine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333333"/>
                </a:solidFill>
                <a:latin typeface="Georgia"/>
              </a:rPr>
              <a:t>Biologi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bakteri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virus,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mikroorganisme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tikus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kecoa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kucing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sebagainya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333333"/>
                </a:solidFill>
                <a:latin typeface="Georgia"/>
              </a:rPr>
              <a:t>Ergonomi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posisi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statis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manual handling,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mengangkat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beban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333333"/>
                </a:solidFill>
                <a:latin typeface="Georgia"/>
              </a:rPr>
              <a:t>Psikososial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beban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kerja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hubungan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atasan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bawahan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hubungan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antar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pekerja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tidak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harmonis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333333"/>
                </a:solidFill>
                <a:latin typeface="Georgia"/>
              </a:rPr>
              <a:t>Mekanikal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terjepit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mesin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tergulung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terpotong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tersayat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tertusuk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333333"/>
                </a:solidFill>
                <a:latin typeface="Georgia"/>
              </a:rPr>
              <a:t>Elektrikal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tersengat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listrik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listrik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statis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hubungan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arus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pendek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kebakaran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akibat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listrik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900" dirty="0" err="1">
                <a:solidFill>
                  <a:srgbClr val="333333"/>
                </a:solidFill>
                <a:latin typeface="Georgia"/>
              </a:rPr>
              <a:t>Limbah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contohnya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limbah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padat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medis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non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medis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limbah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gas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limbah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900" dirty="0" err="1">
                <a:solidFill>
                  <a:srgbClr val="333333"/>
                </a:solidFill>
                <a:latin typeface="Georgia"/>
              </a:rPr>
              <a:t>cair</a:t>
            </a:r>
            <a:r>
              <a:rPr lang="en-US" sz="2900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414708" cy="4232429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333333"/>
                </a:solidFill>
                <a:latin typeface="Georgia"/>
              </a:rPr>
              <a:t>Analisis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bertujuan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mengevaluasi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besaran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(magnitude)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kesehatan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pekerja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hal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ini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adalah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tingkat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keseriusan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gangguan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kesehatan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mungkin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timbul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termasuk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daya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toksisitas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bila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ada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efek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toksik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,</a:t>
            </a:r>
            <a:endParaRPr lang="en-US" sz="2000" dirty="0">
              <a:solidFill>
                <a:srgbClr val="333333"/>
              </a:solidFill>
              <a:latin typeface="Georgia"/>
            </a:endParaRPr>
          </a:p>
          <a:p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kemungkinan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gangguan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kesehatan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maka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dapat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dilakukan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Georgia"/>
              </a:rPr>
              <a:t>pengukuran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intensitas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/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konsentrasi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latin typeface="Georgia"/>
              </a:rPr>
              <a:t>status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kesehatan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pekerja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termasuk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pengalaman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kejadian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kecelakaan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atau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penyakit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akibat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kerja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pernah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terjadi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Analisis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awal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ditujukan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memberikan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gambaran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seluruh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ada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Kemudian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disusun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urutan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ada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Prioritas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diberikan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kepada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risiko-risiko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cukup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signifikan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dapat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menimbulkan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Georgia"/>
              </a:rPr>
              <a:t>kerugian</a:t>
            </a:r>
            <a:r>
              <a:rPr lang="en-US" sz="2000" dirty="0">
                <a:solidFill>
                  <a:srgbClr val="333333"/>
                </a:solidFill>
                <a:latin typeface="Georgia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574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7109908" cy="430862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333333"/>
                </a:solidFill>
                <a:latin typeface="Georgia"/>
              </a:rPr>
              <a:t>Evaluasi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membandingkan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 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dihitung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analisis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kriteria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standar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digunakan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ini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diukur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sebelumnya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dibandingkan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standar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ditetapkan</a:t>
            </a:r>
            <a:r>
              <a:rPr lang="en-US" dirty="0" smtClean="0">
                <a:solidFill>
                  <a:srgbClr val="333333"/>
                </a:solidFill>
                <a:latin typeface="Georgia"/>
              </a:rPr>
              <a:t>.</a:t>
            </a:r>
          </a:p>
          <a:p>
            <a:pPr marL="68580" indent="0">
              <a:buNone/>
            </a:pPr>
            <a:endParaRPr lang="en-US" dirty="0" smtClean="0">
              <a:solidFill>
                <a:srgbClr val="333333"/>
              </a:solidFill>
              <a:latin typeface="Georgia"/>
            </a:endParaRPr>
          </a:p>
          <a:p>
            <a:r>
              <a:rPr lang="en-US" dirty="0" err="1">
                <a:solidFill>
                  <a:srgbClr val="333333"/>
                </a:solidFill>
                <a:latin typeface="Georgia"/>
              </a:rPr>
              <a:t>M</a:t>
            </a:r>
            <a:r>
              <a:rPr lang="en-US" dirty="0" err="1" smtClean="0">
                <a:solidFill>
                  <a:srgbClr val="333333"/>
                </a:solidFill>
                <a:latin typeface="Georgia"/>
              </a:rPr>
              <a:t>etode</a:t>
            </a:r>
            <a:r>
              <a:rPr lang="en-US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pengendalian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diterapkan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menghilangkan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meminimalkan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dinilai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kembali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apakah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bekerja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efektif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seperti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diharapkan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ini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juga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diperlukan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membuat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keputusan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apakah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perlu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menerapkan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metode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pengendalian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tambahan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mencapai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standard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atau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diterima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3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Inspeksi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periodik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serta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monitoring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aspek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keselamatan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higiene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industri</a:t>
            </a:r>
            <a:endParaRPr lang="en-US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Wawancara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nonformal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pekerja</a:t>
            </a:r>
            <a:endParaRPr lang="en-US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Pemeriksaan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kesehatan</a:t>
            </a:r>
            <a:endParaRPr lang="en-US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Pengukuran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area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lingkungan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kerja</a:t>
            </a:r>
            <a:endParaRPr lang="en-US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Pengukuran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sampel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personal</a:t>
            </a:r>
            <a:endParaRPr lang="en-US" b="0" i="0" dirty="0">
              <a:solidFill>
                <a:srgbClr val="333333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6581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Gambaran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tentang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seberapa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penting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Gambaran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tentang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prioritas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perlu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ditanggulangi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Gambaran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tentang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kerugian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mungkin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terjadi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baik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parameter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biaya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ataupun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parameter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lainnya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Masukan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informasi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pertimbangan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pengendalian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6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Menghilangkan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bahaya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eliminasi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)</a:t>
            </a: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Menggantikan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sumber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sarana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peralatan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lain 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lebih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rendah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tidak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substitusi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)</a:t>
            </a: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Rekayasa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engineering/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pengendalian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teknik</a:t>
            </a:r>
            <a:endParaRPr lang="en-US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Pengendalian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administrasi</a:t>
            </a:r>
            <a:endParaRPr lang="en-US" dirty="0">
              <a:solidFill>
                <a:srgbClr val="333333"/>
              </a:solidFill>
              <a:latin typeface="Georgia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Georgia"/>
              </a:rPr>
              <a:t>Alat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Pelindung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Diri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(APD).</a:t>
            </a:r>
            <a:endParaRPr lang="en-US" b="0" i="0" dirty="0">
              <a:solidFill>
                <a:srgbClr val="333333"/>
              </a:solidFill>
              <a:effectLst/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333333"/>
                </a:solidFill>
                <a:latin typeface="Georgia"/>
              </a:rPr>
              <a:t>Komunikasi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konsultasi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merupakan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pertimbangan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penting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setiap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langkah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atau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proses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manejemen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Sangat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penting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mengembangkan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rencana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komunikasi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baik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kontributor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internal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maupun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eksternal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sejak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tahapan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awal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proses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pengelolaan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endParaRPr lang="en-US" dirty="0" smtClean="0">
              <a:solidFill>
                <a:srgbClr val="333333"/>
              </a:solidFill>
              <a:latin typeface="Georgia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Georgia"/>
              </a:rPr>
              <a:t>Komunikasi</a:t>
            </a:r>
            <a:r>
              <a:rPr lang="en-US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internal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eksternal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efektif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penting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meyakinkan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pihak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pengelolaan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sebagai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dasar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pengambilan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keputusan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Persepsi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bervariasi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karena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adanya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perbedaan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asumsi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konsep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isu-isu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fokus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perhatian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kontributor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hal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hubungan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isu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dibicarakan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endParaRPr lang="en-US" dirty="0" smtClean="0">
              <a:solidFill>
                <a:srgbClr val="333333"/>
              </a:solidFill>
              <a:latin typeface="Georgia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Georgia"/>
              </a:rPr>
              <a:t>Kontributor</a:t>
            </a:r>
            <a:r>
              <a:rPr lang="en-US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membuat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keputusan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tentang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diterima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berdasarkan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persepsi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mereka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terhadap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6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6. </a:t>
            </a:r>
            <a:r>
              <a:rPr lang="en-US" sz="3200" dirty="0" err="1" smtClean="0"/>
              <a:t>Pengawasan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evaluasi</a:t>
            </a:r>
            <a:r>
              <a:rPr lang="en-US" sz="3200" dirty="0" smtClean="0"/>
              <a:t> </a:t>
            </a:r>
            <a:r>
              <a:rPr lang="en-US" sz="3200" dirty="0" err="1" smtClean="0"/>
              <a:t>ulang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333333"/>
                </a:solidFill>
                <a:latin typeface="Georgia"/>
              </a:rPr>
              <a:t>Pemantauan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selama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pengendalian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berlangsung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perlu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dilakukan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mengetahui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perubahan-perubahan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bisa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terjadi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endParaRPr lang="en-US" dirty="0" smtClean="0">
              <a:solidFill>
                <a:srgbClr val="333333"/>
              </a:solidFill>
              <a:latin typeface="Georgia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Georgia"/>
              </a:rPr>
              <a:t>Perubahan-perubahan</a:t>
            </a:r>
            <a:r>
              <a:rPr lang="en-US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tersebut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kemudian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perlu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ditelaah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ulang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selanjutnya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dilakukan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perbaikan-perbaikan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Pada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prinsipnya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pemantauan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telaah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ulang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perlu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dilakukan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menjamin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terlaksananya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seluruh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proses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manajemen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risiko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optimal.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II. </a:t>
            </a:r>
            <a:r>
              <a:rPr lang="en-US" sz="3200" dirty="0" err="1" smtClean="0">
                <a:solidFill>
                  <a:schemeClr val="tx1"/>
                </a:solidFill>
              </a:rPr>
              <a:t>Risiko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Kecelakaan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Kendaraan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: </a:t>
            </a:r>
            <a:r>
              <a:rPr lang="en-US" dirty="0" err="1"/>
              <a:t>pengemudi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.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orang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berhati-hati</a:t>
            </a:r>
            <a:r>
              <a:rPr lang="en-US" dirty="0"/>
              <a:t>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27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I. </a:t>
            </a:r>
            <a:r>
              <a:rPr lang="en-US" dirty="0" err="1" smtClean="0">
                <a:solidFill>
                  <a:schemeClr val="tx1"/>
                </a:solidFill>
              </a:rPr>
              <a:t>Risiko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Kesehatan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aktivitasnya</a:t>
            </a:r>
            <a:r>
              <a:rPr lang="en-US" dirty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tuanya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. </a:t>
            </a:r>
            <a:r>
              <a:rPr lang="en-US" dirty="0" err="1"/>
              <a:t>Usia</a:t>
            </a:r>
            <a:r>
              <a:rPr lang="en-US" dirty="0"/>
              <a:t> yang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(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353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kendaraan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80" y="2819400"/>
            <a:ext cx="335712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1858296"/>
            <a:ext cx="3349113" cy="225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2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68078"/>
              </p:ext>
            </p:extLst>
          </p:nvPr>
        </p:nvGraphicFramePr>
        <p:xfrm>
          <a:off x="685800" y="1676400"/>
          <a:ext cx="7467600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8095"/>
                <a:gridCol w="2359505"/>
              </a:tblGrid>
              <a:tr h="719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Aktivitas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Percentase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39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Berbicara dengan penumpang lain</a:t>
                      </a:r>
                      <a:endParaRPr lang="en-US" sz="2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Memainkan radio atau CD</a:t>
                      </a:r>
                      <a:endParaRPr lang="en-US" sz="2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Makan atau Minum</a:t>
                      </a:r>
                      <a:endParaRPr lang="en-US" sz="2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Menggunakan telepon seluler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81%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</a:rPr>
                        <a:t>66</a:t>
                      </a:r>
                      <a:r>
                        <a:rPr lang="en-US" sz="3600" dirty="0">
                          <a:effectLst/>
                        </a:rPr>
                        <a:t>%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49%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25%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6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ban yang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gesekan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pengereman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gravitasi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saatnya</a:t>
            </a:r>
            <a:r>
              <a:rPr lang="en-US" dirty="0"/>
              <a:t>. System </a:t>
            </a:r>
            <a:r>
              <a:rPr lang="en-US" dirty="0" err="1"/>
              <a:t>api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72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III.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Kecelakaan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kecelakan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.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terpeleset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terantuk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4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kecelakaan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Ada 14.325 Kasus Kecelakaan Kerja Terjadi di Riau Sepanjang 201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5943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205288"/>
            <a:ext cx="3595833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3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Strategi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meminimilaisir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risiko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kecelakaan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kerja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4572000" cy="4724400"/>
          </a:xfrm>
        </p:spPr>
        <p:txBody>
          <a:bodyPr/>
          <a:lstStyle/>
          <a:p>
            <a:r>
              <a:rPr lang="fi-FI" dirty="0">
                <a:solidFill>
                  <a:srgbClr val="292B5E"/>
                </a:solidFill>
                <a:latin typeface="Source Sans Pro"/>
              </a:rPr>
              <a:t>Mengerti Kebijakan dan Ketentuan </a:t>
            </a:r>
            <a:r>
              <a:rPr lang="fi-FI" dirty="0" smtClean="0">
                <a:solidFill>
                  <a:srgbClr val="292B5E"/>
                </a:solidFill>
                <a:latin typeface="Source Sans Pro"/>
              </a:rPr>
              <a:t>Perusahaan</a:t>
            </a:r>
          </a:p>
          <a:p>
            <a:r>
              <a:rPr lang="fi-FI" dirty="0" smtClean="0">
                <a:solidFill>
                  <a:srgbClr val="292B5E"/>
                </a:solidFill>
                <a:latin typeface="Source Sans Pro"/>
              </a:rPr>
              <a:t>Mengenali Tempat Kerja</a:t>
            </a:r>
          </a:p>
          <a:p>
            <a:r>
              <a:rPr lang="fi-FI" dirty="0" smtClean="0">
                <a:solidFill>
                  <a:srgbClr val="292B5E"/>
                </a:solidFill>
                <a:latin typeface="Source Sans Pro"/>
              </a:rPr>
              <a:t>Jangan meremehkan bahaya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65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1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1. </a:t>
            </a:r>
            <a:r>
              <a:rPr lang="fi-FI" sz="2000" b="1" dirty="0">
                <a:solidFill>
                  <a:schemeClr val="tx1"/>
                </a:solidFill>
                <a:latin typeface="Source Sans Pro"/>
              </a:rPr>
              <a:t>Mengerti Kebijakan dan Ketentuan Perusahaan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292B5E"/>
                </a:solidFill>
                <a:latin typeface="Source Sans Pro"/>
              </a:rPr>
              <a:t>Setiap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perusahaan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diwajibkan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oleh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pemerintah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memiliki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peraturan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kebijakan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perusahaan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dalam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hal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keselamatan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para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pekerjanya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</a:t>
            </a:r>
            <a:endParaRPr lang="en-US" dirty="0" smtClean="0">
              <a:solidFill>
                <a:srgbClr val="292B5E"/>
              </a:solidFill>
              <a:latin typeface="Source Sans Pro"/>
            </a:endParaRPr>
          </a:p>
          <a:p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Pastikanpegawai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mengerti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mengenai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kebijakan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peraturan-peraturan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tersebut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agar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dapat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meminimalisir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terjadinya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kecelakaan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</a:t>
            </a:r>
            <a:endParaRPr lang="en-US" dirty="0" smtClean="0">
              <a:solidFill>
                <a:srgbClr val="292B5E"/>
              </a:solidFill>
              <a:latin typeface="Source Sans Pro"/>
            </a:endParaRPr>
          </a:p>
          <a:p>
            <a:r>
              <a:rPr lang="en-US" dirty="0" smtClean="0">
                <a:solidFill>
                  <a:srgbClr val="292B5E"/>
                </a:solidFill>
                <a:latin typeface="Source Sans Pro"/>
              </a:rPr>
              <a:t>Jika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peraturan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kurang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jelas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atau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kurang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mengerti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baiknya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segera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menanyakan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kepada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atasan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atau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sesama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teman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sudah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mengerti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hingga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detail.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Sebab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kebijakan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atau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ketentuan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tersebut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dibuat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oleh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perusahaan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untuk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diterapkan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seluruh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anggota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karyawannya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untuk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menjaga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keselamatan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bersama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Mengenali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Tempat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Kerja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Pegawai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harus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lebih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mengenali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tempat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lalu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terapkan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tips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tempat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Mengenali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sistem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alat-alat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produksi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dalam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pabrik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juga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resiko-resiko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kecelakaan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terjadi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tempat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sangat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diperlukan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untuk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mengantisipasi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kecelakaan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.</a:t>
            </a:r>
          </a:p>
          <a:p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Pahami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bagaimana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cara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mesin-mesin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atau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alat-alat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berat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lingkungan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Jika </a:t>
            </a:r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pegawai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tidak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tahu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mengenai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hal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itu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otomatis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tingkat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kesadaran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kewaspadaan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kecelakaan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kurang.Untuk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itu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perlu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adanya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pengenalan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lingkungan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untuk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meningkatkan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kewaspadaan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kesadaran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tips.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7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</a:rPr>
              <a:t>Jangan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Meremehkan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Bahaya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292B5E"/>
                </a:solidFill>
                <a:latin typeface="Source Sans Pro"/>
              </a:rPr>
              <a:t>Bekerja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luar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ruangan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maupun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dalam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ruangan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pabrik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sama-sama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memiliki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resiko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Perlengkapan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disediakan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oleh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manajemen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bukan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hanya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sekedar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pajangan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namun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wajib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digunakan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oleh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semua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karyawannya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.</a:t>
            </a:r>
          </a:p>
          <a:p>
            <a:r>
              <a:rPr lang="en-US" dirty="0" err="1" smtClean="0">
                <a:solidFill>
                  <a:srgbClr val="292B5E"/>
                </a:solidFill>
                <a:latin typeface="Source Sans Pro"/>
              </a:rPr>
              <a:t>Jangan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pernah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merasa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bahwa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berada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posisi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paling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aman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Resiko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kecelakaan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bisa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terjadi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siapa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Gunakan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perlengkapan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telah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disediakan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demi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keselamatan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62310" cy="7249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000" dirty="0" err="1" smtClean="0">
                <a:solidFill>
                  <a:schemeClr val="tx1"/>
                </a:solidFill>
              </a:rPr>
              <a:t>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Perlengkapan</a:t>
            </a:r>
            <a:r>
              <a:rPr lang="en-US" sz="2000" dirty="0" smtClean="0">
                <a:solidFill>
                  <a:schemeClr val="tx1"/>
                </a:solidFill>
              </a:rPr>
              <a:t> Safety </a:t>
            </a:r>
            <a:r>
              <a:rPr lang="en-US" sz="2000" dirty="0" err="1" smtClean="0">
                <a:solidFill>
                  <a:schemeClr val="tx1"/>
                </a:solidFill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Prosedur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292B5E"/>
                </a:solidFill>
                <a:latin typeface="Source Sans Pro"/>
              </a:rPr>
              <a:t>Jangan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pernah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mengabaikan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pesan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keselamatan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“</a:t>
            </a:r>
            <a:r>
              <a:rPr lang="en-US" u="sng" dirty="0">
                <a:solidFill>
                  <a:srgbClr val="DD6161"/>
                </a:solidFill>
                <a:latin typeface="Source Sans Pro"/>
                <a:hlinkClick r:id="rId2"/>
              </a:rPr>
              <a:t>Safety First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”.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Pakailah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perlengkapan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keselamatan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telah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disediakan.Kecelakaan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kerja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bisa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menimpa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dimana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mengenai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bagian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tubuh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mana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saja</a:t>
            </a:r>
            <a:r>
              <a:rPr lang="en-US" dirty="0" smtClean="0">
                <a:solidFill>
                  <a:srgbClr val="292B5E"/>
                </a:solidFill>
                <a:latin typeface="Source Sans Pro"/>
              </a:rPr>
              <a:t>.</a:t>
            </a:r>
          </a:p>
          <a:p>
            <a:r>
              <a:rPr lang="en-US" dirty="0" smtClean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Kenali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resiko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pekerjaan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gunakan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perlengkapan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yang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sesuai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mulai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dari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helmet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hingga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shoes.Jika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Anda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adalah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seorang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operator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produksi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di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pabrik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makanan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maka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gunakan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perlengkapan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safety disposable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seperti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hairnet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dan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sarung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tangan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untuk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menjaga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kebersihan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hasil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292B5E"/>
                </a:solidFill>
                <a:latin typeface="Source Sans Pro"/>
              </a:rPr>
              <a:t>produksi</a:t>
            </a:r>
            <a:r>
              <a:rPr lang="en-US" dirty="0">
                <a:solidFill>
                  <a:srgbClr val="292B5E"/>
                </a:solidFill>
                <a:latin typeface="Source Sans Pr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3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685800"/>
            <a:ext cx="7024744" cy="72493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Contoh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risiko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kesehatan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028950" cy="169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7389"/>
            <a:ext cx="3589001" cy="238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919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morbidity rate!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,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? </a:t>
            </a:r>
            <a:r>
              <a:rPr lang="en-US" dirty="0" err="1" smtClean="0"/>
              <a:t>Jelaskan</a:t>
            </a:r>
            <a:r>
              <a:rPr lang="en-US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2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2B2A2A"/>
                </a:solidFill>
                <a:latin typeface="Open Sans"/>
              </a:rPr>
              <a:t>Penilaian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(Health Risk Assessment,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disingkat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HRA)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merupakan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langkah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pertama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sebelum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seseorang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melakukan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manajemen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.</a:t>
            </a:r>
          </a:p>
          <a:p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Masukan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informasi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yang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terekam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dalam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HRA,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dapat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menunjukkan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telah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terjadi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penyebab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oleh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satu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atau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banyak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Oleh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karena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dasar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dari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timbulnya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adalah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adanya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penyebab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(exposure)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timbulnya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oleh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satu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atau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lebih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Maka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harus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dikenali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(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rekognized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)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karakternya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meliputi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asal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jenis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intensitas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durasi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frequensi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B2A2A"/>
                </a:solidFill>
                <a:latin typeface="Open Sans"/>
              </a:rPr>
              <a:t>dan</a:t>
            </a:r>
            <a:r>
              <a:rPr lang="en-US" dirty="0">
                <a:solidFill>
                  <a:srgbClr val="2B2A2A"/>
                </a:solidFill>
                <a:latin typeface="Open Sans"/>
              </a:rPr>
              <a:t> lama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yang di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derita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B2A2A"/>
                </a:solidFill>
                <a:latin typeface="Open Sans"/>
              </a:rPr>
              <a:t>pegawai</a:t>
            </a:r>
            <a:r>
              <a:rPr lang="en-US" dirty="0" smtClean="0">
                <a:solidFill>
                  <a:srgbClr val="2B2A2A"/>
                </a:solidFill>
                <a:latin typeface="Open Sans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49050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8046" indent="-285750">
              <a:buClr>
                <a:srgbClr val="94C600"/>
              </a:buClr>
            </a:pPr>
            <a:r>
              <a:rPr lang="en-US" sz="13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Asal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bisa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dari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lingkungan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kerja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pekerjaan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organisasi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dan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diri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pekerja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sendiri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.</a:t>
            </a:r>
          </a:p>
          <a:p>
            <a:pPr lvl="0">
              <a:buClr>
                <a:srgbClr val="94C600"/>
              </a:buClr>
            </a:pPr>
            <a:r>
              <a:rPr lang="en-US" sz="1800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adalah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segala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sesuatu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yang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memiliki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potensi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untuk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menimbulkan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kerugian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pada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karyawan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/ </a:t>
            </a: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pegawai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.</a:t>
            </a:r>
          </a:p>
          <a:p>
            <a:pPr lvl="0">
              <a:buClr>
                <a:srgbClr val="94C600"/>
              </a:buClr>
            </a:pP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Syaarat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sesuatu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untuk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disebut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sebagai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adalah</a:t>
            </a:r>
            <a:endParaRPr lang="en-US" sz="1800" dirty="0" smtClean="0">
              <a:solidFill>
                <a:srgbClr val="2B2A2A"/>
              </a:solidFill>
              <a:latin typeface="Open Sans"/>
            </a:endParaRPr>
          </a:p>
          <a:p>
            <a:pPr marL="411480" lvl="0" indent="-342900">
              <a:buClr>
                <a:srgbClr val="94C600"/>
              </a:buClr>
              <a:buFont typeface="+mj-lt"/>
              <a:buAutoNum type="alphaLcPeriod"/>
            </a:pP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secara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logika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biomedik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memiliki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potensi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untuk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menimbulkan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kerugian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, </a:t>
            </a:r>
          </a:p>
          <a:p>
            <a:pPr marL="411480" lvl="0" indent="-342900">
              <a:buClr>
                <a:srgbClr val="94C600"/>
              </a:buClr>
              <a:buFont typeface="+mj-lt"/>
              <a:buAutoNum type="alphaLcPeriod"/>
            </a:pP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sejarah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merekam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bukti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timbulnya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efek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kesehatan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tertentu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akibat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2B2A2A"/>
                </a:solidFill>
                <a:latin typeface="Open Sans"/>
              </a:rPr>
              <a:t>faktor</a:t>
            </a:r>
            <a:r>
              <a:rPr lang="en-US" sz="1800" dirty="0" smtClean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risiko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2B2A2A"/>
                </a:solidFill>
                <a:latin typeface="Open Sans"/>
              </a:rPr>
              <a:t>tersebut</a:t>
            </a:r>
            <a:r>
              <a:rPr lang="en-US" sz="1800" dirty="0">
                <a:solidFill>
                  <a:srgbClr val="2B2A2A"/>
                </a:solidFill>
                <a:latin typeface="Open San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0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Risiko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Kesehata</a:t>
            </a:r>
            <a:r>
              <a:rPr lang="en-US" sz="2800" dirty="0" err="1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pasti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terjadi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err="1" smtClean="0">
                <a:latin typeface="Open Sans"/>
              </a:rPr>
              <a:t>Penduduk</a:t>
            </a:r>
            <a:r>
              <a:rPr lang="en-US" sz="2600" dirty="0" smtClean="0">
                <a:latin typeface="Open Sans"/>
              </a:rPr>
              <a:t> yang </a:t>
            </a:r>
            <a:r>
              <a:rPr lang="en-US" sz="2600" dirty="0" err="1">
                <a:latin typeface="Open Sans"/>
              </a:rPr>
              <a:t>S</a:t>
            </a:r>
            <a:r>
              <a:rPr lang="en-US" sz="2600" dirty="0" err="1" smtClean="0">
                <a:latin typeface="Open Sans"/>
              </a:rPr>
              <a:t>emakin</a:t>
            </a:r>
            <a:r>
              <a:rPr lang="en-US" sz="2600" dirty="0" smtClean="0">
                <a:latin typeface="Open Sans"/>
              </a:rPr>
              <a:t> </a:t>
            </a:r>
            <a:r>
              <a:rPr lang="en-US" sz="2600" dirty="0" err="1" smtClean="0">
                <a:latin typeface="Open Sans"/>
              </a:rPr>
              <a:t>Menua</a:t>
            </a:r>
            <a:endParaRPr lang="en-US" sz="2600" dirty="0" smtClean="0">
              <a:latin typeface="Open Sans"/>
            </a:endParaRPr>
          </a:p>
          <a:p>
            <a:pPr marL="0" lvl="0" indent="0">
              <a:buNone/>
            </a:pPr>
            <a:endParaRPr lang="en-US" sz="2600" dirty="0" smtClean="0">
              <a:latin typeface="Open San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600" dirty="0" smtClean="0">
                <a:latin typeface="Open Sans"/>
              </a:rPr>
              <a:t>Morbidity </a:t>
            </a:r>
            <a:r>
              <a:rPr lang="en-US" sz="2600" dirty="0">
                <a:latin typeface="Open Sans"/>
              </a:rPr>
              <a:t>rate </a:t>
            </a:r>
          </a:p>
          <a:p>
            <a:pPr marL="349250" indent="0">
              <a:buNone/>
            </a:pPr>
            <a:r>
              <a:rPr lang="en-US" sz="2600" i="1" dirty="0">
                <a:latin typeface="Open Sans"/>
              </a:rPr>
              <a:t>Morbidity rate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merupakan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banyaknya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penduduk</a:t>
            </a:r>
            <a:r>
              <a:rPr lang="en-US" sz="2600" dirty="0">
                <a:latin typeface="Open Sans"/>
              </a:rPr>
              <a:t> (</a:t>
            </a:r>
            <a:r>
              <a:rPr lang="en-US" sz="2600" dirty="0" err="1">
                <a:latin typeface="Open Sans"/>
              </a:rPr>
              <a:t>jumlah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kasus</a:t>
            </a:r>
            <a:r>
              <a:rPr lang="en-US" sz="2600" dirty="0">
                <a:latin typeface="Open Sans"/>
              </a:rPr>
              <a:t>) yang </a:t>
            </a:r>
            <a:r>
              <a:rPr lang="en-US" sz="2600" dirty="0" err="1">
                <a:latin typeface="Open Sans"/>
              </a:rPr>
              <a:t>menderita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sakit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tertentu</a:t>
            </a:r>
            <a:r>
              <a:rPr lang="en-US" sz="2600" dirty="0">
                <a:latin typeface="Open Sans"/>
              </a:rPr>
              <a:t>. </a:t>
            </a:r>
            <a:r>
              <a:rPr lang="en-US" sz="2600" i="1" dirty="0">
                <a:latin typeface="Open Sans"/>
              </a:rPr>
              <a:t>Morbidity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berasal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dari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bahasa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latin</a:t>
            </a:r>
            <a:r>
              <a:rPr lang="en-US" sz="2600" dirty="0">
                <a:latin typeface="Open Sans"/>
              </a:rPr>
              <a:t> </a:t>
            </a:r>
            <a:r>
              <a:rPr lang="en-US" sz="2600" i="1" dirty="0" err="1">
                <a:latin typeface="Open Sans"/>
              </a:rPr>
              <a:t>morbidus</a:t>
            </a:r>
            <a:r>
              <a:rPr lang="en-US" sz="2600" dirty="0">
                <a:latin typeface="Open Sans"/>
              </a:rPr>
              <a:t>, yang </a:t>
            </a:r>
            <a:r>
              <a:rPr lang="en-US" sz="2600" dirty="0" err="1">
                <a:latin typeface="Open Sans"/>
              </a:rPr>
              <a:t>artinya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adalah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sakit</a:t>
            </a:r>
            <a:r>
              <a:rPr lang="en-US" sz="2600" dirty="0">
                <a:latin typeface="Open Sans"/>
              </a:rPr>
              <a:t>, </a:t>
            </a:r>
            <a:r>
              <a:rPr lang="en-US" sz="2600" dirty="0" err="1">
                <a:latin typeface="Open Sans"/>
              </a:rPr>
              <a:t>atau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tidak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sehat</a:t>
            </a:r>
            <a:r>
              <a:rPr lang="en-US" sz="2600" dirty="0">
                <a:latin typeface="Open Sans"/>
              </a:rPr>
              <a:t>. </a:t>
            </a:r>
            <a:r>
              <a:rPr lang="en-US" sz="2600" i="1" dirty="0">
                <a:latin typeface="Open Sans"/>
              </a:rPr>
              <a:t>Morbidity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biasanya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dibandingkan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dengan</a:t>
            </a:r>
            <a:r>
              <a:rPr lang="en-US" sz="2600" dirty="0">
                <a:latin typeface="Open Sans"/>
              </a:rPr>
              <a:t> </a:t>
            </a:r>
            <a:r>
              <a:rPr lang="en-US" sz="2600" i="1" dirty="0">
                <a:latin typeface="Open Sans"/>
              </a:rPr>
              <a:t>mortality rate.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Sama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seperti</a:t>
            </a:r>
            <a:r>
              <a:rPr lang="en-US" sz="2600" dirty="0">
                <a:latin typeface="Open Sans"/>
              </a:rPr>
              <a:t> </a:t>
            </a:r>
            <a:r>
              <a:rPr lang="en-US" sz="2600" i="1" dirty="0">
                <a:latin typeface="Open Sans"/>
              </a:rPr>
              <a:t>mortality rate</a:t>
            </a:r>
            <a:r>
              <a:rPr lang="en-US" sz="2600" dirty="0">
                <a:latin typeface="Open Sans"/>
              </a:rPr>
              <a:t>, </a:t>
            </a:r>
            <a:r>
              <a:rPr lang="en-US" sz="2600" i="1" dirty="0">
                <a:latin typeface="Open Sans"/>
              </a:rPr>
              <a:t>morbidity rate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dihitung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dengan</a:t>
            </a:r>
            <a:r>
              <a:rPr lang="en-US" sz="2600" dirty="0">
                <a:latin typeface="Open Sans"/>
              </a:rPr>
              <a:t> </a:t>
            </a:r>
            <a:r>
              <a:rPr lang="en-US" sz="2600" dirty="0" err="1">
                <a:latin typeface="Open Sans"/>
              </a:rPr>
              <a:t>menggunakan</a:t>
            </a:r>
            <a:r>
              <a:rPr lang="en-US" sz="2600" dirty="0">
                <a:latin typeface="Open Sans"/>
              </a:rPr>
              <a:t> data </a:t>
            </a:r>
            <a:r>
              <a:rPr lang="en-US" sz="2600" dirty="0" err="1">
                <a:latin typeface="Open Sans"/>
              </a:rPr>
              <a:t>histori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773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Morbidity Rate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smtClean="0"/>
              <a:t>MS</a:t>
            </a:r>
          </a:p>
          <a:p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di </a:t>
            </a:r>
            <a:r>
              <a:rPr lang="en-US" dirty="0" err="1" smtClean="0"/>
              <a:t>derita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8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Dampak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Risiko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Kesehatan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err="1">
                <a:solidFill>
                  <a:srgbClr val="333333"/>
                </a:solidFill>
                <a:latin typeface="Georgia"/>
              </a:rPr>
              <a:t>Bahaya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potensial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/hazard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yaitu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suatu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keadaan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kondisi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mengakibatkan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berpotensi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menimbulkan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kerugian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cedera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/injury/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penyakit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bagi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pekerja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menyangkut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lingkungan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kerja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pekerjaan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mesin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metoda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material),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pengorganisasian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pekerjaan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budaya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kerja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pekerja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lain</a:t>
            </a:r>
          </a:p>
          <a:p>
            <a:pPr fontAlgn="base"/>
            <a:r>
              <a:rPr lang="en-US" dirty="0" err="1">
                <a:solidFill>
                  <a:srgbClr val="333333"/>
                </a:solidFill>
                <a:latin typeface="Georgia"/>
              </a:rPr>
              <a:t>Konsekuensi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akibat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dari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suatu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kejadian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dinyatakan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kualitatif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atau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kuantitatif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berupa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kerugian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sakit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cedera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keadaan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merugikan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atau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menguntungkan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Bisa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juga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berupa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rentangan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akibat-akibat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mungkin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terjadi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berhubungan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suatu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eorgia"/>
              </a:rPr>
              <a:t>kejadian</a:t>
            </a:r>
            <a:r>
              <a:rPr lang="en-US" dirty="0">
                <a:solidFill>
                  <a:srgbClr val="333333"/>
                </a:solidFill>
                <a:latin typeface="Georgi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Mekanisme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Pengelolaan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Risiko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Kesehatan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6344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510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1327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Risiko Kesehatan, Kecelakaan Mobil, dan Kecelakaan Kerja</vt:lpstr>
      <vt:lpstr> I. Risiko Kesehatan</vt:lpstr>
      <vt:lpstr>Contoh risiko kesehatan</vt:lpstr>
      <vt:lpstr>Penilaian Risiko Kesehatan</vt:lpstr>
      <vt:lpstr>Analisa Faktor Risiko</vt:lpstr>
      <vt:lpstr>Risiko Kesehatan yang pasti terjadi</vt:lpstr>
      <vt:lpstr>Risiko Kesehatan</vt:lpstr>
      <vt:lpstr>Dampak  Risiko Kesehatan</vt:lpstr>
      <vt:lpstr>Mekanisme Pengelolaan Risiko Kesehatan</vt:lpstr>
      <vt:lpstr>Tahapan Pengelolaan Risiko Kesehatan</vt:lpstr>
      <vt:lpstr>1. Identifikasi Bahaya potensial</vt:lpstr>
      <vt:lpstr>2. Analisis Risiko</vt:lpstr>
      <vt:lpstr>3. Evaluasi Risiko</vt:lpstr>
      <vt:lpstr>Elemen Evaluasi Risiko</vt:lpstr>
      <vt:lpstr>Hasil Evaluasi Risiko</vt:lpstr>
      <vt:lpstr>4. Pengendalian Risiko</vt:lpstr>
      <vt:lpstr>5. Komunikasi dan Konsultasi</vt:lpstr>
      <vt:lpstr>6. Pengawasan dan evaluasi ulang</vt:lpstr>
      <vt:lpstr>II. Risiko Kecelakaan Kendaraan</vt:lpstr>
      <vt:lpstr>Contoh risiko kecelakaan kendaraan</vt:lpstr>
      <vt:lpstr>…</vt:lpstr>
      <vt:lpstr>PowerPoint Presentation</vt:lpstr>
      <vt:lpstr>III. Kecelakaan Kerja</vt:lpstr>
      <vt:lpstr>Contoh kecelakaan Kerja</vt:lpstr>
      <vt:lpstr>Strategi meminimilaisir risiko kecelakaan kerja</vt:lpstr>
      <vt:lpstr>1. Mengerti Kebijakan dan Ketentuan Perusahaan</vt:lpstr>
      <vt:lpstr>2. Mengenali Tempat Kerja</vt:lpstr>
      <vt:lpstr>3. Jangan Meremehkan Bahaya</vt:lpstr>
      <vt:lpstr>4. Gunakan Perlengkapan Safety sesuai Prosedur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 Kesehatan, Kecelakaan Mobil, dan Kecelakaan Kerja</dc:title>
  <dc:creator>Farlianto</dc:creator>
  <cp:lastModifiedBy>ismail - [2010]</cp:lastModifiedBy>
  <cp:revision>20</cp:revision>
  <dcterms:created xsi:type="dcterms:W3CDTF">2013-07-23T21:19:47Z</dcterms:created>
  <dcterms:modified xsi:type="dcterms:W3CDTF">2020-04-05T15:07:31Z</dcterms:modified>
</cp:coreProperties>
</file>