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5" d="100"/>
          <a:sy n="55" d="100"/>
        </p:scale>
        <p:origin x="-110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F67C93E-BF39-4A67-A128-584CD5199E2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DA00958-5F03-4E1F-85E3-522FB4F2D03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C93E-BF39-4A67-A128-584CD5199E2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0958-5F03-4E1F-85E3-522FB4F2D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C93E-BF39-4A67-A128-584CD5199E2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0958-5F03-4E1F-85E3-522FB4F2D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C93E-BF39-4A67-A128-584CD5199E2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0958-5F03-4E1F-85E3-522FB4F2D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C93E-BF39-4A67-A128-584CD5199E2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0958-5F03-4E1F-85E3-522FB4F2D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C93E-BF39-4A67-A128-584CD5199E2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0958-5F03-4E1F-85E3-522FB4F2D0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C93E-BF39-4A67-A128-584CD5199E2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0958-5F03-4E1F-85E3-522FB4F2D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C93E-BF39-4A67-A128-584CD5199E2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0958-5F03-4E1F-85E3-522FB4F2D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C93E-BF39-4A67-A128-584CD5199E2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0958-5F03-4E1F-85E3-522FB4F2D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C93E-BF39-4A67-A128-584CD5199E2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0958-5F03-4E1F-85E3-522FB4F2D03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C93E-BF39-4A67-A128-584CD5199E2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0958-5F03-4E1F-85E3-522FB4F2D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F67C93E-BF39-4A67-A128-584CD5199E2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DA00958-5F03-4E1F-85E3-522FB4F2D0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Model </a:t>
            </a:r>
            <a:r>
              <a:rPr lang="en-US" b="1" dirty="0" err="1" smtClean="0">
                <a:solidFill>
                  <a:srgbClr val="FF0000"/>
                </a:solidFill>
              </a:rPr>
              <a:t>komunikasi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dari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Shanon</a:t>
            </a:r>
            <a:r>
              <a:rPr lang="en-US" b="1" dirty="0" smtClean="0">
                <a:solidFill>
                  <a:srgbClr val="FF0000"/>
                </a:solidFill>
              </a:rPr>
              <a:t>-Weaver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 yang dikemukakan oleh Shanon-Weaver sangat sederhana dan umum</a:t>
            </a:r>
          </a:p>
          <a:p>
            <a:pPr eaLnBrk="1" hangingPunct="1"/>
            <a:r>
              <a:rPr lang="en-US" smtClean="0"/>
              <a:t>Model komunikasi secara umum memiliki perbedaan yang nyata dengan komunikasi massa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8438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Model Michael W Gamble </a:t>
            </a:r>
            <a:r>
              <a:rPr lang="en-US" sz="3200" b="1" dirty="0" err="1" smtClean="0">
                <a:solidFill>
                  <a:srgbClr val="FF0000"/>
                </a:solidFill>
              </a:rPr>
              <a:t>dan</a:t>
            </a:r>
            <a:r>
              <a:rPr lang="en-US" sz="3200" b="1" dirty="0" smtClean="0">
                <a:solidFill>
                  <a:srgbClr val="FF0000"/>
                </a:solidFill>
              </a:rPr>
              <a:t> Teri </a:t>
            </a:r>
            <a:r>
              <a:rPr lang="en-US" sz="3200" b="1" dirty="0" err="1" smtClean="0">
                <a:solidFill>
                  <a:srgbClr val="FF0000"/>
                </a:solidFill>
              </a:rPr>
              <a:t>Kwal</a:t>
            </a:r>
            <a:r>
              <a:rPr lang="en-US" sz="3200" b="1" dirty="0" smtClean="0">
                <a:solidFill>
                  <a:srgbClr val="FF0000"/>
                </a:solidFill>
              </a:rPr>
              <a:t> Gamble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mtClean="0"/>
              <a:t>Dalam model ini bahwa komunikasi massa itu mempengaruhi jenis komunikasi yang lain</a:t>
            </a:r>
          </a:p>
          <a:p>
            <a:pPr eaLnBrk="1" hangingPunct="1"/>
            <a:r>
              <a:rPr lang="en-US" smtClean="0"/>
              <a:t>Adanya fungsi gatekeeper</a:t>
            </a:r>
          </a:p>
          <a:p>
            <a:pPr eaLnBrk="1" hangingPunct="1"/>
            <a:r>
              <a:rPr lang="en-US" smtClean="0"/>
              <a:t>Gatekeeper tidak saja ikut menentukan baik tidaknya pesan yang akan disampaikan melalui media massa, tetapi mereka juga bisa melakukan fungsi kontrol dan penyensoran</a:t>
            </a:r>
          </a:p>
          <a:p>
            <a:pPr eaLnBrk="1" hangingPunct="1"/>
            <a:r>
              <a:rPr lang="en-US" smtClean="0"/>
              <a:t>Disini media telah berperan untuk melayani semua kepentingan  komunikasi manusia </a:t>
            </a:r>
          </a:p>
        </p:txBody>
      </p:sp>
    </p:spTree>
    <p:extLst>
      <p:ext uri="{BB962C8B-B14F-4D97-AF65-F5344CB8AC3E}">
        <p14:creationId xmlns:p14="http://schemas.microsoft.com/office/powerpoint/2010/main" val="162189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Penerima pesan bisa berposisi sebagai komunikator karena dia memberikan umpan balik</a:t>
            </a:r>
          </a:p>
          <a:p>
            <a:pPr eaLnBrk="1" hangingPunct="1"/>
            <a:r>
              <a:rPr lang="en-US" smtClean="0"/>
              <a:t>Model ini mengatakan antara sumber dan menerima pesan sama sama kedudukannya, bahkan sulit dibedakan mana sumber dan mana penerima pesan</a:t>
            </a:r>
          </a:p>
        </p:txBody>
      </p:sp>
    </p:spTree>
    <p:extLst>
      <p:ext uri="{BB962C8B-B14F-4D97-AF65-F5344CB8AC3E}">
        <p14:creationId xmlns:p14="http://schemas.microsoft.com/office/powerpoint/2010/main" val="1092912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Model H U 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 Ray Eldon </a:t>
            </a:r>
            <a:r>
              <a:rPr lang="en-US" dirty="0" err="1" smtClean="0"/>
              <a:t>Hiebert</a:t>
            </a:r>
            <a:r>
              <a:rPr lang="en-US" dirty="0" smtClean="0"/>
              <a:t>, Donald F .</a:t>
            </a:r>
            <a:r>
              <a:rPr lang="en-US" dirty="0" err="1" smtClean="0"/>
              <a:t>Ungrait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Thomas W Bohn</a:t>
            </a:r>
          </a:p>
          <a:p>
            <a:pPr eaLnBrk="1" hangingPunct="1"/>
            <a:r>
              <a:rPr lang="en-US" dirty="0" smtClean="0"/>
              <a:t>Model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HUB </a:t>
            </a:r>
            <a:r>
              <a:rPr lang="en-US" dirty="0" err="1" smtClean="0"/>
              <a:t>adalah</a:t>
            </a:r>
            <a:r>
              <a:rPr lang="en-US" dirty="0" smtClean="0"/>
              <a:t> mode </a:t>
            </a:r>
            <a:r>
              <a:rPr lang="en-US" dirty="0" err="1" smtClean="0"/>
              <a:t>lingkaran</a:t>
            </a:r>
            <a:r>
              <a:rPr lang="en-US" dirty="0" smtClean="0"/>
              <a:t> yang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berputar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endParaRPr lang="en-US" dirty="0" smtClean="0"/>
          </a:p>
          <a:p>
            <a:pPr eaLnBrk="1" hangingPunct="1"/>
            <a:r>
              <a:rPr lang="en-US" dirty="0" smtClean="0"/>
              <a:t>Model HUB </a:t>
            </a:r>
            <a:r>
              <a:rPr lang="en-US" dirty="0" err="1" smtClean="0"/>
              <a:t>adalah</a:t>
            </a:r>
            <a:r>
              <a:rPr lang="en-US" dirty="0" smtClean="0"/>
              <a:t> model </a:t>
            </a:r>
            <a:r>
              <a:rPr lang="en-US" dirty="0" err="1" smtClean="0"/>
              <a:t>lingkaran</a:t>
            </a:r>
            <a:r>
              <a:rPr lang="en-US" dirty="0" smtClean="0"/>
              <a:t> </a:t>
            </a:r>
            <a:r>
              <a:rPr lang="en-US" dirty="0" err="1" smtClean="0"/>
              <a:t>konsentris</a:t>
            </a:r>
            <a:r>
              <a:rPr lang="en-US" dirty="0" smtClean="0"/>
              <a:t> yang </a:t>
            </a:r>
            <a:r>
              <a:rPr lang="en-US" dirty="0" err="1" smtClean="0"/>
              <a:t>bergetar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proses </a:t>
            </a:r>
            <a:r>
              <a:rPr lang="en-US" dirty="0" err="1" smtClean="0"/>
              <a:t>aksi-reaksi</a:t>
            </a: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4577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 ini menyerupai gelombang dan komunikator berada di tengah-tengah pusaran air yang menyebarkan pesan ke luar dibantu oleh media amplification</a:t>
            </a:r>
          </a:p>
          <a:p>
            <a:pPr eaLnBrk="1" hangingPunct="1"/>
            <a:r>
              <a:rPr lang="en-US" smtClean="0"/>
              <a:t>Tujuannya agar pesan yang dikeluarkan sejelas dan sekomplet mungkin.</a:t>
            </a:r>
          </a:p>
        </p:txBody>
      </p:sp>
    </p:spTree>
    <p:extLst>
      <p:ext uri="{BB962C8B-B14F-4D97-AF65-F5344CB8AC3E}">
        <p14:creationId xmlns:p14="http://schemas.microsoft.com/office/powerpoint/2010/main" val="2153551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Ada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banyak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faktor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yang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ikut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mempengaruhi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proses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peredaran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pesan</a:t>
            </a:r>
            <a:endParaRPr lang="en-US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err="1" smtClean="0"/>
              <a:t>Komunikator</a:t>
            </a:r>
            <a:r>
              <a:rPr lang="en-US" sz="2800" dirty="0" smtClean="0"/>
              <a:t>,</a:t>
            </a:r>
          </a:p>
          <a:p>
            <a:pPr eaLnBrk="1" hangingPunct="1"/>
            <a:r>
              <a:rPr lang="en-US" sz="2800" dirty="0" err="1" smtClean="0"/>
              <a:t>Kode</a:t>
            </a:r>
            <a:endParaRPr lang="en-US" sz="2800" dirty="0" smtClean="0"/>
          </a:p>
          <a:p>
            <a:pPr eaLnBrk="1" hangingPunct="1"/>
            <a:r>
              <a:rPr lang="en-US" sz="2800" dirty="0" err="1" smtClean="0"/>
              <a:t>Pentapis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Media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endParaRPr lang="en-US" sz="2800" dirty="0" smtClean="0"/>
          </a:p>
          <a:p>
            <a:pPr eaLnBrk="1" hangingPunct="1"/>
            <a:r>
              <a:rPr lang="en-US" sz="2800" dirty="0" err="1" smtClean="0"/>
              <a:t>Pengatur</a:t>
            </a:r>
            <a:r>
              <a:rPr lang="en-US" sz="2800" dirty="0" smtClean="0"/>
              <a:t> </a:t>
            </a:r>
          </a:p>
          <a:p>
            <a:pPr eaLnBrk="1" hangingPunct="1"/>
            <a:r>
              <a:rPr lang="en-US" sz="2800" dirty="0" err="1" smtClean="0"/>
              <a:t>Penyaring</a:t>
            </a:r>
            <a:endParaRPr lang="en-US" sz="2800" dirty="0" smtClean="0"/>
          </a:p>
          <a:p>
            <a:pPr eaLnBrk="1" hangingPunct="1"/>
            <a:r>
              <a:rPr lang="en-US" sz="2800" dirty="0" err="1" smtClean="0"/>
              <a:t>Komunikan</a:t>
            </a:r>
            <a:r>
              <a:rPr lang="en-US" sz="2800" dirty="0" smtClean="0"/>
              <a:t> </a:t>
            </a:r>
          </a:p>
          <a:p>
            <a:pPr eaLnBrk="1" hangingPunct="1"/>
            <a:r>
              <a:rPr lang="en-US" sz="2800" dirty="0" err="1" smtClean="0"/>
              <a:t>Efek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89590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 HUB ini juga mengakui bahwa ada gangguan atau pemutarbalikan fakta yang turut serta dalam proses penyebaran informasi</a:t>
            </a:r>
          </a:p>
          <a:p>
            <a:pPr eaLnBrk="1" hangingPunct="1"/>
            <a:r>
              <a:rPr lang="en-US" smtClean="0"/>
              <a:t>Gangguan tersebut bisa gangguan saluran, gangguan komunikator salah dalam menyandi pesan</a:t>
            </a:r>
          </a:p>
        </p:txBody>
      </p:sp>
    </p:spTree>
    <p:extLst>
      <p:ext uri="{BB962C8B-B14F-4D97-AF65-F5344CB8AC3E}">
        <p14:creationId xmlns:p14="http://schemas.microsoft.com/office/powerpoint/2010/main" val="3419149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Model Black </a:t>
            </a:r>
            <a:r>
              <a:rPr lang="en-US" sz="3200" b="1" dirty="0" err="1" smtClean="0">
                <a:solidFill>
                  <a:srgbClr val="FF0000"/>
                </a:solidFill>
              </a:rPr>
              <a:t>dan</a:t>
            </a:r>
            <a:r>
              <a:rPr lang="en-US" sz="3200" b="1" dirty="0" smtClean="0">
                <a:solidFill>
                  <a:srgbClr val="FF0000"/>
                </a:solidFill>
              </a:rPr>
              <a:t> Whitney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diperkenalkan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Jay Black </a:t>
            </a:r>
            <a:r>
              <a:rPr lang="en-US" dirty="0" err="1" smtClean="0"/>
              <a:t>dan</a:t>
            </a:r>
            <a:r>
              <a:rPr lang="en-US" dirty="0" smtClean="0"/>
              <a:t> Frederick C. Whitney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Introduction to Mass Communication (1998)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, </a:t>
            </a:r>
            <a:r>
              <a:rPr lang="en-US" dirty="0" err="1" smtClean="0"/>
              <a:t>pesan</a:t>
            </a:r>
            <a:r>
              <a:rPr lang="en-US" dirty="0" smtClean="0"/>
              <a:t>,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audience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gatekeeper </a:t>
            </a:r>
            <a:r>
              <a:rPr lang="en-US" dirty="0" err="1" smtClean="0"/>
              <a:t>sabagai</a:t>
            </a:r>
            <a:r>
              <a:rPr lang="en-US" dirty="0" smtClean="0"/>
              <a:t> </a:t>
            </a:r>
            <a:r>
              <a:rPr lang="en-US" dirty="0" err="1" smtClean="0"/>
              <a:t>pentapis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palang</a:t>
            </a:r>
            <a:r>
              <a:rPr lang="en-US" dirty="0" smtClean="0"/>
              <a:t> </a:t>
            </a:r>
            <a:r>
              <a:rPr lang="en-US" dirty="0" err="1" smtClean="0"/>
              <a:t>pintu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6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Model Bruce </a:t>
            </a:r>
            <a:r>
              <a:rPr lang="en-US" sz="3200" b="1" dirty="0" err="1" smtClean="0">
                <a:solidFill>
                  <a:srgbClr val="FF0000"/>
                </a:solidFill>
              </a:rPr>
              <a:t>Westley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Malcom</a:t>
            </a:r>
            <a:r>
              <a:rPr lang="en-US" sz="3200" b="1" dirty="0" smtClean="0">
                <a:solidFill>
                  <a:srgbClr val="FF0000"/>
                </a:solidFill>
              </a:rPr>
              <a:t> McLean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 yang dibangun oleh Westley dan McLean ini sangat menekankan peran gatekeeper dalamproses komunikasi massa</a:t>
            </a:r>
          </a:p>
          <a:p>
            <a:pPr eaLnBrk="1" hangingPunct="1"/>
            <a:r>
              <a:rPr lang="en-US" smtClean="0"/>
              <a:t>Dimodel ini dikatakan bahwa  posisi seorang reporter dan editor berbeda, meskipun keduanya bisa menambah dan mengurangi fakta yang disajikan</a:t>
            </a:r>
          </a:p>
        </p:txBody>
      </p:sp>
    </p:spTree>
    <p:extLst>
      <p:ext uri="{BB962C8B-B14F-4D97-AF65-F5344CB8AC3E}">
        <p14:creationId xmlns:p14="http://schemas.microsoft.com/office/powerpoint/2010/main" val="3941946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Model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komunikasi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Black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Whitney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Sumber</a:t>
            </a:r>
          </a:p>
          <a:p>
            <a:pPr eaLnBrk="1" hangingPunct="1"/>
            <a:r>
              <a:rPr lang="en-US" smtClean="0"/>
              <a:t> Pesan</a:t>
            </a:r>
          </a:p>
          <a:p>
            <a:pPr eaLnBrk="1" hangingPunct="1"/>
            <a:r>
              <a:rPr lang="en-US" smtClean="0"/>
              <a:t>Penerima</a:t>
            </a:r>
          </a:p>
        </p:txBody>
      </p:sp>
    </p:spTree>
    <p:extLst>
      <p:ext uri="{BB962C8B-B14F-4D97-AF65-F5344CB8AC3E}">
        <p14:creationId xmlns:p14="http://schemas.microsoft.com/office/powerpoint/2010/main" val="3676943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Model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Alir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Dua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Tahap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Model alir dua tahap merupakan model  pengembangan dari model alir satu tahap</a:t>
            </a:r>
          </a:p>
          <a:p>
            <a:pPr eaLnBrk="1" hangingPunct="1"/>
            <a:r>
              <a:rPr lang="en-US" smtClean="0"/>
              <a:t>Karena perkembangan media massa yang cukup cepat maka lahirlah model alir dua tahap (two step flow model) sebagai penyempurnaan dari model sebelumnya.</a:t>
            </a:r>
          </a:p>
          <a:p>
            <a:pPr eaLnBrk="1" hangingPunct="1"/>
            <a:r>
              <a:rPr lang="en-US" smtClean="0"/>
              <a:t>Dalam model ini media massa tidak langsung mempengaruhi audience tapi melalui perantaraan pihak ketiga yang disebut pemimpin opini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0317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/>
              <a:t>Pemimpin opini berfungsi sebagai penerusan pesan-pesan media massa dan pesan tersebut sudah diinterpretasikan oleh pemimpin opini</a:t>
            </a:r>
          </a:p>
          <a:p>
            <a:pPr eaLnBrk="1" hangingPunct="1"/>
            <a:r>
              <a:rPr lang="en-US" smtClean="0"/>
              <a:t>Kelemahan model ini hanya mengamati alir pesan yang disiarkan media massa dn sampai ke audience</a:t>
            </a:r>
          </a:p>
          <a:p>
            <a:pPr eaLnBrk="1" hangingPunct="1"/>
            <a:r>
              <a:rPr lang="en-US" smtClean="0"/>
              <a:t>Model seperti ini lebih cocok dimasyarakat pedesaan dengan pendidikan yang belum begitu baik, sehingga pemimpin opini lebih dipercaya dibanding pesan-pesan media massa</a:t>
            </a:r>
          </a:p>
        </p:txBody>
      </p:sp>
    </p:spTree>
    <p:extLst>
      <p:ext uri="{BB962C8B-B14F-4D97-AF65-F5344CB8AC3E}">
        <p14:creationId xmlns:p14="http://schemas.microsoft.com/office/powerpoint/2010/main" val="3077430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Model </a:t>
            </a:r>
            <a:r>
              <a:rPr lang="en-US" b="1" dirty="0" err="1" smtClean="0">
                <a:solidFill>
                  <a:srgbClr val="FF0000"/>
                </a:solidFill>
              </a:rPr>
              <a:t>Alir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Banyak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Tahap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model </a:t>
            </a:r>
            <a:r>
              <a:rPr lang="en-US" dirty="0" err="1" smtClean="0"/>
              <a:t>alir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menginterpretasikan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pesan-pesan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Model multistep flow model,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media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(yang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lainnya),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media,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khlayak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setersunya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803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mtClean="0"/>
              <a:t>Melaui model ini audience menerima pesan media massa bisa langsung bisa juga tidak</a:t>
            </a:r>
          </a:p>
          <a:p>
            <a:pPr eaLnBrk="1" hangingPunct="1"/>
            <a:r>
              <a:rPr lang="en-US" smtClean="0"/>
              <a:t>Individu bisa mendapatkan pesan dari individu lainnya atau dari pemimpin opininya</a:t>
            </a:r>
          </a:p>
          <a:p>
            <a:pPr eaLnBrk="1" hangingPunct="1"/>
            <a:r>
              <a:rPr lang="en-US" smtClean="0"/>
              <a:t>Individu bisa juga menerima pesan dari kelompoknya  ataupun bertukar informasi dengan kelom[pok lain.</a:t>
            </a:r>
          </a:p>
          <a:p>
            <a:pPr eaLnBrk="1" hangingPunct="1"/>
            <a:r>
              <a:rPr lang="en-US" smtClean="0"/>
              <a:t>Model banyak tahap ini merupakan gabungan dari beberapa model</a:t>
            </a:r>
          </a:p>
        </p:txBody>
      </p:sp>
    </p:spTree>
    <p:extLst>
      <p:ext uri="{BB962C8B-B14F-4D97-AF65-F5344CB8AC3E}">
        <p14:creationId xmlns:p14="http://schemas.microsoft.com/office/powerpoint/2010/main" val="2830884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024744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Kathleen Hall </a:t>
            </a:r>
            <a:r>
              <a:rPr lang="en-US" sz="2400" b="1" dirty="0" err="1" smtClean="0">
                <a:solidFill>
                  <a:srgbClr val="FF0000"/>
                </a:solidFill>
              </a:rPr>
              <a:t>Janieson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Karlyn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Khors</a:t>
            </a:r>
            <a:r>
              <a:rPr lang="en-US" sz="2400" b="1" dirty="0" smtClean="0">
                <a:solidFill>
                  <a:srgbClr val="FF0000"/>
                </a:solidFill>
              </a:rPr>
              <a:t> Campbell </a:t>
            </a:r>
            <a:r>
              <a:rPr lang="en-US" sz="2400" b="1" dirty="0" err="1" smtClean="0">
                <a:solidFill>
                  <a:srgbClr val="FF0000"/>
                </a:solidFill>
              </a:rPr>
              <a:t>dalam</a:t>
            </a:r>
            <a:r>
              <a:rPr lang="en-US" sz="2400" b="1" dirty="0" smtClean="0">
                <a:solidFill>
                  <a:srgbClr val="FF0000"/>
                </a:solidFill>
              </a:rPr>
              <a:t> Interplay </a:t>
            </a:r>
            <a:r>
              <a:rPr lang="en-US" sz="2400" b="1" dirty="0" err="1" smtClean="0">
                <a:solidFill>
                  <a:srgbClr val="FF0000"/>
                </a:solidFill>
              </a:rPr>
              <a:t>Influnce</a:t>
            </a:r>
            <a:r>
              <a:rPr lang="en-US" sz="2400" b="1" dirty="0" smtClean="0">
                <a:solidFill>
                  <a:srgbClr val="FF0000"/>
                </a:solidFill>
              </a:rPr>
              <a:t> (1988)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57200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Kita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media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: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 individual 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err="1" smtClean="0"/>
              <a:t>Mengorganisasikan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memboikot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pemancar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err="1" smtClean="0"/>
              <a:t>Mendesak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err="1" smtClean="0"/>
              <a:t>Mengadu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DPRD </a:t>
            </a:r>
            <a:r>
              <a:rPr lang="en-US" dirty="0" err="1" smtClean="0"/>
              <a:t>atau</a:t>
            </a:r>
            <a:r>
              <a:rPr lang="en-US" dirty="0" smtClean="0"/>
              <a:t> DPR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/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trike="sngStrike" dirty="0" smtClean="0"/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09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Model Melvin De Fleur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Dalam model Melvin, sumber dan pemancar tidak berada disatu posisi. Antara sumber danpemancar berbeda tahapannya dalam aktivitas komunikasi massa</a:t>
            </a:r>
          </a:p>
          <a:p>
            <a:pPr eaLnBrk="1" hangingPunct="1"/>
            <a:r>
              <a:rPr lang="en-US" smtClean="0"/>
              <a:t>Saluran menjadi media massa yang mampu menyebarkan pesan-pesan yang dikemukakan sumber</a:t>
            </a:r>
          </a:p>
          <a:p>
            <a:pPr eaLnBrk="1" hangingPunct="1"/>
            <a:r>
              <a:rPr lang="en-US" smtClean="0"/>
              <a:t>Fungsi pemerima pesan sebagai orang yang dikenai sasaran pesan yang disebarkan dan penginterpretasi pesannya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0799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Tujuan , menguraikan pesandan memberi mereka interpretasi penerima</a:t>
            </a:r>
          </a:p>
          <a:p>
            <a:pPr eaLnBrk="1" hangingPunct="1"/>
            <a:r>
              <a:rPr lang="en-US" smtClean="0"/>
              <a:t>Model ini menekankan fakta bahwa gangguan boleh mencampuri banyak hal dalam proses komunikasi massa dan tidak semata-mata diidentifikasi dengan saluran atau media.</a:t>
            </a:r>
          </a:p>
          <a:p>
            <a:pPr eaLnBrk="1" hangingPunct="1"/>
            <a:r>
              <a:rPr lang="en-US" smtClean="0"/>
              <a:t>Titik tekan utamanya adalah untuk mencapai/berbagai pengertian makna pesan antara sumber dan tujuan. </a:t>
            </a:r>
          </a:p>
        </p:txBody>
      </p:sp>
    </p:spTree>
    <p:extLst>
      <p:ext uri="{BB962C8B-B14F-4D97-AF65-F5344CB8AC3E}">
        <p14:creationId xmlns:p14="http://schemas.microsoft.com/office/powerpoint/2010/main" val="3660196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136</TotalTime>
  <Words>734</Words>
  <Application>Microsoft Office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Model komunikasi dari Shanon-Weaver</vt:lpstr>
      <vt:lpstr>Model komunikasi Black dan Whitney</vt:lpstr>
      <vt:lpstr>Model Alir Dua Tahap</vt:lpstr>
      <vt:lpstr>PowerPoint Presentation</vt:lpstr>
      <vt:lpstr>Model Alir Banyak Tahap</vt:lpstr>
      <vt:lpstr>PowerPoint Presentation</vt:lpstr>
      <vt:lpstr>Kathleen Hall Janieson dan Karlyn Khors Campbell dalam Interplay Influnce (1988)</vt:lpstr>
      <vt:lpstr>Model Melvin De Fleur</vt:lpstr>
      <vt:lpstr>PowerPoint Presentation</vt:lpstr>
      <vt:lpstr>Model Michael W Gamble dan Teri Kwal Gamble</vt:lpstr>
      <vt:lpstr>PowerPoint Presentation</vt:lpstr>
      <vt:lpstr>Model H U B</vt:lpstr>
      <vt:lpstr>PowerPoint Presentation</vt:lpstr>
      <vt:lpstr>Ada banyak faktor yang ikut mempengaruhi proses peredaran pesan</vt:lpstr>
      <vt:lpstr>PowerPoint Presentation</vt:lpstr>
      <vt:lpstr>Model Black dan Whitney</vt:lpstr>
      <vt:lpstr>Model Bruce Westley dan Malcom McLean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komunikasi dari Shanon-Weaver</dc:title>
  <dc:creator>acer</dc:creator>
  <cp:lastModifiedBy>acer</cp:lastModifiedBy>
  <cp:revision>3</cp:revision>
  <dcterms:created xsi:type="dcterms:W3CDTF">2020-04-05T23:52:19Z</dcterms:created>
  <dcterms:modified xsi:type="dcterms:W3CDTF">2020-04-06T02:08:21Z</dcterms:modified>
</cp:coreProperties>
</file>