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9" r:id="rId3"/>
    <p:sldId id="275" r:id="rId4"/>
    <p:sldId id="280" r:id="rId5"/>
    <p:sldId id="281" r:id="rId6"/>
    <p:sldId id="282" r:id="rId7"/>
    <p:sldId id="284" r:id="rId8"/>
    <p:sldId id="285" r:id="rId9"/>
    <p:sldId id="286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8AE88-459E-412E-A1A7-AD2F919A9835}" type="datetimeFigureOut">
              <a:rPr lang="id-ID" smtClean="0"/>
              <a:t>06/04/2020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BA3AB-D1A2-4630-90DD-453219FC03A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9377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BA3AB-D1A2-4630-90DD-453219FC03A2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95386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3F3-FE77-4580-91EE-474BFFA27D4F}" type="datetime1">
              <a:rPr lang="en-US" smtClean="0"/>
              <a:t>4/6/2020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C1A8-B92F-463B-BC03-966BFE3A55EB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EBDC-03EA-4473-8CE1-8D42B822B4C5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14F7-DC19-4214-9E7E-EEC2F023FEB2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F29C-B0A1-45FC-BCF9-8C65A205C6BE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39B4-4662-4F8B-AE6B-69674514C833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DD8E-EB9F-471E-B395-48DC99F6476F}" type="datetime1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4A95-2D04-414B-BD6B-790E0897E466}" type="datetime1">
              <a:rPr lang="en-US" smtClean="0"/>
              <a:t>4/6/2020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BB1A-EF89-44DE-8D3F-8F34D8F30FAC}" type="datetime1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ED67-5A6A-43FB-B668-90CC1D38F38B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342F3E2-7F51-42D5-9F2A-72E96354073E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562275E-8ABF-4200-B274-B26B7CF17185}" type="datetime1">
              <a:rPr lang="en-US" smtClean="0"/>
              <a:t>4/6/2020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8153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/>
              </a:rPr>
              <a:t>PANCASILA DALAM ARUS SEJARAH BANGSA INDONESIA</a:t>
            </a:r>
            <a:endParaRPr lang="id-ID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845118"/>
            <a:ext cx="6400800" cy="1650682"/>
          </a:xfrm>
        </p:spPr>
        <p:txBody>
          <a:bodyPr>
            <a:normAutofit fontScale="70000" lnSpcReduction="20000"/>
          </a:bodyPr>
          <a:lstStyle/>
          <a:p>
            <a:endParaRPr lang="id-ID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</a:t>
            </a:r>
            <a:r>
              <a:rPr lang="id-ID" sz="2400" dirty="0" smtClean="0">
                <a:solidFill>
                  <a:schemeClr val="bg1"/>
                </a:solidFill>
              </a:rPr>
              <a:t>isampaikan pada Pertemuan ke 5</a:t>
            </a:r>
          </a:p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oleh :</a:t>
            </a:r>
          </a:p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Tatik Rohmawati, S.IP.M.Si</a:t>
            </a:r>
            <a:endParaRPr lang="id-ID" sz="2400" dirty="0">
              <a:solidFill>
                <a:schemeClr val="bg1"/>
              </a:solidFill>
            </a:endParaRPr>
          </a:p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Pada Mata Kuliah :</a:t>
            </a:r>
          </a:p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Pancasila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A1C9-F43A-4DEB-80C3-ECC59F0F74D1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6694-5C3B-4ABB-99C1-46001C269A7E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2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</a:t>
            </a:r>
            <a:r>
              <a:rPr dirty="0" err="1" smtClean="0"/>
              <a:t>eran</a:t>
            </a:r>
            <a:r>
              <a:rPr dirty="0" smtClean="0"/>
              <a:t> </a:t>
            </a:r>
            <a:r>
              <a:rPr dirty="0" err="1" smtClean="0"/>
              <a:t>dan</a:t>
            </a:r>
            <a:r>
              <a:rPr dirty="0" smtClean="0"/>
              <a:t> </a:t>
            </a:r>
            <a:r>
              <a:rPr dirty="0" err="1" smtClean="0"/>
              <a:t>fungsi</a:t>
            </a:r>
            <a:r>
              <a:rPr dirty="0" smtClean="0"/>
              <a:t> </a:t>
            </a:r>
            <a:r>
              <a:rPr dirty="0" err="1" smtClean="0"/>
              <a:t>pancasila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DDAE-9D01-422C-A74A-AE217C579FC9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5" name="Rounded Rectangle 4"/>
          <p:cNvSpPr/>
          <p:nvPr/>
        </p:nvSpPr>
        <p:spPr>
          <a:xfrm>
            <a:off x="647700" y="1874520"/>
            <a:ext cx="7848600" cy="4221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kepribadian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menunjukan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kepribadian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dibedakan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lain</a:t>
            </a:r>
            <a:r>
              <a:rPr lang="en-US" sz="2400" dirty="0"/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penyelenggara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diamalkan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sehari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" name="Flowchart: Manual Input 5"/>
          <p:cNvSpPr/>
          <p:nvPr/>
        </p:nvSpPr>
        <p:spPr>
          <a:xfrm>
            <a:off x="457200" y="457201"/>
            <a:ext cx="6903720" cy="1142999"/>
          </a:xfrm>
          <a:prstGeom prst="flowChartManualInp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Kehidupan</a:t>
            </a:r>
            <a:r>
              <a:rPr lang="en-US" sz="3200" b="1" dirty="0"/>
              <a:t> </a:t>
            </a:r>
            <a:r>
              <a:rPr lang="en-US" sz="3200" b="1" dirty="0" err="1"/>
              <a:t>Bermasyarakat</a:t>
            </a:r>
            <a:r>
              <a:rPr lang="en-US" sz="3200" b="1" dirty="0"/>
              <a:t>, </a:t>
            </a:r>
            <a:r>
              <a:rPr lang="en-US" sz="3200" b="1" dirty="0" err="1"/>
              <a:t>Berbangsa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 </a:t>
            </a:r>
            <a:r>
              <a:rPr lang="en-US" sz="3200" b="1" dirty="0" err="1"/>
              <a:t>Bernegara</a:t>
            </a:r>
            <a:r>
              <a:rPr lang="en-US" sz="3200" b="1" dirty="0"/>
              <a:t> </a:t>
            </a:r>
            <a:endParaRPr lang="id-ID" sz="3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0C0-E776-45E6-A2C5-C6DD0C5A6715}" type="datetime1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28650" y="1119981"/>
            <a:ext cx="7886700" cy="5486400"/>
          </a:xfrm>
          <a:prstGeom prst="roundRect">
            <a:avLst/>
          </a:prstGeom>
          <a:solidFill>
            <a:schemeClr val="bg2">
              <a:alpha val="8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melainkan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pembentuk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dijadikan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membina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membimbing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menuju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berkualitas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Pengatur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tatanan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pemersatu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kepribadian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</a:t>
            </a: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keamanan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kemakmuran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</a:t>
            </a:r>
          </a:p>
        </p:txBody>
      </p:sp>
      <p:sp>
        <p:nvSpPr>
          <p:cNvPr id="6" name="Flowchart: Manual Input 5"/>
          <p:cNvSpPr/>
          <p:nvPr/>
        </p:nvSpPr>
        <p:spPr>
          <a:xfrm>
            <a:off x="457200" y="92077"/>
            <a:ext cx="5715000" cy="898524"/>
          </a:xfrm>
          <a:prstGeom prst="flowChartManualInp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Pada</a:t>
            </a:r>
            <a:r>
              <a:rPr lang="en-US" sz="3200" b="1" dirty="0"/>
              <a:t> Era </a:t>
            </a:r>
            <a:r>
              <a:rPr lang="en-US" sz="3200" b="1" dirty="0" err="1"/>
              <a:t>Sekarang</a:t>
            </a:r>
            <a:endParaRPr lang="id-ID" sz="3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399D-4F9D-446D-B7D5-0B0C29F1842A}" type="datetime1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95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" y="1874520"/>
            <a:ext cx="7848600" cy="4221163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melindungi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segenap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tumpah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golongan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perorangan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ke-3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merdeka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bersatu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berdaulat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makmur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ke-5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Manual Input 5"/>
          <p:cNvSpPr/>
          <p:nvPr/>
        </p:nvSpPr>
        <p:spPr>
          <a:xfrm>
            <a:off x="457200" y="457201"/>
            <a:ext cx="6903720" cy="1142999"/>
          </a:xfrm>
          <a:prstGeom prst="flowChartManualInp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4 </a:t>
            </a:r>
            <a:r>
              <a:rPr lang="en-US" sz="3200" b="1" dirty="0" err="1"/>
              <a:t>Pokok</a:t>
            </a:r>
            <a:r>
              <a:rPr lang="en-US" sz="3200" b="1" dirty="0"/>
              <a:t> </a:t>
            </a:r>
            <a:r>
              <a:rPr lang="en-US" sz="3200" b="1" dirty="0" err="1"/>
              <a:t>Pikiran</a:t>
            </a:r>
            <a:r>
              <a:rPr lang="en-US" sz="3200" b="1" dirty="0"/>
              <a:t> yang </a:t>
            </a:r>
            <a:r>
              <a:rPr lang="en-US" sz="3200" b="1" dirty="0" err="1"/>
              <a:t>terkandung</a:t>
            </a:r>
            <a:r>
              <a:rPr lang="en-US" sz="3200" b="1" dirty="0"/>
              <a:t> 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Pembukaan</a:t>
            </a:r>
            <a:r>
              <a:rPr lang="en-US" sz="3200" b="1" dirty="0"/>
              <a:t> UUD 1945</a:t>
            </a:r>
            <a:endParaRPr lang="id-ID" sz="3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3182-58CB-4B06-A82E-9900E75208B8}" type="datetime1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" y="762000"/>
            <a:ext cx="7848600" cy="4221163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berdaulatan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ke-4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4.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ateis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teokrasi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menjunjung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39E1-5855-4B1C-A45D-A0A558649D6D}" type="datetime1">
              <a:rPr lang="en-US" smtClean="0"/>
              <a:t>4/6/2020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" y="1600201"/>
            <a:ext cx="7848600" cy="4382462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 algn="just"/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Menurut </a:t>
            </a:r>
            <a:r>
              <a:rPr lang="id-ID" sz="2400" dirty="0">
                <a:solidFill>
                  <a:schemeClr val="tx1"/>
                </a:solidFill>
              </a:rPr>
              <a:t>Wakil Ketua Umum Majelis Ulama Indonesia (MUI) Zainut Tauhid Sa'adi </a:t>
            </a:r>
            <a:r>
              <a:rPr lang="id-ID" sz="2400" dirty="0" smtClean="0">
                <a:solidFill>
                  <a:schemeClr val="tx1"/>
                </a:solidFill>
              </a:rPr>
              <a:t>bahwa </a:t>
            </a:r>
            <a:r>
              <a:rPr lang="id-ID" sz="2400" dirty="0">
                <a:solidFill>
                  <a:schemeClr val="tx1"/>
                </a:solidFill>
              </a:rPr>
              <a:t>Pancasila menghadapi dua tantangan ke depan, yakni radikalisme agama dan radikalisme sekuler. </a:t>
            </a:r>
            <a:r>
              <a:rPr lang="id-ID" sz="2400" dirty="0" smtClean="0">
                <a:solidFill>
                  <a:schemeClr val="tx1"/>
                </a:solidFill>
              </a:rPr>
              <a:t>Keduanya merupakan paham </a:t>
            </a:r>
            <a:r>
              <a:rPr lang="id-ID" sz="2400" dirty="0">
                <a:solidFill>
                  <a:schemeClr val="tx1"/>
                </a:solidFill>
              </a:rPr>
              <a:t>yang mengancam eksistensi Pancasila sebagai dasar negara dan pandangan hidup bangsa Indonesia.</a:t>
            </a:r>
            <a:endParaRPr lang="en-US" sz="2400" dirty="0">
              <a:solidFill>
                <a:schemeClr val="tx1"/>
              </a:solidFill>
            </a:endParaRPr>
          </a:p>
          <a:p>
            <a:pPr marL="550926" indent="-514350" algn="just">
              <a:buNone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39E1-5855-4B1C-A45D-A0A558649D6D}" type="datetime1">
              <a:rPr lang="en-US" smtClean="0"/>
              <a:t>4/6/2020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85800" y="453735"/>
            <a:ext cx="7848600" cy="917866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 algn="ctr">
              <a:buNone/>
            </a:pPr>
            <a:r>
              <a:rPr lang="id-ID" sz="2400" b="1" dirty="0" smtClean="0">
                <a:latin typeface="Times New Roman" pitchFamily="18" charset="0"/>
                <a:cs typeface="Times New Roman" pitchFamily="18" charset="0"/>
              </a:rPr>
              <a:t>TANTANGAN PANCASILA SEBAGAI DASAR NEGARA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06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" y="1600201"/>
            <a:ext cx="7848600" cy="4382462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/>
              <a:t>Radikalisme</a:t>
            </a:r>
            <a:r>
              <a:rPr lang="en-US" sz="2400" dirty="0"/>
              <a:t> agama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gerakan</a:t>
            </a:r>
            <a:r>
              <a:rPr lang="en-US" sz="2400" dirty="0"/>
              <a:t> 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mengganti</a:t>
            </a:r>
            <a:r>
              <a:rPr lang="en-US" sz="2400" dirty="0"/>
              <a:t> </a:t>
            </a:r>
            <a:r>
              <a:rPr lang="en-US" sz="2400" dirty="0" err="1"/>
              <a:t>Pancasila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ideologi</a:t>
            </a:r>
            <a:r>
              <a:rPr lang="en-US" sz="2400" dirty="0"/>
              <a:t> yang </a:t>
            </a:r>
            <a:r>
              <a:rPr lang="en-US" sz="2400" dirty="0" err="1"/>
              <a:t>berbasiskan</a:t>
            </a:r>
            <a:r>
              <a:rPr lang="en-US" sz="2400" dirty="0"/>
              <a:t> agama, </a:t>
            </a:r>
            <a:r>
              <a:rPr lang="en-US" sz="2400" dirty="0" err="1"/>
              <a:t>contohnya</a:t>
            </a:r>
            <a:r>
              <a:rPr lang="en-US" sz="2400" dirty="0"/>
              <a:t> </a:t>
            </a:r>
            <a:r>
              <a:rPr lang="en-US" sz="2400" dirty="0" err="1"/>
              <a:t>khilafah</a:t>
            </a:r>
            <a:r>
              <a:rPr lang="en-US" sz="2400" dirty="0"/>
              <a:t>.</a:t>
            </a:r>
          </a:p>
          <a:p>
            <a:pPr algn="just"/>
            <a:r>
              <a:rPr lang="id-ID" sz="2400" dirty="0" smtClean="0"/>
              <a:t>Ajarannya</a:t>
            </a:r>
            <a:r>
              <a:rPr lang="id-ID" sz="2400" dirty="0"/>
              <a:t> </a:t>
            </a:r>
            <a:r>
              <a:rPr lang="id-ID" sz="2400" dirty="0" smtClean="0"/>
              <a:t>disebarkan</a:t>
            </a:r>
            <a:r>
              <a:rPr lang="en-US" sz="2400" dirty="0" smtClean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kelompok-kelompok</a:t>
            </a:r>
            <a:r>
              <a:rPr lang="en-US" sz="2400" dirty="0"/>
              <a:t> </a:t>
            </a:r>
            <a:r>
              <a:rPr lang="en-US" sz="2400" dirty="0" err="1"/>
              <a:t>staregis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  <a:r>
              <a:rPr lang="en-US" sz="2400" dirty="0" err="1"/>
              <a:t>pelajar</a:t>
            </a:r>
            <a:r>
              <a:rPr lang="en-US" sz="2400" dirty="0"/>
              <a:t>, </a:t>
            </a:r>
            <a:r>
              <a:rPr lang="en-US" sz="2400" dirty="0" err="1"/>
              <a:t>mahasiswa</a:t>
            </a:r>
            <a:r>
              <a:rPr lang="en-US" sz="2400" dirty="0"/>
              <a:t>, ASN,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kalangan</a:t>
            </a:r>
            <a:r>
              <a:rPr lang="en-US" sz="2400" dirty="0"/>
              <a:t> </a:t>
            </a:r>
            <a:r>
              <a:rPr lang="en-US" sz="2400" dirty="0" err="1"/>
              <a:t>militer</a:t>
            </a:r>
            <a:r>
              <a:rPr lang="en-US" sz="2400" dirty="0"/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39E1-5855-4B1C-A45D-A0A558649D6D}" type="datetime1">
              <a:rPr lang="en-US" smtClean="0"/>
              <a:t>4/6/2020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85800" y="453735"/>
            <a:ext cx="7848600" cy="917866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 algn="ctr">
              <a:buNone/>
            </a:pPr>
            <a:r>
              <a:rPr lang="id-ID" sz="2400" b="1" dirty="0" smtClean="0">
                <a:solidFill>
                  <a:schemeClr val="tx1"/>
                </a:solidFill>
              </a:rPr>
              <a:t>RADIKALISME AGAMA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7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57200" y="1600201"/>
            <a:ext cx="8458200" cy="4382462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sz="2400" dirty="0" err="1" smtClean="0"/>
              <a:t>P</a:t>
            </a:r>
            <a:r>
              <a:rPr lang="en-US" sz="2400" dirty="0" err="1" smtClean="0"/>
              <a:t>aham</a:t>
            </a:r>
            <a:r>
              <a:rPr lang="en-US" sz="2400" dirty="0" smtClean="0"/>
              <a:t> </a:t>
            </a:r>
            <a:r>
              <a:rPr lang="en-US" sz="2400" dirty="0" err="1"/>
              <a:t>radikalisme</a:t>
            </a:r>
            <a:r>
              <a:rPr lang="en-US" sz="2400" dirty="0"/>
              <a:t> </a:t>
            </a:r>
            <a:r>
              <a:rPr lang="en-US" sz="2400" dirty="0" err="1"/>
              <a:t>sekuler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paham</a:t>
            </a:r>
            <a:r>
              <a:rPr lang="en-US" sz="2400" dirty="0"/>
              <a:t> 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memisahkan</a:t>
            </a:r>
            <a:r>
              <a:rPr lang="en-US" sz="2400" dirty="0"/>
              <a:t> </a:t>
            </a:r>
            <a:r>
              <a:rPr lang="en-US" sz="2400" dirty="0" err="1"/>
              <a:t>Pancasila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agama.</a:t>
            </a:r>
            <a:r>
              <a:rPr lang="id-ID" sz="2400" dirty="0"/>
              <a:t> </a:t>
            </a:r>
            <a:r>
              <a:rPr lang="en-US" sz="2400" dirty="0" err="1"/>
              <a:t>Gerakan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menghendaki</a:t>
            </a:r>
            <a:r>
              <a:rPr lang="en-US" sz="2400" dirty="0"/>
              <a:t> agar </a:t>
            </a:r>
            <a:r>
              <a:rPr lang="en-US" sz="2400" dirty="0" err="1"/>
              <a:t>bangsa</a:t>
            </a:r>
            <a:r>
              <a:rPr lang="en-US" sz="2400" dirty="0"/>
              <a:t> Indonesia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</a:t>
            </a:r>
            <a:r>
              <a:rPr lang="en-US" sz="2400" dirty="0" err="1"/>
              <a:t>sekuler</a:t>
            </a:r>
            <a:r>
              <a:rPr lang="en-US" sz="2400" dirty="0"/>
              <a:t>, liberal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jauh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agama.</a:t>
            </a:r>
            <a:endParaRPr lang="id-ID" sz="2400" dirty="0"/>
          </a:p>
          <a:p>
            <a:pPr algn="just"/>
            <a:endParaRPr lang="id-ID" sz="2400" dirty="0"/>
          </a:p>
          <a:p>
            <a:pPr algn="just"/>
            <a:r>
              <a:rPr lang="id-ID" sz="2400" dirty="0"/>
              <a:t>Untuk menghadapi tantangan dan ancaman tersebut, </a:t>
            </a:r>
            <a:r>
              <a:rPr lang="id-ID" sz="2400" dirty="0" smtClean="0"/>
              <a:t>solusinya adalah dengan </a:t>
            </a:r>
            <a:r>
              <a:rPr lang="id-ID" sz="2400" dirty="0"/>
              <a:t>menguatkan komitmennya kepada nilai-nilai perjanjian luhur bangsa Indonesia, yaitu Pancasila, UUD NRI Tahun 1945, Bhineka Tunggal Ika dan NKRI.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39E1-5855-4B1C-A45D-A0A558649D6D}" type="datetime1">
              <a:rPr lang="en-US" smtClean="0"/>
              <a:t>4/6/2020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85800" y="453735"/>
            <a:ext cx="7848600" cy="917866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 algn="ctr">
              <a:buNone/>
            </a:pPr>
            <a:r>
              <a:rPr lang="id-ID" sz="2400" b="1" dirty="0" smtClean="0">
                <a:solidFill>
                  <a:schemeClr val="tx1"/>
                </a:solidFill>
              </a:rPr>
              <a:t>RADIKALISME SEKULER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08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880</TotalTime>
  <Words>537</Words>
  <Application>Microsoft Office PowerPoint</Application>
  <PresentationFormat>On-screen Show (4:3)</PresentationFormat>
  <Paragraphs>66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Franklin Gothic Book</vt:lpstr>
      <vt:lpstr>Times New Roman</vt:lpstr>
      <vt:lpstr>Wingdings</vt:lpstr>
      <vt:lpstr>Wingdings 2</vt:lpstr>
      <vt:lpstr>Technic</vt:lpstr>
      <vt:lpstr>PANCASILA DALAM ARUS SEJARAH BANGSA INDONESIA</vt:lpstr>
      <vt:lpstr>Peran dan fungsi pancasila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Pancasila dalam Perspektif Bangsa Indonesia</dc:title>
  <dc:creator>my computer</dc:creator>
  <cp:lastModifiedBy>Tatik Rohmawati</cp:lastModifiedBy>
  <cp:revision>32</cp:revision>
  <dcterms:created xsi:type="dcterms:W3CDTF">2018-11-10T00:18:31Z</dcterms:created>
  <dcterms:modified xsi:type="dcterms:W3CDTF">2020-04-06T03:00:30Z</dcterms:modified>
</cp:coreProperties>
</file>