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89" r:id="rId15"/>
    <p:sldId id="29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0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6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5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0F90-3249-4E6C-A120-D6DD2AA9F1C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FA9A4-FF5F-43B4-AD6F-03111B0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Vijaya" panose="020B0604020202020204" pitchFamily="34" charset="0"/>
                <a:cs typeface="Vijaya" panose="020B0604020202020204" pitchFamily="34" charset="0"/>
              </a:rPr>
              <a:t>Rancangan</a:t>
            </a:r>
            <a:r>
              <a:rPr lang="en-US" b="1" dirty="0" smtClean="0">
                <a:latin typeface="Vijaya" panose="020B0604020202020204" pitchFamily="34" charset="0"/>
                <a:cs typeface="Vijaya" panose="020B0604020202020204" pitchFamily="34" charset="0"/>
              </a:rPr>
              <a:t> </a:t>
            </a:r>
            <a:r>
              <a:rPr lang="en-US" b="1" dirty="0" err="1" smtClean="0">
                <a:latin typeface="Vijaya" panose="020B0604020202020204" pitchFamily="34" charset="0"/>
                <a:cs typeface="Vijaya" panose="020B0604020202020204" pitchFamily="34" charset="0"/>
              </a:rPr>
              <a:t>Sistem</a:t>
            </a:r>
            <a:r>
              <a:rPr lang="en-US" b="1" dirty="0" smtClean="0">
                <a:latin typeface="Vijaya" panose="020B0604020202020204" pitchFamily="34" charset="0"/>
                <a:cs typeface="Vijaya" panose="020B0604020202020204" pitchFamily="34" charset="0"/>
              </a:rPr>
              <a:t> </a:t>
            </a:r>
            <a:br>
              <a:rPr lang="en-US" b="1" dirty="0" smtClean="0">
                <a:latin typeface="Vijaya" panose="020B0604020202020204" pitchFamily="34" charset="0"/>
                <a:cs typeface="Vijaya" panose="020B0604020202020204" pitchFamily="34" charset="0"/>
              </a:rPr>
            </a:br>
            <a:r>
              <a:rPr lang="en-US" b="1" dirty="0" smtClean="0">
                <a:latin typeface="Vijaya" panose="020B0604020202020204" pitchFamily="34" charset="0"/>
                <a:cs typeface="Vijaya" panose="020B0604020202020204" pitchFamily="34" charset="0"/>
              </a:rPr>
              <a:t>Fiber </a:t>
            </a:r>
            <a:r>
              <a:rPr lang="en-US" b="1" dirty="0" err="1" smtClean="0">
                <a:latin typeface="Vijaya" panose="020B0604020202020204" pitchFamily="34" charset="0"/>
                <a:cs typeface="Vijaya" panose="020B0604020202020204" pitchFamily="34" charset="0"/>
              </a:rPr>
              <a:t>Optik</a:t>
            </a:r>
            <a:endParaRPr lang="en-US" b="1" dirty="0"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0662" y="4949575"/>
            <a:ext cx="4315327" cy="47666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Materi</a:t>
            </a:r>
            <a:r>
              <a:rPr lang="en-US" b="1" dirty="0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 ke-3 (</a:t>
            </a:r>
            <a:r>
              <a:rPr lang="en-US" b="1" dirty="0" err="1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kuliah</a:t>
            </a:r>
            <a:r>
              <a:rPr lang="en-US" b="1" dirty="0" smtClean="0">
                <a:solidFill>
                  <a:srgbClr val="0070C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 online)</a:t>
            </a:r>
            <a:endParaRPr lang="en-US" b="1" dirty="0">
              <a:solidFill>
                <a:srgbClr val="0070C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0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(Time response)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Perhitungan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Bandwidth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334" y="3076172"/>
            <a:ext cx="1111890" cy="6692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316" y="2437684"/>
            <a:ext cx="6508800" cy="4124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979" y="5665154"/>
            <a:ext cx="1830600" cy="4695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693695" y="5899919"/>
            <a:ext cx="1325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37579" y="3416968"/>
            <a:ext cx="1481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859" y="4352816"/>
            <a:ext cx="3406950" cy="4441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958389" y="4574891"/>
            <a:ext cx="886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3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Total </a:t>
            </a: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(Overall Time response)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Perhitungan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Bandwidth (2)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773" y="2953242"/>
            <a:ext cx="2851683" cy="7116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311" y="2820506"/>
            <a:ext cx="3457800" cy="97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0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FO (Time response optics)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Perhitungan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Bandwidth (3)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41" y="2876299"/>
            <a:ext cx="2389950" cy="6598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913" y="2683326"/>
            <a:ext cx="1917032" cy="5229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8032" y="3198255"/>
            <a:ext cx="1423737" cy="4306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800" y="4152357"/>
            <a:ext cx="5288400" cy="9771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632" y="5130290"/>
            <a:ext cx="8390251" cy="147204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981074" y="2869330"/>
            <a:ext cx="757989" cy="666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8250" y="2876299"/>
            <a:ext cx="2542500" cy="6852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836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Link FO (Time response link system)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Perhitungan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Bandwidth (3)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406" y="2755232"/>
            <a:ext cx="3179644" cy="57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: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dikumpulkan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err="1" smtClean="0"/>
              <a:t>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serat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 ! 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err="1" smtClean="0"/>
              <a:t>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/>
              <a:t>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485" y="2839454"/>
            <a:ext cx="4367462" cy="33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2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47" y="107966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Kenapa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serat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 ? Dan </a:t>
            </a:r>
            <a:r>
              <a:rPr lang="en-US" sz="2000" dirty="0" err="1" smtClean="0"/>
              <a:t>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</a:t>
            </a:r>
            <a:r>
              <a:rPr lang="en-US" sz="2000" dirty="0" err="1" smtClean="0"/>
              <a:t>serat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!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rugi-rugi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infromasi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format RZ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serat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 </a:t>
            </a:r>
            <a:r>
              <a:rPr lang="en-US" sz="2000" dirty="0" err="1" smtClean="0"/>
              <a:t>durasi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 µs.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a. Data rate (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transmisi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b. </a:t>
            </a:r>
            <a:r>
              <a:rPr lang="en-US" sz="2000" dirty="0" err="1" smtClean="0"/>
              <a:t>Tanggapan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di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825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Parameter </a:t>
            </a:r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Keberhasilan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Rancangan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Sistem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FO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9589"/>
            <a:ext cx="10515600" cy="40473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>
                <a:latin typeface="Bodoni MT" panose="02070603080606020203" pitchFamily="18" charset="0"/>
              </a:rPr>
              <a:t>Menentukan</a:t>
            </a:r>
            <a:r>
              <a:rPr lang="en-US" dirty="0" smtClean="0">
                <a:latin typeface="Bodoni MT" panose="02070603080606020203" pitchFamily="18" charset="0"/>
              </a:rPr>
              <a:t> parameter </a:t>
            </a:r>
            <a:r>
              <a:rPr lang="en-US" dirty="0" err="1" smtClean="0">
                <a:latin typeface="Bodoni MT" panose="02070603080606020203" pitchFamily="18" charset="0"/>
              </a:rPr>
              <a:t>dasar</a:t>
            </a:r>
            <a:r>
              <a:rPr lang="en-US" dirty="0" smtClean="0">
                <a:latin typeface="Bodoni MT" panose="02070603080606020203" pitchFamily="18" charset="0"/>
              </a:rPr>
              <a:t> link FO</a:t>
            </a:r>
          </a:p>
          <a:p>
            <a:pPr marL="0" indent="0">
              <a:buNone/>
            </a:pPr>
            <a:r>
              <a:rPr lang="en-US" dirty="0" smtClean="0">
                <a:latin typeface="Bodoni MT" panose="02070603080606020203" pitchFamily="18" charset="0"/>
              </a:rPr>
              <a:t>    (</a:t>
            </a:r>
            <a:r>
              <a:rPr lang="en-US" i="1" dirty="0" err="1" smtClean="0">
                <a:latin typeface="Bodoni MT" panose="02070603080606020203" pitchFamily="18" charset="0"/>
              </a:rPr>
              <a:t>jarak</a:t>
            </a:r>
            <a:r>
              <a:rPr lang="en-US" i="1" dirty="0" smtClean="0">
                <a:latin typeface="Bodoni MT" panose="02070603080606020203" pitchFamily="18" charset="0"/>
              </a:rPr>
              <a:t> link, </a:t>
            </a:r>
            <a:r>
              <a:rPr lang="en-US" i="1" dirty="0" err="1" smtClean="0">
                <a:latin typeface="Bodoni MT" panose="02070603080606020203" pitchFamily="18" charset="0"/>
              </a:rPr>
              <a:t>kecepatan</a:t>
            </a:r>
            <a:r>
              <a:rPr lang="en-US" i="1" dirty="0" smtClean="0">
                <a:latin typeface="Bodoni MT" panose="02070603080606020203" pitchFamily="18" charset="0"/>
              </a:rPr>
              <a:t> data, </a:t>
            </a:r>
            <a:r>
              <a:rPr lang="en-US" i="1" dirty="0" err="1" smtClean="0">
                <a:latin typeface="Bodoni MT" panose="02070603080606020203" pitchFamily="18" charset="0"/>
              </a:rPr>
              <a:t>kabel</a:t>
            </a:r>
            <a:r>
              <a:rPr lang="en-US" i="1" dirty="0" smtClean="0">
                <a:latin typeface="Bodoni MT" panose="02070603080606020203" pitchFamily="18" charset="0"/>
              </a:rPr>
              <a:t> router, </a:t>
            </a:r>
            <a:r>
              <a:rPr lang="en-US" i="1" dirty="0" err="1" smtClean="0">
                <a:latin typeface="Bodoni MT" panose="02070603080606020203" pitchFamily="18" charset="0"/>
              </a:rPr>
              <a:t>dll</a:t>
            </a:r>
            <a:r>
              <a:rPr lang="en-US" dirty="0" smtClean="0">
                <a:latin typeface="Bodoni MT" panose="02070603080606020203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Bodoni MT" panose="02070603080606020203" pitchFamily="18" charset="0"/>
              </a:rPr>
              <a:t> </a:t>
            </a:r>
            <a:r>
              <a:rPr lang="en-US" dirty="0" err="1" smtClean="0">
                <a:latin typeface="Bodoni MT" panose="02070603080606020203" pitchFamily="18" charset="0"/>
              </a:rPr>
              <a:t>Menghitung</a:t>
            </a:r>
            <a:r>
              <a:rPr lang="en-US" dirty="0" smtClean="0">
                <a:latin typeface="Bodoni MT" panose="02070603080606020203" pitchFamily="18" charset="0"/>
              </a:rPr>
              <a:t> “link budgeting” FO</a:t>
            </a:r>
          </a:p>
          <a:p>
            <a:pPr marL="0" indent="0">
              <a:buNone/>
            </a:pPr>
            <a:r>
              <a:rPr lang="en-US" dirty="0">
                <a:latin typeface="Bodoni MT" panose="02070603080606020203" pitchFamily="18" charset="0"/>
              </a:rPr>
              <a:t> </a:t>
            </a:r>
            <a:r>
              <a:rPr lang="en-US" dirty="0" smtClean="0">
                <a:latin typeface="Bodoni MT" panose="02070603080606020203" pitchFamily="18" charset="0"/>
              </a:rPr>
              <a:t>   (</a:t>
            </a:r>
            <a:r>
              <a:rPr lang="en-US" i="1" dirty="0" err="1" smtClean="0">
                <a:latin typeface="Bodoni MT" panose="02070603080606020203" pitchFamily="18" charset="0"/>
              </a:rPr>
              <a:t>daya</a:t>
            </a:r>
            <a:r>
              <a:rPr lang="en-US" i="1" dirty="0" smtClean="0">
                <a:latin typeface="Bodoni MT" panose="02070603080606020203" pitchFamily="18" charset="0"/>
              </a:rPr>
              <a:t> </a:t>
            </a:r>
            <a:r>
              <a:rPr lang="en-US" i="1" dirty="0" err="1" smtClean="0">
                <a:latin typeface="Bodoni MT" panose="02070603080606020203" pitchFamily="18" charset="0"/>
              </a:rPr>
              <a:t>pemancar</a:t>
            </a:r>
            <a:r>
              <a:rPr lang="en-US" i="1" dirty="0" smtClean="0">
                <a:latin typeface="Bodoni MT" panose="02070603080606020203" pitchFamily="18" charset="0"/>
              </a:rPr>
              <a:t>, </a:t>
            </a:r>
            <a:r>
              <a:rPr lang="en-US" i="1" dirty="0" err="1" smtClean="0">
                <a:latin typeface="Bodoni MT" panose="02070603080606020203" pitchFamily="18" charset="0"/>
              </a:rPr>
              <a:t>daya</a:t>
            </a:r>
            <a:r>
              <a:rPr lang="en-US" i="1" dirty="0" smtClean="0">
                <a:latin typeface="Bodoni MT" panose="02070603080606020203" pitchFamily="18" charset="0"/>
              </a:rPr>
              <a:t> </a:t>
            </a:r>
            <a:r>
              <a:rPr lang="en-US" i="1" dirty="0" err="1" smtClean="0">
                <a:latin typeface="Bodoni MT" panose="02070603080606020203" pitchFamily="18" charset="0"/>
              </a:rPr>
              <a:t>penerima,rugi-rugi</a:t>
            </a:r>
            <a:r>
              <a:rPr lang="en-US" i="1" dirty="0" smtClean="0">
                <a:latin typeface="Bodoni MT" panose="02070603080606020203" pitchFamily="18" charset="0"/>
              </a:rPr>
              <a:t> link </a:t>
            </a:r>
            <a:r>
              <a:rPr lang="en-US" i="1" dirty="0" err="1" smtClean="0">
                <a:latin typeface="Bodoni MT" panose="02070603080606020203" pitchFamily="18" charset="0"/>
              </a:rPr>
              <a:t>FO,bandwidth,dll</a:t>
            </a:r>
            <a:r>
              <a:rPr lang="en-US" dirty="0" smtClean="0">
                <a:latin typeface="Bodoni MT" panose="02070603080606020203" pitchFamily="18" charset="0"/>
              </a:rPr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Bodoni MT" panose="02070603080606020203" pitchFamily="18" charset="0"/>
              </a:rPr>
              <a:t> </a:t>
            </a:r>
            <a:r>
              <a:rPr lang="en-US" dirty="0" err="1" smtClean="0">
                <a:latin typeface="Bodoni MT" panose="02070603080606020203" pitchFamily="18" charset="0"/>
              </a:rPr>
              <a:t>Mengitung</a:t>
            </a:r>
            <a:r>
              <a:rPr lang="en-US" dirty="0" smtClean="0">
                <a:latin typeface="Bodoni MT" panose="02070603080606020203" pitchFamily="18" charset="0"/>
              </a:rPr>
              <a:t> </a:t>
            </a:r>
            <a:r>
              <a:rPr lang="en-US" dirty="0" err="1" smtClean="0">
                <a:latin typeface="Bodoni MT" panose="02070603080606020203" pitchFamily="18" charset="0"/>
              </a:rPr>
              <a:t>biaya</a:t>
            </a:r>
            <a:r>
              <a:rPr lang="en-US" dirty="0" smtClean="0">
                <a:latin typeface="Bodoni MT" panose="02070603080606020203" pitchFamily="18" charset="0"/>
              </a:rPr>
              <a:t> (cost) </a:t>
            </a:r>
            <a:r>
              <a:rPr lang="en-US" dirty="0" err="1" smtClean="0">
                <a:latin typeface="Bodoni MT" panose="02070603080606020203" pitchFamily="18" charset="0"/>
              </a:rPr>
              <a:t>sistem</a:t>
            </a:r>
            <a:endParaRPr lang="en-US" dirty="0" smtClean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4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 </a:t>
            </a:r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FO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Teknologi</a:t>
            </a:r>
            <a:r>
              <a:rPr lang="en-US" b="1" dirty="0" smtClean="0">
                <a:solidFill>
                  <a:srgbClr val="0070C0"/>
                </a:solidFill>
              </a:rPr>
              <a:t> Data </a:t>
            </a:r>
            <a:r>
              <a:rPr lang="en-US" b="1" dirty="0" err="1" smtClean="0">
                <a:solidFill>
                  <a:srgbClr val="0070C0"/>
                </a:solidFill>
              </a:rPr>
              <a:t>Transmisi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i="1" dirty="0" err="1" smtClean="0"/>
              <a:t>Aplikasi</a:t>
            </a:r>
            <a:r>
              <a:rPr lang="en-US" i="1" dirty="0" smtClean="0"/>
              <a:t> </a:t>
            </a:r>
            <a:r>
              <a:rPr lang="en-US" i="1" dirty="0" err="1" smtClean="0"/>
              <a:t>pengguna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- </a:t>
            </a:r>
            <a:r>
              <a:rPr lang="en-US" i="1" dirty="0" err="1" smtClean="0"/>
              <a:t>Kecepatan</a:t>
            </a:r>
            <a:r>
              <a:rPr lang="en-US" i="1" dirty="0" smtClean="0"/>
              <a:t> </a:t>
            </a:r>
            <a:r>
              <a:rPr lang="en-US" i="1" dirty="0" err="1" smtClean="0"/>
              <a:t>transmisi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- </a:t>
            </a:r>
            <a:r>
              <a:rPr lang="en-US" i="1" dirty="0" err="1" smtClean="0"/>
              <a:t>Kapasitas</a:t>
            </a:r>
            <a:r>
              <a:rPr lang="en-US" i="1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Parameter </a:t>
            </a:r>
            <a:r>
              <a:rPr lang="en-US" b="1" dirty="0" err="1" smtClean="0">
                <a:solidFill>
                  <a:srgbClr val="0070C0"/>
                </a:solidFill>
              </a:rPr>
              <a:t>Transmisi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i="1" dirty="0" smtClean="0"/>
              <a:t>+ Data rate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+ Bandwidth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+ </a:t>
            </a:r>
            <a:r>
              <a:rPr lang="en-US" i="1" dirty="0" err="1" smtClean="0"/>
              <a:t>Jarak</a:t>
            </a:r>
            <a:r>
              <a:rPr lang="en-US" i="1" dirty="0" smtClean="0"/>
              <a:t> </a:t>
            </a:r>
            <a:r>
              <a:rPr lang="en-US" i="1" dirty="0" err="1" smtClean="0"/>
              <a:t>transmisi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313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684" y="225426"/>
            <a:ext cx="6681537" cy="19402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Peningkatan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Kapasitas</a:t>
            </a:r>
            <a:r>
              <a:rPr lang="en-US" b="1" dirty="0" smtClean="0">
                <a:solidFill>
                  <a:srgbClr val="0070C0"/>
                </a:solidFill>
              </a:rPr>
              <a:t> Data </a:t>
            </a:r>
            <a:r>
              <a:rPr lang="en-US" b="1" dirty="0" err="1" smtClean="0">
                <a:solidFill>
                  <a:srgbClr val="0070C0"/>
                </a:solidFill>
              </a:rPr>
              <a:t>Kedepan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i="1" dirty="0" err="1" smtClean="0"/>
              <a:t>Kapasitas</a:t>
            </a:r>
            <a:r>
              <a:rPr lang="en-US" sz="2400" i="1" dirty="0" smtClean="0"/>
              <a:t> data </a:t>
            </a:r>
            <a:r>
              <a:rPr lang="en-US" sz="2400" i="1" dirty="0" err="1" smtClean="0"/>
              <a:t>semakin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besar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- bandwidth </a:t>
            </a:r>
            <a:r>
              <a:rPr lang="en-US" sz="2400" i="1" dirty="0" err="1" smtClean="0"/>
              <a:t>semakin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lebar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- </a:t>
            </a:r>
            <a:r>
              <a:rPr lang="en-US" sz="2400" i="1" dirty="0" err="1" smtClean="0"/>
              <a:t>biaya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lebih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murah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terhadap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jangkauan</a:t>
            </a:r>
            <a:r>
              <a:rPr lang="en-US" sz="2400" i="1" dirty="0" smtClean="0"/>
              <a:t> link FO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578" y="2165686"/>
            <a:ext cx="5858969" cy="45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8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646530"/>
                <a:ext cx="10515600" cy="575427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Reabilitas</a:t>
                </a:r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:r>
                  <a:rPr lang="en-US" sz="2400" dirty="0" smtClean="0"/>
                  <a:t>  </a:t>
                </a:r>
                <a:r>
                  <a:rPr lang="en-US" sz="2400" dirty="0" smtClean="0"/>
                  <a:t>- </a:t>
                </a:r>
                <a:r>
                  <a:rPr lang="en-US" dirty="0" err="1" smtClean="0"/>
                  <a:t>Kualitas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Perangkat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pemancar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- </a:t>
                </a:r>
                <a:r>
                  <a:rPr lang="en-US" dirty="0" err="1" smtClean="0"/>
                  <a:t>Kualitas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Perangkat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penerima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- </a:t>
                </a:r>
                <a:r>
                  <a:rPr lang="en-US" dirty="0" err="1" smtClean="0"/>
                  <a:t>Kualitas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Perangkat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jaringan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- </a:t>
                </a:r>
                <a:r>
                  <a:rPr lang="en-US" dirty="0" err="1" smtClean="0"/>
                  <a:t>Kualitas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Kabel</a:t>
                </a:r>
                <a:r>
                  <a:rPr lang="en-US" dirty="0" smtClean="0"/>
                  <a:t> fiber </a:t>
                </a:r>
                <a:r>
                  <a:rPr lang="en-US" dirty="0" err="1" smtClean="0"/>
                  <a:t>optik</a:t>
                </a:r>
                <a:endParaRPr lang="en-US" sz="3200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1" dirty="0" err="1" smtClean="0">
                    <a:solidFill>
                      <a:srgbClr val="0070C0"/>
                    </a:solidFill>
                  </a:rPr>
                  <a:t>Pemilihan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Panjang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gelombang</a:t>
                </a:r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- </a:t>
                </a:r>
                <a:r>
                  <a:rPr lang="en-US" dirty="0" err="1" smtClean="0"/>
                  <a:t>Berkaitan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kecepatan</a:t>
                </a:r>
                <a:r>
                  <a:rPr lang="en-US" dirty="0" smtClean="0"/>
                  <a:t> data &amp; </a:t>
                </a:r>
                <a:r>
                  <a:rPr lang="en-US" dirty="0" err="1" smtClean="0"/>
                  <a:t>jarak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transmisi</a:t>
                </a:r>
                <a:endParaRPr lang="en-US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    - </a:t>
                </a:r>
                <a:r>
                  <a:rPr lang="en-US" i="1" dirty="0" err="1" smtClean="0"/>
                  <a:t>Nilai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/>
                  <a:t>semakin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</a:t>
                </a:r>
                <a:r>
                  <a:rPr lang="en-US" dirty="0" smtClean="0"/>
                  <a:t>, data rate &amp; </a:t>
                </a:r>
                <a:r>
                  <a:rPr lang="en-US" dirty="0" err="1" smtClean="0"/>
                  <a:t>jarak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semakin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endParaRPr lang="en-US" i="1" dirty="0"/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646530"/>
                <a:ext cx="10515600" cy="5754270"/>
              </a:xfrm>
              <a:blipFill rotWithShape="0">
                <a:blip r:embed="rId2"/>
                <a:stretch>
                  <a:fillRect l="-986" t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0474" y="646530"/>
            <a:ext cx="5763126" cy="57542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Pemilihan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tipe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Kabel</a:t>
            </a:r>
            <a:r>
              <a:rPr lang="en-US" sz="2400" b="1" dirty="0" smtClean="0">
                <a:solidFill>
                  <a:srgbClr val="0070C0"/>
                </a:solidFill>
              </a:rPr>
              <a:t> FO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Instalasi</a:t>
            </a:r>
            <a:r>
              <a:rPr lang="en-US" sz="2400" b="1" dirty="0" smtClean="0">
                <a:solidFill>
                  <a:srgbClr val="0070C0"/>
                </a:solidFill>
              </a:rPr>
              <a:t> Route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400" dirty="0" smtClean="0"/>
              <a:t> - FO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singlemode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multimode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ekonomis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705" y="1273153"/>
            <a:ext cx="6970295" cy="557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8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96875"/>
            <a:ext cx="10515600" cy="5780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Penguat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Ulang</a:t>
            </a:r>
            <a:r>
              <a:rPr lang="en-US" b="1" dirty="0" smtClean="0">
                <a:solidFill>
                  <a:srgbClr val="0070C0"/>
                </a:solidFill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</a:rPr>
              <a:t>Penguat</a:t>
            </a:r>
            <a:r>
              <a:rPr lang="en-US" b="1" dirty="0" smtClean="0">
                <a:solidFill>
                  <a:srgbClr val="0070C0"/>
                </a:solidFill>
              </a:rPr>
              <a:t> FO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M</a:t>
            </a:r>
            <a:r>
              <a:rPr lang="en-US" dirty="0" err="1" smtClean="0"/>
              <a:t>unculnya</a:t>
            </a:r>
            <a:r>
              <a:rPr lang="en-US" dirty="0" smtClean="0"/>
              <a:t> </a:t>
            </a:r>
            <a:r>
              <a:rPr lang="en-US" dirty="0" err="1" smtClean="0"/>
              <a:t>redaman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level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 err="1" smtClean="0"/>
              <a:t>s</a:t>
            </a:r>
            <a:r>
              <a:rPr lang="en-US" i="1" dirty="0" err="1" smtClean="0"/>
              <a:t>ebab</a:t>
            </a:r>
            <a:r>
              <a:rPr lang="en-US" i="1" dirty="0" smtClean="0"/>
              <a:t>: </a:t>
            </a:r>
            <a:r>
              <a:rPr lang="en-US" dirty="0" err="1" smtClean="0"/>
              <a:t>kabel</a:t>
            </a:r>
            <a:r>
              <a:rPr lang="en-US" dirty="0" smtClean="0"/>
              <a:t> FO, </a:t>
            </a:r>
            <a:r>
              <a:rPr lang="en-US" dirty="0" err="1" smtClean="0"/>
              <a:t>konektor</a:t>
            </a:r>
            <a:r>
              <a:rPr lang="en-US" dirty="0" smtClean="0"/>
              <a:t>, </a:t>
            </a:r>
            <a:r>
              <a:rPr lang="en-US" dirty="0" err="1" smtClean="0"/>
              <a:t>penyambungan</a:t>
            </a:r>
            <a:r>
              <a:rPr lang="en-US" dirty="0" smtClean="0"/>
              <a:t> FO, </a:t>
            </a:r>
            <a:r>
              <a:rPr lang="en-US" dirty="0" err="1" smtClean="0"/>
              <a:t>jarak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043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Daya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r>
              <a:rPr lang="en-US" dirty="0" smtClean="0"/>
              <a:t> (Power into Optics)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(System Gain Optics)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(Safety Margin System)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aluran</a:t>
            </a:r>
            <a:r>
              <a:rPr lang="en-US" dirty="0" smtClean="0"/>
              <a:t> FO (Link Loss Budget)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(</a:t>
            </a:r>
            <a:r>
              <a:rPr lang="en-US" dirty="0" err="1" smtClean="0"/>
              <a:t>Conector</a:t>
            </a:r>
            <a:r>
              <a:rPr lang="en-US" dirty="0" smtClean="0"/>
              <a:t> Loss)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Penyambungan</a:t>
            </a:r>
            <a:r>
              <a:rPr lang="en-US" dirty="0" smtClean="0"/>
              <a:t> (Splice Loss)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Mengukur</a:t>
            </a:r>
            <a:r>
              <a:rPr lang="en-US" dirty="0" smtClean="0"/>
              <a:t> Level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(Received Signal Level)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Perhitungan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Rugi-Rugi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</a:t>
            </a:r>
            <a:r>
              <a:rPr lang="en-US" sz="4000" b="1" dirty="0" err="1" smtClean="0">
                <a:latin typeface="Baskerville Old Face" panose="02020602080505020303" pitchFamily="18" charset="0"/>
                <a:cs typeface="Vijaya" panose="020B0604020202020204" pitchFamily="34" charset="0"/>
              </a:rPr>
              <a:t>Daya</a:t>
            </a:r>
            <a:r>
              <a:rPr lang="en-US" sz="4000" b="1" dirty="0" smtClean="0">
                <a:latin typeface="Baskerville Old Face" panose="02020602080505020303" pitchFamily="18" charset="0"/>
                <a:cs typeface="Vijaya" panose="020B0604020202020204" pitchFamily="34" charset="0"/>
              </a:rPr>
              <a:t> FO</a:t>
            </a:r>
            <a:endParaRPr lang="en-US" sz="4000" b="1" dirty="0">
              <a:latin typeface="Baskerville Old Face" panose="02020602080505020303" pitchFamily="18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284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Bandwidth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Optik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7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440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Aharoni</vt:lpstr>
      <vt:lpstr>Arial</vt:lpstr>
      <vt:lpstr>Baskerville Old Face</vt:lpstr>
      <vt:lpstr>Bodoni MT</vt:lpstr>
      <vt:lpstr>Calibri</vt:lpstr>
      <vt:lpstr>Calibri Light</vt:lpstr>
      <vt:lpstr>Cambria Math</vt:lpstr>
      <vt:lpstr>Vijaya</vt:lpstr>
      <vt:lpstr>Wingdings</vt:lpstr>
      <vt:lpstr>Office Theme</vt:lpstr>
      <vt:lpstr>Rancangan Sistem  Fiber Optik</vt:lpstr>
      <vt:lpstr>Parameter Keberhasilan Rancangan Sistem FO</vt:lpstr>
      <vt:lpstr>Komponen Utama Rancangan Sistem FO</vt:lpstr>
      <vt:lpstr>PowerPoint Presentation</vt:lpstr>
      <vt:lpstr>PowerPoint Presentation</vt:lpstr>
      <vt:lpstr>PowerPoint Presentation</vt:lpstr>
      <vt:lpstr>PowerPoint Presentation</vt:lpstr>
      <vt:lpstr>Perhitungan Rugi-Rugi Daya FO</vt:lpstr>
      <vt:lpstr>Bandwidth Optik</vt:lpstr>
      <vt:lpstr>Perhitungan Bandwidth</vt:lpstr>
      <vt:lpstr>Perhitungan Bandwidth (2)</vt:lpstr>
      <vt:lpstr>Perhitungan Bandwidth (3)</vt:lpstr>
      <vt:lpstr>Perhitungan Bandwidth (3)</vt:lpstr>
      <vt:lpstr>Tugas 2 : (dikumpulkan tanggal 13 april 2020)</vt:lpstr>
      <vt:lpstr>PowerPoint Presentation</vt:lpstr>
      <vt:lpstr>Selesai…………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Sistem  Fiber Optik</dc:title>
  <dc:creator>Nayadut</dc:creator>
  <cp:lastModifiedBy>Nayadut</cp:lastModifiedBy>
  <cp:revision>26</cp:revision>
  <dcterms:created xsi:type="dcterms:W3CDTF">2019-04-11T14:31:07Z</dcterms:created>
  <dcterms:modified xsi:type="dcterms:W3CDTF">2020-04-06T03:07:20Z</dcterms:modified>
</cp:coreProperties>
</file>