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83" r:id="rId7"/>
    <p:sldId id="268" r:id="rId8"/>
    <p:sldId id="284" r:id="rId9"/>
    <p:sldId id="265" r:id="rId10"/>
    <p:sldId id="266" r:id="rId11"/>
    <p:sldId id="267" r:id="rId12"/>
    <p:sldId id="273" r:id="rId13"/>
    <p:sldId id="275" r:id="rId14"/>
    <p:sldId id="274" r:id="rId15"/>
    <p:sldId id="278" r:id="rId16"/>
    <p:sldId id="282" r:id="rId17"/>
    <p:sldId id="287" r:id="rId18"/>
    <p:sldId id="280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76F9-5FE4-468D-B472-93ADFD12B19A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1196-2467-4D0A-B750-F6764188003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376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1196-2467-4D0A-B750-F6764188003A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932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1196-2467-4D0A-B750-F6764188003A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056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1196-2467-4D0A-B750-F6764188003A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846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A79F7B-25F4-44B3-A85A-68C3DFCB8542}" type="datetimeFigureOut">
              <a:rPr lang="id-ID" smtClean="0"/>
              <a:pPr/>
              <a:t>06/04/2020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B1E1E5-5B29-4E71-9C2E-2CEB4FAF158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MATERI 3 :</a:t>
            </a:r>
            <a:br>
              <a:rPr lang="en-US" sz="3200" dirty="0" smtClean="0"/>
            </a:br>
            <a:r>
              <a:rPr lang="id-ID" sz="3200" dirty="0" smtClean="0"/>
              <a:t>TANGGAPAN </a:t>
            </a:r>
            <a:r>
              <a:rPr lang="id-ID" sz="3200" smtClean="0"/>
              <a:t>FREKUENSI </a:t>
            </a:r>
            <a:r>
              <a:rPr lang="id-ID" sz="3200" smtClean="0"/>
              <a:t>PENGUAT </a:t>
            </a:r>
            <a:r>
              <a:rPr lang="id-ID" sz="3200" dirty="0" smtClean="0"/>
              <a:t>TRANSISTOR 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7056784" cy="2268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Outlines: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Pendahuluan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Konsep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</a:t>
            </a: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Frekuensi Penguat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Penguat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</a:t>
            </a: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rekuensi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endah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Respon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Penguat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sisi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</a:t>
            </a:r>
            <a:r>
              <a:rPr lang="id-I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rekuensi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tinggi</a:t>
            </a:r>
            <a:endParaRPr lang="id-ID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id-ID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576" y="995618"/>
            <a:ext cx="6941430" cy="85725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id-ID" sz="2400" dirty="0" smtClean="0"/>
              <a:t>ouput (Cc)</a:t>
            </a:r>
            <a:endParaRPr lang="id-ID" sz="2400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2459633"/>
            <a:ext cx="5889836" cy="413978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1117"/>
              </p:ext>
            </p:extLst>
          </p:nvPr>
        </p:nvGraphicFramePr>
        <p:xfrm>
          <a:off x="1227138" y="1963738"/>
          <a:ext cx="24511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4" imgW="1346040" imgH="431640" progId="Equation.3">
                  <p:embed/>
                </p:oleObj>
              </mc:Choice>
              <mc:Fallback>
                <p:oleObj name="Equation" r:id="rId4" imgW="13460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1963738"/>
                        <a:ext cx="2451100" cy="785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86419" y="2962693"/>
            <a:ext cx="12754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28410"/>
              </p:ext>
            </p:extLst>
          </p:nvPr>
        </p:nvGraphicFramePr>
        <p:xfrm>
          <a:off x="1043608" y="3610057"/>
          <a:ext cx="1428207" cy="35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610057"/>
                        <a:ext cx="1428207" cy="3579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923928" y="2762560"/>
            <a:ext cx="2952328" cy="1026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72461"/>
            <a:ext cx="8229600" cy="608072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id-ID" dirty="0" smtClean="0"/>
              <a:t>isi emiter (Ce: </a:t>
            </a:r>
            <a:r>
              <a:rPr lang="id-ID" i="1" dirty="0" smtClean="0"/>
              <a:t>Capasitor bypass</a:t>
            </a:r>
            <a:r>
              <a:rPr lang="id-ID" dirty="0" smtClean="0"/>
              <a:t>)</a:t>
            </a:r>
            <a:endParaRPr lang="id-ID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6579" y="2376503"/>
            <a:ext cx="5664577" cy="398145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489210"/>
              </p:ext>
            </p:extLst>
          </p:nvPr>
        </p:nvGraphicFramePr>
        <p:xfrm>
          <a:off x="1519925" y="1546484"/>
          <a:ext cx="2071702" cy="869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4" imgW="1054080" imgH="444240" progId="Equation.3">
                  <p:embed/>
                </p:oleObj>
              </mc:Choice>
              <mc:Fallback>
                <p:oleObj name="Equation" r:id="rId4" imgW="105408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925" y="1546484"/>
                        <a:ext cx="2071702" cy="8696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09526" y="2664821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965801"/>
              </p:ext>
            </p:extLst>
          </p:nvPr>
        </p:nvGraphicFramePr>
        <p:xfrm>
          <a:off x="851942" y="3186168"/>
          <a:ext cx="18478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6" imgW="1384200" imgH="431640" progId="Equation.3">
                  <p:embed/>
                </p:oleObj>
              </mc:Choice>
              <mc:Fallback>
                <p:oleObj name="Equation" r:id="rId6" imgW="13842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942" y="3186168"/>
                        <a:ext cx="1847850" cy="5762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409349"/>
              </p:ext>
            </p:extLst>
          </p:nvPr>
        </p:nvGraphicFramePr>
        <p:xfrm>
          <a:off x="835244" y="4228313"/>
          <a:ext cx="1746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8" imgW="1244520" imgH="228600" progId="Equation.3">
                  <p:embed/>
                </p:oleObj>
              </mc:Choice>
              <mc:Fallback>
                <p:oleObj name="Equation" r:id="rId8" imgW="12445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244" y="4228313"/>
                        <a:ext cx="17462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491880" y="2492896"/>
            <a:ext cx="3240360" cy="29523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94" y="620688"/>
            <a:ext cx="860619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IV. </a:t>
            </a:r>
            <a:r>
              <a:rPr lang="id-ID" sz="2400" b="1" dirty="0" smtClean="0"/>
              <a:t>Respon </a:t>
            </a:r>
            <a:r>
              <a:rPr lang="en-US" sz="2400" b="1" dirty="0" err="1" smtClean="0"/>
              <a:t>penguatan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sisi</a:t>
            </a:r>
            <a:r>
              <a:rPr lang="en-US" sz="2400" b="1" dirty="0" smtClean="0"/>
              <a:t> f</a:t>
            </a:r>
            <a:r>
              <a:rPr lang="id-ID" sz="2400" b="1" dirty="0" smtClean="0"/>
              <a:t>ekuensi </a:t>
            </a:r>
            <a:r>
              <a:rPr lang="en-US" sz="2400" b="1" dirty="0" err="1" smtClean="0"/>
              <a:t>atas</a:t>
            </a:r>
            <a:endParaRPr lang="id-ID" sz="24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076056" y="2032387"/>
            <a:ext cx="4067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d-ID" altLang="en-US" sz="2000" dirty="0" smtClean="0">
                <a:latin typeface="Times New Roman" pitchFamily="18" charset="0"/>
              </a:rPr>
              <a:t>Pengaruh nilai kapasitansi terhadap respon frekuensi tinggi penguat BJT:</a:t>
            </a:r>
          </a:p>
          <a:p>
            <a:endParaRPr lang="en-US" altLang="en-US" sz="2000" b="1" dirty="0" smtClean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Kapasitansi </a:t>
            </a:r>
            <a:r>
              <a:rPr lang="en-US" altLang="en-US" sz="2000" b="1" dirty="0" smtClean="0">
                <a:latin typeface="Times New Roman" pitchFamily="18" charset="0"/>
              </a:rPr>
              <a:t>Junction</a:t>
            </a:r>
            <a:r>
              <a:rPr lang="id-ID" altLang="en-US" sz="2000" b="1" dirty="0" smtClean="0">
                <a:latin typeface="Times New Roman" pitchFamily="18" charset="0"/>
              </a:rPr>
              <a:t>:</a:t>
            </a:r>
            <a:endParaRPr lang="en-US" altLang="en-US" sz="2000" b="1" dirty="0" smtClean="0">
              <a:latin typeface="Times New Roman" pitchFamily="18" charset="0"/>
            </a:endParaRPr>
          </a:p>
          <a:p>
            <a:pPr lvl="1"/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 smtClean="0">
                <a:solidFill>
                  <a:srgbClr val="0070C0"/>
                </a:solidFill>
                <a:latin typeface="Times New Roman" pitchFamily="18" charset="0"/>
              </a:rPr>
              <a:t>be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bc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ce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altLang="en-US" sz="2000" b="1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lvl="2"/>
            <a:endParaRPr lang="en-US" altLang="en-US" sz="2000" b="1" dirty="0" smtClean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  <a:cs typeface="Times New Roman" pitchFamily="18" charset="0"/>
              </a:rPr>
              <a:t>Jalur Kapasitansi :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 smtClean="0">
                <a:solidFill>
                  <a:srgbClr val="0070C0"/>
                </a:solidFill>
                <a:latin typeface="Times New Roman" pitchFamily="18" charset="0"/>
              </a:rPr>
              <a:t>wi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altLang="en-US" sz="2000" b="1" dirty="0" err="1">
                <a:solidFill>
                  <a:srgbClr val="0070C0"/>
                </a:solidFill>
                <a:latin typeface="Times New Roman" pitchFamily="18" charset="0"/>
              </a:rPr>
              <a:t>C</a:t>
            </a:r>
            <a:r>
              <a:rPr lang="en-US" altLang="en-US" sz="2000" b="1" baseline="-25000" dirty="0" err="1">
                <a:solidFill>
                  <a:srgbClr val="0070C0"/>
                </a:solidFill>
                <a:latin typeface="Times New Roman" pitchFamily="18" charset="0"/>
              </a:rPr>
              <a:t>wo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lvl="1"/>
            <a:endParaRPr lang="en-US" altLang="en-US" sz="20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Kopling Kapasitor :</a:t>
            </a:r>
            <a:r>
              <a:rPr lang="en-US" altLang="en-US" sz="2000" b="1" dirty="0" smtClean="0">
                <a:latin typeface="Times New Roman" pitchFamily="18" charset="0"/>
              </a:rPr>
              <a:t> </a:t>
            </a: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    C</a:t>
            </a:r>
            <a:r>
              <a:rPr lang="en-US" altLang="en-US" sz="2000" b="1" baseline="-25000" dirty="0" smtClean="0">
                <a:solidFill>
                  <a:srgbClr val="0070C0"/>
                </a:solidFill>
                <a:latin typeface="Times New Roman" pitchFamily="18" charset="0"/>
              </a:rPr>
              <a:t>S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, C</a:t>
            </a:r>
            <a:r>
              <a:rPr lang="en-US" altLang="en-US" sz="2000" b="1" baseline="-25000" dirty="0">
                <a:solidFill>
                  <a:srgbClr val="0070C0"/>
                </a:solidFill>
                <a:latin typeface="Times New Roman" pitchFamily="18" charset="0"/>
              </a:rPr>
              <a:t>C</a:t>
            </a:r>
          </a:p>
          <a:p>
            <a:pPr lvl="1"/>
            <a:endParaRPr lang="en-US" altLang="en-US" sz="2000" b="1" dirty="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id-ID" altLang="en-US" sz="2000" b="1" dirty="0" smtClean="0">
                <a:latin typeface="Times New Roman" pitchFamily="18" charset="0"/>
              </a:rPr>
              <a:t>Kapasitor </a:t>
            </a:r>
            <a:r>
              <a:rPr lang="en-US" altLang="en-US" sz="2000" b="1" dirty="0" smtClean="0">
                <a:latin typeface="Times New Roman" pitchFamily="18" charset="0"/>
              </a:rPr>
              <a:t>Bypass</a:t>
            </a:r>
            <a:r>
              <a:rPr lang="id-ID" altLang="en-US" sz="2000" b="1" dirty="0" smtClean="0">
                <a:latin typeface="Times New Roman" pitchFamily="18" charset="0"/>
              </a:rPr>
              <a:t> :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endParaRPr lang="en-US" altLang="en-US" sz="2000" b="1" dirty="0" smtClean="0">
              <a:latin typeface="Times New Roman" pitchFamily="18" charset="0"/>
            </a:endParaRPr>
          </a:p>
          <a:p>
            <a:pPr lvl="1"/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itchFamily="18" charset="0"/>
              </a:rPr>
              <a:t>                  C</a:t>
            </a:r>
            <a:r>
              <a:rPr lang="en-US" altLang="en-US" sz="2000" b="1" baseline="-25000" dirty="0" smtClean="0">
                <a:solidFill>
                  <a:srgbClr val="0070C0"/>
                </a:solidFill>
                <a:latin typeface="Times New Roman" pitchFamily="18" charset="0"/>
              </a:rPr>
              <a:t>E</a:t>
            </a:r>
            <a:endParaRPr lang="en-US" altLang="en-US" sz="2000" b="1" baseline="-25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57" y="2935204"/>
            <a:ext cx="4787683" cy="338641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id-ID" dirty="0" smtClean="0"/>
              <a:t>input penguat </a:t>
            </a:r>
            <a:endParaRPr lang="id-ID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2624617"/>
            <a:ext cx="5724128" cy="4048774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20074"/>
              </p:ext>
            </p:extLst>
          </p:nvPr>
        </p:nvGraphicFramePr>
        <p:xfrm>
          <a:off x="1936750" y="1520825"/>
          <a:ext cx="270033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Equation" r:id="rId5" imgW="1041120" imgH="444240" progId="Equation.3">
                  <p:embed/>
                </p:oleObj>
              </mc:Choice>
              <mc:Fallback>
                <p:oleObj name="Equation" r:id="rId5" imgW="10411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1520825"/>
                        <a:ext cx="2700338" cy="114935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08651"/>
              </p:ext>
            </p:extLst>
          </p:nvPr>
        </p:nvGraphicFramePr>
        <p:xfrm>
          <a:off x="514350" y="3713535"/>
          <a:ext cx="22860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Equation" r:id="rId7" imgW="1498320" imgH="241200" progId="Equation.3">
                  <p:embed/>
                </p:oleObj>
              </mc:Choice>
              <mc:Fallback>
                <p:oleObj name="Equation" r:id="rId7" imgW="14983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713535"/>
                        <a:ext cx="2286000" cy="3635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67544" y="2643182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353877"/>
              </p:ext>
            </p:extLst>
          </p:nvPr>
        </p:nvGraphicFramePr>
        <p:xfrm>
          <a:off x="569913" y="4473575"/>
          <a:ext cx="27162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Equation" r:id="rId9" imgW="1739880" imgH="228600" progId="Equation.3">
                  <p:embed/>
                </p:oleObj>
              </mc:Choice>
              <mc:Fallback>
                <p:oleObj name="Equation" r:id="rId9" imgW="1739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473575"/>
                        <a:ext cx="2716212" cy="3508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3105149"/>
            <a:ext cx="1907699" cy="39528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95536" y="5597514"/>
            <a:ext cx="24397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</a:rPr>
              <a:t> di data sheet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259632" y="5148918"/>
            <a:ext cx="144016" cy="512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67544" y="422108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642942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id-ID" dirty="0" smtClean="0"/>
              <a:t>ouput penguat :</a:t>
            </a:r>
            <a:endParaRPr lang="id-ID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28654"/>
              </p:ext>
            </p:extLst>
          </p:nvPr>
        </p:nvGraphicFramePr>
        <p:xfrm>
          <a:off x="985838" y="1600200"/>
          <a:ext cx="25701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1600200"/>
                        <a:ext cx="2570162" cy="100012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</a:gra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42910" y="2643182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22938"/>
              </p:ext>
            </p:extLst>
          </p:nvPr>
        </p:nvGraphicFramePr>
        <p:xfrm>
          <a:off x="625475" y="3349625"/>
          <a:ext cx="19621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5" imgW="1307880" imgH="241200" progId="Equation.3">
                  <p:embed/>
                </p:oleObj>
              </mc:Choice>
              <mc:Fallback>
                <p:oleObj name="Equation" r:id="rId5" imgW="1307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349625"/>
                        <a:ext cx="1962150" cy="3524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533564"/>
              </p:ext>
            </p:extLst>
          </p:nvPr>
        </p:nvGraphicFramePr>
        <p:xfrm>
          <a:off x="467544" y="4023791"/>
          <a:ext cx="23383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7" imgW="1587240" imgH="228600" progId="Equation.3">
                  <p:embed/>
                </p:oleObj>
              </mc:Choice>
              <mc:Fallback>
                <p:oleObj name="Equation" r:id="rId7" imgW="1587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23791"/>
                        <a:ext cx="2338388" cy="3413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7948" y="2600302"/>
            <a:ext cx="6215074" cy="421484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78047" y="5280738"/>
            <a:ext cx="24397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 err="1" smtClean="0">
                <a:latin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sudah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</a:rPr>
              <a:t> di data sheet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985838" y="4730405"/>
            <a:ext cx="273794" cy="550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67544" y="3789040"/>
            <a:ext cx="2380404" cy="8029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28596" y="673696"/>
            <a:ext cx="82296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Efek Nilai </a:t>
            </a:r>
            <a:r>
              <a:rPr lang="en-US" altLang="en-US" sz="3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h</a:t>
            </a:r>
            <a:r>
              <a:rPr lang="en-US" altLang="en-US" sz="32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fe</a:t>
            </a:r>
            <a:r>
              <a:rPr lang="en-US" alt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(</a:t>
            </a:r>
            <a:r>
              <a:rPr lang="id-ID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atau</a:t>
            </a:r>
            <a:r>
              <a:rPr lang="en-US" alt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</a:t>
            </a:r>
            <a:r>
              <a:rPr lang="en-US" alt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  <a:sym typeface="Symbol" pitchFamily="18" charset="2"/>
              </a:rPr>
              <a:t></a:t>
            </a:r>
            <a:r>
              <a:rPr lang="en-US" altLang="en-US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)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824"/>
            <a:ext cx="7028564" cy="5013176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23774" y="1810744"/>
            <a:ext cx="3729608" cy="1785380"/>
            <a:chOff x="3168" y="576"/>
            <a:chExt cx="2304" cy="1296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3168" y="576"/>
              <a:ext cx="2304" cy="12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264" y="672"/>
              <a:ext cx="1920" cy="540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r>
                <a:rPr lang="en-US" altLang="en-US" sz="1800" b="1" dirty="0" err="1" smtClean="0">
                  <a:latin typeface="Times New Roman" pitchFamily="18" charset="0"/>
                </a:rPr>
                <a:t>Dampak</a:t>
              </a:r>
              <a:r>
                <a:rPr lang="en-US" altLang="en-US" sz="1800" b="1" dirty="0" smtClean="0">
                  <a:latin typeface="Times New Roman" pitchFamily="18" charset="0"/>
                </a:rPr>
                <a:t> v</a:t>
              </a:r>
              <a:r>
                <a:rPr lang="id-ID" altLang="en-US" sz="1800" b="1" dirty="0" smtClean="0">
                  <a:latin typeface="Times New Roman" pitchFamily="18" charset="0"/>
                </a:rPr>
                <a:t>ariasi </a:t>
              </a:r>
              <a:r>
                <a:rPr lang="en-US" altLang="en-US" sz="1800" b="1" dirty="0" err="1" smtClean="0">
                  <a:latin typeface="Times New Roman" pitchFamily="18" charset="0"/>
                </a:rPr>
                <a:t>h</a:t>
              </a:r>
              <a:r>
                <a:rPr lang="en-US" altLang="en-US" sz="1800" b="1" baseline="-25000" dirty="0" err="1" smtClean="0">
                  <a:latin typeface="Times New Roman" pitchFamily="18" charset="0"/>
                </a:rPr>
                <a:t>fe</a:t>
              </a:r>
              <a:r>
                <a:rPr lang="en-US" altLang="en-US" sz="1800" b="1" dirty="0" smtClean="0">
                  <a:latin typeface="Times New Roman" pitchFamily="18" charset="0"/>
                </a:rPr>
                <a:t> (</a:t>
              </a:r>
              <a:r>
                <a:rPr lang="id-ID" altLang="en-US" sz="1800" b="1" dirty="0" smtClean="0">
                  <a:latin typeface="Times New Roman" pitchFamily="18" charset="0"/>
                </a:rPr>
                <a:t>atau</a:t>
              </a:r>
              <a:r>
                <a:rPr lang="en-US" altLang="en-US" sz="1800" b="1" dirty="0" smtClean="0">
                  <a:latin typeface="Times New Roman" pitchFamily="18" charset="0"/>
                </a:rPr>
                <a:t> </a:t>
              </a:r>
              <a:r>
                <a:rPr lang="en-US" altLang="en-US" sz="1800" b="1" dirty="0">
                  <a:latin typeface="Times New Roman" pitchFamily="18" charset="0"/>
                  <a:sym typeface="Symbol" pitchFamily="18" charset="2"/>
                </a:rPr>
                <a:t></a:t>
              </a:r>
              <a:r>
                <a:rPr lang="en-US" altLang="en-US" sz="1800" b="1" dirty="0">
                  <a:latin typeface="Times New Roman" pitchFamily="18" charset="0"/>
                </a:rPr>
                <a:t>) </a:t>
              </a:r>
              <a:r>
                <a:rPr lang="id-ID" altLang="en-US" sz="1800" b="1" dirty="0" smtClean="0">
                  <a:latin typeface="Times New Roman" pitchFamily="18" charset="0"/>
                </a:rPr>
                <a:t>sebuah</a:t>
              </a:r>
              <a:r>
                <a:rPr lang="en-US" altLang="en-US" sz="1800" b="1" dirty="0" smtClean="0">
                  <a:latin typeface="Times New Roman" pitchFamily="18" charset="0"/>
                </a:rPr>
                <a:t> transistor</a:t>
              </a:r>
              <a:r>
                <a:rPr lang="id-ID" altLang="en-US" sz="1800" b="1" dirty="0" smtClean="0">
                  <a:latin typeface="Times New Roman" pitchFamily="18" charset="0"/>
                </a:rPr>
                <a:t> terhadap</a:t>
              </a:r>
              <a:r>
                <a:rPr lang="en-US" altLang="en-US" sz="1800" b="1" dirty="0" smtClean="0">
                  <a:latin typeface="Times New Roman" pitchFamily="18" charset="0"/>
                </a:rPr>
                <a:t> </a:t>
              </a:r>
              <a:r>
                <a:rPr lang="en-US" altLang="en-US" sz="1800" b="1" dirty="0" err="1" smtClean="0">
                  <a:latin typeface="Times New Roman" pitchFamily="18" charset="0"/>
                </a:rPr>
                <a:t>fre</a:t>
              </a:r>
              <a:r>
                <a:rPr lang="id-ID" altLang="en-US" sz="1800" b="1" dirty="0" smtClean="0">
                  <a:latin typeface="Times New Roman" pitchFamily="18" charset="0"/>
                </a:rPr>
                <a:t>k</a:t>
              </a:r>
              <a:r>
                <a:rPr lang="en-US" altLang="en-US" b="1" dirty="0" err="1" smtClean="0">
                  <a:latin typeface="Times New Roman" pitchFamily="18" charset="0"/>
                </a:rPr>
                <a:t>uensi</a:t>
              </a:r>
              <a:r>
                <a:rPr lang="id-ID" altLang="en-US" sz="1800" b="1" dirty="0" smtClean="0">
                  <a:latin typeface="Times New Roman" pitchFamily="18" charset="0"/>
                </a:rPr>
                <a:t> kerja penguat :</a:t>
              </a:r>
              <a:endParaRPr lang="en-US" altLang="en-US" sz="1800" b="1" dirty="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1376542"/>
                </p:ext>
              </p:extLst>
            </p:nvPr>
          </p:nvGraphicFramePr>
          <p:xfrm>
            <a:off x="3457" y="1330"/>
            <a:ext cx="1512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5" name="Equation" r:id="rId4" imgW="1562040" imgH="431640" progId="Equation.3">
                    <p:embed/>
                  </p:oleObj>
                </mc:Choice>
                <mc:Fallback>
                  <p:oleObj name="Equation" r:id="rId4" imgW="15620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7" y="1330"/>
                          <a:ext cx="1512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68145" y="4365104"/>
            <a:ext cx="2952328" cy="52322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1400" b="1" dirty="0" err="1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US" altLang="en-US" sz="1400" b="1" dirty="0" err="1" smtClean="0">
                <a:solidFill>
                  <a:schemeClr val="tx1"/>
                </a:solidFill>
                <a:latin typeface="Times New Roman" pitchFamily="18" charset="0"/>
              </a:rPr>
              <a:t>apat</a:t>
            </a:r>
            <a:r>
              <a:rPr lang="en-US" altLang="en-US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  <a:latin typeface="Times New Roman" pitchFamily="18" charset="0"/>
              </a:rPr>
              <a:t>mempersempit</a:t>
            </a:r>
            <a:r>
              <a:rPr lang="en-US" altLang="en-US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  <a:latin typeface="Times New Roman" pitchFamily="18" charset="0"/>
              </a:rPr>
              <a:t>atau</a:t>
            </a:r>
            <a:r>
              <a:rPr lang="en-US" altLang="en-US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tx1"/>
                </a:solidFill>
                <a:latin typeface="Times New Roman" pitchFamily="18" charset="0"/>
              </a:rPr>
              <a:t>memperlebar</a:t>
            </a:r>
            <a:r>
              <a:rPr lang="en-US" altLang="en-US" sz="1400" b="1" dirty="0" smtClean="0">
                <a:solidFill>
                  <a:schemeClr val="tx1"/>
                </a:solidFill>
                <a:latin typeface="Times New Roman" pitchFamily="18" charset="0"/>
              </a:rPr>
              <a:t> bandwidth </a:t>
            </a:r>
            <a:r>
              <a:rPr lang="en-US" altLang="en-US" sz="1400" b="1" dirty="0" err="1" smtClean="0">
                <a:solidFill>
                  <a:schemeClr val="tx1"/>
                </a:solidFill>
                <a:latin typeface="Times New Roman" pitchFamily="18" charset="0"/>
              </a:rPr>
              <a:t>penguat</a:t>
            </a:r>
            <a:r>
              <a:rPr lang="en-US" altLang="en-US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en-US" altLang="en-US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868852" y="3773926"/>
            <a:ext cx="439452" cy="5191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90378"/>
            <a:ext cx="7776864" cy="34178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dikumpulkan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tanggal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April 2020)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6480720" cy="5040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/>
              <a:t>1. </a:t>
            </a:r>
            <a:r>
              <a:rPr lang="en-US" sz="1800" dirty="0" err="1" smtClean="0"/>
              <a:t>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penguat</a:t>
            </a:r>
            <a:r>
              <a:rPr lang="en-US" sz="1800" dirty="0" smtClean="0"/>
              <a:t> BJT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: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5" y="2177113"/>
            <a:ext cx="4896545" cy="3254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643" y="2794020"/>
            <a:ext cx="4063996" cy="121104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754294" y="2347723"/>
            <a:ext cx="3672408" cy="446297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1600" dirty="0" err="1" smtClean="0"/>
              <a:t>Jika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parameter </a:t>
            </a:r>
            <a:r>
              <a:rPr lang="en-US" sz="1600" dirty="0" err="1" smtClean="0"/>
              <a:t>penguat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73183" y="4221088"/>
            <a:ext cx="4104456" cy="16592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respon</a:t>
            </a:r>
            <a:r>
              <a:rPr lang="en-US" sz="1600" dirty="0" smtClean="0"/>
              <a:t> </a:t>
            </a:r>
            <a:r>
              <a:rPr lang="en-US" sz="1600" dirty="0" err="1" smtClean="0"/>
              <a:t>penguatan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b="1" dirty="0" smtClean="0"/>
              <a:t> 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di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: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sisi</a:t>
            </a:r>
            <a:r>
              <a:rPr lang="en-US" sz="1600" dirty="0" smtClean="0"/>
              <a:t> input-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sisi</a:t>
            </a:r>
            <a:r>
              <a:rPr lang="en-US" sz="1600" dirty="0" smtClean="0"/>
              <a:t> output-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</a:p>
          <a:p>
            <a:pPr marL="452628" indent="-342900">
              <a:buFont typeface="Georgia"/>
              <a:buAutoNum type="alphaLcPeriod"/>
            </a:pPr>
            <a:r>
              <a:rPr lang="en-US" sz="1600" dirty="0" err="1" smtClean="0"/>
              <a:t>sisi</a:t>
            </a:r>
            <a:r>
              <a:rPr lang="en-US" sz="1600" dirty="0" smtClean="0"/>
              <a:t> bypass-</a:t>
            </a:r>
            <a:r>
              <a:rPr lang="en-US" sz="1600" dirty="0" err="1" smtClean="0"/>
              <a:t>nya</a:t>
            </a:r>
            <a:r>
              <a:rPr lang="en-US" sz="1600" dirty="0" smtClean="0"/>
              <a:t> 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56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</a:t>
            </a:r>
            <a:r>
              <a:rPr lang="en-US" sz="2400" dirty="0" err="1" smtClean="0"/>
              <a:t>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</a:t>
            </a:r>
            <a:r>
              <a:rPr lang="en-US" sz="2400" dirty="0" smtClean="0"/>
              <a:t> BJT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frekuensinya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294" y="2249488"/>
            <a:ext cx="6155412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83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2780928"/>
            <a:ext cx="2067712" cy="157163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“</a:t>
            </a:r>
            <a:r>
              <a:rPr lang="en-US" sz="3600" dirty="0" err="1" smtClean="0"/>
              <a:t>selesai</a:t>
            </a:r>
            <a:r>
              <a:rPr lang="id-ID" sz="3600" dirty="0" smtClean="0"/>
              <a:t>”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5511556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I. </a:t>
            </a:r>
            <a:r>
              <a:rPr lang="id-ID" b="1" dirty="0" smtClean="0"/>
              <a:t>Pendahuluan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</a:t>
            </a:r>
            <a:r>
              <a:rPr lang="id-ID" sz="2400" dirty="0" smtClean="0"/>
              <a:t>enguat terhadap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input-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/>
              <a:t>:</a:t>
            </a:r>
            <a:r>
              <a:rPr lang="en-US" sz="2400" dirty="0" smtClean="0"/>
              <a:t> “</a:t>
            </a:r>
            <a:r>
              <a:rPr lang="en-US" sz="2400" i="1" dirty="0" err="1" smtClean="0">
                <a:solidFill>
                  <a:srgbClr val="FF0000"/>
                </a:solidFill>
              </a:rPr>
              <a:t>fungsi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penguatan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terhadap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frek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r>
              <a:rPr lang="en-US" sz="2400" i="1" dirty="0" err="1" smtClean="0">
                <a:solidFill>
                  <a:srgbClr val="FF0000"/>
                </a:solidFill>
              </a:rPr>
              <a:t>masukan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penguat</a:t>
            </a:r>
            <a:r>
              <a:rPr lang="en-US" sz="2400" dirty="0" smtClean="0"/>
              <a:t>”</a:t>
            </a: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r>
              <a:rPr lang="en-US" sz="2400" b="1" i="1" dirty="0" err="1" smtClean="0"/>
              <a:t>Akibatnya</a:t>
            </a:r>
            <a:r>
              <a:rPr lang="en-US" sz="2400" b="1" i="1" dirty="0" smtClean="0"/>
              <a:t> ?</a:t>
            </a:r>
            <a:r>
              <a:rPr lang="id-ID" sz="2400" b="1" i="1" dirty="0" smtClean="0"/>
              <a:t> </a:t>
            </a:r>
            <a:r>
              <a:rPr lang="en-US" sz="2400" dirty="0" smtClean="0"/>
              <a:t>output</a:t>
            </a:r>
            <a:r>
              <a:rPr lang="en-US" sz="2400" b="1" i="1" dirty="0" smtClean="0"/>
              <a:t> </a:t>
            </a:r>
            <a:r>
              <a:rPr lang="id-ID" sz="2400" dirty="0" smtClean="0"/>
              <a:t>penguatan </a:t>
            </a:r>
            <a:r>
              <a:rPr lang="en-US" sz="2400" dirty="0" err="1" smtClean="0"/>
              <a:t>penguat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input-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0070C0"/>
                </a:solidFill>
              </a:rPr>
              <a:t>“</a:t>
            </a:r>
            <a:r>
              <a:rPr lang="en-US" sz="2400" b="1" dirty="0" err="1" smtClean="0">
                <a:solidFill>
                  <a:srgbClr val="0070C0"/>
                </a:solidFill>
              </a:rPr>
              <a:t>tanggapan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</a:rPr>
              <a:t>frekuensi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penguat</a:t>
            </a:r>
            <a:r>
              <a:rPr lang="en-US" sz="2400" b="1" dirty="0" smtClean="0">
                <a:solidFill>
                  <a:srgbClr val="0070C0"/>
                </a:solidFill>
              </a:rPr>
              <a:t>”</a:t>
            </a:r>
            <a:endParaRPr lang="id-ID" sz="2400" b="1" dirty="0" smtClean="0"/>
          </a:p>
          <a:p>
            <a:pPr>
              <a:buNone/>
            </a:pPr>
            <a:endParaRPr lang="id-ID" b="1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42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II.</a:t>
            </a:r>
            <a:r>
              <a:rPr lang="id-ID" sz="3200" b="1" dirty="0" smtClean="0"/>
              <a:t> </a:t>
            </a:r>
            <a:r>
              <a:rPr lang="en-US" sz="3200" b="1" dirty="0" err="1" smtClean="0"/>
              <a:t>Kurva</a:t>
            </a:r>
            <a:r>
              <a:rPr lang="en-US" sz="3200" b="1" dirty="0" smtClean="0"/>
              <a:t> </a:t>
            </a:r>
            <a:r>
              <a:rPr lang="id-ID" sz="3200" b="1" dirty="0" smtClean="0"/>
              <a:t>Respon </a:t>
            </a:r>
            <a:r>
              <a:rPr lang="en-US" sz="3200" b="1" dirty="0" smtClean="0"/>
              <a:t>F</a:t>
            </a:r>
            <a:r>
              <a:rPr lang="id-ID" sz="3200" b="1" dirty="0" smtClean="0"/>
              <a:t>rekuensi</a:t>
            </a:r>
            <a:r>
              <a:rPr lang="en-US" sz="3200" b="1" dirty="0" smtClean="0"/>
              <a:t> </a:t>
            </a:r>
            <a:r>
              <a:rPr lang="id-ID" sz="3200" b="1" dirty="0" smtClean="0"/>
              <a:t>Penguat</a:t>
            </a:r>
            <a:endParaRPr lang="id-ID" sz="3200" b="1" dirty="0"/>
          </a:p>
        </p:txBody>
      </p:sp>
      <p:pic>
        <p:nvPicPr>
          <p:cNvPr id="4" name="Content Placeholder 3" descr="http://elektronika-dasar.web.id/wp-content/uploads/2012/05/Kurva-Respon-Frekuensi-Penguat-CE-Kopling-Kapasitor.jpg"/>
          <p:cNvPicPr>
            <a:picLocks noGrp="1"/>
          </p:cNvPicPr>
          <p:nvPr>
            <p:ph idx="1"/>
          </p:nvPr>
        </p:nvPicPr>
        <p:blipFill>
          <a:blip r:embed="rId2">
            <a:lum bright="14000" contrast="-30000"/>
          </a:blip>
          <a:srcRect/>
          <a:stretch>
            <a:fillRect/>
          </a:stretch>
        </p:blipFill>
        <p:spPr bwMode="auto">
          <a:xfrm>
            <a:off x="539552" y="1707776"/>
            <a:ext cx="8118643" cy="4601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712968" cy="4297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2400" dirty="0" smtClean="0"/>
              <a:t>Penguatan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id-ID" sz="2400" dirty="0" smtClean="0"/>
              <a:t>selalu terjadi pada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“</a:t>
            </a:r>
            <a:r>
              <a:rPr lang="id-ID" sz="2400" dirty="0" smtClean="0"/>
              <a:t>frekuensi tengah</a:t>
            </a:r>
            <a:r>
              <a:rPr lang="en-US" sz="2400" dirty="0" smtClean="0"/>
              <a:t>”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id-ID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id-ID" sz="2400" dirty="0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id-ID" sz="2400" dirty="0" smtClean="0"/>
              <a:t>,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id-ID" sz="2400" dirty="0" smtClean="0"/>
              <a:t>penguatan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id-ID" sz="2400" dirty="0" smtClean="0"/>
              <a:t>semakin </a:t>
            </a:r>
            <a:r>
              <a:rPr lang="en-US" sz="2400" dirty="0" err="1" smtClean="0"/>
              <a:t>bertambah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id-ID" sz="2400" dirty="0" smtClean="0"/>
              <a:t>disebabkan</a:t>
            </a:r>
            <a:r>
              <a:rPr lang="en-US" sz="2400" dirty="0" smtClean="0"/>
              <a:t>: “</a:t>
            </a:r>
            <a:r>
              <a:rPr lang="id-ID" sz="2400" b="1" i="1" dirty="0" smtClean="0">
                <a:solidFill>
                  <a:srgbClr val="FF0000"/>
                </a:solidFill>
              </a:rPr>
              <a:t>faktor reaktansi kapasitif y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ang</a:t>
            </a:r>
            <a:r>
              <a:rPr lang="id-ID" sz="2400" b="1" i="1" dirty="0" smtClean="0">
                <a:solidFill>
                  <a:srgbClr val="FF0000"/>
                </a:solidFill>
              </a:rPr>
              <a:t> besar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penguat</a:t>
            </a:r>
            <a:r>
              <a:rPr lang="en-US" sz="2400" dirty="0" smtClean="0">
                <a:solidFill>
                  <a:srgbClr val="FF0000"/>
                </a:solidFill>
              </a:rPr>
              <a:t>”.</a:t>
            </a:r>
            <a:r>
              <a:rPr lang="id-ID" sz="2400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id-ID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pada</a:t>
            </a:r>
            <a:r>
              <a:rPr lang="id-ID" sz="2400" dirty="0" smtClean="0"/>
              <a:t> 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id-ID" sz="2400" dirty="0" smtClean="0"/>
              <a:t>,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id-ID" sz="2400" dirty="0" smtClean="0"/>
              <a:t>penguatan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id-ID" sz="2400" dirty="0" smtClean="0"/>
              <a:t>semakin menurun</a:t>
            </a:r>
            <a:r>
              <a:rPr lang="en-US" sz="2400" dirty="0" smtClean="0"/>
              <a:t>, </a:t>
            </a:r>
            <a:r>
              <a:rPr lang="en-US" sz="2400" dirty="0" err="1" smtClean="0"/>
              <a:t>sebabnya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  <a:r>
              <a:rPr lang="id-ID" sz="2400" dirty="0" smtClean="0"/>
              <a:t> </a:t>
            </a:r>
            <a:r>
              <a:rPr lang="en-US" sz="2400" dirty="0" smtClean="0"/>
              <a:t>“</a:t>
            </a:r>
            <a:r>
              <a:rPr lang="id-ID" sz="2400" b="1" i="1" dirty="0" smtClean="0">
                <a:solidFill>
                  <a:srgbClr val="0070C0"/>
                </a:solidFill>
              </a:rPr>
              <a:t>stray</a:t>
            </a:r>
            <a:r>
              <a:rPr lang="id-ID" sz="2400" b="1" dirty="0" smtClean="0">
                <a:solidFill>
                  <a:srgbClr val="0070C0"/>
                </a:solidFill>
              </a:rPr>
              <a:t> kapasitif (kapasitor liar) yg semakin kecil</a:t>
            </a:r>
            <a:r>
              <a:rPr lang="en-US" sz="2400" b="1" dirty="0" smtClean="0">
                <a:solidFill>
                  <a:srgbClr val="0070C0"/>
                </a:solidFill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</a:rPr>
              <a:t>reaktansi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kapasitif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kecil</a:t>
            </a:r>
            <a:r>
              <a:rPr lang="en-US" sz="2400" b="1" dirty="0" smtClean="0">
                <a:solidFill>
                  <a:srgbClr val="0070C0"/>
                </a:solidFill>
              </a:rPr>
              <a:t>)” </a:t>
            </a:r>
            <a:r>
              <a:rPr lang="en-US" sz="2400" dirty="0" smtClean="0"/>
              <a:t>yang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/>
              <a:t>dapat membebani penguatan.</a:t>
            </a:r>
            <a:endParaRPr lang="id-ID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9428" y="722158"/>
            <a:ext cx="684076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Penguatan</a:t>
            </a:r>
            <a:r>
              <a:rPr lang="id-ID" sz="4400" b="1" dirty="0" smtClean="0"/>
              <a:t> Vs </a:t>
            </a:r>
            <a:r>
              <a:rPr lang="id-ID" b="1" dirty="0" smtClean="0">
                <a:solidFill>
                  <a:srgbClr val="0070C0"/>
                </a:solidFill>
              </a:rPr>
              <a:t>Frekuensi</a:t>
            </a:r>
            <a:endParaRPr lang="id-ID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572560" cy="4896544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id-ID" sz="2400" dirty="0" smtClean="0"/>
                  <a:t>Nilai penguatan di titik </a:t>
                </a:r>
                <a:r>
                  <a:rPr lang="id-ID" sz="2400" i="1" dirty="0" smtClean="0"/>
                  <a:t>f</a:t>
                </a:r>
                <a:r>
                  <a:rPr lang="id-ID" sz="2000" i="1" dirty="0" smtClean="0"/>
                  <a:t>1</a:t>
                </a:r>
                <a:r>
                  <a:rPr lang="id-ID" sz="2400" dirty="0" smtClean="0"/>
                  <a:t> </a:t>
                </a:r>
                <a:r>
                  <a:rPr lang="en-US" sz="2400" dirty="0" err="1" smtClean="0"/>
                  <a:t>atau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 </a:t>
                </a:r>
                <a:r>
                  <a:rPr lang="id-ID" sz="2400" i="1" dirty="0" smtClean="0"/>
                  <a:t>f</a:t>
                </a:r>
                <a:r>
                  <a:rPr lang="id-ID" sz="2000" i="1" dirty="0" smtClean="0"/>
                  <a:t>2</a:t>
                </a:r>
                <a:r>
                  <a:rPr lang="id-ID" sz="2400" dirty="0" smtClean="0"/>
                  <a:t> </a:t>
                </a:r>
                <a:r>
                  <a:rPr lang="en-US" sz="2400" dirty="0" err="1" smtClean="0"/>
                  <a:t>disebut</a:t>
                </a:r>
                <a:r>
                  <a:rPr lang="id-ID" sz="2400" dirty="0" smtClean="0"/>
                  <a:t> </a:t>
                </a:r>
                <a:r>
                  <a:rPr lang="en-US" sz="2400" dirty="0" smtClean="0"/>
                  <a:t>“</a:t>
                </a:r>
                <a:r>
                  <a:rPr lang="id-ID" sz="2400" dirty="0" smtClean="0">
                    <a:solidFill>
                      <a:srgbClr val="FF0000"/>
                    </a:solidFill>
                  </a:rPr>
                  <a:t>setengah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penguatan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id-ID" sz="2400" dirty="0" smtClean="0">
                    <a:solidFill>
                      <a:srgbClr val="FF0000"/>
                    </a:solidFill>
                  </a:rPr>
                  <a:t>daya maksim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um</a:t>
                </a:r>
                <a:r>
                  <a:rPr lang="id-ID" sz="2400" dirty="0" smtClean="0">
                    <a:solidFill>
                      <a:srgbClr val="FF0000"/>
                    </a:solidFill>
                  </a:rPr>
                  <a:t> keluaran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”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atau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daerah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cut-off</a:t>
                </a:r>
                <a:r>
                  <a:rPr lang="id-ID" sz="2400" dirty="0" smtClean="0"/>
                  <a:t> </a:t>
                </a:r>
                <a:endParaRPr lang="en-US" sz="2400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pPr marL="109728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𝐶𝑢𝑡</m:t>
                      </m:r>
                      <m:r>
                        <a:rPr lang="en-US" b="0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𝑜𝑓𝑓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=0,707 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𝑚𝑖𝑑</m:t>
                          </m:r>
                          <m:r>
                            <a:rPr lang="en-US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id-ID" sz="2400" dirty="0" smtClean="0"/>
                  <a:t>Dalam sistem komunikasi, audio, video, satuan penguatan ini dikonversi ke dalam satuan decibel (dB)</a:t>
                </a:r>
              </a:p>
              <a:p>
                <a:pPr>
                  <a:buNone/>
                </a:pPr>
                <a:endParaRPr lang="id-ID" dirty="0" smtClean="0"/>
              </a:p>
              <a:p>
                <a:pPr algn="ctr">
                  <a:buNone/>
                </a:pPr>
                <a:r>
                  <a:rPr lang="id-ID" sz="2400" b="1" dirty="0" smtClean="0"/>
                  <a:t>    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Av/Av</a:t>
                </a:r>
                <a:r>
                  <a:rPr lang="id-ID" sz="1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mid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(dB) = 20 log (Av/Av</a:t>
                </a:r>
                <a:r>
                  <a:rPr lang="id-ID" sz="16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mid </a:t>
                </a:r>
                <a:r>
                  <a:rPr lang="id-ID" sz="2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)</a:t>
                </a:r>
              </a:p>
              <a:p>
                <a:pPr>
                  <a:buNone/>
                </a:pPr>
                <a:endParaRPr lang="id-ID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572560" cy="4896544"/>
              </a:xfrm>
              <a:blipFill rotWithShape="0">
                <a:blip r:embed="rId2"/>
                <a:stretch>
                  <a:fillRect t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339752" y="2420888"/>
            <a:ext cx="4392488" cy="108012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83768" y="4725144"/>
            <a:ext cx="4822732" cy="79208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824536" cy="40572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131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632848" cy="6429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Dampak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emasangan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Kapasitor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pada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Penguat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id-ID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 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11560" y="3429000"/>
            <a:ext cx="8115328" cy="21621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id-ID" altLang="en-US" b="1" dirty="0" smtClean="0">
                <a:latin typeface="Times New Roman" pitchFamily="18" charset="0"/>
              </a:rPr>
              <a:t>   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Kurva respon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f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rekuensi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menujuk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k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an bahwa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“</a:t>
            </a:r>
            <a:r>
              <a:rPr lang="id-ID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antar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id-ID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 kapasitor yang terpasang memiliki pengaruh berbeda terhadap hasil frekuensi cut off-nya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”</a:t>
            </a:r>
            <a:r>
              <a:rPr lang="id-ID" altLang="en-US" b="1" dirty="0" smtClean="0">
                <a:solidFill>
                  <a:srgbClr val="0070C0"/>
                </a:solidFill>
                <a:latin typeface="Times New Roman" pitchFamily="18" charset="0"/>
              </a:rPr>
              <a:t>.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altLang="en-US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alt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052736"/>
            <a:ext cx="7683651" cy="54006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17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19563"/>
            <a:ext cx="7670086" cy="10889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/>
              <a:t>III. </a:t>
            </a:r>
            <a:r>
              <a:rPr lang="en-US" sz="2800" b="1" dirty="0" err="1" smtClean="0"/>
              <a:t>Respon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penguatan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sisi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frekuensi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bawah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</a:t>
            </a:r>
            <a:endParaRPr lang="id-ID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688" y="1803456"/>
            <a:ext cx="6031552" cy="5366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Sisi</a:t>
            </a:r>
            <a:r>
              <a:rPr lang="id-ID" sz="2400" dirty="0" smtClean="0"/>
              <a:t> input (Cs)</a:t>
            </a:r>
            <a:endParaRPr lang="id-ID" sz="2400" dirty="0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86509"/>
            <a:ext cx="5857884" cy="411732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536390"/>
              </p:ext>
            </p:extLst>
          </p:nvPr>
        </p:nvGraphicFramePr>
        <p:xfrm>
          <a:off x="1171964" y="2526761"/>
          <a:ext cx="2679956" cy="90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4" imgW="1282680" imgH="431640" progId="Equation.3">
                  <p:embed/>
                </p:oleObj>
              </mc:Choice>
              <mc:Fallback>
                <p:oleObj name="Equation" r:id="rId4" imgW="1282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964" y="2526761"/>
                        <a:ext cx="2679956" cy="9022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095548"/>
              </p:ext>
            </p:extLst>
          </p:nvPr>
        </p:nvGraphicFramePr>
        <p:xfrm>
          <a:off x="971600" y="4071943"/>
          <a:ext cx="2205458" cy="362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071943"/>
                        <a:ext cx="2205458" cy="36227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76298" y="3528956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dirty="0" smtClean="0">
                <a:latin typeface="Times New Roman" pitchFamily="18" charset="0"/>
              </a:rPr>
              <a:t>Dimana: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977342" y="4577252"/>
            <a:ext cx="1524000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d-ID" sz="2000" b="1" dirty="0" smtClean="0">
                <a:latin typeface="Times New Roman" pitchFamily="18" charset="0"/>
              </a:rPr>
              <a:t>hie = </a:t>
            </a:r>
            <a:r>
              <a:rPr lang="el-GR" sz="2000" b="1" dirty="0" smtClean="0">
                <a:latin typeface="Times New Roman" pitchFamily="18" charset="0"/>
              </a:rPr>
              <a:t>β</a:t>
            </a:r>
            <a:r>
              <a:rPr lang="id-ID" sz="2000" b="1" dirty="0" smtClean="0">
                <a:latin typeface="Times New Roman" pitchFamily="18" charset="0"/>
              </a:rPr>
              <a:t>re</a:t>
            </a:r>
            <a:endParaRPr lang="en-US" sz="2000" b="1" dirty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63888" y="3528956"/>
            <a:ext cx="908070" cy="905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2054</TotalTime>
  <Words>409</Words>
  <Application>Microsoft Office PowerPoint</Application>
  <PresentationFormat>On-screen Show (4:3)</PresentationFormat>
  <Paragraphs>71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Calibri</vt:lpstr>
      <vt:lpstr>Cambria Math</vt:lpstr>
      <vt:lpstr>Georgia</vt:lpstr>
      <vt:lpstr>Symbol</vt:lpstr>
      <vt:lpstr>Times</vt:lpstr>
      <vt:lpstr>Times New Roman</vt:lpstr>
      <vt:lpstr>Trebuchet MS</vt:lpstr>
      <vt:lpstr>Wingdings</vt:lpstr>
      <vt:lpstr>Wingdings 2</vt:lpstr>
      <vt:lpstr>Urban</vt:lpstr>
      <vt:lpstr>Equation</vt:lpstr>
      <vt:lpstr>MATERI 3 : TANGGAPAN FREKUENSI PENGUAT TRANSISTOR </vt:lpstr>
      <vt:lpstr>I. Pendahuluan</vt:lpstr>
      <vt:lpstr>II. Kurva Respon Frekuensi Penguat</vt:lpstr>
      <vt:lpstr>Penguatan Vs Frekuensi</vt:lpstr>
      <vt:lpstr>PowerPoint Presentation</vt:lpstr>
      <vt:lpstr>PowerPoint Presentation</vt:lpstr>
      <vt:lpstr>Dampak Pemasangan Kapasitor pada Penguat </vt:lpstr>
      <vt:lpstr>PowerPoint Presentation</vt:lpstr>
      <vt:lpstr>III. Respon penguatan di sisi frekuensi bawah       </vt:lpstr>
      <vt:lpstr>PowerPoint Presentation</vt:lpstr>
      <vt:lpstr>PowerPoint Presentation</vt:lpstr>
      <vt:lpstr>IV. Respon penguatan di sisi fekuensi atas</vt:lpstr>
      <vt:lpstr>PowerPoint Presentation</vt:lpstr>
      <vt:lpstr>PowerPoint Presentation</vt:lpstr>
      <vt:lpstr>Efek Nilai hfe (atau ) </vt:lpstr>
      <vt:lpstr>Tugas 3 (dikumpulkan tanggal 13 April 2020)</vt:lpstr>
      <vt:lpstr>2. Simulasikan rangkaian penguat BJT berikut ini dan gambarkan kurva tanggapan frekuensinya</vt:lpstr>
      <vt:lpstr>“selesai”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TANGGAPAN REKUENSI PENGUAT TRANSISTOR</dc:title>
  <dc:creator>Herdiana.Budi</dc:creator>
  <cp:lastModifiedBy>Nayadut</cp:lastModifiedBy>
  <cp:revision>116</cp:revision>
  <dcterms:created xsi:type="dcterms:W3CDTF">2015-03-04T03:58:20Z</dcterms:created>
  <dcterms:modified xsi:type="dcterms:W3CDTF">2020-04-06T03:50:06Z</dcterms:modified>
</cp:coreProperties>
</file>